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400DF0-48BC-4C8D-A69B-16C8D46180CF}">
  <a:tblStyle styleId="{B6400DF0-48BC-4C8D-A69B-16C8D46180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gcg.com/en/archives/536.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b9dda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b9dda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7a174c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7a174c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7a174c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7a174c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7a174c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7a174c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5be2b0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5be2b0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926d4f0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926d4f0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96c5caf1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96c5caf1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26d4f0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26d4f0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96c5caf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96c5caf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85b49d8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85b49d8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5b8a4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5b8a4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96c5caf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96c5caf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06ff1c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06ff1c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96c5caf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96c5caf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85b49d8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85b49d8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8b19283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b19283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77e3065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77e3065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Client-Server</a:t>
            </a:r>
            <a:r>
              <a:rPr lang="en" sz="1250">
                <a:solidFill>
                  <a:srgbClr val="333333"/>
                </a:solidFill>
                <a:highlight>
                  <a:srgbClr val="FFFFFF"/>
                </a:highlight>
              </a:rPr>
              <a:t>: There should be a separation between the server that offers a service, and the client that consumes it.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Stateless</a:t>
            </a:r>
            <a:r>
              <a:rPr lang="en" sz="1250">
                <a:solidFill>
                  <a:srgbClr val="333333"/>
                </a:solidFill>
                <a:highlight>
                  <a:srgbClr val="FFFFFF"/>
                </a:highlight>
              </a:rPr>
              <a:t>: Each request from a client must contain all the information required by the server to carry out the request. In other words, the server cannot store information provided by the client in one request and use it in another request.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Cacheable</a:t>
            </a:r>
            <a:r>
              <a:rPr lang="en" sz="1250">
                <a:solidFill>
                  <a:srgbClr val="333333"/>
                </a:solidFill>
                <a:highlight>
                  <a:srgbClr val="FFFFFF"/>
                </a:highlight>
              </a:rPr>
              <a:t>: The server must indicate to the client if requests can be cached or not.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Layered System</a:t>
            </a:r>
            <a:r>
              <a:rPr lang="en" sz="1250">
                <a:solidFill>
                  <a:srgbClr val="333333"/>
                </a:solidFill>
                <a:highlight>
                  <a:srgbClr val="FFFFFF"/>
                </a:highlight>
              </a:rPr>
              <a:t>: Communication between a client and a server should be standardized in such a way that allows intermediaries to respond to requests instead of the end server, without the client having to do anything different.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Uniform Interface</a:t>
            </a:r>
            <a:r>
              <a:rPr lang="en" sz="1250">
                <a:solidFill>
                  <a:srgbClr val="333333"/>
                </a:solidFill>
                <a:highlight>
                  <a:srgbClr val="FFFFFF"/>
                </a:highlight>
              </a:rPr>
              <a:t>: The method of communication between a client and a server must be uniform.</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Code on demand</a:t>
            </a:r>
            <a:r>
              <a:rPr lang="en" sz="1250">
                <a:solidFill>
                  <a:srgbClr val="333333"/>
                </a:solidFill>
                <a:highlight>
                  <a:srgbClr val="FFFFFF"/>
                </a:highlight>
              </a:rPr>
              <a:t>: Servers can provide executable code or scripts for clients to execute in their context. This constraint is the only one that is optional.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77e3065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77e3065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1200"/>
              </a:lnSpc>
              <a:spcBef>
                <a:spcPts val="0"/>
              </a:spcBef>
              <a:spcAft>
                <a:spcPts val="15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77e3065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77e3065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77e3065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77e3065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77e3065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77e3065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run into issue of “Address already in use” when demoing this: (from </a:t>
            </a:r>
            <a:r>
              <a:rPr lang="en" u="sng">
                <a:solidFill>
                  <a:schemeClr val="hlink"/>
                </a:solidFill>
                <a:hlinkClick r:id="rId2"/>
              </a:rPr>
              <a:t>https://www.logcg.com/en/archives/536.html</a:t>
            </a:r>
            <a:r>
              <a:rPr lang="en"/>
              <a:t>)</a:t>
            </a:r>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lsof -i:5001</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 Then kill -9 &lt;pid&gt;</a:t>
            </a:r>
            <a:endParaRPr sz="150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5b9ddae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5b9ddae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77e30657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77e30657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783175c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783175c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the local file and show how the API doesn’t retrieve any data - it displays “Test of the API”</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926d4f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926d4f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5b49d8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5b49d8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8b19283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b19283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Gunicorn = Python </a:t>
            </a:r>
            <a:r>
              <a:rPr lang="en" sz="1050">
                <a:highlight>
                  <a:srgbClr val="FFFFFF"/>
                </a:highlight>
                <a:latin typeface="Roboto"/>
                <a:ea typeface="Roboto"/>
                <a:cs typeface="Roboto"/>
                <a:sym typeface="Roboto"/>
              </a:rPr>
              <a:t>Web Server Gateway Interface </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Phusion Passenger = </a:t>
            </a:r>
            <a:r>
              <a:rPr lang="en" sz="1050">
                <a:latin typeface="Roboto"/>
                <a:ea typeface="Roboto"/>
                <a:cs typeface="Roboto"/>
                <a:sym typeface="Roboto"/>
              </a:rPr>
              <a:t>web app server that integrates with Apache and Nginx.</a:t>
            </a:r>
            <a:endParaRPr sz="1050">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07a174c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07a174c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65b8a4d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65b8a4d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6fd76e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6fd76e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6fd76ed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6fd76ed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6fd76ed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6fd76ed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ae9713e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ae9713e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6fd76ed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6fd76ed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55be2b0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55be2b0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885b49d8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85b49d8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e9713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e9713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26d4f0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26d4f0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7a174c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7a174c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26d4f0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26d4f0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7a174c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7a174c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ythonTLH_mast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DFE9FB"/>
            </a:gs>
            <a:gs pos="100000">
              <a:srgbClr val="6E9BE7"/>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localhost:8000/poll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www.6gen3.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www.wut2eat.com" TargetMode="External"/><Relationship Id="rId4" Type="http://schemas.openxmlformats.org/officeDocument/2006/relationships/hyperlink" Target="http://localhost:5000" TargetMode="External"/><Relationship Id="rId5" Type="http://schemas.openxmlformats.org/officeDocument/2006/relationships/hyperlink" Target="http://localhost:50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277975"/>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 sz="3600"/>
              <a:t>Python Web Programming</a:t>
            </a:r>
            <a:endParaRPr b="1" sz="3600"/>
          </a:p>
        </p:txBody>
      </p:sp>
      <p:sp>
        <p:nvSpPr>
          <p:cNvPr id="56" name="Google Shape;56;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Brian K. Vagnini</a:t>
            </a:r>
            <a:endParaRPr/>
          </a:p>
        </p:txBody>
      </p:sp>
      <p:pic>
        <p:nvPicPr>
          <p:cNvPr id="57" name="Google Shape;57;p13"/>
          <p:cNvPicPr preferRelativeResize="0"/>
          <p:nvPr/>
        </p:nvPicPr>
        <p:blipFill>
          <a:blip r:embed="rId3">
            <a:alphaModFix/>
          </a:blip>
          <a:stretch>
            <a:fillRect/>
          </a:stretch>
        </p:blipFill>
        <p:spPr>
          <a:xfrm>
            <a:off x="502688" y="276225"/>
            <a:ext cx="2143125" cy="2143125"/>
          </a:xfrm>
          <a:prstGeom prst="rect">
            <a:avLst/>
          </a:prstGeom>
          <a:noFill/>
          <a:ln>
            <a:noFill/>
          </a:ln>
        </p:spPr>
      </p:pic>
      <p:sp>
        <p:nvSpPr>
          <p:cNvPr id="58" name="Google Shape;58;p13"/>
          <p:cNvSpPr txBox="1"/>
          <p:nvPr/>
        </p:nvSpPr>
        <p:spPr>
          <a:xfrm>
            <a:off x="379550" y="4624650"/>
            <a:ext cx="22662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 60 minutes / 42 slides</a:t>
            </a:r>
            <a:endParaRPr i="1" sz="1200"/>
          </a:p>
        </p:txBody>
      </p:sp>
      <p:sp>
        <p:nvSpPr>
          <p:cNvPr id="59" name="Google Shape;59;p13"/>
          <p:cNvSpPr/>
          <p:nvPr/>
        </p:nvSpPr>
        <p:spPr>
          <a:xfrm>
            <a:off x="6765300" y="4049800"/>
            <a:ext cx="2143200" cy="87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4">
            <a:alphaModFix/>
          </a:blip>
          <a:stretch>
            <a:fillRect/>
          </a:stretch>
        </p:blipFill>
        <p:spPr>
          <a:xfrm>
            <a:off x="6986350" y="4160125"/>
            <a:ext cx="1680303" cy="693125"/>
          </a:xfrm>
          <a:prstGeom prst="rect">
            <a:avLst/>
          </a:prstGeom>
          <a:noFill/>
          <a:ln>
            <a:noFill/>
          </a:ln>
        </p:spPr>
      </p:pic>
      <p:pic>
        <p:nvPicPr>
          <p:cNvPr id="61" name="Google Shape;61;p13"/>
          <p:cNvPicPr preferRelativeResize="0"/>
          <p:nvPr/>
        </p:nvPicPr>
        <p:blipFill>
          <a:blip r:embed="rId5">
            <a:alphaModFix/>
          </a:blip>
          <a:stretch>
            <a:fillRect/>
          </a:stretch>
        </p:blipFill>
        <p:spPr>
          <a:xfrm>
            <a:off x="4215425" y="177375"/>
            <a:ext cx="2620950" cy="1025850"/>
          </a:xfrm>
          <a:prstGeom prst="rect">
            <a:avLst/>
          </a:prstGeom>
          <a:noFill/>
          <a:ln>
            <a:noFill/>
          </a:ln>
        </p:spPr>
      </p:pic>
      <p:pic>
        <p:nvPicPr>
          <p:cNvPr id="62" name="Google Shape;62;p13"/>
          <p:cNvPicPr preferRelativeResize="0"/>
          <p:nvPr/>
        </p:nvPicPr>
        <p:blipFill>
          <a:blip r:embed="rId6">
            <a:alphaModFix/>
          </a:blip>
          <a:stretch>
            <a:fillRect/>
          </a:stretch>
        </p:blipFill>
        <p:spPr>
          <a:xfrm>
            <a:off x="4578163" y="1609725"/>
            <a:ext cx="1895475" cy="809625"/>
          </a:xfrm>
          <a:prstGeom prst="rect">
            <a:avLst/>
          </a:prstGeom>
          <a:noFill/>
          <a:ln>
            <a:noFill/>
          </a:ln>
        </p:spPr>
      </p:pic>
      <p:sp>
        <p:nvSpPr>
          <p:cNvPr id="63" name="Google Shape;63;p13"/>
          <p:cNvSpPr txBox="1"/>
          <p:nvPr/>
        </p:nvSpPr>
        <p:spPr>
          <a:xfrm>
            <a:off x="3079150" y="1083188"/>
            <a:ext cx="399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t>
            </a:r>
            <a:endParaRPr sz="2800"/>
          </a:p>
        </p:txBody>
      </p:sp>
      <p:sp>
        <p:nvSpPr>
          <p:cNvPr id="64" name="Google Shape;64;p13"/>
          <p:cNvSpPr txBox="1"/>
          <p:nvPr/>
        </p:nvSpPr>
        <p:spPr>
          <a:xfrm>
            <a:off x="5252738" y="1237275"/>
            <a:ext cx="54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39" name="Google Shape;139;p2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404875" y="1362000"/>
            <a:ext cx="36630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app.py</a:t>
            </a:r>
            <a:endParaRPr b="1"/>
          </a:p>
          <a:p>
            <a:pPr indent="0" lvl="0" marL="0" rtl="0" algn="l">
              <a:spcBef>
                <a:spcPts val="0"/>
              </a:spcBef>
              <a:spcAft>
                <a:spcPts val="0"/>
              </a:spcAft>
              <a:buClr>
                <a:schemeClr val="dk1"/>
              </a:buClr>
              <a:buSzPts val="1100"/>
              <a:buFont typeface="Arial"/>
              <a:buNone/>
            </a:pPr>
            <a:r>
              <a:rPr lang="en" sz="1200"/>
              <a:t>f</a:t>
            </a:r>
            <a:r>
              <a:rPr lang="en" sz="1200">
                <a:latin typeface="Consolas"/>
                <a:ea typeface="Consolas"/>
                <a:cs typeface="Consolas"/>
                <a:sym typeface="Consolas"/>
              </a:rPr>
              <a:t>rom flask import Flask, render_template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import random</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app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latin typeface="Consolas"/>
                <a:ea typeface="Consolas"/>
                <a:cs typeface="Consolas"/>
                <a:sym typeface="Consolas"/>
              </a:rPr>
              <a:t>@app.route('/')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def index():</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return </a:t>
            </a:r>
            <a:r>
              <a:rPr b="1" lang="en" sz="1200">
                <a:latin typeface="Consolas"/>
                <a:ea typeface="Consolas"/>
                <a:cs typeface="Consolas"/>
                <a:sym typeface="Consolas"/>
              </a:rPr>
              <a:t>render_template('index.html')</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42" name="Google Shape;142;p22"/>
          <p:cNvSpPr txBox="1"/>
          <p:nvPr/>
        </p:nvSpPr>
        <p:spPr>
          <a:xfrm>
            <a:off x="4166075" y="1281875"/>
            <a:ext cx="4462500" cy="28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200">
                <a:solidFill>
                  <a:schemeClr val="dk1"/>
                </a:solidFill>
                <a:latin typeface="Consolas"/>
                <a:ea typeface="Consolas"/>
                <a:cs typeface="Consolas"/>
                <a:sym typeface="Consolas"/>
              </a:rPr>
              <a:t>@app.route('/suggest') </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 = open ("main_dish.txt",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main_split= main.split('\n')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 = open ("starch.txt",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starch_split= starch.split('\n')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vegetable = open ("vegetable.txt", 'r').read()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lang="en" sz="1200">
                <a:latin typeface="Consolas"/>
                <a:ea typeface="Consolas"/>
                <a:cs typeface="Consolas"/>
                <a:sym typeface="Consolas"/>
              </a:rPr>
              <a:t>vegetable_split= vegetable.split('\n')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main_dish = random.choice(main_split)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starch_side = random.choice(starch_split)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veggie_side = random.choice(vegetable_split)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suggested =</a:t>
            </a:r>
            <a:r>
              <a:rPr lang="en" sz="1200">
                <a:latin typeface="Consolas"/>
                <a:ea typeface="Consolas"/>
                <a:cs typeface="Consolas"/>
                <a:sym typeface="Consolas"/>
              </a:rPr>
              <a:t> 'How about ' + main_dish + ' with ' + starch_side + ' and ' + veggie_side +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return render_template('w2e.html', result=suggested)</a:t>
            </a:r>
            <a:endParaRPr b="1"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if __name__  == '__main__':</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app.run(</a:t>
            </a:r>
            <a:r>
              <a:rPr lang="en" sz="1200">
                <a:solidFill>
                  <a:srgbClr val="FF0000"/>
                </a:solidFill>
                <a:latin typeface="Consolas"/>
                <a:ea typeface="Consolas"/>
                <a:cs typeface="Consolas"/>
                <a:sym typeface="Consolas"/>
              </a:rPr>
              <a:t>debug=True,</a:t>
            </a:r>
            <a:r>
              <a:rPr lang="en" sz="1200">
                <a:latin typeface="Consolas"/>
                <a:ea typeface="Consolas"/>
                <a:cs typeface="Consolas"/>
                <a:sym typeface="Consolas"/>
              </a:rPr>
              <a:t>host='0.0.0.0'</a:t>
            </a:r>
            <a:r>
              <a:rPr lang="en" sz="1200">
                <a:solidFill>
                  <a:srgbClr val="FF0000"/>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FF0000"/>
                </a:solidFill>
                <a:latin typeface="Consolas"/>
                <a:ea typeface="Consolas"/>
                <a:cs typeface="Consolas"/>
                <a:sym typeface="Consolas"/>
              </a:rPr>
              <a:t>port=5002</a:t>
            </a:r>
            <a:r>
              <a:rPr lang="en" sz="1200">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48" name="Google Shape;148;p2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nvSpPr>
        <p:spPr>
          <a:xfrm>
            <a:off x="628325" y="1017725"/>
            <a:ext cx="82041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a:t>
            </a:r>
            <a:r>
              <a:rPr b="1" lang="en" sz="1200"/>
              <a:t>.html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 lang="en"&gt;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block head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charset="utf-8"&gt;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http-equiv="X-UA-Compatible" content="IE=edge"&gt;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name="viewport" content="width=device-width, initial-scale=1"&gt;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name="description"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name="author"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&lt;title&gt;</a:t>
            </a:r>
            <a:r>
              <a:rPr b="1" lang="en" sz="1100">
                <a:latin typeface="Consolas"/>
                <a:ea typeface="Consolas"/>
                <a:cs typeface="Consolas"/>
                <a:sym typeface="Consolas"/>
              </a:rPr>
              <a:t>{% block title %}</a:t>
            </a:r>
            <a:r>
              <a:rPr lang="en" sz="1100">
                <a:latin typeface="Consolas"/>
                <a:ea typeface="Consolas"/>
                <a:cs typeface="Consolas"/>
                <a:sym typeface="Consolas"/>
              </a:rPr>
              <a:t>About{</a:t>
            </a:r>
            <a:r>
              <a:rPr b="1" lang="en" sz="1100">
                <a:latin typeface="Consolas"/>
                <a:ea typeface="Consolas"/>
                <a:cs typeface="Consolas"/>
                <a:sym typeface="Consolas"/>
              </a:rPr>
              <a:t>% endblock %}</a:t>
            </a:r>
            <a:r>
              <a:rPr lang="en" sz="1100">
                <a:latin typeface="Consolas"/>
                <a:ea typeface="Consolas"/>
                <a:cs typeface="Consolas"/>
                <a:sym typeface="Consolas"/>
              </a:rPr>
              <a:t>&lt;/title&gt;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Bootstrap Core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/static/vendor/bootstrap/</a:t>
            </a:r>
            <a:r>
              <a:rPr lang="en" sz="1100">
                <a:latin typeface="Consolas"/>
                <a:ea typeface="Consolas"/>
                <a:cs typeface="Consolas"/>
                <a:sym typeface="Consolas"/>
              </a:rPr>
              <a:t>css/bootstrap.min.css"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Theme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/static/css/6gen3.css</a:t>
            </a:r>
            <a:r>
              <a:rPr lang="en" sz="1100">
                <a:latin typeface="Consolas"/>
                <a:ea typeface="Consolas"/>
                <a:cs typeface="Consolas"/>
                <a:sym typeface="Consolas"/>
              </a:rPr>
              <a:t>"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Custom Fonts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href="/static/vendor/font-awesome/css/font-awesome.min.css" rel="stylesheet" type="text/css"&gt;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56" name="Google Shape;156;p2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4"/>
          <p:cNvSpPr txBox="1"/>
          <p:nvPr/>
        </p:nvSpPr>
        <p:spPr>
          <a:xfrm>
            <a:off x="628325" y="1017725"/>
            <a:ext cx="75516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About Section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&lt;section class="text-center" id="about"&gt;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&lt;h2&gt;About&lt;/h2&gt;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wut2eat is a meal suggestion application, randomly pulling main dishes, side dishes, and vegetable choices</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/&gt;from text files that you upload (for now).&lt;/p&gt;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It is designed to help you plan out your meals, thereby saving you money at the grocery store.&lt;/p&gt;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&lt;h3&gt;&lt;em&gt;Free version&lt;/em&gt;&lt;/h3&gt;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a:t>
            </a:r>
            <a:r>
              <a:rPr b="1" lang="en" sz="1100">
                <a:latin typeface="Consolas"/>
                <a:ea typeface="Consolas"/>
                <a:cs typeface="Consolas"/>
                <a:sym typeface="Consolas"/>
              </a:rPr>
              <a:t>&lt;a href="</a:t>
            </a:r>
            <a:r>
              <a:rPr b="1" lang="en" sz="1100">
                <a:solidFill>
                  <a:srgbClr val="FF0000"/>
                </a:solidFill>
                <a:latin typeface="Consolas"/>
                <a:ea typeface="Consolas"/>
                <a:cs typeface="Consolas"/>
                <a:sym typeface="Consolas"/>
              </a:rPr>
              <a:t>suggest</a:t>
            </a:r>
            <a:r>
              <a:rPr b="1" lang="en" sz="1100">
                <a:latin typeface="Consolas"/>
                <a:ea typeface="Consolas"/>
                <a:cs typeface="Consolas"/>
                <a:sym typeface="Consolas"/>
              </a:rPr>
              <a:t>"</a:t>
            </a:r>
            <a:r>
              <a:rPr lang="en" sz="1100">
                <a:latin typeface="Consolas"/>
                <a:ea typeface="Consolas"/>
                <a:cs typeface="Consolas"/>
                <a:sym typeface="Consolas"/>
              </a:rPr>
              <a:t>&gt;&lt;h3&gt;Suggest a meal&lt;/h3&gt;&lt;/a&gt;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This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@app.route(</a:t>
            </a:r>
            <a:r>
              <a:rPr b="1" lang="en" sz="1200">
                <a:solidFill>
                  <a:srgbClr val="FF0000"/>
                </a:solidFill>
                <a:latin typeface="Consolas"/>
                <a:ea typeface="Consolas"/>
                <a:cs typeface="Consolas"/>
                <a:sym typeface="Consolas"/>
              </a:rPr>
              <a:t>'/suggest')</a:t>
            </a: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etc...</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64" name="Google Shape;164;p2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nvSpPr>
        <p:spPr>
          <a:xfrm>
            <a:off x="628325" y="1017725"/>
            <a:ext cx="82041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w2e</a:t>
            </a:r>
            <a:r>
              <a:rPr b="1" lang="en" sz="1200"/>
              <a:t>.html</a:t>
            </a:r>
            <a:endParaRPr b="1" sz="1200"/>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extends "index.html"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block title %}Your Meal Suggestion{%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block content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 class = "meal"&gt;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t>
            </a:r>
            <a:r>
              <a:rPr b="1" lang="en" sz="1100">
                <a:solidFill>
                  <a:srgbClr val="FFFF00"/>
                </a:solidFill>
                <a:latin typeface="Consolas"/>
                <a:ea typeface="Consolas"/>
                <a:cs typeface="Consolas"/>
                <a:sym typeface="Consolas"/>
              </a:rPr>
              <a:t>{{result}}</a:t>
            </a:r>
            <a:r>
              <a:rPr lang="en" sz="1100">
                <a:latin typeface="Consolas"/>
                <a:ea typeface="Consolas"/>
                <a:cs typeface="Consolas"/>
                <a:sym typeface="Consolas"/>
              </a:rPr>
              <a: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&lt;button onClick="window.location.reload();"&gt;Another Suggestion?&lt;/button&gt;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&lt;/header&gt;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etc...</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{{result}}</a:t>
            </a:r>
            <a:r>
              <a:rPr lang="en" sz="1200">
                <a:solidFill>
                  <a:schemeClr val="dk1"/>
                </a:solidFill>
              </a:rPr>
              <a:t>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rgbClr val="FF0000"/>
                </a:solidFill>
                <a:latin typeface="Consolas"/>
                <a:ea typeface="Consolas"/>
                <a:cs typeface="Consolas"/>
                <a:sym typeface="Consolas"/>
              </a:rPr>
              <a:t>suggested</a:t>
            </a: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'How about ' + main_dish + ' with ' + starch_side + ' and ' + veggie_side +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return render_template('w2e.html', </a:t>
            </a:r>
            <a:r>
              <a:rPr lang="en" sz="1200">
                <a:solidFill>
                  <a:srgbClr val="FFFF00"/>
                </a:solidFill>
                <a:latin typeface="Consolas"/>
                <a:ea typeface="Consolas"/>
                <a:cs typeface="Consolas"/>
                <a:sym typeface="Consolas"/>
              </a:rPr>
              <a:t>result</a:t>
            </a:r>
            <a:r>
              <a:rPr lang="en" sz="1200">
                <a:solidFill>
                  <a:schemeClr val="dk1"/>
                </a:solidFill>
                <a:latin typeface="Consolas"/>
                <a:ea typeface="Consolas"/>
                <a:cs typeface="Consolas"/>
                <a:sym typeface="Consolas"/>
              </a:rPr>
              <a:t>=</a:t>
            </a:r>
            <a:r>
              <a:rPr b="1" lang="en" sz="1200">
                <a:solidFill>
                  <a:srgbClr val="FF0000"/>
                </a:solidFill>
                <a:latin typeface="Consolas"/>
                <a:ea typeface="Consolas"/>
                <a:cs typeface="Consolas"/>
                <a:sym typeface="Consolas"/>
              </a:rPr>
              <a:t>suggested</a:t>
            </a:r>
            <a:r>
              <a:rPr b="1" lang="en"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etc...</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t/>
            </a:r>
            <a:endParaRPr b="1" sz="2400"/>
          </a:p>
          <a:p>
            <a:pPr indent="0" lvl="0" marL="0" rtl="0" algn="ctr">
              <a:spcBef>
                <a:spcPts val="1600"/>
              </a:spcBef>
              <a:spcAft>
                <a:spcPts val="1600"/>
              </a:spcAft>
              <a:buNone/>
            </a:pPr>
            <a:r>
              <a:rPr b="1" lang="en" sz="2400"/>
              <a:t>Any Questions on Flask?</a:t>
            </a:r>
            <a:endParaRPr b="1" sz="2400"/>
          </a:p>
        </p:txBody>
      </p:sp>
      <p:sp>
        <p:nvSpPr>
          <p:cNvPr id="173" name="Google Shape;173;p2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Django</a:t>
            </a:r>
            <a:endParaRPr/>
          </a:p>
        </p:txBody>
      </p:sp>
      <p:sp>
        <p:nvSpPr>
          <p:cNvPr id="180" name="Google Shape;180;p2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7"/>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Created in the Fall of 2003 for a Newspaper</a:t>
            </a:r>
            <a:endParaRPr/>
          </a:p>
          <a:p>
            <a:pPr indent="0" lvl="0" marL="0" rtl="0" algn="l">
              <a:spcBef>
                <a:spcPts val="0"/>
              </a:spcBef>
              <a:spcAft>
                <a:spcPts val="0"/>
              </a:spcAft>
              <a:buNone/>
            </a:pPr>
            <a:r>
              <a:rPr lang="en"/>
              <a:t>Released July 2005</a:t>
            </a:r>
            <a:endParaRPr/>
          </a:p>
          <a:p>
            <a:pPr indent="0" lvl="0" marL="0" rtl="0" algn="l">
              <a:spcBef>
                <a:spcPts val="0"/>
              </a:spcBef>
              <a:spcAft>
                <a:spcPts val="0"/>
              </a:spcAft>
              <a:buNone/>
            </a:pPr>
            <a:r>
              <a:rPr i="1" lang="en"/>
              <a:t>“Batteries Included”</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Authentication system</a:t>
            </a:r>
            <a:endParaRPr/>
          </a:p>
          <a:p>
            <a:pPr indent="-317500" lvl="0" marL="457200" rtl="0" algn="l">
              <a:spcBef>
                <a:spcPts val="0"/>
              </a:spcBef>
              <a:spcAft>
                <a:spcPts val="0"/>
              </a:spcAft>
              <a:buSzPts val="1400"/>
              <a:buChar char="●"/>
            </a:pPr>
            <a:r>
              <a:rPr lang="en"/>
              <a:t>Administrative interface</a:t>
            </a:r>
            <a:endParaRPr/>
          </a:p>
          <a:p>
            <a:pPr indent="-317500" lvl="0" marL="457200" rtl="0" algn="l">
              <a:spcBef>
                <a:spcPts val="0"/>
              </a:spcBef>
              <a:spcAft>
                <a:spcPts val="0"/>
              </a:spcAft>
              <a:buSzPts val="1400"/>
              <a:buChar char="●"/>
            </a:pPr>
            <a:r>
              <a:rPr lang="en"/>
              <a:t>Tools for RSS and Atom feeds</a:t>
            </a:r>
            <a:endParaRPr/>
          </a:p>
          <a:p>
            <a:pPr indent="-317500" lvl="0" marL="457200" rtl="0" algn="l">
              <a:spcBef>
                <a:spcPts val="0"/>
              </a:spcBef>
              <a:spcAft>
                <a:spcPts val="0"/>
              </a:spcAft>
              <a:buSzPts val="1400"/>
              <a:buChar char="●"/>
            </a:pPr>
            <a:r>
              <a:rPr lang="en"/>
              <a:t>Sites framework (One Django installation- multiple websites)</a:t>
            </a:r>
            <a:endParaRPr/>
          </a:p>
          <a:p>
            <a:pPr indent="-317500" lvl="0" marL="457200" rtl="0" algn="l">
              <a:spcBef>
                <a:spcPts val="0"/>
              </a:spcBef>
              <a:spcAft>
                <a:spcPts val="0"/>
              </a:spcAft>
              <a:buSzPts val="1400"/>
              <a:buChar char="●"/>
            </a:pPr>
            <a:r>
              <a:rPr lang="en"/>
              <a:t>Supports PostgreSQL, MySQL, SQLite and Oracle, as well as MongoDB</a:t>
            </a:r>
            <a:endParaRPr/>
          </a:p>
          <a:p>
            <a:pPr indent="-317500" lvl="0" marL="457200" rtl="0" algn="l">
              <a:spcBef>
                <a:spcPts val="0"/>
              </a:spcBef>
              <a:spcAft>
                <a:spcPts val="0"/>
              </a:spcAft>
              <a:buSzPts val="1400"/>
              <a:buChar char="●"/>
            </a:pPr>
            <a:r>
              <a:rPr lang="en"/>
              <a:t>Mitigation for cross-site request forgery, cross-site scripting, SQL Injection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PBS, Instagram, Mozilla, The Washington Times, Discus, Bitbucket &amp; NextDoor</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https://www.djangoproject.com/</a:t>
            </a:r>
            <a:endParaRPr b="1">
              <a:solidFill>
                <a:schemeClr val="dk1"/>
              </a:solidFill>
            </a:endParaRPr>
          </a:p>
        </p:txBody>
      </p:sp>
      <p:pic>
        <p:nvPicPr>
          <p:cNvPr id="183" name="Google Shape;183;p27"/>
          <p:cNvPicPr preferRelativeResize="0"/>
          <p:nvPr/>
        </p:nvPicPr>
        <p:blipFill>
          <a:blip r:embed="rId3">
            <a:alphaModFix/>
          </a:blip>
          <a:stretch>
            <a:fillRect/>
          </a:stretch>
        </p:blipFill>
        <p:spPr>
          <a:xfrm>
            <a:off x="6883200" y="1302600"/>
            <a:ext cx="1895475" cy="80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Philosophy</a:t>
            </a:r>
            <a:endParaRPr/>
          </a:p>
        </p:txBody>
      </p:sp>
      <p:sp>
        <p:nvSpPr>
          <p:cNvPr id="189" name="Google Shape;189;p2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8"/>
          <p:cNvSpPr txBox="1"/>
          <p:nvPr/>
        </p:nvSpPr>
        <p:spPr>
          <a:xfrm>
            <a:off x="3478000" y="1274325"/>
            <a:ext cx="5121000" cy="3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202124"/>
                </a:solidFill>
              </a:rPr>
              <a:t>Project vs. App</a:t>
            </a:r>
            <a:endParaRPr b="1">
              <a:solidFill>
                <a:srgbClr val="202124"/>
              </a:solidFill>
            </a:endParaRPr>
          </a:p>
          <a:p>
            <a:pPr indent="0" lvl="0" marL="0" rtl="0" algn="l">
              <a:spcBef>
                <a:spcPts val="0"/>
              </a:spcBef>
              <a:spcAft>
                <a:spcPts val="0"/>
              </a:spcAft>
              <a:buClr>
                <a:schemeClr val="dk1"/>
              </a:buClr>
              <a:buSzPts val="1100"/>
              <a:buFont typeface="Arial"/>
              <a:buNone/>
            </a:pPr>
            <a:r>
              <a:rPr lang="en">
                <a:solidFill>
                  <a:srgbClr val="202124"/>
                </a:solidFill>
              </a:rPr>
              <a:t>Everything is considered an app (blog &amp; ecommerce store = 2 dif apps).</a:t>
            </a:r>
            <a:endParaRPr>
              <a:solidFill>
                <a:srgbClr val="202124"/>
              </a:solidFill>
            </a:endParaRPr>
          </a:p>
          <a:p>
            <a:pPr indent="0" lvl="0" marL="0" rtl="0" algn="l">
              <a:spcBef>
                <a:spcPts val="0"/>
              </a:spcBef>
              <a:spcAft>
                <a:spcPts val="0"/>
              </a:spcAft>
              <a:buClr>
                <a:schemeClr val="dk1"/>
              </a:buClr>
              <a:buSzPts val="1100"/>
              <a:buFont typeface="Arial"/>
              <a:buNone/>
            </a:pPr>
            <a:r>
              <a:rPr lang="en">
                <a:solidFill>
                  <a:srgbClr val="202124"/>
                </a:solidFill>
              </a:rPr>
              <a:t>A project can contain multiple apps and is a collection of configuration and apps for a website.</a:t>
            </a:r>
            <a:endParaRPr>
              <a:solidFill>
                <a:srgbClr val="20212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202124"/>
                </a:solidFill>
              </a:rPr>
              <a:t>Generally, you will be playing around with models (data) and views (display of that data). </a:t>
            </a:r>
            <a:endParaRPr>
              <a:solidFill>
                <a:srgbClr val="20212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rgbClr val="202124"/>
                </a:solidFill>
              </a:rPr>
              <a:t>Django works off of MVT concept </a:t>
            </a:r>
            <a:endParaRPr b="1">
              <a:solidFill>
                <a:srgbClr val="202124"/>
              </a:solidFill>
            </a:endParaRPr>
          </a:p>
          <a:p>
            <a:pPr indent="0" lvl="0" marL="0" rtl="0" algn="l">
              <a:spcBef>
                <a:spcPts val="0"/>
              </a:spcBef>
              <a:spcAft>
                <a:spcPts val="0"/>
              </a:spcAft>
              <a:buClr>
                <a:schemeClr val="dk1"/>
              </a:buClr>
              <a:buSzPts val="1100"/>
              <a:buFont typeface="Arial"/>
              <a:buNone/>
            </a:pPr>
            <a:r>
              <a:rPr b="1" lang="en">
                <a:solidFill>
                  <a:srgbClr val="202124"/>
                </a:solidFill>
              </a:rPr>
              <a:t>(Model - View - Templates)</a:t>
            </a:r>
            <a:endParaRPr b="1">
              <a:solidFill>
                <a:srgbClr val="20212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rgbClr val="202124"/>
                </a:solidFill>
              </a:rPr>
              <a:t>A model is the single, definitive source of data about your data. It contains the essential fields and behaviors of the data you’re storing. Generally, each model maps to a single database table.</a:t>
            </a:r>
            <a:endParaRPr b="1">
              <a:solidFill>
                <a:schemeClr val="dk1"/>
              </a:solidFill>
            </a:endParaRPr>
          </a:p>
        </p:txBody>
      </p:sp>
      <p:pic>
        <p:nvPicPr>
          <p:cNvPr id="192" name="Google Shape;192;p28"/>
          <p:cNvPicPr preferRelativeResize="0"/>
          <p:nvPr/>
        </p:nvPicPr>
        <p:blipFill>
          <a:blip r:embed="rId3">
            <a:alphaModFix/>
          </a:blip>
          <a:stretch>
            <a:fillRect/>
          </a:stretch>
        </p:blipFill>
        <p:spPr>
          <a:xfrm>
            <a:off x="235500" y="1594263"/>
            <a:ext cx="3179125" cy="249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Installation</a:t>
            </a:r>
            <a:endParaRPr/>
          </a:p>
        </p:txBody>
      </p:sp>
      <p:sp>
        <p:nvSpPr>
          <p:cNvPr id="198" name="Google Shape;198;p2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9"/>
          <p:cNvSpPr txBox="1"/>
          <p:nvPr/>
        </p:nvSpPr>
        <p:spPr>
          <a:xfrm>
            <a:off x="424850" y="1437975"/>
            <a:ext cx="3425400" cy="23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django==3.0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python3 -m django --version</a:t>
            </a:r>
            <a:r>
              <a:rPr lang="en"/>
              <a:t> </a:t>
            </a:r>
            <a:endParaRPr/>
          </a:p>
          <a:p>
            <a:pPr indent="0" lvl="0" marL="0" rtl="0" algn="l">
              <a:spcBef>
                <a:spcPts val="0"/>
              </a:spcBef>
              <a:spcAft>
                <a:spcPts val="0"/>
              </a:spcAft>
              <a:buClr>
                <a:schemeClr val="dk1"/>
              </a:buClr>
              <a:buSzPts val="1100"/>
              <a:buFont typeface="Arial"/>
              <a:buNone/>
            </a:pPr>
            <a:r>
              <a:rPr lang="en"/>
              <a:t>(to verify)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Create a project</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django-admin startproject mysite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chemeClr val="dk1"/>
                </a:solidFill>
              </a:rPr>
              <a:t>Testing your site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python manage.py runserver</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p:txBody>
      </p:sp>
      <p:sp>
        <p:nvSpPr>
          <p:cNvPr id="201" name="Google Shape;201;p29"/>
          <p:cNvSpPr txBox="1"/>
          <p:nvPr/>
        </p:nvSpPr>
        <p:spPr>
          <a:xfrm>
            <a:off x="4178075" y="1563975"/>
            <a:ext cx="3978000" cy="21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Creates the following:</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mysite/ &lt;= this can be renamed to anything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manage.py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mysite/ &lt;= mysite is the management app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__init__.py</a:t>
            </a:r>
            <a:endParaRPr>
              <a:solidFill>
                <a:schemeClr val="dk1"/>
              </a:solidFill>
            </a:endParaRPr>
          </a:p>
          <a:p>
            <a:pPr indent="0" lvl="0" marL="0" rtl="0" algn="l">
              <a:spcBef>
                <a:spcPts val="0"/>
              </a:spcBef>
              <a:spcAft>
                <a:spcPts val="0"/>
              </a:spcAft>
              <a:buNone/>
            </a:pPr>
            <a:r>
              <a:rPr lang="en">
                <a:solidFill>
                  <a:schemeClr val="dk1"/>
                </a:solidFill>
              </a:rPr>
              <a:t>    asgi.py</a:t>
            </a:r>
            <a:endParaRPr>
              <a:solidFill>
                <a:schemeClr val="dk1"/>
              </a:solidFill>
            </a:endParaRPr>
          </a:p>
          <a:p>
            <a:pPr indent="0" lvl="0" marL="0" rtl="0" algn="l">
              <a:spcBef>
                <a:spcPts val="0"/>
              </a:spcBef>
              <a:spcAft>
                <a:spcPts val="0"/>
              </a:spcAft>
              <a:buNone/>
            </a:pPr>
            <a:r>
              <a:rPr lang="en">
                <a:solidFill>
                  <a:schemeClr val="dk1"/>
                </a:solidFill>
              </a:rPr>
              <a:t>    settings.py</a:t>
            </a:r>
            <a:endParaRPr>
              <a:solidFill>
                <a:schemeClr val="dk1"/>
              </a:solidFill>
            </a:endParaRPr>
          </a:p>
          <a:p>
            <a:pPr indent="0" lvl="0" marL="0" rtl="0" algn="l">
              <a:spcBef>
                <a:spcPts val="0"/>
              </a:spcBef>
              <a:spcAft>
                <a:spcPts val="0"/>
              </a:spcAft>
              <a:buNone/>
            </a:pPr>
            <a:r>
              <a:rPr lang="en">
                <a:solidFill>
                  <a:schemeClr val="dk1"/>
                </a:solidFill>
              </a:rPr>
              <a:t>    urls.py</a:t>
            </a:r>
            <a:endParaRPr>
              <a:solidFill>
                <a:schemeClr val="dk1"/>
              </a:solidFill>
            </a:endParaRPr>
          </a:p>
          <a:p>
            <a:pPr indent="0" lvl="0" marL="0" rtl="0" algn="l">
              <a:spcBef>
                <a:spcPts val="0"/>
              </a:spcBef>
              <a:spcAft>
                <a:spcPts val="0"/>
              </a:spcAft>
              <a:buNone/>
            </a:pPr>
            <a:r>
              <a:rPr lang="en">
                <a:solidFill>
                  <a:schemeClr val="dk1"/>
                </a:solidFill>
              </a:rPr>
              <a:t>    wsgi.py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Management site</a:t>
            </a:r>
            <a:endParaRPr/>
          </a:p>
        </p:txBody>
      </p:sp>
      <p:sp>
        <p:nvSpPr>
          <p:cNvPr id="207" name="Google Shape;207;p3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0"/>
          <p:cNvSpPr txBox="1"/>
          <p:nvPr/>
        </p:nvSpPr>
        <p:spPr>
          <a:xfrm>
            <a:off x="375875" y="1200950"/>
            <a:ext cx="34254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a:t>
            </a:r>
            <a:endParaRPr/>
          </a:p>
          <a:p>
            <a:pPr indent="0" lvl="0" marL="0" rtl="0" algn="l">
              <a:spcBef>
                <a:spcPts val="0"/>
              </a:spcBef>
              <a:spcAft>
                <a:spcPts val="0"/>
              </a:spcAft>
              <a:buClr>
                <a:schemeClr val="dk1"/>
              </a:buClr>
              <a:buSzPts val="1100"/>
              <a:buFont typeface="Arial"/>
              <a:buNone/>
            </a:pPr>
            <a:r>
              <a:rPr lang="en">
                <a:solidFill>
                  <a:schemeClr val="dk1"/>
                </a:solidFill>
              </a:rPr>
              <a:t>mysite/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manage.py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mysite/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__init__.py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asgi.py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settings.py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urls.py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wsgi.py</a:t>
            </a:r>
            <a:endParaRPr/>
          </a:p>
          <a:p>
            <a:pPr indent="0" lvl="0" marL="0" rtl="0" algn="l">
              <a:spcBef>
                <a:spcPts val="0"/>
              </a:spcBef>
              <a:spcAft>
                <a:spcPts val="0"/>
              </a:spcAft>
              <a:buNone/>
            </a:pPr>
            <a:r>
              <a:t/>
            </a:r>
            <a:endParaRPr>
              <a:solidFill>
                <a:schemeClr val="dk1"/>
              </a:solidFill>
            </a:endParaRPr>
          </a:p>
        </p:txBody>
      </p:sp>
      <p:sp>
        <p:nvSpPr>
          <p:cNvPr id="210" name="Google Shape;210;p30"/>
          <p:cNvSpPr txBox="1"/>
          <p:nvPr/>
        </p:nvSpPr>
        <p:spPr>
          <a:xfrm>
            <a:off x="3759425" y="1200950"/>
            <a:ext cx="45720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anage.py &lt;= this is the command center for our app</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mysite/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__init__.py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asgi.py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settings.py &lt;= has project wide settings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urls.py &lt;=used to route to our other apps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wsgi.py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our first app</a:t>
            </a:r>
            <a:endParaRPr/>
          </a:p>
        </p:txBody>
      </p:sp>
      <p:sp>
        <p:nvSpPr>
          <p:cNvPr id="216" name="Google Shape;216;p3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1"/>
          <p:cNvSpPr txBox="1"/>
          <p:nvPr/>
        </p:nvSpPr>
        <p:spPr>
          <a:xfrm>
            <a:off x="311700" y="1125925"/>
            <a:ext cx="68643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add other apps to the project with: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django-admin startapp &lt;appName&gt;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19" name="Google Shape;219;p31"/>
          <p:cNvSpPr txBox="1"/>
          <p:nvPr/>
        </p:nvSpPr>
        <p:spPr>
          <a:xfrm>
            <a:off x="436150" y="1699500"/>
            <a:ext cx="5799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Folder Structure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mysite/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manage.py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mysite/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polls/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__init__.py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admin.py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apps.py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migrations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models.py ⇐ defines what db tables look like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tests.py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views.py ⇐ defines our code to return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urls.py &lt;= defines our paths within the app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templates/ &lt;= this folder holds html templates that views.py returns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11700" y="1076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Early Attempts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Flask</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Django</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Using Flask to create API’s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Setting up Production Django / Flask Sites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Apache / Nginx</a:t>
            </a:r>
            <a:endParaRPr>
              <a:solidFill>
                <a:srgbClr val="000000"/>
              </a:solidFill>
            </a:endParaRPr>
          </a:p>
          <a:p>
            <a:pPr indent="0" lvl="0" marL="0" rtl="0" algn="r">
              <a:spcBef>
                <a:spcPts val="1600"/>
              </a:spcBef>
              <a:spcAft>
                <a:spcPts val="0"/>
              </a:spcAft>
              <a:buNone/>
            </a:pPr>
            <a:r>
              <a:t/>
            </a:r>
            <a:endParaRPr b="1"/>
          </a:p>
          <a:p>
            <a:pPr indent="0" lvl="0" marL="0" rtl="0" algn="l">
              <a:spcBef>
                <a:spcPts val="1600"/>
              </a:spcBef>
              <a:spcAft>
                <a:spcPts val="1600"/>
              </a:spcAft>
              <a:buNone/>
            </a:pPr>
            <a:r>
              <a:t/>
            </a:r>
            <a:endParaRPr/>
          </a:p>
        </p:txBody>
      </p:sp>
      <p:sp>
        <p:nvSpPr>
          <p:cNvPr id="71" name="Google Shape;71;p1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creating our view</a:t>
            </a:r>
            <a:endParaRPr/>
          </a:p>
        </p:txBody>
      </p:sp>
      <p:sp>
        <p:nvSpPr>
          <p:cNvPr id="225" name="Google Shape;225;p3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2"/>
          <p:cNvSpPr txBox="1"/>
          <p:nvPr/>
        </p:nvSpPr>
        <p:spPr>
          <a:xfrm>
            <a:off x="311700" y="1200950"/>
            <a:ext cx="47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polls/views.py</a:t>
            </a:r>
            <a:endParaRPr/>
          </a:p>
          <a:p>
            <a:pPr indent="0" lvl="0" marL="0" rtl="0" algn="l">
              <a:spcBef>
                <a:spcPts val="0"/>
              </a:spcBef>
              <a:spcAft>
                <a:spcPts val="0"/>
              </a:spcAft>
              <a:buNone/>
            </a:pPr>
            <a:r>
              <a:rPr lang="en"/>
              <a:t>f</a:t>
            </a:r>
            <a:r>
              <a:rPr lang="en">
                <a:latin typeface="Consolas"/>
                <a:ea typeface="Consolas"/>
                <a:cs typeface="Consolas"/>
                <a:sym typeface="Consolas"/>
              </a:rPr>
              <a:t>rom django.http import HttpResponse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index(request):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HttpResponse("Hello, world. You're at the polls index.")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polls/urls.py (you may need to create this file)</a:t>
            </a:r>
            <a:endParaRPr>
              <a:solidFill>
                <a:schemeClr val="dk1"/>
              </a:solidFill>
            </a:endParaRPr>
          </a:p>
          <a:p>
            <a:pPr indent="0" lvl="0" marL="0" rtl="0" algn="l">
              <a:spcBef>
                <a:spcPts val="0"/>
              </a:spcBef>
              <a:spcAft>
                <a:spcPts val="0"/>
              </a:spcAft>
              <a:buNone/>
            </a:pPr>
            <a:r>
              <a:rPr lang="en">
                <a:solidFill>
                  <a:schemeClr val="dk1"/>
                </a:solidFill>
              </a:rPr>
              <a:t>f</a:t>
            </a:r>
            <a:r>
              <a:rPr lang="en">
                <a:solidFill>
                  <a:schemeClr val="dk1"/>
                </a:solidFill>
                <a:latin typeface="Consolas"/>
                <a:ea typeface="Consolas"/>
                <a:cs typeface="Consolas"/>
                <a:sym typeface="Consolas"/>
              </a:rPr>
              <a:t>rom django.urls import path</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from . import views</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urlpatterns =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path('', views.index, name='index'),</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rgbClr val="FF0000"/>
              </a:solidFill>
              <a:latin typeface="Consolas"/>
              <a:ea typeface="Consolas"/>
              <a:cs typeface="Consolas"/>
              <a:sym typeface="Consolas"/>
            </a:endParaRPr>
          </a:p>
        </p:txBody>
      </p:sp>
      <p:sp>
        <p:nvSpPr>
          <p:cNvPr id="228" name="Google Shape;228;p32"/>
          <p:cNvSpPr txBox="1"/>
          <p:nvPr/>
        </p:nvSpPr>
        <p:spPr>
          <a:xfrm>
            <a:off x="5202850" y="2473325"/>
            <a:ext cx="3770700" cy="23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Modify mysite</a:t>
            </a:r>
            <a:r>
              <a:rPr b="1" lang="en"/>
              <a:t>/settings.py</a:t>
            </a:r>
            <a:endParaRPr/>
          </a:p>
          <a:p>
            <a:pPr indent="0" lvl="0" marL="0" rtl="0" algn="l">
              <a:spcBef>
                <a:spcPts val="0"/>
              </a:spcBef>
              <a:spcAft>
                <a:spcPts val="0"/>
              </a:spcAft>
              <a:buClr>
                <a:schemeClr val="dk1"/>
              </a:buClr>
              <a:buSzPts val="1100"/>
              <a:buFont typeface="Arial"/>
              <a:buNone/>
            </a:pPr>
            <a:r>
              <a:rPr lang="en"/>
              <a:t>from django.contrib import admin</a:t>
            </a:r>
            <a:endParaRPr/>
          </a:p>
          <a:p>
            <a:pPr indent="0" lvl="0" marL="0" rtl="0" algn="l">
              <a:spcBef>
                <a:spcPts val="0"/>
              </a:spcBef>
              <a:spcAft>
                <a:spcPts val="0"/>
              </a:spcAft>
              <a:buClr>
                <a:schemeClr val="dk1"/>
              </a:buClr>
              <a:buSzPts val="1100"/>
              <a:buFont typeface="Arial"/>
              <a:buNone/>
            </a:pPr>
            <a:r>
              <a:rPr lang="en"/>
              <a:t>from django.urls import </a:t>
            </a:r>
            <a:r>
              <a:rPr b="1" lang="en"/>
              <a:t>include,</a:t>
            </a:r>
            <a:r>
              <a:rPr lang="en"/>
              <a:t> path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urlpatterns = [</a:t>
            </a:r>
            <a:endParaRPr/>
          </a:p>
          <a:p>
            <a:pPr indent="0" lvl="0" marL="0" rtl="0" algn="l">
              <a:spcBef>
                <a:spcPts val="0"/>
              </a:spcBef>
              <a:spcAft>
                <a:spcPts val="0"/>
              </a:spcAft>
              <a:buClr>
                <a:schemeClr val="dk1"/>
              </a:buClr>
              <a:buSzPts val="1100"/>
              <a:buFont typeface="Arial"/>
              <a:buNone/>
            </a:pPr>
            <a:r>
              <a:rPr lang="en"/>
              <a:t>    path('admin/', admin.site.urls),</a:t>
            </a:r>
            <a:endParaRPr/>
          </a:p>
          <a:p>
            <a:pPr indent="0" lvl="0" marL="0" rtl="0" algn="l">
              <a:spcBef>
                <a:spcPts val="0"/>
              </a:spcBef>
              <a:spcAft>
                <a:spcPts val="0"/>
              </a:spcAft>
              <a:buClr>
                <a:schemeClr val="dk1"/>
              </a:buClr>
              <a:buSzPts val="1100"/>
              <a:buFont typeface="Arial"/>
              <a:buNone/>
            </a:pPr>
            <a:r>
              <a:rPr lang="en"/>
              <a:t>    </a:t>
            </a:r>
            <a:r>
              <a:rPr b="1" lang="en"/>
              <a:t>path('polls/', include('polls.urls')),</a:t>
            </a:r>
            <a:endParaRPr b="1"/>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rgbClr val="FF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Flow of a Request </a:t>
            </a:r>
            <a:endParaRPr/>
          </a:p>
        </p:txBody>
      </p:sp>
      <p:sp>
        <p:nvSpPr>
          <p:cNvPr id="234" name="Google Shape;234;p3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3"/>
          <p:cNvSpPr txBox="1"/>
          <p:nvPr/>
        </p:nvSpPr>
        <p:spPr>
          <a:xfrm>
            <a:off x="311700" y="1219225"/>
            <a:ext cx="3486900" cy="23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Running Django (development server)</a:t>
            </a:r>
            <a:endParaRPr b="1">
              <a:solidFill>
                <a:schemeClr val="dk1"/>
              </a:solidFill>
            </a:endParaRPr>
          </a:p>
          <a:p>
            <a:pPr indent="0" lvl="0" marL="0" rtl="0" algn="l">
              <a:spcBef>
                <a:spcPts val="0"/>
              </a:spcBef>
              <a:spcAft>
                <a:spcPts val="0"/>
              </a:spcAft>
              <a:buNone/>
            </a:pPr>
            <a:r>
              <a:rPr lang="en">
                <a:solidFill>
                  <a:schemeClr val="dk1"/>
                </a:solidFill>
              </a:rPr>
              <a:t>python3 manage.py runserver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To view:</a:t>
            </a:r>
            <a:endParaRPr b="1">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http://localhost:8000/polls/</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http://localhost:8000/admin/</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(since we defined an admin url as well)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7" name="Google Shape;237;p33"/>
          <p:cNvSpPr txBox="1"/>
          <p:nvPr/>
        </p:nvSpPr>
        <p:spPr>
          <a:xfrm>
            <a:off x="4414575" y="1385975"/>
            <a:ext cx="4109400" cy="26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Url &gt; View &gt; Model &gt; Template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User goes to </a:t>
            </a:r>
            <a:r>
              <a:rPr lang="en" u="sng">
                <a:solidFill>
                  <a:schemeClr val="hlink"/>
                </a:solidFill>
                <a:hlinkClick r:id="rId3"/>
              </a:rPr>
              <a:t>http://localhost:8000/polls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mysite/urls.py - directs to urls.py in the app</a:t>
            </a:r>
            <a:endParaRPr/>
          </a:p>
          <a:p>
            <a:pPr indent="-317500" lvl="0" marL="457200" rtl="0" algn="l">
              <a:spcBef>
                <a:spcPts val="0"/>
              </a:spcBef>
              <a:spcAft>
                <a:spcPts val="0"/>
              </a:spcAft>
              <a:buSzPts val="1400"/>
              <a:buAutoNum type="arabicParenR"/>
            </a:pPr>
            <a:r>
              <a:rPr lang="en"/>
              <a:t>polls/urls.py - forwards to views.py</a:t>
            </a:r>
            <a:endParaRPr/>
          </a:p>
          <a:p>
            <a:pPr indent="-317500" lvl="0" marL="457200" rtl="0" algn="l">
              <a:spcBef>
                <a:spcPts val="0"/>
              </a:spcBef>
              <a:spcAft>
                <a:spcPts val="0"/>
              </a:spcAft>
              <a:buSzPts val="1400"/>
              <a:buAutoNum type="arabicParenR"/>
            </a:pPr>
            <a:r>
              <a:rPr lang="en"/>
              <a:t>polls/views.py - code logic happens - directs to specific template</a:t>
            </a:r>
            <a:endParaRPr/>
          </a:p>
          <a:p>
            <a:pPr indent="-317500" lvl="0" marL="457200" rtl="0" algn="l">
              <a:spcBef>
                <a:spcPts val="0"/>
              </a:spcBef>
              <a:spcAft>
                <a:spcPts val="0"/>
              </a:spcAft>
              <a:buSzPts val="1400"/>
              <a:buAutoNum type="arabicParenR"/>
            </a:pPr>
            <a:r>
              <a:rPr lang="en"/>
              <a:t>/templates - html gets rendered and gets returned to the browser</a:t>
            </a:r>
            <a:endParaRPr/>
          </a:p>
        </p:txBody>
      </p:sp>
      <p:sp>
        <p:nvSpPr>
          <p:cNvPr id="238" name="Google Shape;238;p33"/>
          <p:cNvSpPr txBox="1"/>
          <p:nvPr/>
        </p:nvSpPr>
        <p:spPr>
          <a:xfrm>
            <a:off x="6387900" y="2544100"/>
            <a:ext cx="7333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 - models</a:t>
            </a:r>
            <a:endParaRPr/>
          </a:p>
        </p:txBody>
      </p:sp>
      <p:sp>
        <p:nvSpPr>
          <p:cNvPr id="244" name="Google Shape;244;p3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4"/>
          <p:cNvSpPr txBox="1"/>
          <p:nvPr/>
        </p:nvSpPr>
        <p:spPr>
          <a:xfrm>
            <a:off x="311700" y="1219225"/>
            <a:ext cx="5341500" cy="3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Models.py allows you to map classes in your Django code to Database tables and columns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High level steps</a:t>
            </a:r>
            <a:endParaRPr b="1">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Change your models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python3 manage.py makemigrations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python3 manage.py migrate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a:t>
            </a:r>
            <a:r>
              <a:rPr lang="en">
                <a:solidFill>
                  <a:schemeClr val="dk1"/>
                </a:solidFill>
                <a:latin typeface="Consolas"/>
                <a:ea typeface="Consolas"/>
                <a:cs typeface="Consolas"/>
                <a:sym typeface="Consolas"/>
              </a:rPr>
              <a:t>ython3 manage.py makemigrations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rPr>
              <a:t>(lets you update your database live, without losing data)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a:t>
            </a:r>
            <a:r>
              <a:rPr lang="en">
                <a:solidFill>
                  <a:schemeClr val="dk1"/>
                </a:solidFill>
                <a:latin typeface="Consolas"/>
                <a:ea typeface="Consolas"/>
                <a:cs typeface="Consolas"/>
                <a:sym typeface="Consolas"/>
              </a:rPr>
              <a:t>ython3 manage.py migrate</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(helps create the database (if not already created)  used by Django - defaults to sqlite3 unless you specify another database - file is called </a:t>
            </a:r>
            <a:r>
              <a:rPr lang="en">
                <a:solidFill>
                  <a:schemeClr val="dk1"/>
                </a:solidFill>
              </a:rPr>
              <a:t>db.sqlite3)</a:t>
            </a:r>
            <a:endParaRPr>
              <a:solidFill>
                <a:schemeClr val="dk1"/>
              </a:solidFill>
            </a:endParaRPr>
          </a:p>
        </p:txBody>
      </p:sp>
      <p:sp>
        <p:nvSpPr>
          <p:cNvPr id="247" name="Google Shape;247;p34"/>
          <p:cNvSpPr/>
          <p:nvPr/>
        </p:nvSpPr>
        <p:spPr>
          <a:xfrm>
            <a:off x="5796400" y="1496875"/>
            <a:ext cx="3036000" cy="26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4"/>
          <p:cNvPicPr preferRelativeResize="0"/>
          <p:nvPr/>
        </p:nvPicPr>
        <p:blipFill>
          <a:blip r:embed="rId3">
            <a:alphaModFix/>
          </a:blip>
          <a:stretch>
            <a:fillRect/>
          </a:stretch>
        </p:blipFill>
        <p:spPr>
          <a:xfrm>
            <a:off x="5853300" y="1602613"/>
            <a:ext cx="2857500" cy="245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54" name="Google Shape;25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t/>
            </a:r>
            <a:endParaRPr b="1" sz="2400"/>
          </a:p>
          <a:p>
            <a:pPr indent="0" lvl="0" marL="0" rtl="0" algn="ctr">
              <a:spcBef>
                <a:spcPts val="1600"/>
              </a:spcBef>
              <a:spcAft>
                <a:spcPts val="1600"/>
              </a:spcAft>
              <a:buNone/>
            </a:pPr>
            <a:r>
              <a:rPr b="1" lang="en" sz="2400"/>
              <a:t>Any Questions on Django?</a:t>
            </a:r>
            <a:endParaRPr b="1" sz="2400"/>
          </a:p>
        </p:txBody>
      </p:sp>
      <p:sp>
        <p:nvSpPr>
          <p:cNvPr id="255" name="Google Shape;255;p3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 REST APIs Using Flask</a:t>
            </a:r>
            <a:endParaRPr/>
          </a:p>
        </p:txBody>
      </p:sp>
      <p:sp>
        <p:nvSpPr>
          <p:cNvPr id="262" name="Google Shape;262;p3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6"/>
          <p:cNvSpPr txBox="1"/>
          <p:nvPr/>
        </p:nvSpPr>
        <p:spPr>
          <a:xfrm>
            <a:off x="355775" y="1401875"/>
            <a:ext cx="6822600" cy="34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https://blog.miguelgrinberg.com/post/designing-a-restful-api-with-python-and-flask (Author of Flask Web Development - O’Reilly)</a:t>
            </a:r>
            <a:endParaRPr>
              <a:solidFill>
                <a:schemeClr val="dk1"/>
              </a:solidFill>
            </a:endParaRPr>
          </a:p>
          <a:p>
            <a:pPr indent="0" lvl="0" marL="457200" rtl="0" algn="l">
              <a:lnSpc>
                <a:spcPct val="115000"/>
              </a:lnSpc>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Why use an API? (</a:t>
            </a:r>
            <a:r>
              <a:rPr lang="en" sz="1100">
                <a:solidFill>
                  <a:schemeClr val="dk1"/>
                </a:solidFill>
              </a:rPr>
              <a:t>https://www.mulesoft.com/resources/api/restful-api</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use HTTP to retrieve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is not tie to resources or methods in your code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return different data formats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Allows for multiple types of clients (web browser, IOS App, Android App, etc.) to access the data</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65" name="Google Shape;265;p36"/>
          <p:cNvPicPr preferRelativeResize="0"/>
          <p:nvPr/>
        </p:nvPicPr>
        <p:blipFill>
          <a:blip r:embed="rId3">
            <a:alphaModFix/>
          </a:blip>
          <a:stretch>
            <a:fillRect/>
          </a:stretch>
        </p:blipFill>
        <p:spPr>
          <a:xfrm>
            <a:off x="6266095" y="1836395"/>
            <a:ext cx="2524425" cy="172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71" name="Google Shape;271;p3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7"/>
          <p:cNvSpPr txBox="1"/>
          <p:nvPr/>
        </p:nvSpPr>
        <p:spPr>
          <a:xfrm>
            <a:off x="375875" y="1200950"/>
            <a:ext cx="68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 State Transfer (or REST), has emerged as the standard architectural design for web services and web APIs.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6 design rules for REST</a:t>
            </a:r>
            <a:endParaRPr>
              <a:solidFill>
                <a:schemeClr val="dk1"/>
              </a:solidFill>
            </a:endParaRPr>
          </a:p>
          <a:p>
            <a:pPr indent="-317500" lvl="0" marL="457200" rtl="0" algn="l">
              <a:lnSpc>
                <a:spcPct val="115000"/>
              </a:lnSpc>
              <a:spcBef>
                <a:spcPts val="1600"/>
              </a:spcBef>
              <a:spcAft>
                <a:spcPts val="0"/>
              </a:spcAft>
              <a:buClr>
                <a:schemeClr val="dk1"/>
              </a:buClr>
              <a:buSzPts val="1400"/>
              <a:buChar char="●"/>
            </a:pPr>
            <a:r>
              <a:rPr lang="en">
                <a:solidFill>
                  <a:schemeClr val="dk1"/>
                </a:solidFill>
              </a:rPr>
              <a:t>Client-Server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Stateless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Cacheable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Layered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Uniform Interface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Code on demand</a:t>
            </a:r>
            <a:endParaRPr b="1">
              <a:solidFill>
                <a:srgbClr val="FF0000"/>
              </a:solidFill>
            </a:endParaRPr>
          </a:p>
          <a:p>
            <a:pPr indent="0" lvl="0" marL="0" rtl="0" algn="l">
              <a:spcBef>
                <a:spcPts val="1600"/>
              </a:spcBef>
              <a:spcAft>
                <a:spcPts val="0"/>
              </a:spcAft>
              <a:buNone/>
            </a:pPr>
            <a:r>
              <a:t/>
            </a:r>
            <a:endParaRPr b="1"/>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79" name="Google Shape;279;p3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1" name="Google Shape;281;p38"/>
          <p:cNvGraphicFramePr/>
          <p:nvPr/>
        </p:nvGraphicFramePr>
        <p:xfrm>
          <a:off x="945575" y="1156913"/>
          <a:ext cx="3000000" cy="3000000"/>
        </p:xfrm>
        <a:graphic>
          <a:graphicData uri="http://schemas.openxmlformats.org/drawingml/2006/table">
            <a:tbl>
              <a:tblPr>
                <a:solidFill>
                  <a:srgbClr val="FFFFFF"/>
                </a:solidFill>
                <a:tableStyleId>{B6400DF0-48BC-4C8D-A69B-16C8D46180CF}</a:tableStyleId>
              </a:tblPr>
              <a:tblGrid>
                <a:gridCol w="1190625"/>
                <a:gridCol w="2466975"/>
                <a:gridCol w="3695700"/>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Examples</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list)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(create a new order,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(update order #123,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(delete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82" name="Google Shape;282;p38"/>
          <p:cNvSpPr txBox="1"/>
          <p:nvPr/>
        </p:nvSpPr>
        <p:spPr>
          <a:xfrm>
            <a:off x="729000" y="3744050"/>
            <a:ext cx="76860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HTTP request methods are typically designed to affect a given resource in standard ways: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REST design does not require a specific format for the data provided with the requests. In general data is provided in the request body as a JSON blob, or sometimes as arguments in the query string portion of the URL.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Designing the </a:t>
            </a:r>
            <a:r>
              <a:rPr lang="en"/>
              <a:t>API</a:t>
            </a:r>
            <a:endParaRPr/>
          </a:p>
        </p:txBody>
      </p:sp>
      <p:sp>
        <p:nvSpPr>
          <p:cNvPr id="288" name="Google Shape;288;p3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9"/>
          <p:cNvSpPr txBox="1"/>
          <p:nvPr/>
        </p:nvSpPr>
        <p:spPr>
          <a:xfrm>
            <a:off x="375875" y="1200950"/>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graphicFrame>
        <p:nvGraphicFramePr>
          <p:cNvPr id="291" name="Google Shape;291;p39"/>
          <p:cNvGraphicFramePr/>
          <p:nvPr/>
        </p:nvGraphicFramePr>
        <p:xfrm>
          <a:off x="1576388" y="1709500"/>
          <a:ext cx="3000000" cy="3000000"/>
        </p:xfrm>
        <a:graphic>
          <a:graphicData uri="http://schemas.openxmlformats.org/drawingml/2006/table">
            <a:tbl>
              <a:tblPr>
                <a:solidFill>
                  <a:srgbClr val="FFFFFF"/>
                </a:solidFill>
                <a:tableStyleId>{B6400DF0-48BC-4C8D-A69B-16C8D46180CF}</a:tableStyleId>
              </a:tblPr>
              <a:tblGrid>
                <a:gridCol w="1190625"/>
                <a:gridCol w="3076575"/>
                <a:gridCol w="1724025"/>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URI</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list of 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an existing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92" name="Google Shape;292;p39"/>
          <p:cNvSpPr txBox="1"/>
          <p:nvPr/>
        </p:nvSpPr>
        <p:spPr>
          <a:xfrm>
            <a:off x="375875" y="3495975"/>
            <a:ext cx="5991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Fields for each task</a:t>
            </a:r>
            <a:endParaRPr b="1"/>
          </a:p>
          <a:p>
            <a:pPr indent="-317500" lvl="0" marL="457200" rtl="0" algn="l">
              <a:spcBef>
                <a:spcPts val="0"/>
              </a:spcBef>
              <a:spcAft>
                <a:spcPts val="0"/>
              </a:spcAft>
              <a:buSzPts val="1400"/>
              <a:buChar char="●"/>
            </a:pPr>
            <a:r>
              <a:rPr lang="en"/>
              <a:t>id: unique identifier for tasks. Numeric type.</a:t>
            </a:r>
            <a:endParaRPr/>
          </a:p>
          <a:p>
            <a:pPr indent="-317500" lvl="0" marL="457200" rtl="0" algn="l">
              <a:spcBef>
                <a:spcPts val="0"/>
              </a:spcBef>
              <a:spcAft>
                <a:spcPts val="0"/>
              </a:spcAft>
              <a:buSzPts val="1400"/>
              <a:buChar char="●"/>
            </a:pPr>
            <a:r>
              <a:rPr lang="en"/>
              <a:t>title: short task description. String type.</a:t>
            </a:r>
            <a:endParaRPr/>
          </a:p>
          <a:p>
            <a:pPr indent="-317500" lvl="0" marL="457200" rtl="0" algn="l">
              <a:spcBef>
                <a:spcPts val="0"/>
              </a:spcBef>
              <a:spcAft>
                <a:spcPts val="0"/>
              </a:spcAft>
              <a:buSzPts val="1400"/>
              <a:buChar char="●"/>
            </a:pPr>
            <a:r>
              <a:rPr lang="en"/>
              <a:t>description: long task description. Text type.</a:t>
            </a:r>
            <a:endParaRPr/>
          </a:p>
          <a:p>
            <a:pPr indent="-317500" lvl="0" marL="457200" rtl="0" algn="l">
              <a:spcBef>
                <a:spcPts val="0"/>
              </a:spcBef>
              <a:spcAft>
                <a:spcPts val="0"/>
              </a:spcAft>
              <a:buSzPts val="1400"/>
              <a:buChar char="●"/>
            </a:pPr>
            <a:r>
              <a:rPr lang="en"/>
              <a:t>done: task completion state. Boolean type.</a:t>
            </a:r>
            <a:endParaRPr sz="125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a:t>
            </a:r>
            <a:r>
              <a:rPr lang="en"/>
              <a:t> the API</a:t>
            </a:r>
            <a:endParaRPr/>
          </a:p>
        </p:txBody>
      </p:sp>
      <p:sp>
        <p:nvSpPr>
          <p:cNvPr id="298" name="Google Shape;298;p4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0"/>
          <p:cNvSpPr txBox="1"/>
          <p:nvPr/>
        </p:nvSpPr>
        <p:spPr>
          <a:xfrm>
            <a:off x="421925" y="1072375"/>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a:t>
            </a:r>
            <a:r>
              <a:rPr lang="en"/>
              <a:t>tasks</a:t>
            </a:r>
            <a:r>
              <a:rPr lang="en"/>
              <a:t>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sp>
        <p:nvSpPr>
          <p:cNvPr id="301" name="Google Shape;301;p40"/>
          <p:cNvSpPr txBox="1"/>
          <p:nvPr/>
        </p:nvSpPr>
        <p:spPr>
          <a:xfrm>
            <a:off x="120875" y="1573725"/>
            <a:ext cx="5386800" cy="3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#!flask/bin/python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 import Flask, jsonify</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flask_cors import CORS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CORS(api) #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tasks =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'id': 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'title': u'Buy groceries',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'description': u'Milk, Cheese, Pizza, Fruit, Tylenol',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'done': False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302" name="Google Shape;302;p40"/>
          <p:cNvSpPr txBox="1"/>
          <p:nvPr/>
        </p:nvSpPr>
        <p:spPr>
          <a:xfrm>
            <a:off x="5585650" y="1573725"/>
            <a:ext cx="3387900" cy="30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'id': 2,</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'title': u'Learn Python',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'description': u'Need to find a good Python tutorial on the web',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'done': False</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@api.route(</a:t>
            </a:r>
            <a:r>
              <a:rPr b="1" lang="en" sz="1200">
                <a:solidFill>
                  <a:schemeClr val="dk1"/>
                </a:solidFill>
                <a:latin typeface="Consolas"/>
                <a:ea typeface="Consolas"/>
                <a:cs typeface="Consolas"/>
                <a:sym typeface="Consolas"/>
              </a:rPr>
              <a:t>'/todo/api/v1.0/tasks'</a:t>
            </a:r>
            <a:r>
              <a:rPr lang="en" sz="1200">
                <a:solidFill>
                  <a:schemeClr val="dk1"/>
                </a:solidFill>
                <a:latin typeface="Consolas"/>
                <a:ea typeface="Consolas"/>
                <a:cs typeface="Consolas"/>
                <a:sym typeface="Consolas"/>
              </a:rPr>
              <a:t>, methods=['GET'])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get_tasks():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jsonify({'tasks': 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if __name__ == '__main__':</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api.run(</a:t>
            </a:r>
            <a:r>
              <a:rPr lang="en" sz="1200">
                <a:solidFill>
                  <a:srgbClr val="FF0000"/>
                </a:solidFill>
                <a:latin typeface="Consolas"/>
                <a:ea typeface="Consolas"/>
                <a:cs typeface="Consolas"/>
                <a:sym typeface="Consolas"/>
              </a:rPr>
              <a:t>debug=True,</a:t>
            </a:r>
            <a:r>
              <a:rPr lang="en" sz="1200">
                <a:solidFill>
                  <a:schemeClr val="dk1"/>
                </a:solidFill>
                <a:latin typeface="Consolas"/>
                <a:ea typeface="Consolas"/>
                <a:cs typeface="Consolas"/>
                <a:sym typeface="Consolas"/>
              </a:rPr>
              <a:t>host='0.0.0.0'</a:t>
            </a:r>
            <a:r>
              <a:rPr lang="en" sz="1200">
                <a:solidFill>
                  <a:srgbClr val="FF0000"/>
                </a:solidFill>
                <a:latin typeface="Consolas"/>
                <a:ea typeface="Consolas"/>
                <a:cs typeface="Consolas"/>
                <a:sym typeface="Consolas"/>
              </a:rPr>
              <a:t>, port=5001</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the API</a:t>
            </a:r>
            <a:endParaRPr/>
          </a:p>
        </p:txBody>
      </p:sp>
      <p:sp>
        <p:nvSpPr>
          <p:cNvPr id="308" name="Google Shape;308;p4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41"/>
          <p:cNvPicPr preferRelativeResize="0"/>
          <p:nvPr/>
        </p:nvPicPr>
        <p:blipFill>
          <a:blip r:embed="rId3">
            <a:alphaModFix/>
          </a:blip>
          <a:stretch>
            <a:fillRect/>
          </a:stretch>
        </p:blipFill>
        <p:spPr>
          <a:xfrm>
            <a:off x="152400" y="1170125"/>
            <a:ext cx="4844475" cy="2118615"/>
          </a:xfrm>
          <a:prstGeom prst="rect">
            <a:avLst/>
          </a:prstGeom>
          <a:noFill/>
          <a:ln>
            <a:noFill/>
          </a:ln>
        </p:spPr>
      </p:pic>
      <p:pic>
        <p:nvPicPr>
          <p:cNvPr id="311" name="Google Shape;311;p41"/>
          <p:cNvPicPr preferRelativeResize="0"/>
          <p:nvPr/>
        </p:nvPicPr>
        <p:blipFill>
          <a:blip r:embed="rId4">
            <a:alphaModFix/>
          </a:blip>
          <a:stretch>
            <a:fillRect/>
          </a:stretch>
        </p:blipFill>
        <p:spPr>
          <a:xfrm>
            <a:off x="4464050" y="2176625"/>
            <a:ext cx="3842325" cy="24866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Some Early Attempts</a:t>
            </a:r>
            <a:endParaRPr/>
          </a:p>
        </p:txBody>
      </p:sp>
      <p:sp>
        <p:nvSpPr>
          <p:cNvPr id="78" name="Google Shape;78;p1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311700" y="1467400"/>
            <a:ext cx="7251900" cy="253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Bottle - </a:t>
            </a:r>
            <a:r>
              <a:rPr lang="en">
                <a:solidFill>
                  <a:schemeClr val="dk1"/>
                </a:solidFill>
              </a:rPr>
              <a:t>1995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Zope - 1999</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*Django - 2005</a:t>
            </a:r>
            <a:endParaRPr>
              <a:solidFill>
                <a:schemeClr val="dk1"/>
              </a:solidFill>
            </a:endParaRPr>
          </a:p>
          <a:p>
            <a:pPr indent="-317500" lvl="0" marL="457200" rtl="0" algn="l">
              <a:spcBef>
                <a:spcPts val="0"/>
              </a:spcBef>
              <a:spcAft>
                <a:spcPts val="0"/>
              </a:spcAft>
              <a:buSzPts val="1400"/>
              <a:buChar char="●"/>
            </a:pPr>
            <a:r>
              <a:rPr lang="en"/>
              <a:t>Web2Py -  2007</a:t>
            </a:r>
            <a:endParaRPr/>
          </a:p>
          <a:p>
            <a:pPr indent="-317500" lvl="0" marL="457200" rtl="0" algn="l">
              <a:spcBef>
                <a:spcPts val="0"/>
              </a:spcBef>
              <a:spcAft>
                <a:spcPts val="0"/>
              </a:spcAft>
              <a:buSzPts val="1400"/>
              <a:buChar char="●"/>
            </a:pPr>
            <a:r>
              <a:rPr lang="en"/>
              <a:t>*Flask - 2010</a:t>
            </a:r>
            <a:endParaRPr/>
          </a:p>
          <a:p>
            <a:pPr indent="-317500" lvl="0" marL="457200" rtl="0" algn="l">
              <a:spcBef>
                <a:spcPts val="0"/>
              </a:spcBef>
              <a:spcAft>
                <a:spcPts val="0"/>
              </a:spcAft>
              <a:buSzPts val="1400"/>
              <a:buChar char="●"/>
            </a:pPr>
            <a:r>
              <a:rPr lang="en"/>
              <a:t>Pyramid - 2011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the API</a:t>
            </a:r>
            <a:endParaRPr/>
          </a:p>
        </p:txBody>
      </p:sp>
      <p:sp>
        <p:nvSpPr>
          <p:cNvPr id="317" name="Google Shape;317;p4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2"/>
          <p:cNvSpPr txBox="1"/>
          <p:nvPr/>
        </p:nvSpPr>
        <p:spPr>
          <a:xfrm>
            <a:off x="347700" y="1118900"/>
            <a:ext cx="72765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https://scotch.io/tutorials/how-to-use-the-javascript-fetch-api-to-get-data</a:t>
            </a:r>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&lt;!DOCTYPE html&gt;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 lang="en"&gt;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charset="utf-8"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name="viewport" content="width=device-width, initial-scale=1.0"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&lt;title&gt;How to Access API&lt;/title&gt;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&lt;script src="js/script.js" crossorigin="anonymous"&gt;&lt;/script&gt;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&lt;div id = "tasks"&gt;Test of the API&lt;/div&gt;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&lt;/html&gt;</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 the API</a:t>
            </a:r>
            <a:endParaRPr/>
          </a:p>
        </p:txBody>
      </p:sp>
      <p:sp>
        <p:nvSpPr>
          <p:cNvPr id="325" name="Google Shape;325;p4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3"/>
          <p:cNvSpPr txBox="1"/>
          <p:nvPr/>
        </p:nvSpPr>
        <p:spPr>
          <a:xfrm>
            <a:off x="381625" y="1349900"/>
            <a:ext cx="6704700" cy="29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script.js</a:t>
            </a:r>
            <a:endParaRPr b="1" sz="1200"/>
          </a:p>
          <a:p>
            <a:pPr indent="0" lvl="0" marL="0" rtl="0" algn="l">
              <a:spcBef>
                <a:spcPts val="0"/>
              </a:spcBef>
              <a:spcAft>
                <a:spcPts val="0"/>
              </a:spcAft>
              <a:buNone/>
            </a:pPr>
            <a:r>
              <a:rPr lang="en" sz="1200">
                <a:latin typeface="Consolas"/>
                <a:ea typeface="Consolas"/>
                <a:cs typeface="Consolas"/>
                <a:sym typeface="Consolas"/>
              </a:rPr>
              <a:t>const url = 'http://localhost:5001/todo/api/v1.0/tasks';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fetch(url)</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.then((resp) =&gt; resp.json())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.then(function(data)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API_result = JSON.stringify(data);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document.getElementById('tasks').innerHTML = API_result;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.catch(function(error)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console.log(error);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a:p>
        </p:txBody>
      </p:sp>
      <p:pic>
        <p:nvPicPr>
          <p:cNvPr id="328" name="Google Shape;328;p43"/>
          <p:cNvPicPr preferRelativeResize="0"/>
          <p:nvPr/>
        </p:nvPicPr>
        <p:blipFill>
          <a:blip r:embed="rId3">
            <a:alphaModFix/>
          </a:blip>
          <a:stretch>
            <a:fillRect/>
          </a:stretch>
        </p:blipFill>
        <p:spPr>
          <a:xfrm>
            <a:off x="706363" y="3791225"/>
            <a:ext cx="7731275" cy="87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Python Module</a:t>
            </a:r>
            <a:endParaRPr/>
          </a:p>
        </p:txBody>
      </p:sp>
      <p:sp>
        <p:nvSpPr>
          <p:cNvPr id="334" name="Google Shape;334;p4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Terminal, go to your folder where your development website lives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t>
            </a:r>
            <a:r>
              <a:rPr lang="en">
                <a:solidFill>
                  <a:srgbClr val="000000"/>
                </a:solidFill>
                <a:latin typeface="Consolas"/>
                <a:ea typeface="Consolas"/>
                <a:cs typeface="Consolas"/>
                <a:sym typeface="Consolas"/>
              </a:rPr>
              <a:t>python -m SimpleHTTPServer</a:t>
            </a:r>
            <a:r>
              <a:rPr lang="en">
                <a:solidFill>
                  <a:srgbClr val="000000"/>
                </a:solidFill>
              </a:rPr>
              <a:t>” (2.7) or “</a:t>
            </a:r>
            <a:r>
              <a:rPr lang="en">
                <a:solidFill>
                  <a:srgbClr val="000000"/>
                </a:solidFill>
                <a:latin typeface="Consolas"/>
                <a:ea typeface="Consolas"/>
                <a:cs typeface="Consolas"/>
                <a:sym typeface="Consolas"/>
              </a:rPr>
              <a:t>python -m http.server</a:t>
            </a:r>
            <a:r>
              <a:rPr lang="en">
                <a:solidFill>
                  <a:srgbClr val="000000"/>
                </a:solidFill>
              </a:rPr>
              <a:t>” (3+)</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 your browser, go to </a:t>
            </a:r>
            <a:r>
              <a:rPr lang="en">
                <a:solidFill>
                  <a:srgbClr val="000000"/>
                </a:solidFill>
                <a:latin typeface="Consolas"/>
                <a:ea typeface="Consolas"/>
                <a:cs typeface="Consolas"/>
                <a:sym typeface="Consolas"/>
              </a:rPr>
              <a:t>localhost:8000</a:t>
            </a:r>
            <a:endParaRPr>
              <a:solidFill>
                <a:srgbClr val="000000"/>
              </a:solidFill>
            </a:endParaRPr>
          </a:p>
          <a:p>
            <a:pPr indent="0" lvl="0" marL="457200" rtl="0" algn="l">
              <a:spcBef>
                <a:spcPts val="1600"/>
              </a:spcBef>
              <a:spcAft>
                <a:spcPts val="0"/>
              </a:spcAft>
              <a:buNone/>
            </a:pPr>
            <a:r>
              <a:rPr lang="en">
                <a:solidFill>
                  <a:srgbClr val="000000"/>
                </a:solidFill>
              </a:rPr>
              <a:t>Why do this?</a:t>
            </a:r>
            <a:endParaRPr>
              <a:solidFill>
                <a:srgbClr val="000000"/>
              </a:solidFill>
            </a:endParaRPr>
          </a:p>
          <a:p>
            <a:pPr indent="0" lvl="0" marL="457200" rtl="0" algn="l">
              <a:spcBef>
                <a:spcPts val="1600"/>
              </a:spcBef>
              <a:spcAft>
                <a:spcPts val="0"/>
              </a:spcAft>
              <a:buNone/>
            </a:pPr>
            <a:r>
              <a:rPr lang="en">
                <a:solidFill>
                  <a:srgbClr val="000000"/>
                </a:solidFill>
              </a:rPr>
              <a:t>Ajax/Jquery code sometimes requires an actual web server, vs. opening a local file, in order to work properly</a:t>
            </a:r>
            <a:endParaRPr>
              <a:solidFill>
                <a:srgbClr val="000000"/>
              </a:solidFill>
            </a:endParaRPr>
          </a:p>
          <a:p>
            <a:pPr indent="0" lvl="0" marL="0" rtl="0" algn="l">
              <a:spcBef>
                <a:spcPts val="1600"/>
              </a:spcBef>
              <a:spcAft>
                <a:spcPts val="1600"/>
              </a:spcAft>
              <a:buNone/>
            </a:pPr>
            <a:r>
              <a:t/>
            </a:r>
            <a:endParaRPr b="1" sz="1400"/>
          </a:p>
        </p:txBody>
      </p:sp>
      <p:sp>
        <p:nvSpPr>
          <p:cNvPr id="335" name="Google Shape;335;p4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44"/>
          <p:cNvPicPr preferRelativeResize="0"/>
          <p:nvPr/>
        </p:nvPicPr>
        <p:blipFill>
          <a:blip r:embed="rId3">
            <a:alphaModFix/>
          </a:blip>
          <a:stretch>
            <a:fillRect/>
          </a:stretch>
        </p:blipFill>
        <p:spPr>
          <a:xfrm>
            <a:off x="698375" y="3923300"/>
            <a:ext cx="7747250" cy="80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43" name="Google Shape;34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t/>
            </a:r>
            <a:endParaRPr b="1" sz="2400"/>
          </a:p>
          <a:p>
            <a:pPr indent="0" lvl="0" marL="0" rtl="0" algn="ctr">
              <a:spcBef>
                <a:spcPts val="1600"/>
              </a:spcBef>
              <a:spcAft>
                <a:spcPts val="1600"/>
              </a:spcAft>
              <a:buNone/>
            </a:pPr>
            <a:r>
              <a:rPr b="1" lang="en" sz="2400"/>
              <a:t>Any Questions on Flask APIs?</a:t>
            </a:r>
            <a:endParaRPr b="1" sz="2400"/>
          </a:p>
        </p:txBody>
      </p:sp>
      <p:sp>
        <p:nvSpPr>
          <p:cNvPr id="344" name="Google Shape;344;p4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 Flask Sites</a:t>
            </a:r>
            <a:endParaRPr/>
          </a:p>
        </p:txBody>
      </p:sp>
      <p:sp>
        <p:nvSpPr>
          <p:cNvPr id="351" name="Google Shape;351;p4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6"/>
          <p:cNvSpPr txBox="1"/>
          <p:nvPr/>
        </p:nvSpPr>
        <p:spPr>
          <a:xfrm>
            <a:off x="375875" y="1088175"/>
            <a:ext cx="55743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Flask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http://flask.pocoo.org/docs/0.12/deploying/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Use Gunicorn, or Phusion Passenger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sz="1100">
                <a:solidFill>
                  <a:schemeClr val="dk1"/>
                </a:solidFill>
              </a:rPr>
              <a:t>To stop gunicorn3</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pkill -9 gunicorn3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start gunicorn (</a:t>
            </a:r>
            <a:r>
              <a:rPr b="1" i="1" lang="en" sz="1100">
                <a:solidFill>
                  <a:schemeClr val="dk1"/>
                </a:solidFill>
              </a:rPr>
              <a:t>from the folder where app.py is located)</a:t>
            </a:r>
            <a:endParaRPr i="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gunicorn3 app:app -b localhost:5000&amp;</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confirm gunicorn3 is running</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ps -eaf |grep gunicorn3</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4" name="Google Shape;354;p46"/>
          <p:cNvSpPr txBox="1"/>
          <p:nvPr/>
        </p:nvSpPr>
        <p:spPr>
          <a:xfrm>
            <a:off x="5150550" y="1200950"/>
            <a:ext cx="3321900" cy="18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https://developer.mozilla.org/en-US/docs/Learn/Server-side/Django/Deployment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Gunicorn, or Phusion Passenger (if self hosting)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https://djangofriendly.com/index.html to use a hosted service</a:t>
            </a:r>
            <a:endParaRPr b="1">
              <a:highlight>
                <a:srgbClr val="FFFF00"/>
              </a:highlight>
            </a:endParaRPr>
          </a:p>
        </p:txBody>
      </p:sp>
      <p:sp>
        <p:nvSpPr>
          <p:cNvPr id="355" name="Google Shape;355;p46"/>
          <p:cNvSpPr txBox="1"/>
          <p:nvPr/>
        </p:nvSpPr>
        <p:spPr>
          <a:xfrm>
            <a:off x="1675050" y="3813925"/>
            <a:ext cx="5793900" cy="1319100"/>
          </a:xfrm>
          <a:prstGeom prst="rect">
            <a:avLst/>
          </a:prstGeom>
          <a:solidFill>
            <a:srgbClr val="F1C23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This gets to be more cumbersome, as you have to modify your Django app somewhat between the dev version and production.</a:t>
            </a:r>
            <a:endParaRPr b="1">
              <a:solidFill>
                <a:schemeClr val="dk1"/>
              </a:solidFill>
            </a:endParaRPr>
          </a:p>
          <a:p>
            <a:pPr indent="0" lvl="0" marL="0" rtl="0" algn="l">
              <a:lnSpc>
                <a:spcPct val="115000"/>
              </a:lnSpc>
              <a:spcBef>
                <a:spcPts val="1600"/>
              </a:spcBef>
              <a:spcAft>
                <a:spcPts val="1600"/>
              </a:spcAft>
              <a:buNone/>
            </a:pPr>
            <a:r>
              <a:rPr b="1" lang="en">
                <a:solidFill>
                  <a:schemeClr val="dk1"/>
                </a:solidFill>
              </a:rPr>
              <a:t>You also need a web server, regardless of framework or application server.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Sites</a:t>
            </a:r>
            <a:endParaRPr/>
          </a:p>
        </p:txBody>
      </p:sp>
      <p:sp>
        <p:nvSpPr>
          <p:cNvPr id="361" name="Google Shape;361;p4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47"/>
          <p:cNvSpPr txBox="1"/>
          <p:nvPr/>
        </p:nvSpPr>
        <p:spPr>
          <a:xfrm>
            <a:off x="615825" y="1096850"/>
            <a:ext cx="8075100" cy="26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333333"/>
                </a:solidFill>
              </a:rPr>
              <a:t>Have a separate </a:t>
            </a:r>
            <a:r>
              <a:rPr b="1" lang="en" sz="1200">
                <a:solidFill>
                  <a:srgbClr val="333333"/>
                </a:solidFill>
              </a:rPr>
              <a:t>settings.py</a:t>
            </a:r>
            <a:r>
              <a:rPr lang="en" sz="1200">
                <a:solidFill>
                  <a:srgbClr val="333333"/>
                </a:solidFill>
              </a:rPr>
              <a:t> file for production,</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Import sensitive settings from a separate file or an environment variable.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This file should then be protected, even if the rest of the source code is available on a public repository.</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b="1" lang="en" sz="1200">
                <a:solidFill>
                  <a:srgbClr val="333333"/>
                </a:solidFill>
              </a:rPr>
              <a:t>settings.py</a:t>
            </a:r>
            <a:endParaRPr b="1"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DEBUG</a:t>
            </a:r>
            <a:r>
              <a:rPr lang="en" sz="1200">
                <a:solidFill>
                  <a:srgbClr val="333333"/>
                </a:solidFill>
              </a:rPr>
              <a:t>. This should be set as </a:t>
            </a:r>
            <a:r>
              <a:rPr lang="en" sz="1200">
                <a:solidFill>
                  <a:srgbClr val="333333"/>
                </a:solidFill>
                <a:latin typeface="Consolas"/>
                <a:ea typeface="Consolas"/>
                <a:cs typeface="Consolas"/>
                <a:sym typeface="Consolas"/>
              </a:rPr>
              <a:t>False</a:t>
            </a:r>
            <a:r>
              <a:rPr lang="en" sz="1200">
                <a:solidFill>
                  <a:srgbClr val="333333"/>
                </a:solidFill>
              </a:rPr>
              <a:t> in production (</a:t>
            </a:r>
            <a:r>
              <a:rPr lang="en" sz="1200">
                <a:latin typeface="Consolas"/>
                <a:ea typeface="Consolas"/>
                <a:cs typeface="Consolas"/>
                <a:sym typeface="Consolas"/>
              </a:rPr>
              <a:t>export DJANGO_DEBUG=</a:t>
            </a:r>
            <a:r>
              <a:rPr lang="en" sz="1200">
                <a:solidFill>
                  <a:srgbClr val="333333"/>
                </a:solidFill>
                <a:latin typeface="Consolas"/>
                <a:ea typeface="Consolas"/>
                <a:cs typeface="Consolas"/>
                <a:sym typeface="Consolas"/>
              </a:rPr>
              <a:t>False</a:t>
            </a:r>
            <a:r>
              <a:rPr lang="en" sz="1200">
                <a:solidFill>
                  <a:srgbClr val="333333"/>
                </a:solidFill>
              </a:rPr>
              <a:t>)</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a:t>
            </a:r>
            <a:r>
              <a:rPr lang="en" sz="1200">
                <a:solidFill>
                  <a:srgbClr val="333333"/>
                </a:solidFill>
              </a:rPr>
              <a:t>. This is a large random value used for CSRF protection etc.</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SECRET_KEY from an environment variable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import os</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 = os.environ['SECRET_KEY']</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OR</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 key from a file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with open('/etc/secret_key.txt') as f:</a:t>
            </a:r>
            <a:endParaRPr sz="1200">
              <a:solidFill>
                <a:srgbClr val="333333"/>
              </a:solidFill>
              <a:latin typeface="Consolas"/>
              <a:ea typeface="Consolas"/>
              <a:cs typeface="Consolas"/>
              <a:sym typeface="Consolas"/>
            </a:endParaRPr>
          </a:p>
          <a:p>
            <a:pPr indent="0" lvl="0" marL="533400" marR="139700" rtl="0" algn="l">
              <a:lnSpc>
                <a:spcPct val="150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SECRET_KEY = f.read().strip()</a:t>
            </a:r>
            <a:endParaRPr sz="1200">
              <a:solidFill>
                <a:srgbClr val="333333"/>
              </a:solidFill>
              <a:latin typeface="Consolas"/>
              <a:ea typeface="Consolas"/>
              <a:cs typeface="Consolas"/>
              <a:sym typeface="Consolas"/>
            </a:endParaRPr>
          </a:p>
          <a:p>
            <a:pPr indent="0" lvl="0" marL="533400" marR="139700" rtl="0" algn="l">
              <a:lnSpc>
                <a:spcPct val="150000"/>
              </a:lnSpc>
              <a:spcBef>
                <a:spcPts val="1500"/>
              </a:spcBef>
              <a:spcAft>
                <a:spcPts val="0"/>
              </a:spcAft>
              <a:buClr>
                <a:schemeClr val="dk1"/>
              </a:buClr>
              <a:buSzPts val="1100"/>
              <a:buFont typeface="Arial"/>
              <a:buNone/>
            </a:pPr>
            <a:r>
              <a:rPr b="1" lang="en" sz="1200">
                <a:solidFill>
                  <a:srgbClr val="333333"/>
                </a:solidFill>
                <a:highlight>
                  <a:srgbClr val="F1C232"/>
                </a:highlight>
                <a:latin typeface="Consolas"/>
                <a:ea typeface="Consolas"/>
                <a:cs typeface="Consolas"/>
                <a:sym typeface="Consolas"/>
              </a:rPr>
              <a:t>https://docs.djangoproject.com/en/2.1/howto/deployment/checklist/</a:t>
            </a:r>
            <a:endParaRPr b="1" sz="1200">
              <a:solidFill>
                <a:srgbClr val="333333"/>
              </a:solidFill>
              <a:highlight>
                <a:srgbClr val="F1C232"/>
              </a:highlight>
              <a:latin typeface="Consolas"/>
              <a:ea typeface="Consolas"/>
              <a:cs typeface="Consolas"/>
              <a:sym typeface="Consolas"/>
            </a:endParaRPr>
          </a:p>
          <a:p>
            <a:pPr indent="0" lvl="0" marL="0" rtl="0" algn="l">
              <a:spcBef>
                <a:spcPts val="150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600"/>
              </a:spcAft>
              <a:buClr>
                <a:schemeClr val="dk1"/>
              </a:buClr>
              <a:buSzPts val="1100"/>
              <a:buFont typeface="Arial"/>
              <a:buNone/>
            </a:pPr>
            <a:r>
              <a:t/>
            </a:r>
            <a:endParaRPr b="1">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 Nginx</a:t>
            </a:r>
            <a:endParaRPr/>
          </a:p>
        </p:txBody>
      </p:sp>
      <p:sp>
        <p:nvSpPr>
          <p:cNvPr id="369" name="Google Shape;369;p4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Browser HTTP GET request &gt; web server</a:t>
            </a:r>
            <a:endParaRPr>
              <a:solidFill>
                <a:srgbClr val="000000"/>
              </a:solidFill>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70" name="Google Shape;370;p4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2" name="Google Shape;372;p48"/>
          <p:cNvPicPr preferRelativeResize="0"/>
          <p:nvPr/>
        </p:nvPicPr>
        <p:blipFill>
          <a:blip r:embed="rId3">
            <a:alphaModFix/>
          </a:blip>
          <a:stretch>
            <a:fillRect/>
          </a:stretch>
        </p:blipFill>
        <p:spPr>
          <a:xfrm>
            <a:off x="623875" y="1538525"/>
            <a:ext cx="7896225" cy="2895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Config File Sample</a:t>
            </a:r>
            <a:endParaRPr/>
          </a:p>
        </p:txBody>
      </p:sp>
      <p:sp>
        <p:nvSpPr>
          <p:cNvPr id="378" name="Google Shape;378;p49"/>
          <p:cNvSpPr txBox="1"/>
          <p:nvPr>
            <p:ph idx="1" type="body"/>
          </p:nvPr>
        </p:nvSpPr>
        <p:spPr>
          <a:xfrm>
            <a:off x="477600" y="2180000"/>
            <a:ext cx="4094400" cy="18186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a:solidFill>
                  <a:srgbClr val="000000"/>
                </a:solidFill>
              </a:rPr>
              <a:t>Change Document root </a:t>
            </a:r>
            <a:endParaRPr>
              <a:solidFill>
                <a:srgbClr val="000000"/>
              </a:solidFill>
            </a:endParaRPr>
          </a:p>
          <a:p>
            <a:pPr indent="0" lvl="0" marL="457200" rtl="0" algn="l">
              <a:spcBef>
                <a:spcPts val="1200"/>
              </a:spcBef>
              <a:spcAft>
                <a:spcPts val="0"/>
              </a:spcAft>
              <a:buNone/>
            </a:pPr>
            <a:r>
              <a:rPr lang="en">
                <a:solidFill>
                  <a:srgbClr val="000000"/>
                </a:solidFill>
              </a:rPr>
              <a:t>(if desired)</a:t>
            </a:r>
            <a:endParaRPr>
              <a:solidFill>
                <a:srgbClr val="000000"/>
              </a:solidFill>
            </a:endParaRPr>
          </a:p>
          <a:p>
            <a:pPr indent="0" lvl="0" marL="457200" rtl="0" algn="l">
              <a:spcBef>
                <a:spcPts val="1200"/>
              </a:spcBef>
              <a:spcAft>
                <a:spcPts val="0"/>
              </a:spcAft>
              <a:buClr>
                <a:schemeClr val="dk1"/>
              </a:buClr>
              <a:buSzPts val="1100"/>
              <a:buFont typeface="Arial"/>
              <a:buNone/>
            </a:pPr>
            <a:r>
              <a:rPr lang="en" sz="1400">
                <a:solidFill>
                  <a:srgbClr val="000000"/>
                </a:solidFill>
                <a:latin typeface="Consolas"/>
                <a:ea typeface="Consolas"/>
                <a:cs typeface="Consolas"/>
                <a:sym typeface="Consolas"/>
              </a:rPr>
              <a:t>#DocumentRoot "/var/www/html"</a:t>
            </a:r>
            <a:endParaRPr sz="1400">
              <a:solidFill>
                <a:srgbClr val="000000"/>
              </a:solidFill>
              <a:latin typeface="Consolas"/>
              <a:ea typeface="Consolas"/>
              <a:cs typeface="Consolas"/>
              <a:sym typeface="Consolas"/>
            </a:endParaRPr>
          </a:p>
          <a:p>
            <a:pPr indent="0" lvl="0" marL="457200" rtl="0" algn="l">
              <a:spcBef>
                <a:spcPts val="1200"/>
              </a:spcBef>
              <a:spcAft>
                <a:spcPts val="0"/>
              </a:spcAft>
              <a:buNone/>
            </a:pPr>
            <a:r>
              <a:rPr lang="en" sz="1400">
                <a:solidFill>
                  <a:srgbClr val="000000"/>
                </a:solidFill>
                <a:latin typeface="Consolas"/>
                <a:ea typeface="Consolas"/>
                <a:cs typeface="Consolas"/>
                <a:sym typeface="Consolas"/>
              </a:rPr>
              <a:t>DocumentRoot "/websites"</a:t>
            </a:r>
            <a:endParaRPr sz="1600">
              <a:solidFill>
                <a:srgbClr val="000000"/>
              </a:solidFill>
              <a:latin typeface="Consolas"/>
              <a:ea typeface="Consolas"/>
              <a:cs typeface="Consolas"/>
              <a:sym typeface="Consolas"/>
            </a:endParaRPr>
          </a:p>
          <a:p>
            <a:pPr indent="0" lvl="0" marL="457200" rtl="0" algn="l">
              <a:spcBef>
                <a:spcPts val="1200"/>
              </a:spcBef>
              <a:spcAft>
                <a:spcPts val="0"/>
              </a:spcAft>
              <a:buNone/>
            </a:pPr>
            <a:r>
              <a:t/>
            </a:r>
            <a:endParaRPr b="1"/>
          </a:p>
          <a:p>
            <a:pPr indent="0" lvl="0" marL="0" rtl="0" algn="l">
              <a:spcBef>
                <a:spcPts val="1600"/>
              </a:spcBef>
              <a:spcAft>
                <a:spcPts val="1600"/>
              </a:spcAft>
              <a:buNone/>
            </a:pPr>
            <a:r>
              <a:t/>
            </a:r>
            <a:endParaRPr b="1" sz="1400"/>
          </a:p>
        </p:txBody>
      </p:sp>
      <p:sp>
        <p:nvSpPr>
          <p:cNvPr id="379" name="Google Shape;379;p4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49"/>
          <p:cNvSpPr txBox="1"/>
          <p:nvPr/>
        </p:nvSpPr>
        <p:spPr>
          <a:xfrm>
            <a:off x="3894500" y="1027800"/>
            <a:ext cx="5126700" cy="30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further down, at the bottom…</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 *:80&gt;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ServerAdmin brian@vagnini.net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DocumentRoot /websites/st/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ServerName www.serpenttalk.com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ServerAlias 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ErrorLog "logs/st-error_log"</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#CustomLog "logs/st-access_log" common</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&lt;/VirtualHost&gt;</a:t>
            </a:r>
            <a:endParaRPr>
              <a:solidFill>
                <a:schemeClr val="dk1"/>
              </a:solidFill>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Static HTML</a:t>
            </a:r>
            <a:endParaRPr/>
          </a:p>
        </p:txBody>
      </p:sp>
      <p:sp>
        <p:nvSpPr>
          <p:cNvPr id="387" name="Google Shape;387;p50"/>
          <p:cNvSpPr txBox="1"/>
          <p:nvPr>
            <p:ph idx="1" type="body"/>
          </p:nvPr>
        </p:nvSpPr>
        <p:spPr>
          <a:xfrm>
            <a:off x="311700" y="1225900"/>
            <a:ext cx="47451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File is called 6gen3 and is stored in /etc/nginx/sites-available</a:t>
            </a:r>
            <a:endParaRPr b="1" sz="1300">
              <a:solidFill>
                <a:srgbClr val="000000"/>
              </a:solidFill>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www.6gen3.com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http://6gen3.com/$1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6gen3.com;</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access_log /var/www/html/6gen3/logs/access.log;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/var/www/html/6gen3/logs/error.log;</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br>
              <a:rPr b="1" lang="en" sz="1300"/>
            </a:br>
            <a:endParaRPr b="1" sz="1300"/>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88" name="Google Shape;388;p5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50"/>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root /var/www/html/6gen3/;</a:t>
            </a:r>
            <a:br>
              <a:rPr b="1" lang="en" sz="1300">
                <a:latin typeface="Consolas"/>
                <a:ea typeface="Consolas"/>
                <a:cs typeface="Consolas"/>
                <a:sym typeface="Consolas"/>
              </a:rPr>
            </a:br>
            <a:r>
              <a:rPr b="1" lang="en" sz="1300">
                <a:latin typeface="Consolas"/>
                <a:ea typeface="Consolas"/>
                <a:cs typeface="Consolas"/>
                <a:sym typeface="Consolas"/>
              </a:rPr>
              <a:t>index index.html;</a:t>
            </a:r>
            <a:br>
              <a:rPr b="1" lang="en" sz="1300">
                <a:latin typeface="Consolas"/>
                <a:ea typeface="Consolas"/>
                <a:cs typeface="Consolas"/>
                <a:sym typeface="Consolas"/>
              </a:rPr>
            </a:br>
            <a:r>
              <a:rPr b="1" lang="en" sz="1300">
                <a:latin typeface="Consolas"/>
                <a:ea typeface="Consolas"/>
                <a:cs typeface="Consolas"/>
                <a:sym typeface="Consolas"/>
              </a:rPr>
              <a:t>}</a:t>
            </a:r>
            <a:endParaRPr b="1" sz="1300">
              <a:latin typeface="Consolas"/>
              <a:ea typeface="Consolas"/>
              <a:cs typeface="Consolas"/>
              <a:sym typeface="Consolas"/>
            </a:endParaRPr>
          </a:p>
          <a:p>
            <a:pPr indent="0" lvl="0" marL="457200" rtl="0" algn="l">
              <a:lnSpc>
                <a:spcPct val="115000"/>
              </a:lnSpc>
              <a:spcBef>
                <a:spcPts val="1600"/>
              </a:spcBef>
              <a:spcAft>
                <a:spcPts val="1600"/>
              </a:spcAft>
              <a:buNone/>
            </a:pP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Flask/Django</a:t>
            </a:r>
            <a:endParaRPr/>
          </a:p>
        </p:txBody>
      </p:sp>
      <p:sp>
        <p:nvSpPr>
          <p:cNvPr id="396" name="Google Shape;396;p51"/>
          <p:cNvSpPr txBox="1"/>
          <p:nvPr>
            <p:ph idx="1" type="body"/>
          </p:nvPr>
        </p:nvSpPr>
        <p:spPr>
          <a:xfrm>
            <a:off x="311700" y="11910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File is called w2e and is stored in /etc/nginx/sites-available</a:t>
            </a:r>
            <a:endParaRPr b="1" sz="1300">
              <a:solidFill>
                <a:srgbClr val="000000"/>
              </a:solidFill>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www.wut2eat.com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http://wut2eat.com/$1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wut2eat.com;</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access_log /var/www/html/w2e/logs/access.log;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/var/www/html/w2e/logs/error.log;</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97" name="Google Shape;397;p5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1"/>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proxy_set_header Host $host;</a:t>
            </a:r>
            <a:br>
              <a:rPr b="1" lang="en" sz="1300">
                <a:latin typeface="Consolas"/>
                <a:ea typeface="Consolas"/>
                <a:cs typeface="Consolas"/>
                <a:sym typeface="Consolas"/>
              </a:rPr>
            </a:br>
            <a:r>
              <a:rPr b="1" lang="en" sz="1300">
                <a:latin typeface="Consolas"/>
                <a:ea typeface="Consolas"/>
                <a:cs typeface="Consolas"/>
                <a:sym typeface="Consolas"/>
              </a:rPr>
              <a:t>proxy_set_header X-Real-IP $remote_addr;</a:t>
            </a:r>
            <a:br>
              <a:rPr b="1" lang="en" sz="1300">
                <a:latin typeface="Consolas"/>
                <a:ea typeface="Consolas"/>
                <a:cs typeface="Consolas"/>
                <a:sym typeface="Consolas"/>
              </a:rPr>
            </a:br>
            <a:r>
              <a:rPr b="1" lang="en" sz="1300">
                <a:latin typeface="Consolas"/>
                <a:ea typeface="Consolas"/>
                <a:cs typeface="Consolas"/>
                <a:sym typeface="Consolas"/>
              </a:rPr>
              <a:t>proxy_pass </a:t>
            </a:r>
            <a:r>
              <a:rPr b="1" lang="en" sz="1300" u="sng">
                <a:latin typeface="Consolas"/>
                <a:ea typeface="Consolas"/>
                <a:cs typeface="Consolas"/>
                <a:sym typeface="Consolas"/>
                <a:hlinkClick r:id="rId4"/>
              </a:rPr>
              <a:t>http://localhost:</a:t>
            </a:r>
            <a:r>
              <a:rPr b="1" lang="en" sz="1300" u="sng">
                <a:solidFill>
                  <a:srgbClr val="FF0000"/>
                </a:solidFill>
                <a:latin typeface="Consolas"/>
                <a:ea typeface="Consolas"/>
                <a:cs typeface="Consolas"/>
                <a:sym typeface="Consolas"/>
                <a:hlinkClick r:id="rId5"/>
              </a:rPr>
              <a:t>500</a:t>
            </a:r>
            <a:r>
              <a:rPr b="1" lang="en" sz="1300">
                <a:solidFill>
                  <a:srgbClr val="FF0000"/>
                </a:solidFill>
                <a:latin typeface="Consolas"/>
                <a:ea typeface="Consolas"/>
                <a:cs typeface="Consolas"/>
                <a:sym typeface="Consolas"/>
              </a:rPr>
              <a:t>0</a:t>
            </a: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Bottle</a:t>
            </a:r>
            <a:endParaRPr/>
          </a:p>
        </p:txBody>
      </p:sp>
      <p:sp>
        <p:nvSpPr>
          <p:cNvPr id="86" name="Google Shape;86;p1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Launched in 1995</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rPr lang="en"/>
              <a:t>No dependencies (after installation) other than Standard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Includes: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Routing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Templates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Utilities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Used by: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https://bottlepy.org/docs/dev/</a:t>
            </a:r>
            <a:endParaRPr b="1">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Testing</a:t>
            </a:r>
            <a:endParaRPr/>
          </a:p>
        </p:txBody>
      </p:sp>
      <p:sp>
        <p:nvSpPr>
          <p:cNvPr id="405" name="Google Shape;405;p52"/>
          <p:cNvSpPr txBox="1"/>
          <p:nvPr>
            <p:ph idx="1" type="body"/>
          </p:nvPr>
        </p:nvSpPr>
        <p:spPr>
          <a:xfrm>
            <a:off x="311700" y="12923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Set symlinks for sites-enabled</a:t>
            </a:r>
            <a:endParaRPr b="1" sz="1100">
              <a:solidFill>
                <a:schemeClr val="dk1"/>
              </a:solidFill>
            </a:endParaRPr>
          </a:p>
          <a:p>
            <a:pPr indent="0" lvl="0" marL="0" rtl="0" algn="l">
              <a:spcBef>
                <a:spcPts val="0"/>
              </a:spcBef>
              <a:spcAft>
                <a:spcPts val="0"/>
              </a:spcAft>
              <a:buNone/>
            </a:pPr>
            <a:r>
              <a:rPr b="1" lang="en" sz="1050">
                <a:solidFill>
                  <a:srgbClr val="323232"/>
                </a:solidFill>
                <a:latin typeface="Consolas"/>
                <a:ea typeface="Consolas"/>
                <a:cs typeface="Consolas"/>
                <a:sym typeface="Consolas"/>
              </a:rPr>
              <a:t>sudo ln -s /etc/nginx/sites-available/</a:t>
            </a:r>
            <a:r>
              <a:rPr b="1" lang="en" sz="1050">
                <a:solidFill>
                  <a:srgbClr val="E94849"/>
                </a:solidFill>
                <a:latin typeface="Consolas"/>
                <a:ea typeface="Consolas"/>
                <a:cs typeface="Consolas"/>
                <a:sym typeface="Consolas"/>
              </a:rPr>
              <a:t>&lt;sitename&gt;</a:t>
            </a:r>
            <a:r>
              <a:rPr b="1" lang="en" sz="1050">
                <a:solidFill>
                  <a:srgbClr val="323232"/>
                </a:solidFill>
                <a:latin typeface="Consolas"/>
                <a:ea typeface="Consolas"/>
                <a:cs typeface="Consolas"/>
                <a:sym typeface="Consolas"/>
              </a:rPr>
              <a:t> /etc/nginx/sites-enabled/</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test to make sure that there are no syntax errors in any of your Nginx files: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nginx -t</a:t>
            </a:r>
            <a:endParaRPr b="1" sz="1050">
              <a:solidFill>
                <a:srgbClr val="545454"/>
              </a:solidFill>
              <a:latin typeface="Consolas"/>
              <a:ea typeface="Consolas"/>
              <a:cs typeface="Consolas"/>
              <a:sym typeface="Consolas"/>
            </a:endParaRPr>
          </a:p>
          <a:p>
            <a:pPr indent="0" lvl="0" marL="457200" rtl="0" algn="l">
              <a:spcBef>
                <a:spcPts val="0"/>
              </a:spcBef>
              <a:spcAft>
                <a:spcPts val="0"/>
              </a:spcAft>
              <a:buNone/>
            </a:pPr>
            <a:r>
              <a:t/>
            </a:r>
            <a:endParaRPr b="1" sz="1050">
              <a:solidFill>
                <a:srgbClr val="545454"/>
              </a:solidFill>
              <a:highlight>
                <a:srgbClr val="F2F2F2"/>
              </a:highlight>
              <a:latin typeface="Consolas"/>
              <a:ea typeface="Consolas"/>
              <a:cs typeface="Consolas"/>
              <a:sym typeface="Consolas"/>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If no problems were found, restart Nginx to enable your changes: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systemctl restart nginx</a:t>
            </a:r>
            <a:endParaRPr b="1" sz="1050">
              <a:solidFill>
                <a:srgbClr val="545454"/>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050">
              <a:solidFill>
                <a:srgbClr val="323232"/>
              </a:solidFill>
              <a:latin typeface="Courier New"/>
              <a:ea typeface="Courier New"/>
              <a:cs typeface="Courier New"/>
              <a:sym typeface="Courier New"/>
            </a:endParaRPr>
          </a:p>
          <a:p>
            <a:pPr indent="0" lvl="0" marL="457200" rtl="0" algn="l">
              <a:spcBef>
                <a:spcPts val="0"/>
              </a:spcBef>
              <a:spcAft>
                <a:spcPts val="0"/>
              </a:spcAft>
              <a:buNone/>
            </a:pPr>
            <a:r>
              <a:t/>
            </a:r>
            <a:endParaRPr b="1"/>
          </a:p>
          <a:p>
            <a:pPr indent="0" lvl="0" marL="0" rtl="0" algn="l">
              <a:spcBef>
                <a:spcPts val="1600"/>
              </a:spcBef>
              <a:spcAft>
                <a:spcPts val="1600"/>
              </a:spcAft>
              <a:buNone/>
            </a:pPr>
            <a:r>
              <a:t/>
            </a:r>
            <a:endParaRPr b="1" sz="1400"/>
          </a:p>
        </p:txBody>
      </p:sp>
      <p:sp>
        <p:nvSpPr>
          <p:cNvPr id="406" name="Google Shape;406;p5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52"/>
          <p:cNvSpPr txBox="1"/>
          <p:nvPr/>
        </p:nvSpPr>
        <p:spPr>
          <a:xfrm>
            <a:off x="5616850" y="1292375"/>
            <a:ext cx="33567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C</a:t>
            </a:r>
            <a:r>
              <a:rPr b="1" lang="en" sz="1100">
                <a:solidFill>
                  <a:schemeClr val="dk1"/>
                </a:solidFill>
              </a:rPr>
              <a:t>reate Logs folder</a:t>
            </a:r>
            <a:endParaRPr b="1" sz="1100">
              <a:solidFill>
                <a:schemeClr val="dk1"/>
              </a:solidFill>
            </a:endParaRPr>
          </a:p>
          <a:p>
            <a:pPr indent="0" lvl="0" marL="0" rtl="0" algn="l">
              <a:lnSpc>
                <a:spcPct val="115000"/>
              </a:lnSpc>
              <a:spcBef>
                <a:spcPts val="1600"/>
              </a:spcBef>
              <a:spcAft>
                <a:spcPts val="0"/>
              </a:spcAft>
              <a:buNone/>
            </a:pPr>
            <a:r>
              <a:rPr lang="en" sz="1100">
                <a:solidFill>
                  <a:schemeClr val="dk1"/>
                </a:solidFill>
                <a:latin typeface="Consolas"/>
                <a:ea typeface="Consolas"/>
                <a:cs typeface="Consolas"/>
                <a:sym typeface="Consolas"/>
              </a:rPr>
              <a:t>mkdir /var/www/html/&lt;sitename&gt;/logs</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rPr>
              <a:t>cd into logs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access.log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error.log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Set permissions on new site</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chown -R www-data:www-data &lt;site name&gt;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Allow NGinx to read new config files</a:t>
            </a:r>
            <a:endParaRPr b="1" sz="1100">
              <a:solidFill>
                <a:schemeClr val="dk1"/>
              </a:solidFill>
            </a:endParaRPr>
          </a:p>
          <a:p>
            <a:pPr indent="0" lvl="0" marL="0" rtl="0" algn="l">
              <a:lnSpc>
                <a:spcPct val="115000"/>
              </a:lnSpc>
              <a:spcBef>
                <a:spcPts val="0"/>
              </a:spcBef>
              <a:spcAft>
                <a:spcPts val="0"/>
              </a:spcAft>
              <a:buNone/>
            </a:pPr>
            <a:r>
              <a:rPr b="1" lang="en" sz="1050">
                <a:solidFill>
                  <a:srgbClr val="323232"/>
                </a:solidFill>
                <a:latin typeface="Consolas"/>
                <a:ea typeface="Consolas"/>
                <a:cs typeface="Consolas"/>
                <a:sym typeface="Consolas"/>
              </a:rPr>
              <a:t>sudo systemctl reload nginx</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en" sz="1100">
                <a:solidFill>
                  <a:schemeClr val="dk1"/>
                </a:solidFill>
              </a:rPr>
              <a:t>Restart Nginx</a:t>
            </a:r>
            <a:endParaRPr b="1" sz="1100">
              <a:solidFill>
                <a:schemeClr val="dk1"/>
              </a:solidFill>
            </a:endParaRPr>
          </a:p>
          <a:p>
            <a:pPr indent="0" lvl="0" marL="457200" rtl="0" algn="l">
              <a:lnSpc>
                <a:spcPct val="115000"/>
              </a:lnSpc>
              <a:spcBef>
                <a:spcPts val="0"/>
              </a:spcBef>
              <a:spcAft>
                <a:spcPts val="1600"/>
              </a:spcAft>
              <a:buNone/>
            </a:pPr>
            <a:r>
              <a:rPr lang="en" sz="1100">
                <a:solidFill>
                  <a:schemeClr val="dk1"/>
                </a:solidFill>
                <a:latin typeface="Consolas"/>
                <a:ea typeface="Consolas"/>
                <a:cs typeface="Consolas"/>
                <a:sym typeface="Consolas"/>
              </a:rPr>
              <a:t>systemctl restart nginx</a:t>
            </a:r>
            <a:br>
              <a:rPr b="1" lang="en" sz="1300"/>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414" name="Google Shape;41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https://news.netcraft.com/archives/2019/04/22/april-2019-web-server-survey.html</a:t>
            </a:r>
            <a:endParaRPr b="1"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https://bottlepy.org/docs/dev/</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http://flask.pocoo.org/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https://jinja.palletsprojects.com/en/2.11.x/</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http://flask.pocoo.org/docs/0.12/deploying/</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https://www.djangoproject.com/start/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https://docs.djangoproject.com/en/1.8/intro/tutorial02/</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https://developer.mozilla.org/en-US/docs/Learn/Server-side/Django/Deployment</a:t>
            </a:r>
            <a:br>
              <a:rPr lang="en" sz="1200">
                <a:solidFill>
                  <a:schemeClr val="dk1"/>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https://blog.miguelgrinberg.com/post/designing-a-restful-api-with-python-and-flask</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chemeClr val="dk1"/>
                </a:solidFill>
              </a:rPr>
              <a:t>https://scotch.io/tutorials/how-to-use-the-javascript-fetch-api-to-get-data</a:t>
            </a:r>
            <a:endParaRPr sz="1200">
              <a:solidFill>
                <a:srgbClr val="000000"/>
              </a:solidFill>
            </a:endParaRPr>
          </a:p>
          <a:p>
            <a:pPr indent="0" lvl="0" marL="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https://devcenter.heroku.com/articles/python-gunicorn</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https://docs.gunicorn.org/en/latest/settings.html</a:t>
            </a:r>
            <a:endParaRPr sz="1200">
              <a:solidFill>
                <a:srgbClr val="000000"/>
              </a:solidFill>
            </a:endParaRPr>
          </a:p>
          <a:p>
            <a:pPr indent="-317500" lvl="0" marL="457200" rtl="0" algn="l">
              <a:lnSpc>
                <a:spcPct val="100000"/>
              </a:lnSpc>
              <a:spcBef>
                <a:spcPts val="0"/>
              </a:spcBef>
              <a:spcAft>
                <a:spcPts val="0"/>
              </a:spcAft>
              <a:buClr>
                <a:schemeClr val="dk1"/>
              </a:buClr>
              <a:buSzPts val="1400"/>
              <a:buChar char="●"/>
            </a:pPr>
            <a:r>
              <a:rPr b="1" lang="en" sz="1400">
                <a:solidFill>
                  <a:srgbClr val="000000"/>
                </a:solidFill>
              </a:rPr>
              <a:t>https://github.com/bkvspeaks/pythonWebProg </a:t>
            </a:r>
            <a:r>
              <a:rPr lang="en" sz="1400">
                <a:solidFill>
                  <a:srgbClr val="000000"/>
                </a:solidFill>
              </a:rPr>
              <a:t> </a:t>
            </a:r>
            <a:endParaRPr b="1" sz="1400">
              <a:solidFill>
                <a:srgbClr val="000000"/>
              </a:solidFill>
            </a:endParaRPr>
          </a:p>
        </p:txBody>
      </p:sp>
      <p:sp>
        <p:nvSpPr>
          <p:cNvPr id="415" name="Google Shape;415;p5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22" name="Google Shape;42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b="1" lang="en" sz="2400"/>
              <a:t>Thanks for coming!</a:t>
            </a:r>
            <a:endParaRPr b="1" sz="2400"/>
          </a:p>
          <a:p>
            <a:pPr indent="0" lvl="0" marL="0" rtl="0" algn="ctr">
              <a:spcBef>
                <a:spcPts val="1600"/>
              </a:spcBef>
              <a:spcAft>
                <a:spcPts val="0"/>
              </a:spcAft>
              <a:buNone/>
            </a:pPr>
            <a:r>
              <a:rPr b="1" lang="en" sz="2400"/>
              <a:t>Any Questions?</a:t>
            </a:r>
            <a:endParaRPr b="1" sz="2400"/>
          </a:p>
          <a:p>
            <a:pPr indent="0" lvl="0" marL="0" rtl="0" algn="ctr">
              <a:spcBef>
                <a:spcPts val="1600"/>
              </a:spcBef>
              <a:spcAft>
                <a:spcPts val="0"/>
              </a:spcAft>
              <a:buNone/>
            </a:pPr>
            <a:r>
              <a:t/>
            </a:r>
            <a:endParaRPr b="1" sz="2400"/>
          </a:p>
          <a:p>
            <a:pPr indent="0" lvl="0" marL="0" rtl="0" algn="l">
              <a:lnSpc>
                <a:spcPct val="100000"/>
              </a:lnSpc>
              <a:spcBef>
                <a:spcPts val="1600"/>
              </a:spcBef>
              <a:spcAft>
                <a:spcPts val="0"/>
              </a:spcAft>
              <a:buNone/>
            </a:pPr>
            <a:r>
              <a:rPr b="1" lang="en" sz="2400">
                <a:solidFill>
                  <a:schemeClr val="dk1"/>
                </a:solidFill>
              </a:rPr>
              <a:t>https://github.com/bkvspeaks/pythonWebProg </a:t>
            </a:r>
            <a:r>
              <a:rPr lang="en" sz="2400">
                <a:solidFill>
                  <a:schemeClr val="dk1"/>
                </a:solidFill>
              </a:rPr>
              <a:t> </a:t>
            </a:r>
            <a:endParaRPr sz="2400">
              <a:solidFill>
                <a:schemeClr val="dk1"/>
              </a:solidFill>
            </a:endParaRPr>
          </a:p>
          <a:p>
            <a:pPr indent="0" lvl="0" marL="0" rtl="0" algn="l">
              <a:lnSpc>
                <a:spcPct val="100000"/>
              </a:lnSpc>
              <a:spcBef>
                <a:spcPts val="0"/>
              </a:spcBef>
              <a:spcAft>
                <a:spcPts val="0"/>
              </a:spcAft>
              <a:buNone/>
            </a:pPr>
            <a:r>
              <a:rPr lang="en" sz="2400">
                <a:solidFill>
                  <a:schemeClr val="dk1"/>
                </a:solidFill>
              </a:rPr>
              <a:t>brian@vagnini.net</a:t>
            </a:r>
            <a:endParaRPr sz="2400">
              <a:solidFill>
                <a:schemeClr val="dk1"/>
              </a:solidFill>
            </a:endParaRPr>
          </a:p>
        </p:txBody>
      </p:sp>
      <p:sp>
        <p:nvSpPr>
          <p:cNvPr id="423" name="Google Shape;423;p5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Bottle </a:t>
            </a:r>
            <a:r>
              <a:rPr lang="en"/>
              <a:t>Basics</a:t>
            </a:r>
            <a:endParaRPr/>
          </a:p>
        </p:txBody>
      </p:sp>
      <p:sp>
        <p:nvSpPr>
          <p:cNvPr id="94" name="Google Shape;94;p1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nvSpPr>
        <p:spPr>
          <a:xfrm>
            <a:off x="946050" y="1302600"/>
            <a:ext cx="72519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None/>
            </a:pPr>
            <a:r>
              <a:rPr lang="en">
                <a:latin typeface="Consolas"/>
                <a:ea typeface="Consolas"/>
                <a:cs typeface="Consolas"/>
                <a:sym typeface="Consolas"/>
              </a:rPr>
              <a:t>pip3 install bottle</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lang="en">
                <a:latin typeface="Consolas"/>
                <a:ea typeface="Consolas"/>
                <a:cs typeface="Consolas"/>
                <a:sym typeface="Consolas"/>
              </a:rPr>
              <a:t>from bottle import route, run, template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@route('/hello/&lt;name&gt;')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index(name):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template('&lt;b&gt;Hello {{name}}&lt;/b&gt;!', name=name)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run(host='localhost', port=8080)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b="1" lang="en"/>
              <a:t>Running Bottle:</a:t>
            </a:r>
            <a:endParaRPr b="1"/>
          </a:p>
          <a:p>
            <a:pPr indent="0" lvl="0" marL="0" rtl="0" algn="l">
              <a:spcBef>
                <a:spcPts val="0"/>
              </a:spcBef>
              <a:spcAft>
                <a:spcPts val="0"/>
              </a:spcAft>
              <a:buClr>
                <a:schemeClr val="dk1"/>
              </a:buClr>
              <a:buSzPts val="1100"/>
              <a:buFont typeface="Arial"/>
              <a:buNone/>
            </a:pPr>
            <a:r>
              <a:rPr lang="en"/>
              <a:t>Run the script, then point browser to </a:t>
            </a:r>
            <a:r>
              <a:rPr lang="en">
                <a:latin typeface="Consolas"/>
                <a:ea typeface="Consolas"/>
                <a:cs typeface="Consolas"/>
                <a:sym typeface="Consolas"/>
              </a:rPr>
              <a:t>http://</a:t>
            </a:r>
            <a:r>
              <a:rPr lang="en">
                <a:latin typeface="Consolas"/>
                <a:ea typeface="Consolas"/>
                <a:cs typeface="Consolas"/>
                <a:sym typeface="Consolas"/>
              </a:rPr>
              <a:t>localhost:8080/hello/world</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02" name="Google Shape;102;p1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311700" y="2017868"/>
            <a:ext cx="2730725" cy="1819050"/>
          </a:xfrm>
          <a:prstGeom prst="rect">
            <a:avLst/>
          </a:prstGeom>
          <a:noFill/>
          <a:ln>
            <a:noFill/>
          </a:ln>
        </p:spPr>
      </p:pic>
      <p:sp>
        <p:nvSpPr>
          <p:cNvPr id="105" name="Google Shape;105;p18"/>
          <p:cNvSpPr txBox="1"/>
          <p:nvPr/>
        </p:nvSpPr>
        <p:spPr>
          <a:xfrm>
            <a:off x="4886400" y="2008738"/>
            <a:ext cx="3945900" cy="164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Choose Python Framework</a:t>
            </a:r>
            <a:endParaRPr b="1"/>
          </a:p>
          <a:p>
            <a:pPr indent="-317500" lvl="0" marL="457200" rtl="0" algn="l">
              <a:spcBef>
                <a:spcPts val="0"/>
              </a:spcBef>
              <a:spcAft>
                <a:spcPts val="0"/>
              </a:spcAft>
              <a:buSzPts val="1400"/>
              <a:buAutoNum type="arabicPeriod"/>
            </a:pPr>
            <a:r>
              <a:rPr b="1" lang="en"/>
              <a:t>Simple test of Framework</a:t>
            </a:r>
            <a:endParaRPr b="1"/>
          </a:p>
          <a:p>
            <a:pPr indent="-317500" lvl="0" marL="457200" rtl="0" algn="l">
              <a:spcBef>
                <a:spcPts val="0"/>
              </a:spcBef>
              <a:spcAft>
                <a:spcPts val="0"/>
              </a:spcAft>
              <a:buSzPts val="1400"/>
              <a:buAutoNum type="arabicPeriod"/>
            </a:pPr>
            <a:r>
              <a:rPr b="1" lang="en"/>
              <a:t>Write your app</a:t>
            </a:r>
            <a:endParaRPr b="1"/>
          </a:p>
          <a:p>
            <a:pPr indent="-317500" lvl="0" marL="457200" rtl="0" algn="l">
              <a:spcBef>
                <a:spcPts val="0"/>
              </a:spcBef>
              <a:spcAft>
                <a:spcPts val="0"/>
              </a:spcAft>
              <a:buSzPts val="1400"/>
              <a:buAutoNum type="arabicPeriod"/>
            </a:pPr>
            <a:r>
              <a:rPr b="1" lang="en"/>
              <a:t>Test in Dev</a:t>
            </a:r>
            <a:endParaRPr b="1"/>
          </a:p>
          <a:p>
            <a:pPr indent="-317500" lvl="0" marL="457200" rtl="0" algn="l">
              <a:spcBef>
                <a:spcPts val="0"/>
              </a:spcBef>
              <a:spcAft>
                <a:spcPts val="0"/>
              </a:spcAft>
              <a:buSzPts val="1400"/>
              <a:buAutoNum type="arabicPeriod"/>
            </a:pPr>
            <a:r>
              <a:rPr b="1" lang="en"/>
              <a:t>Deploy App to Production</a:t>
            </a:r>
            <a:endParaRPr b="1"/>
          </a:p>
          <a:p>
            <a:pPr indent="-317500" lvl="0" marL="457200" rtl="0" algn="l">
              <a:spcBef>
                <a:spcPts val="0"/>
              </a:spcBef>
              <a:spcAft>
                <a:spcPts val="0"/>
              </a:spcAft>
              <a:buSzPts val="1400"/>
              <a:buAutoNum type="arabicPeriod"/>
            </a:pPr>
            <a:r>
              <a:rPr b="1" lang="en"/>
              <a:t>Configuring Web Servers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Flask</a:t>
            </a:r>
            <a:endParaRPr/>
          </a:p>
        </p:txBody>
      </p:sp>
      <p:sp>
        <p:nvSpPr>
          <p:cNvPr id="111" name="Google Shape;111;p1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9"/>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Released in 2010</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Jinja2 Templating (a modern and designer-friendly templating language for Python, modelled after Django’s templates (Django was released in 2005.))</a:t>
            </a:r>
            <a:endParaRPr/>
          </a:p>
          <a:p>
            <a:pPr indent="-317500" lvl="0" marL="457200" rtl="0" algn="l">
              <a:spcBef>
                <a:spcPts val="0"/>
              </a:spcBef>
              <a:spcAft>
                <a:spcPts val="0"/>
              </a:spcAft>
              <a:buSzPts val="1400"/>
              <a:buChar char="●"/>
            </a:pPr>
            <a:r>
              <a:rPr lang="en"/>
              <a:t>RESTful request dispatching</a:t>
            </a:r>
            <a:endParaRPr/>
          </a:p>
          <a:p>
            <a:pPr indent="-317500" lvl="0" marL="457200" rtl="0" algn="l">
              <a:spcBef>
                <a:spcPts val="0"/>
              </a:spcBef>
              <a:spcAft>
                <a:spcPts val="0"/>
              </a:spcAft>
              <a:buSzPts val="1400"/>
              <a:buChar char="●"/>
            </a:pPr>
            <a:r>
              <a:rPr lang="en"/>
              <a:t>Support for cookies</a:t>
            </a:r>
            <a:endParaRPr/>
          </a:p>
          <a:p>
            <a:pPr indent="-317500" lvl="0" marL="457200" rtl="0" algn="l">
              <a:spcBef>
                <a:spcPts val="0"/>
              </a:spcBef>
              <a:spcAft>
                <a:spcPts val="0"/>
              </a:spcAft>
              <a:buSzPts val="1400"/>
              <a:buChar char="●"/>
            </a:pPr>
            <a:r>
              <a:rPr lang="en"/>
              <a:t>Extensions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Pinterest, LinkedIn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http://flask.pocoo.org/</a:t>
            </a:r>
            <a:endParaRPr b="1">
              <a:solidFill>
                <a:schemeClr val="dk1"/>
              </a:solidFill>
            </a:endParaRPr>
          </a:p>
        </p:txBody>
      </p:sp>
      <p:pic>
        <p:nvPicPr>
          <p:cNvPr id="114" name="Google Shape;114;p19"/>
          <p:cNvPicPr preferRelativeResize="0"/>
          <p:nvPr/>
        </p:nvPicPr>
        <p:blipFill>
          <a:blip r:embed="rId3">
            <a:alphaModFix/>
          </a:blip>
          <a:stretch>
            <a:fillRect/>
          </a:stretch>
        </p:blipFill>
        <p:spPr>
          <a:xfrm>
            <a:off x="6175675" y="1088125"/>
            <a:ext cx="2620950" cy="102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a:t>
            </a:r>
            <a:r>
              <a:rPr lang="en"/>
              <a:t> Basics</a:t>
            </a:r>
            <a:endParaRPr/>
          </a:p>
        </p:txBody>
      </p:sp>
      <p:sp>
        <p:nvSpPr>
          <p:cNvPr id="120" name="Google Shape;120;p2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0"/>
          <p:cNvSpPr txBox="1"/>
          <p:nvPr/>
        </p:nvSpPr>
        <p:spPr>
          <a:xfrm>
            <a:off x="708450" y="1385725"/>
            <a:ext cx="40605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Flask</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b="1" lang="en"/>
              <a:t>hello.py</a:t>
            </a:r>
            <a:endParaRPr b="1"/>
          </a:p>
          <a:p>
            <a:pPr indent="0" lvl="0" marL="0" rtl="0" algn="l">
              <a:spcBef>
                <a:spcPts val="0"/>
              </a:spcBef>
              <a:spcAft>
                <a:spcPts val="0"/>
              </a:spcAft>
              <a:buNone/>
            </a:pPr>
            <a:r>
              <a:rPr lang="en">
                <a:latin typeface="Consolas"/>
                <a:ea typeface="Consolas"/>
                <a:cs typeface="Consolas"/>
                <a:sym typeface="Consolas"/>
              </a:rPr>
              <a:t>from flask import Flask</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 = Flask(__name__)</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@app.route("/")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hello():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"Hello World!"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if __name__ == "__main__":</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app.run()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23" name="Google Shape;123;p20"/>
          <p:cNvSpPr txBox="1"/>
          <p:nvPr/>
        </p:nvSpPr>
        <p:spPr>
          <a:xfrm>
            <a:off x="4768975" y="1378750"/>
            <a:ext cx="26652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Running Flask (in Dev)</a:t>
            </a:r>
            <a:r>
              <a:rPr b="1" lang="en"/>
              <a:t>:</a:t>
            </a:r>
            <a:endParaRPr b="1"/>
          </a:p>
          <a:p>
            <a:pPr indent="0" lvl="0" marL="0" rtl="0" algn="l">
              <a:spcBef>
                <a:spcPts val="0"/>
              </a:spcBef>
              <a:spcAft>
                <a:spcPts val="0"/>
              </a:spcAft>
              <a:buNone/>
            </a:pPr>
            <a:r>
              <a:rPr lang="en">
                <a:latin typeface="Consolas"/>
                <a:ea typeface="Consolas"/>
                <a:cs typeface="Consolas"/>
                <a:sym typeface="Consolas"/>
              </a:rPr>
              <a:t>FLASK_APP = hello.py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flask 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(Can also run this in IDLE and it will work as well)</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29" name="Google Shape;129;p2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nvSpPr>
        <p:spPr>
          <a:xfrm>
            <a:off x="708450" y="1113625"/>
            <a:ext cx="26652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a:t>
            </a:r>
            <a:endParaRPr b="1"/>
          </a:p>
          <a:p>
            <a:pPr indent="0" lvl="0" marL="0" rtl="0" algn="l">
              <a:spcBef>
                <a:spcPts val="0"/>
              </a:spcBef>
              <a:spcAft>
                <a:spcPts val="0"/>
              </a:spcAft>
              <a:buClr>
                <a:schemeClr val="dk1"/>
              </a:buClr>
              <a:buSzPts val="1100"/>
              <a:buFont typeface="Arial"/>
              <a:buNone/>
            </a:pPr>
            <a:r>
              <a:rPr lang="en" sz="1200"/>
              <a:t>/static</a:t>
            </a:r>
            <a:endParaRPr sz="1200"/>
          </a:p>
          <a:p>
            <a:pPr indent="0" lvl="0" marL="0" rtl="0" algn="l">
              <a:spcBef>
                <a:spcPts val="0"/>
              </a:spcBef>
              <a:spcAft>
                <a:spcPts val="0"/>
              </a:spcAft>
              <a:buClr>
                <a:schemeClr val="dk1"/>
              </a:buClr>
              <a:buSzPts val="1100"/>
              <a:buFont typeface="Arial"/>
              <a:buNone/>
            </a:pPr>
            <a:r>
              <a:rPr lang="en" sz="1200"/>
              <a:t>  /css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/vendor</a:t>
            </a:r>
            <a:endParaRPr sz="1200"/>
          </a:p>
          <a:p>
            <a:pPr indent="0" lvl="0" marL="0" rtl="0" algn="l">
              <a:spcBef>
                <a:spcPts val="0"/>
              </a:spcBef>
              <a:spcAft>
                <a:spcPts val="0"/>
              </a:spcAft>
              <a:buClr>
                <a:schemeClr val="dk1"/>
              </a:buClr>
              <a:buSzPts val="1100"/>
              <a:buFont typeface="Arial"/>
              <a:buNone/>
            </a:pPr>
            <a:r>
              <a:rPr lang="en" sz="1200"/>
              <a:t>    /bootstrap</a:t>
            </a:r>
            <a:endParaRPr sz="1200"/>
          </a:p>
          <a:p>
            <a:pPr indent="0" lvl="0" marL="0" rtl="0" algn="l">
              <a:spcBef>
                <a:spcPts val="0"/>
              </a:spcBef>
              <a:spcAft>
                <a:spcPts val="0"/>
              </a:spcAft>
              <a:buClr>
                <a:schemeClr val="dk1"/>
              </a:buClr>
              <a:buSzPts val="1100"/>
              <a:buFont typeface="Arial"/>
              <a:buNone/>
            </a:pPr>
            <a:r>
              <a:rPr lang="en" sz="1200"/>
              <a:t>    /jquery</a:t>
            </a:r>
            <a:endParaRPr sz="1200"/>
          </a:p>
          <a:p>
            <a:pPr indent="0" lvl="0" marL="0" rtl="0" algn="l">
              <a:spcBef>
                <a:spcPts val="0"/>
              </a:spcBef>
              <a:spcAft>
                <a:spcPts val="0"/>
              </a:spcAft>
              <a:buClr>
                <a:schemeClr val="dk1"/>
              </a:buClr>
              <a:buSzPts val="1100"/>
              <a:buFont typeface="Arial"/>
              <a:buNone/>
            </a:pPr>
            <a:r>
              <a:rPr lang="en" sz="1200"/>
              <a:t>    /font-awesome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/templates</a:t>
            </a:r>
            <a:endParaRPr sz="1200"/>
          </a:p>
          <a:p>
            <a:pPr indent="0" lvl="0" marL="0" rtl="0" algn="l">
              <a:spcBef>
                <a:spcPts val="0"/>
              </a:spcBef>
              <a:spcAft>
                <a:spcPts val="0"/>
              </a:spcAft>
              <a:buClr>
                <a:schemeClr val="dk1"/>
              </a:buClr>
              <a:buSzPts val="1100"/>
              <a:buFont typeface="Arial"/>
              <a:buNone/>
            </a:pPr>
            <a:r>
              <a:rPr lang="en" sz="1200"/>
              <a:t>  index.html</a:t>
            </a:r>
            <a:endParaRPr sz="1200"/>
          </a:p>
          <a:p>
            <a:pPr indent="0" lvl="0" marL="0" rtl="0" algn="l">
              <a:spcBef>
                <a:spcPts val="0"/>
              </a:spcBef>
              <a:spcAft>
                <a:spcPts val="0"/>
              </a:spcAft>
              <a:buClr>
                <a:schemeClr val="dk1"/>
              </a:buClr>
              <a:buSzPts val="1100"/>
              <a:buFont typeface="Arial"/>
              <a:buNone/>
            </a:pPr>
            <a:r>
              <a:rPr lang="en" sz="1200"/>
              <a:t>  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app.py</a:t>
            </a:r>
            <a:endParaRPr sz="1200"/>
          </a:p>
          <a:p>
            <a:pPr indent="0" lvl="0" marL="0" rtl="0" algn="l">
              <a:spcBef>
                <a:spcPts val="0"/>
              </a:spcBef>
              <a:spcAft>
                <a:spcPts val="0"/>
              </a:spcAft>
              <a:buClr>
                <a:schemeClr val="dk1"/>
              </a:buClr>
              <a:buSzPts val="1100"/>
              <a:buFont typeface="Arial"/>
              <a:buNone/>
            </a:pPr>
            <a:r>
              <a:rPr lang="en" sz="1200"/>
              <a:t>main_dish.txt</a:t>
            </a:r>
            <a:endParaRPr sz="1200"/>
          </a:p>
          <a:p>
            <a:pPr indent="0" lvl="0" marL="0" rtl="0" algn="l">
              <a:spcBef>
                <a:spcPts val="0"/>
              </a:spcBef>
              <a:spcAft>
                <a:spcPts val="0"/>
              </a:spcAft>
              <a:buClr>
                <a:schemeClr val="dk1"/>
              </a:buClr>
              <a:buSzPts val="1100"/>
              <a:buFont typeface="Arial"/>
              <a:buNone/>
            </a:pPr>
            <a:r>
              <a:rPr lang="en" sz="1200"/>
              <a:t>starch.txt</a:t>
            </a:r>
            <a:endParaRPr sz="1200"/>
          </a:p>
          <a:p>
            <a:pPr indent="0" lvl="0" marL="0" rtl="0" algn="l">
              <a:spcBef>
                <a:spcPts val="0"/>
              </a:spcBef>
              <a:spcAft>
                <a:spcPts val="0"/>
              </a:spcAft>
              <a:buClr>
                <a:schemeClr val="dk1"/>
              </a:buClr>
              <a:buSzPts val="1100"/>
              <a:buFont typeface="Arial"/>
              <a:buNone/>
            </a:pPr>
            <a:r>
              <a:rPr lang="en" sz="1200"/>
              <a:t>vegetable.txt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2" name="Google Shape;132;p21"/>
          <p:cNvSpPr txBox="1"/>
          <p:nvPr/>
        </p:nvSpPr>
        <p:spPr>
          <a:xfrm>
            <a:off x="4470150" y="1113625"/>
            <a:ext cx="40023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 of Basic Static Website</a:t>
            </a:r>
            <a:endParaRPr sz="1200"/>
          </a:p>
          <a:p>
            <a:pPr indent="0" lvl="0" marL="0" rtl="0" algn="l">
              <a:spcBef>
                <a:spcPts val="0"/>
              </a:spcBef>
              <a:spcAft>
                <a:spcPts val="0"/>
              </a:spcAft>
              <a:buClr>
                <a:schemeClr val="dk1"/>
              </a:buClr>
              <a:buSzPts val="1100"/>
              <a:buFont typeface="Arial"/>
              <a:buNone/>
            </a:pPr>
            <a:r>
              <a:rPr lang="en" sz="1200"/>
              <a:t>/css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rPr lang="en" sz="1200"/>
              <a:t>  bootstrap.min.css</a:t>
            </a:r>
            <a:endParaRPr sz="1200"/>
          </a:p>
          <a:p>
            <a:pPr indent="0" lvl="0" marL="0" rtl="0" algn="l">
              <a:spcBef>
                <a:spcPts val="0"/>
              </a:spcBef>
              <a:spcAft>
                <a:spcPts val="0"/>
              </a:spcAft>
              <a:buClr>
                <a:schemeClr val="dk1"/>
              </a:buClr>
              <a:buSzPts val="1100"/>
              <a:buFont typeface="Arial"/>
              <a:buNone/>
            </a:pPr>
            <a:r>
              <a:rPr lang="en" sz="1200">
                <a:solidFill>
                  <a:schemeClr val="dk1"/>
                </a:solidFill>
              </a:rPr>
              <a:t>  jquery.min.css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bootstrap.min.js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jquery.min.js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index.html</a:t>
            </a:r>
            <a:endParaRPr sz="1200"/>
          </a:p>
          <a:p>
            <a:pPr indent="0" lvl="0" marL="0" rtl="0" algn="l">
              <a:spcBef>
                <a:spcPts val="0"/>
              </a:spcBef>
              <a:spcAft>
                <a:spcPts val="0"/>
              </a:spcAft>
              <a:buClr>
                <a:schemeClr val="dk1"/>
              </a:buClr>
              <a:buSzPts val="1100"/>
              <a:buFont typeface="Arial"/>
              <a:buNone/>
            </a:pPr>
            <a:r>
              <a:rPr lang="en" sz="1200"/>
              <a:t>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3" name="Google Shape;133;p21"/>
          <p:cNvSpPr txBox="1"/>
          <p:nvPr/>
        </p:nvSpPr>
        <p:spPr>
          <a:xfrm>
            <a:off x="3445025" y="2050975"/>
            <a:ext cx="8013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