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E7615A0-3E7E-4C56-A4B6-B78F34EF9633}">
  <a:tblStyle styleId="{7E7615A0-3E7E-4C56-A4B6-B78F34EF963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ogcg.com/en/archives/536.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5b9dda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b9dda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7a174c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07a174c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07a174c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07a174c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07a174ca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07a174ca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26d4f05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26d4f0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26d4f0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26d4f0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06ff1cb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06ff1cb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8b19283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b19283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77e3065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77e3065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Client-Server</a:t>
            </a:r>
            <a:r>
              <a:rPr lang="en" sz="1250">
                <a:solidFill>
                  <a:srgbClr val="333333"/>
                </a:solidFill>
                <a:highlight>
                  <a:srgbClr val="FFFFFF"/>
                </a:highlight>
              </a:rPr>
              <a:t>: There should be a separation between the server that offers a service, and the client that consumes it.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Stateless</a:t>
            </a:r>
            <a:r>
              <a:rPr lang="en" sz="1250">
                <a:solidFill>
                  <a:srgbClr val="333333"/>
                </a:solidFill>
                <a:highlight>
                  <a:srgbClr val="FFFFFF"/>
                </a:highlight>
              </a:rPr>
              <a:t>: Each request from a client must contain all the information required by the server to carry out the request. In other words, the server cannot store information provided by the client in one request and use it in another request.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Cacheable</a:t>
            </a:r>
            <a:r>
              <a:rPr lang="en" sz="1250">
                <a:solidFill>
                  <a:srgbClr val="333333"/>
                </a:solidFill>
                <a:highlight>
                  <a:srgbClr val="FFFFFF"/>
                </a:highlight>
              </a:rPr>
              <a:t>: The server must indicate to the client if requests can be cached or not.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Layered System</a:t>
            </a:r>
            <a:r>
              <a:rPr lang="en" sz="1250">
                <a:solidFill>
                  <a:srgbClr val="333333"/>
                </a:solidFill>
                <a:highlight>
                  <a:srgbClr val="FFFFFF"/>
                </a:highlight>
              </a:rPr>
              <a:t>: Communication between a client and a server should be standardized in such a way that allows intermediaries to respond to requests instead of the end server, without the client having to do anything different.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Uniform Interface</a:t>
            </a:r>
            <a:r>
              <a:rPr lang="en" sz="1250">
                <a:solidFill>
                  <a:srgbClr val="333333"/>
                </a:solidFill>
                <a:highlight>
                  <a:srgbClr val="FFFFFF"/>
                </a:highlight>
              </a:rPr>
              <a:t>: The method of communication between a client and a server must be uniform.</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Code on demand</a:t>
            </a:r>
            <a:r>
              <a:rPr lang="en" sz="1250">
                <a:solidFill>
                  <a:srgbClr val="333333"/>
                </a:solidFill>
                <a:highlight>
                  <a:srgbClr val="FFFFFF"/>
                </a:highlight>
              </a:rPr>
              <a:t>: Servers can provide executable code or scripts for clients to execute in their context. This constraint is the only one that is optional.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77e3065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77e3065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1200"/>
              </a:lnSpc>
              <a:spcBef>
                <a:spcPts val="0"/>
              </a:spcBef>
              <a:spcAft>
                <a:spcPts val="15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65b8a4d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65b8a4d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7e3065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7e30657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77e3065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77e3065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77e30657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77e30657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run into issue of “Address already in use” when demoing this: (from </a:t>
            </a:r>
            <a:r>
              <a:rPr lang="en" u="sng">
                <a:solidFill>
                  <a:schemeClr val="hlink"/>
                </a:solidFill>
                <a:hlinkClick r:id="rId2"/>
              </a:rPr>
              <a:t>https://www.logcg.com/en/archives/536.html</a:t>
            </a:r>
            <a:r>
              <a:rPr lang="en"/>
              <a:t>)</a:t>
            </a:r>
            <a:endParaRPr/>
          </a:p>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lsof -i:5001</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 Then kill -9 &lt;pid&gt;</a:t>
            </a:r>
            <a:endParaRPr sz="1500">
              <a:solidFill>
                <a:schemeClr val="dk1"/>
              </a:solidFill>
              <a:highlight>
                <a:srgbClr val="FFFFFF"/>
              </a:highlight>
              <a:latin typeface="Courier New"/>
              <a:ea typeface="Courier New"/>
              <a:cs typeface="Courier New"/>
              <a:sym typeface="Courier New"/>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77e30657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77e30657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783175c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783175c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the local file and show how the API doesn’t retrieve any data - it displays “Test of the API”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926d4f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926d4f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8b19283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8b19283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Gunicorn = Python </a:t>
            </a:r>
            <a:r>
              <a:rPr lang="en" sz="1050">
                <a:highlight>
                  <a:srgbClr val="FFFFFF"/>
                </a:highlight>
                <a:latin typeface="Roboto"/>
                <a:ea typeface="Roboto"/>
                <a:cs typeface="Roboto"/>
                <a:sym typeface="Roboto"/>
              </a:rPr>
              <a:t>Web Server Gateway Interface </a:t>
            </a:r>
            <a:endParaRPr sz="1050">
              <a:highlight>
                <a:srgbClr val="FFFFFF"/>
              </a:highlight>
              <a:latin typeface="Roboto"/>
              <a:ea typeface="Roboto"/>
              <a:cs typeface="Roboto"/>
              <a:sym typeface="Roboto"/>
            </a:endParaRPr>
          </a:p>
          <a:p>
            <a:pPr indent="0" lvl="0" marL="0" rtl="0" algn="l">
              <a:spcBef>
                <a:spcPts val="0"/>
              </a:spcBef>
              <a:spcAft>
                <a:spcPts val="0"/>
              </a:spcAft>
              <a:buNone/>
            </a:pPr>
            <a:r>
              <a:rPr lang="en" sz="1050">
                <a:highlight>
                  <a:srgbClr val="FFFFFF"/>
                </a:highlight>
                <a:latin typeface="Roboto"/>
                <a:ea typeface="Roboto"/>
                <a:cs typeface="Roboto"/>
                <a:sym typeface="Roboto"/>
              </a:rPr>
              <a:t>Phusion Passenger = </a:t>
            </a:r>
            <a:r>
              <a:rPr lang="en" sz="1050">
                <a:latin typeface="Roboto"/>
                <a:ea typeface="Roboto"/>
                <a:cs typeface="Roboto"/>
                <a:sym typeface="Roboto"/>
              </a:rPr>
              <a:t>web app server that integrates with Apache and Nginx.</a:t>
            </a:r>
            <a:endParaRPr sz="1050">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7a174c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07a174c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65b8a4d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65b8a4d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6fd76e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6fd76e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5b9ddae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5b9ddae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6fd76ed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6fd76ed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6fd76ed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6fd76ed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6fd76edc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6fd76edc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55be2b0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55be2b0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55be2b0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55be2b0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ae9713e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ae9713e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e9713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e9713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926d4f0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926d4f0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7a174c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7a174c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26d4f0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926d4f0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07a174c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7a174c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ythonTLH_mast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DFE9FB"/>
            </a:gs>
            <a:gs pos="100000">
              <a:srgbClr val="6E9BE7"/>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6gen3.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wut2eat.com" TargetMode="External"/><Relationship Id="rId4" Type="http://schemas.openxmlformats.org/officeDocument/2006/relationships/hyperlink" Target="http://localhost:5000" TargetMode="External"/><Relationship Id="rId5" Type="http://schemas.openxmlformats.org/officeDocument/2006/relationships/hyperlink" Target="http://localhost:500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1277975"/>
            <a:ext cx="8520600" cy="20526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en" sz="3600"/>
              <a:t>Python Web Programming</a:t>
            </a:r>
            <a:endParaRPr b="1" sz="3600"/>
          </a:p>
        </p:txBody>
      </p:sp>
      <p:sp>
        <p:nvSpPr>
          <p:cNvPr id="56" name="Google Shape;56;p13"/>
          <p:cNvSpPr txBox="1"/>
          <p:nvPr>
            <p:ph idx="1" type="subTitle"/>
          </p:nvPr>
        </p:nvSpPr>
        <p:spPr>
          <a:xfrm>
            <a:off x="311700" y="3215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Brian K. Vagnini</a:t>
            </a:r>
            <a:endParaRPr/>
          </a:p>
        </p:txBody>
      </p:sp>
      <p:pic>
        <p:nvPicPr>
          <p:cNvPr id="57" name="Google Shape;57;p13"/>
          <p:cNvPicPr preferRelativeResize="0"/>
          <p:nvPr/>
        </p:nvPicPr>
        <p:blipFill>
          <a:blip r:embed="rId3">
            <a:alphaModFix/>
          </a:blip>
          <a:stretch>
            <a:fillRect/>
          </a:stretch>
        </p:blipFill>
        <p:spPr>
          <a:xfrm>
            <a:off x="502688" y="276225"/>
            <a:ext cx="2143125" cy="2143125"/>
          </a:xfrm>
          <a:prstGeom prst="rect">
            <a:avLst/>
          </a:prstGeom>
          <a:noFill/>
          <a:ln>
            <a:noFill/>
          </a:ln>
        </p:spPr>
      </p:pic>
      <p:sp>
        <p:nvSpPr>
          <p:cNvPr id="58" name="Google Shape;58;p13"/>
          <p:cNvSpPr txBox="1"/>
          <p:nvPr/>
        </p:nvSpPr>
        <p:spPr>
          <a:xfrm>
            <a:off x="379550" y="4624650"/>
            <a:ext cx="22662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 60 minutes / 32 slides</a:t>
            </a:r>
            <a:endParaRPr i="1" sz="1200"/>
          </a:p>
        </p:txBody>
      </p:sp>
      <p:sp>
        <p:nvSpPr>
          <p:cNvPr id="59" name="Google Shape;59;p13"/>
          <p:cNvSpPr/>
          <p:nvPr/>
        </p:nvSpPr>
        <p:spPr>
          <a:xfrm>
            <a:off x="6765300" y="4049800"/>
            <a:ext cx="2143200" cy="87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a:blip r:embed="rId4">
            <a:alphaModFix/>
          </a:blip>
          <a:stretch>
            <a:fillRect/>
          </a:stretch>
        </p:blipFill>
        <p:spPr>
          <a:xfrm>
            <a:off x="6986350" y="4160125"/>
            <a:ext cx="1680303" cy="693125"/>
          </a:xfrm>
          <a:prstGeom prst="rect">
            <a:avLst/>
          </a:prstGeom>
          <a:noFill/>
          <a:ln>
            <a:noFill/>
          </a:ln>
        </p:spPr>
      </p:pic>
      <p:pic>
        <p:nvPicPr>
          <p:cNvPr id="61" name="Google Shape;61;p13"/>
          <p:cNvPicPr preferRelativeResize="0"/>
          <p:nvPr/>
        </p:nvPicPr>
        <p:blipFill>
          <a:blip r:embed="rId5">
            <a:alphaModFix/>
          </a:blip>
          <a:stretch>
            <a:fillRect/>
          </a:stretch>
        </p:blipFill>
        <p:spPr>
          <a:xfrm>
            <a:off x="4215425" y="177375"/>
            <a:ext cx="2620950" cy="1025850"/>
          </a:xfrm>
          <a:prstGeom prst="rect">
            <a:avLst/>
          </a:prstGeom>
          <a:noFill/>
          <a:ln>
            <a:noFill/>
          </a:ln>
        </p:spPr>
      </p:pic>
      <p:pic>
        <p:nvPicPr>
          <p:cNvPr id="62" name="Google Shape;62;p13"/>
          <p:cNvPicPr preferRelativeResize="0"/>
          <p:nvPr/>
        </p:nvPicPr>
        <p:blipFill>
          <a:blip r:embed="rId6">
            <a:alphaModFix/>
          </a:blip>
          <a:stretch>
            <a:fillRect/>
          </a:stretch>
        </p:blipFill>
        <p:spPr>
          <a:xfrm>
            <a:off x="4578163" y="1609725"/>
            <a:ext cx="1895475" cy="809625"/>
          </a:xfrm>
          <a:prstGeom prst="rect">
            <a:avLst/>
          </a:prstGeom>
          <a:noFill/>
          <a:ln>
            <a:noFill/>
          </a:ln>
        </p:spPr>
      </p:pic>
      <p:sp>
        <p:nvSpPr>
          <p:cNvPr id="63" name="Google Shape;63;p13"/>
          <p:cNvSpPr txBox="1"/>
          <p:nvPr/>
        </p:nvSpPr>
        <p:spPr>
          <a:xfrm>
            <a:off x="3079150" y="1083188"/>
            <a:ext cx="3990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a:t>
            </a:r>
            <a:endParaRPr sz="2800"/>
          </a:p>
        </p:txBody>
      </p:sp>
      <p:sp>
        <p:nvSpPr>
          <p:cNvPr id="64" name="Google Shape;64;p13"/>
          <p:cNvSpPr txBox="1"/>
          <p:nvPr/>
        </p:nvSpPr>
        <p:spPr>
          <a:xfrm>
            <a:off x="5252738" y="1237275"/>
            <a:ext cx="54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39" name="Google Shape;139;p2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2"/>
          <p:cNvSpPr txBox="1"/>
          <p:nvPr/>
        </p:nvSpPr>
        <p:spPr>
          <a:xfrm>
            <a:off x="404875" y="1362000"/>
            <a:ext cx="36630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app.py</a:t>
            </a:r>
            <a:endParaRPr b="1"/>
          </a:p>
          <a:p>
            <a:pPr indent="0" lvl="0" marL="0" rtl="0" algn="l">
              <a:spcBef>
                <a:spcPts val="0"/>
              </a:spcBef>
              <a:spcAft>
                <a:spcPts val="0"/>
              </a:spcAft>
              <a:buClr>
                <a:schemeClr val="dk1"/>
              </a:buClr>
              <a:buSzPts val="1100"/>
              <a:buFont typeface="Arial"/>
              <a:buNone/>
            </a:pPr>
            <a:r>
              <a:rPr lang="en" sz="1200"/>
              <a:t>f</a:t>
            </a:r>
            <a:r>
              <a:rPr lang="en" sz="1200">
                <a:latin typeface="Consolas"/>
                <a:ea typeface="Consolas"/>
                <a:cs typeface="Consolas"/>
                <a:sym typeface="Consolas"/>
              </a:rPr>
              <a:t>rom flask import Flask, render_template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import random</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app = Flask(__name__)</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latin typeface="Consolas"/>
                <a:ea typeface="Consolas"/>
                <a:cs typeface="Consolas"/>
                <a:sym typeface="Consolas"/>
              </a:rPr>
              <a:t>@app.route('/')</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def index():</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return </a:t>
            </a:r>
            <a:r>
              <a:rPr b="1" lang="en" sz="1200">
                <a:latin typeface="Consolas"/>
                <a:ea typeface="Consolas"/>
                <a:cs typeface="Consolas"/>
                <a:sym typeface="Consolas"/>
              </a:rPr>
              <a:t>render_template('index.html')</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42" name="Google Shape;142;p22"/>
          <p:cNvSpPr txBox="1"/>
          <p:nvPr/>
        </p:nvSpPr>
        <p:spPr>
          <a:xfrm>
            <a:off x="4166075" y="1281875"/>
            <a:ext cx="4462500" cy="28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200">
                <a:solidFill>
                  <a:schemeClr val="dk1"/>
                </a:solidFill>
                <a:latin typeface="Consolas"/>
                <a:ea typeface="Consolas"/>
                <a:cs typeface="Consolas"/>
                <a:sym typeface="Consolas"/>
              </a:rPr>
              <a:t>@app.route('/suggest') </a:t>
            </a:r>
            <a:endParaRPr b="1"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def meal_idea():</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main = open ("main_dish.txt", 'r').read()</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main_split= main.split('\n')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starch = open ("starch.txt", 'r').read()</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starch_split= starch.split('\n')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vegetable = open ("vegetable.txt", 'r').read()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lang="en" sz="1200">
                <a:latin typeface="Consolas"/>
                <a:ea typeface="Consolas"/>
                <a:cs typeface="Consolas"/>
                <a:sym typeface="Consolas"/>
              </a:rPr>
              <a:t>vegetable_split= vegetable.split('\n')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main_dish = random.choice(main_split)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starch_side = random.choice(starch_split)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veggie_side = random.choice(vegetable_split)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b="1" lang="en" sz="1200">
                <a:latin typeface="Consolas"/>
                <a:ea typeface="Consolas"/>
                <a:cs typeface="Consolas"/>
                <a:sym typeface="Consolas"/>
              </a:rPr>
              <a:t>result =</a:t>
            </a:r>
            <a:r>
              <a:rPr lang="en" sz="1200">
                <a:latin typeface="Consolas"/>
                <a:ea typeface="Consolas"/>
                <a:cs typeface="Consolas"/>
                <a:sym typeface="Consolas"/>
              </a:rPr>
              <a:t> 'How about ' + main_dish + ' with ' + starch_side + ' and ' + veggie_side +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b="1" lang="en" sz="1200">
                <a:latin typeface="Consolas"/>
                <a:ea typeface="Consolas"/>
                <a:cs typeface="Consolas"/>
                <a:sym typeface="Consolas"/>
              </a:rPr>
              <a:t>return render_template('w2e.html', result=result)</a:t>
            </a:r>
            <a:endParaRPr b="1"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if __name__  == '__main__':</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app.run(</a:t>
            </a:r>
            <a:r>
              <a:rPr lang="en" sz="1200">
                <a:solidFill>
                  <a:srgbClr val="FF0000"/>
                </a:solidFill>
                <a:latin typeface="Consolas"/>
                <a:ea typeface="Consolas"/>
                <a:cs typeface="Consolas"/>
                <a:sym typeface="Consolas"/>
              </a:rPr>
              <a:t>debug=True,</a:t>
            </a:r>
            <a:r>
              <a:rPr lang="en" sz="1200">
                <a:latin typeface="Consolas"/>
                <a:ea typeface="Consolas"/>
                <a:cs typeface="Consolas"/>
                <a:sym typeface="Consolas"/>
              </a:rPr>
              <a:t>host='0.0.0.0'</a:t>
            </a:r>
            <a:r>
              <a:rPr lang="en" sz="1200">
                <a:solidFill>
                  <a:srgbClr val="FF0000"/>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FF0000"/>
                </a:solidFill>
                <a:latin typeface="Consolas"/>
                <a:ea typeface="Consolas"/>
                <a:cs typeface="Consolas"/>
                <a:sym typeface="Consolas"/>
              </a:rPr>
              <a:t>port=5002</a:t>
            </a:r>
            <a:r>
              <a:rPr lang="en" sz="1200">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48" name="Google Shape;148;p2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3"/>
          <p:cNvSpPr txBox="1"/>
          <p:nvPr/>
        </p:nvSpPr>
        <p:spPr>
          <a:xfrm>
            <a:off x="628325" y="1017725"/>
            <a:ext cx="82041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index</a:t>
            </a:r>
            <a:r>
              <a:rPr b="1" lang="en" sz="1200"/>
              <a:t>.html</a:t>
            </a:r>
            <a:endParaRPr b="1" sz="1200"/>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&lt;!DOCTYPE html&gt;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&lt;html lang="en"&gt;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&lt;head&gt;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100">
                <a:latin typeface="Consolas"/>
                <a:ea typeface="Consolas"/>
                <a:cs typeface="Consolas"/>
                <a:sym typeface="Consolas"/>
              </a:rPr>
              <a:t>{% block head %}</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charset="utf-8"&gt;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http-equiv="X-UA-Compatible" content="IE=edge"&gt;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name="viewport" content="width=device-width, initial-scale=1"&gt;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name="description" content=""&gt;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name="author" content=""&gt;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&lt;title&gt;</a:t>
            </a:r>
            <a:r>
              <a:rPr b="1" lang="en" sz="1100">
                <a:latin typeface="Consolas"/>
                <a:ea typeface="Consolas"/>
                <a:cs typeface="Consolas"/>
                <a:sym typeface="Consolas"/>
              </a:rPr>
              <a:t>{% block title %}</a:t>
            </a:r>
            <a:r>
              <a:rPr lang="en" sz="1100">
                <a:latin typeface="Consolas"/>
                <a:ea typeface="Consolas"/>
                <a:cs typeface="Consolas"/>
                <a:sym typeface="Consolas"/>
              </a:rPr>
              <a:t>About{</a:t>
            </a:r>
            <a:r>
              <a:rPr b="1" lang="en" sz="1100">
                <a:latin typeface="Consolas"/>
                <a:ea typeface="Consolas"/>
                <a:cs typeface="Consolas"/>
                <a:sym typeface="Consolas"/>
              </a:rPr>
              <a:t>% endblock %}</a:t>
            </a:r>
            <a:r>
              <a:rPr lang="en" sz="1100">
                <a:latin typeface="Consolas"/>
                <a:ea typeface="Consolas"/>
                <a:cs typeface="Consolas"/>
                <a:sym typeface="Consolas"/>
              </a:rPr>
              <a:t>&lt;/title&gt;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 Bootstrap Core CSS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&lt;link href="</a:t>
            </a:r>
            <a:r>
              <a:rPr b="1" lang="en" sz="1100">
                <a:latin typeface="Consolas"/>
                <a:ea typeface="Consolas"/>
                <a:cs typeface="Consolas"/>
                <a:sym typeface="Consolas"/>
              </a:rPr>
              <a:t>/static/vendor/bootstrap/</a:t>
            </a:r>
            <a:r>
              <a:rPr lang="en" sz="1100">
                <a:latin typeface="Consolas"/>
                <a:ea typeface="Consolas"/>
                <a:cs typeface="Consolas"/>
                <a:sym typeface="Consolas"/>
              </a:rPr>
              <a:t>css/bootstrap.min.css" rel="stylesheet"&gt;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 Theme CSS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&lt;link href="</a:t>
            </a:r>
            <a:r>
              <a:rPr b="1" lang="en" sz="1100">
                <a:latin typeface="Consolas"/>
                <a:ea typeface="Consolas"/>
                <a:cs typeface="Consolas"/>
                <a:sym typeface="Consolas"/>
              </a:rPr>
              <a:t>/static/css/6gen3.css</a:t>
            </a:r>
            <a:r>
              <a:rPr lang="en" sz="1100">
                <a:latin typeface="Consolas"/>
                <a:ea typeface="Consolas"/>
                <a:cs typeface="Consolas"/>
                <a:sym typeface="Consolas"/>
              </a:rPr>
              <a:t>" rel="stylesheet"&gt;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 Custom Fonts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&lt;link href="/static/vendor/font-awesome/css/font-awesome.min.css" rel="stylesheet" type="text/css"&gt;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56" name="Google Shape;156;p2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4"/>
          <p:cNvSpPr txBox="1"/>
          <p:nvPr/>
        </p:nvSpPr>
        <p:spPr>
          <a:xfrm>
            <a:off x="628325" y="1017725"/>
            <a:ext cx="7551600" cy="17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index.html</a:t>
            </a:r>
            <a:endParaRPr b="1" sz="1200"/>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 About Section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&lt;section class="text-center" id="about"&gt;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&lt;h2&gt;About&lt;/h2&gt;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&lt;p&gt; wut2eat is a meal suggestion application, randomly pulling main dishes, side dishes, and vegetable choices</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&lt;br /&gt;from text files that you upload (for now).&lt;/p&gt;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&lt;p&gt; It is designed to help you plan out your meals, thereby saving you money at the grocery store.&lt;/p&gt;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&lt;h3&gt;&lt;em&gt;Free version&lt;/em&gt;&lt;/h3&gt;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a:t>
            </a:r>
            <a:r>
              <a:rPr b="1" lang="en" sz="1100">
                <a:latin typeface="Consolas"/>
                <a:ea typeface="Consolas"/>
                <a:cs typeface="Consolas"/>
                <a:sym typeface="Consolas"/>
              </a:rPr>
              <a:t>&lt;a href="</a:t>
            </a:r>
            <a:r>
              <a:rPr b="1" lang="en" sz="1100">
                <a:solidFill>
                  <a:srgbClr val="FF0000"/>
                </a:solidFill>
                <a:latin typeface="Consolas"/>
                <a:ea typeface="Consolas"/>
                <a:cs typeface="Consolas"/>
                <a:sym typeface="Consolas"/>
              </a:rPr>
              <a:t>suggest</a:t>
            </a:r>
            <a:r>
              <a:rPr b="1" lang="en" sz="1100">
                <a:latin typeface="Consolas"/>
                <a:ea typeface="Consolas"/>
                <a:cs typeface="Consolas"/>
                <a:sym typeface="Consolas"/>
              </a:rPr>
              <a:t>"</a:t>
            </a:r>
            <a:r>
              <a:rPr lang="en" sz="1100">
                <a:latin typeface="Consolas"/>
                <a:ea typeface="Consolas"/>
                <a:cs typeface="Consolas"/>
                <a:sym typeface="Consolas"/>
              </a:rPr>
              <a:t>&gt;&lt;h3&gt;Suggest a meal&lt;/h3&gt;&lt;/a&gt;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200">
                <a:solidFill>
                  <a:schemeClr val="dk1"/>
                </a:solidFill>
              </a:rPr>
              <a:t>This points back to app.py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@app.route(</a:t>
            </a:r>
            <a:r>
              <a:rPr b="1" lang="en" sz="1200">
                <a:solidFill>
                  <a:srgbClr val="FF0000"/>
                </a:solidFill>
                <a:latin typeface="Consolas"/>
                <a:ea typeface="Consolas"/>
                <a:cs typeface="Consolas"/>
                <a:sym typeface="Consolas"/>
              </a:rPr>
              <a:t>'/suggest')</a:t>
            </a: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def meal_idea():</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etc...</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64" name="Google Shape;164;p2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nvSpPr>
        <p:spPr>
          <a:xfrm>
            <a:off x="628325" y="1017725"/>
            <a:ext cx="8204100" cy="17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w2e</a:t>
            </a:r>
            <a:r>
              <a:rPr b="1" lang="en" sz="1200"/>
              <a:t>.html</a:t>
            </a:r>
            <a:endParaRPr b="1" sz="1200"/>
          </a:p>
          <a:p>
            <a:pPr indent="0" lvl="0" marL="0" rtl="0" algn="l">
              <a:spcBef>
                <a:spcPts val="0"/>
              </a:spcBef>
              <a:spcAft>
                <a:spcPts val="0"/>
              </a:spcAft>
              <a:buClr>
                <a:schemeClr val="dk1"/>
              </a:buClr>
              <a:buSzPts val="1100"/>
              <a:buFont typeface="Arial"/>
              <a:buNone/>
            </a:pPr>
            <a:r>
              <a:rPr b="1" lang="en" sz="1100">
                <a:latin typeface="Consolas"/>
                <a:ea typeface="Consolas"/>
                <a:cs typeface="Consolas"/>
                <a:sym typeface="Consolas"/>
              </a:rPr>
              <a:t>{% extends "index.html" %}</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block title %}Your Meal Suggestion{% endblock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 block content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&lt;br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&lt;br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&lt;div class = "meal"&gt;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&lt;h2&gt;</a:t>
            </a:r>
            <a:r>
              <a:rPr b="1" lang="en" sz="1100">
                <a:solidFill>
                  <a:srgbClr val="FFFF00"/>
                </a:solidFill>
                <a:latin typeface="Consolas"/>
                <a:ea typeface="Consolas"/>
                <a:cs typeface="Consolas"/>
                <a:sym typeface="Consolas"/>
              </a:rPr>
              <a:t>{{result}}</a:t>
            </a:r>
            <a:r>
              <a:rPr lang="en" sz="1100">
                <a:latin typeface="Consolas"/>
                <a:ea typeface="Consolas"/>
                <a:cs typeface="Consolas"/>
                <a:sym typeface="Consolas"/>
              </a:rPr>
              <a:t>&lt;/h2&gt;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&lt;br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&lt;button onClick="window.location.reload();"&gt;Another Suggestion?&lt;/button&gt;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&lt;/div&gt;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&lt;/header&gt;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 endblock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etc...</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200">
                <a:solidFill>
                  <a:schemeClr val="dk1"/>
                </a:solidFill>
              </a:rPr>
              <a:t>{{result}}</a:t>
            </a:r>
            <a:r>
              <a:rPr lang="en" sz="1200">
                <a:solidFill>
                  <a:schemeClr val="dk1"/>
                </a:solidFill>
              </a:rPr>
              <a:t> points back to app.py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rgbClr val="FF0000"/>
                </a:solidFill>
                <a:latin typeface="Consolas"/>
                <a:ea typeface="Consolas"/>
                <a:cs typeface="Consolas"/>
                <a:sym typeface="Consolas"/>
              </a:rPr>
              <a:t>suggested</a:t>
            </a:r>
            <a:r>
              <a:rPr b="1" lang="en" sz="1200">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'How about ' + main_dish + ' with ' + starch_side + ' and ' + veggie_side +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return render_template('w2e.html', </a:t>
            </a:r>
            <a:r>
              <a:rPr lang="en" sz="1200">
                <a:solidFill>
                  <a:srgbClr val="FFFF00"/>
                </a:solidFill>
                <a:latin typeface="Consolas"/>
                <a:ea typeface="Consolas"/>
                <a:cs typeface="Consolas"/>
                <a:sym typeface="Consolas"/>
              </a:rPr>
              <a:t>result</a:t>
            </a:r>
            <a:r>
              <a:rPr lang="en" sz="1200">
                <a:solidFill>
                  <a:schemeClr val="dk1"/>
                </a:solidFill>
                <a:latin typeface="Consolas"/>
                <a:ea typeface="Consolas"/>
                <a:cs typeface="Consolas"/>
                <a:sym typeface="Consolas"/>
              </a:rPr>
              <a:t>=</a:t>
            </a:r>
            <a:r>
              <a:rPr b="1" lang="en" sz="1200">
                <a:solidFill>
                  <a:srgbClr val="FF0000"/>
                </a:solidFill>
                <a:latin typeface="Consolas"/>
                <a:ea typeface="Consolas"/>
                <a:cs typeface="Consolas"/>
                <a:sym typeface="Consolas"/>
              </a:rPr>
              <a:t>suggested</a:t>
            </a:r>
            <a:r>
              <a:rPr b="1" lang="en" sz="1200">
                <a:solidFill>
                  <a:srgbClr val="FFFF00"/>
                </a:solidFill>
                <a:latin typeface="Consolas"/>
                <a:ea typeface="Consolas"/>
                <a:cs typeface="Consolas"/>
                <a:sym typeface="Consolas"/>
              </a:rPr>
              <a:t>)  </a:t>
            </a:r>
            <a:endParaRPr b="1" sz="12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etc...</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History of Django</a:t>
            </a:r>
            <a:endParaRPr/>
          </a:p>
        </p:txBody>
      </p:sp>
      <p:sp>
        <p:nvSpPr>
          <p:cNvPr id="172" name="Google Shape;172;p2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6"/>
          <p:cNvSpPr txBox="1"/>
          <p:nvPr/>
        </p:nvSpPr>
        <p:spPr>
          <a:xfrm>
            <a:off x="946050" y="1302600"/>
            <a:ext cx="72519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Created in the Fall of 2003 for a Newspaper</a:t>
            </a:r>
            <a:endParaRPr/>
          </a:p>
          <a:p>
            <a:pPr indent="0" lvl="0" marL="0" rtl="0" algn="l">
              <a:spcBef>
                <a:spcPts val="0"/>
              </a:spcBef>
              <a:spcAft>
                <a:spcPts val="0"/>
              </a:spcAft>
              <a:buNone/>
            </a:pPr>
            <a:r>
              <a:rPr lang="en"/>
              <a:t>Released July 2005</a:t>
            </a:r>
            <a:endParaRPr/>
          </a:p>
          <a:p>
            <a:pPr indent="0" lvl="0" marL="0" rtl="0" algn="l">
              <a:spcBef>
                <a:spcPts val="0"/>
              </a:spcBef>
              <a:spcAft>
                <a:spcPts val="0"/>
              </a:spcAft>
              <a:buNone/>
            </a:pPr>
            <a:r>
              <a:rPr i="1" lang="en"/>
              <a:t>“Batteries Included”</a:t>
            </a:r>
            <a:endParaRPr i="1"/>
          </a:p>
          <a:p>
            <a:pPr indent="0" lvl="0" marL="0" rtl="0" algn="l">
              <a:spcBef>
                <a:spcPts val="0"/>
              </a:spcBef>
              <a:spcAft>
                <a:spcPts val="0"/>
              </a:spcAft>
              <a:buNone/>
            </a:pPr>
            <a:r>
              <a:t/>
            </a:r>
            <a:endParaRPr/>
          </a:p>
          <a:p>
            <a:pPr indent="0" lvl="0" marL="0" rtl="0" algn="l">
              <a:spcBef>
                <a:spcPts val="0"/>
              </a:spcBef>
              <a:spcAft>
                <a:spcPts val="0"/>
              </a:spcAft>
              <a:buNone/>
            </a:pPr>
            <a:r>
              <a:rPr b="1" lang="en"/>
              <a:t>Includes:</a:t>
            </a:r>
            <a:endParaRPr b="1"/>
          </a:p>
          <a:p>
            <a:pPr indent="-317500" lvl="0" marL="457200" rtl="0" algn="l">
              <a:spcBef>
                <a:spcPts val="0"/>
              </a:spcBef>
              <a:spcAft>
                <a:spcPts val="0"/>
              </a:spcAft>
              <a:buSzPts val="1400"/>
              <a:buChar char="●"/>
            </a:pPr>
            <a:r>
              <a:rPr lang="en"/>
              <a:t>Authentication system</a:t>
            </a:r>
            <a:endParaRPr/>
          </a:p>
          <a:p>
            <a:pPr indent="-317500" lvl="0" marL="457200" rtl="0" algn="l">
              <a:spcBef>
                <a:spcPts val="0"/>
              </a:spcBef>
              <a:spcAft>
                <a:spcPts val="0"/>
              </a:spcAft>
              <a:buSzPts val="1400"/>
              <a:buChar char="●"/>
            </a:pPr>
            <a:r>
              <a:rPr lang="en"/>
              <a:t>Administrative interface</a:t>
            </a:r>
            <a:endParaRPr/>
          </a:p>
          <a:p>
            <a:pPr indent="-317500" lvl="0" marL="457200" rtl="0" algn="l">
              <a:spcBef>
                <a:spcPts val="0"/>
              </a:spcBef>
              <a:spcAft>
                <a:spcPts val="0"/>
              </a:spcAft>
              <a:buSzPts val="1400"/>
              <a:buChar char="●"/>
            </a:pPr>
            <a:r>
              <a:rPr lang="en"/>
              <a:t>Tools for RSS and Atom feeds</a:t>
            </a:r>
            <a:endParaRPr/>
          </a:p>
          <a:p>
            <a:pPr indent="-317500" lvl="0" marL="457200" rtl="0" algn="l">
              <a:spcBef>
                <a:spcPts val="0"/>
              </a:spcBef>
              <a:spcAft>
                <a:spcPts val="0"/>
              </a:spcAft>
              <a:buSzPts val="1400"/>
              <a:buChar char="●"/>
            </a:pPr>
            <a:r>
              <a:rPr lang="en"/>
              <a:t>Sites framework (One Django installation- multiple websites)</a:t>
            </a:r>
            <a:endParaRPr/>
          </a:p>
          <a:p>
            <a:pPr indent="-317500" lvl="0" marL="457200" rtl="0" algn="l">
              <a:spcBef>
                <a:spcPts val="0"/>
              </a:spcBef>
              <a:spcAft>
                <a:spcPts val="0"/>
              </a:spcAft>
              <a:buSzPts val="1400"/>
              <a:buChar char="●"/>
            </a:pPr>
            <a:r>
              <a:rPr lang="en"/>
              <a:t>Supports PostgreSQL, MySQL, SQLite and Oracle, as well as MongoDB</a:t>
            </a:r>
            <a:endParaRPr/>
          </a:p>
          <a:p>
            <a:pPr indent="-317500" lvl="0" marL="457200" rtl="0" algn="l">
              <a:spcBef>
                <a:spcPts val="0"/>
              </a:spcBef>
              <a:spcAft>
                <a:spcPts val="0"/>
              </a:spcAft>
              <a:buSzPts val="1400"/>
              <a:buChar char="●"/>
            </a:pPr>
            <a:r>
              <a:rPr lang="en"/>
              <a:t>Mitigation for cross-site request forgery, cross-site scripting, SQL Injection and more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Used by:</a:t>
            </a:r>
            <a:endParaRPr b="1"/>
          </a:p>
          <a:p>
            <a:pPr indent="0" lvl="0" marL="0" rtl="0" algn="l">
              <a:spcBef>
                <a:spcPts val="0"/>
              </a:spcBef>
              <a:spcAft>
                <a:spcPts val="0"/>
              </a:spcAft>
              <a:buNone/>
            </a:pPr>
            <a:r>
              <a:rPr lang="en"/>
              <a:t>PBS, Instagram, Mozilla, The Washington Times, Discus, Bitbucket &amp; NextDoor</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https://www.djangoproject.com/</a:t>
            </a:r>
            <a:endParaRPr b="1">
              <a:solidFill>
                <a:schemeClr val="dk1"/>
              </a:solidFill>
            </a:endParaRPr>
          </a:p>
        </p:txBody>
      </p:sp>
      <p:pic>
        <p:nvPicPr>
          <p:cNvPr id="175" name="Google Shape;175;p26"/>
          <p:cNvPicPr preferRelativeResize="0"/>
          <p:nvPr/>
        </p:nvPicPr>
        <p:blipFill>
          <a:blip r:embed="rId3">
            <a:alphaModFix/>
          </a:blip>
          <a:stretch>
            <a:fillRect/>
          </a:stretch>
        </p:blipFill>
        <p:spPr>
          <a:xfrm>
            <a:off x="6883200" y="1302600"/>
            <a:ext cx="1895475" cy="80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a:t>
            </a:r>
            <a:endParaRPr/>
          </a:p>
        </p:txBody>
      </p:sp>
      <p:sp>
        <p:nvSpPr>
          <p:cNvPr id="181" name="Google Shape;181;p2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7"/>
          <p:cNvSpPr txBox="1"/>
          <p:nvPr/>
        </p:nvSpPr>
        <p:spPr>
          <a:xfrm>
            <a:off x="375875" y="1200950"/>
            <a:ext cx="34254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a:t>
            </a:r>
            <a:endParaRPr b="1"/>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pip3 install django</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python3 -m django --version</a:t>
            </a:r>
            <a:r>
              <a:rPr lang="en"/>
              <a:t> </a:t>
            </a:r>
            <a:endParaRPr/>
          </a:p>
          <a:p>
            <a:pPr indent="0" lvl="0" marL="0" rtl="0" algn="l">
              <a:spcBef>
                <a:spcPts val="0"/>
              </a:spcBef>
              <a:spcAft>
                <a:spcPts val="0"/>
              </a:spcAft>
              <a:buClr>
                <a:schemeClr val="dk1"/>
              </a:buClr>
              <a:buSzPts val="1100"/>
              <a:buFont typeface="Arial"/>
              <a:buNone/>
            </a:pPr>
            <a:r>
              <a:rPr lang="en"/>
              <a:t>(to verify)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Create a project</a:t>
            </a:r>
            <a:endParaRPr b="1"/>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django-admin startproject polls</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Creates the following:</a:t>
            </a:r>
            <a:endParaRPr/>
          </a:p>
          <a:p>
            <a:pPr indent="0" lvl="0" marL="0" rtl="0" algn="l">
              <a:spcBef>
                <a:spcPts val="0"/>
              </a:spcBef>
              <a:spcAft>
                <a:spcPts val="0"/>
              </a:spcAft>
              <a:buNone/>
            </a:pPr>
            <a:r>
              <a:rPr lang="en"/>
              <a:t>polls/</a:t>
            </a:r>
            <a:endParaRPr/>
          </a:p>
          <a:p>
            <a:pPr indent="0" lvl="0" marL="0" rtl="0" algn="l">
              <a:spcBef>
                <a:spcPts val="0"/>
              </a:spcBef>
              <a:spcAft>
                <a:spcPts val="0"/>
              </a:spcAft>
              <a:buNone/>
            </a:pPr>
            <a:r>
              <a:rPr lang="en"/>
              <a:t>    __init__.py</a:t>
            </a:r>
            <a:endParaRPr/>
          </a:p>
          <a:p>
            <a:pPr indent="0" lvl="0" marL="0" rtl="0" algn="l">
              <a:spcBef>
                <a:spcPts val="0"/>
              </a:spcBef>
              <a:spcAft>
                <a:spcPts val="0"/>
              </a:spcAft>
              <a:buNone/>
            </a:pPr>
            <a:r>
              <a:rPr lang="en"/>
              <a:t>    admin.py</a:t>
            </a:r>
            <a:endParaRPr/>
          </a:p>
          <a:p>
            <a:pPr indent="0" lvl="0" marL="0" rtl="0" algn="l">
              <a:spcBef>
                <a:spcPts val="0"/>
              </a:spcBef>
              <a:spcAft>
                <a:spcPts val="0"/>
              </a:spcAft>
              <a:buNone/>
            </a:pPr>
            <a:r>
              <a:rPr lang="en"/>
              <a:t>    apps.py</a:t>
            </a:r>
            <a:endParaRPr/>
          </a:p>
          <a:p>
            <a:pPr indent="0" lvl="0" marL="0" rtl="0" algn="l">
              <a:spcBef>
                <a:spcPts val="0"/>
              </a:spcBef>
              <a:spcAft>
                <a:spcPts val="0"/>
              </a:spcAft>
              <a:buNone/>
            </a:pPr>
            <a:r>
              <a:rPr lang="en"/>
              <a:t>    migrations/</a:t>
            </a:r>
            <a:endParaRPr/>
          </a:p>
          <a:p>
            <a:pPr indent="0" lvl="0" marL="0" rtl="0" algn="l">
              <a:spcBef>
                <a:spcPts val="0"/>
              </a:spcBef>
              <a:spcAft>
                <a:spcPts val="0"/>
              </a:spcAft>
              <a:buNone/>
            </a:pPr>
            <a:r>
              <a:rPr lang="en"/>
              <a:t>        __init__.py</a:t>
            </a:r>
            <a:endParaRPr/>
          </a:p>
          <a:p>
            <a:pPr indent="0" lvl="0" marL="0" rtl="0" algn="l">
              <a:spcBef>
                <a:spcPts val="0"/>
              </a:spcBef>
              <a:spcAft>
                <a:spcPts val="0"/>
              </a:spcAft>
              <a:buNone/>
            </a:pPr>
            <a:r>
              <a:rPr lang="en"/>
              <a:t>    models.py</a:t>
            </a:r>
            <a:endParaRPr/>
          </a:p>
          <a:p>
            <a:pPr indent="0" lvl="0" marL="0" rtl="0" algn="l">
              <a:spcBef>
                <a:spcPts val="0"/>
              </a:spcBef>
              <a:spcAft>
                <a:spcPts val="0"/>
              </a:spcAft>
              <a:buNone/>
            </a:pPr>
            <a:r>
              <a:rPr lang="en"/>
              <a:t>    tests.py</a:t>
            </a:r>
            <a:endParaRPr/>
          </a:p>
          <a:p>
            <a:pPr indent="0" lvl="0" marL="0" rtl="0" algn="l">
              <a:spcBef>
                <a:spcPts val="0"/>
              </a:spcBef>
              <a:spcAft>
                <a:spcPts val="0"/>
              </a:spcAft>
              <a:buNone/>
            </a:pPr>
            <a:r>
              <a:rPr lang="en"/>
              <a:t>    views.py (may have to create this file)</a:t>
            </a:r>
            <a:endParaRPr/>
          </a:p>
          <a:p>
            <a:pPr indent="0" lvl="0" marL="0" rtl="0" algn="l">
              <a:spcBef>
                <a:spcPts val="0"/>
              </a:spcBef>
              <a:spcAft>
                <a:spcPts val="0"/>
              </a:spcAft>
              <a:buNone/>
            </a:pPr>
            <a:r>
              <a:t/>
            </a:r>
            <a:endParaRPr>
              <a:solidFill>
                <a:schemeClr val="dk1"/>
              </a:solidFill>
            </a:endParaRPr>
          </a:p>
        </p:txBody>
      </p:sp>
      <p:sp>
        <p:nvSpPr>
          <p:cNvPr id="184" name="Google Shape;184;p27"/>
          <p:cNvSpPr txBox="1"/>
          <p:nvPr/>
        </p:nvSpPr>
        <p:spPr>
          <a:xfrm>
            <a:off x="3801200" y="1080125"/>
            <a:ext cx="47226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polls/views.py</a:t>
            </a:r>
            <a:endParaRPr/>
          </a:p>
          <a:p>
            <a:pPr indent="0" lvl="0" marL="0" rtl="0" algn="l">
              <a:spcBef>
                <a:spcPts val="0"/>
              </a:spcBef>
              <a:spcAft>
                <a:spcPts val="0"/>
              </a:spcAft>
              <a:buNone/>
            </a:pPr>
            <a:r>
              <a:rPr lang="en"/>
              <a:t>f</a:t>
            </a:r>
            <a:r>
              <a:rPr lang="en">
                <a:latin typeface="Consolas"/>
                <a:ea typeface="Consolas"/>
                <a:cs typeface="Consolas"/>
                <a:sym typeface="Consolas"/>
              </a:rPr>
              <a:t>rom django.http import HttpResponse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index(request):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HttpResponse("Hello, world. You're at the polls index.")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polls/urls.py</a:t>
            </a:r>
            <a:endParaRPr>
              <a:solidFill>
                <a:schemeClr val="dk1"/>
              </a:solidFill>
            </a:endParaRPr>
          </a:p>
          <a:p>
            <a:pPr indent="0" lvl="0" marL="0" rtl="0" algn="l">
              <a:spcBef>
                <a:spcPts val="0"/>
              </a:spcBef>
              <a:spcAft>
                <a:spcPts val="0"/>
              </a:spcAft>
              <a:buNone/>
            </a:pPr>
            <a:r>
              <a:rPr lang="en">
                <a:solidFill>
                  <a:schemeClr val="dk1"/>
                </a:solidFill>
              </a:rPr>
              <a:t>f</a:t>
            </a:r>
            <a:r>
              <a:rPr lang="en">
                <a:solidFill>
                  <a:schemeClr val="dk1"/>
                </a:solidFill>
                <a:latin typeface="Consolas"/>
                <a:ea typeface="Consolas"/>
                <a:cs typeface="Consolas"/>
                <a:sym typeface="Consolas"/>
              </a:rPr>
              <a:t>rom django.urls import path</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from . import views</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urlpatterns =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path('', views.index, name='index'),</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Running Django (development server)</a:t>
            </a:r>
            <a:endParaRPr b="1">
              <a:solidFill>
                <a:schemeClr val="dk1"/>
              </a:solidFill>
            </a:endParaRPr>
          </a:p>
          <a:p>
            <a:pPr indent="0" lvl="0" marL="0" rtl="0" algn="l">
              <a:spcBef>
                <a:spcPts val="0"/>
              </a:spcBef>
              <a:spcAft>
                <a:spcPts val="0"/>
              </a:spcAft>
              <a:buNone/>
            </a:pPr>
            <a:r>
              <a:rPr lang="en">
                <a:solidFill>
                  <a:schemeClr val="dk1"/>
                </a:solidFill>
                <a:latin typeface="Consolas"/>
                <a:ea typeface="Consolas"/>
                <a:cs typeface="Consolas"/>
                <a:sym typeface="Consolas"/>
              </a:rPr>
              <a:t>python3 manage.py runserver </a:t>
            </a:r>
            <a:endParaRPr b="1">
              <a:solidFill>
                <a:srgbClr val="FF0000"/>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a:t>
            </a:r>
            <a:endParaRPr/>
          </a:p>
        </p:txBody>
      </p:sp>
      <p:sp>
        <p:nvSpPr>
          <p:cNvPr id="190" name="Google Shape;190;p2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8"/>
          <p:cNvSpPr txBox="1"/>
          <p:nvPr/>
        </p:nvSpPr>
        <p:spPr>
          <a:xfrm>
            <a:off x="311700" y="1219225"/>
            <a:ext cx="3486900" cy="23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Running Django (development server)</a:t>
            </a:r>
            <a:endParaRPr b="1">
              <a:solidFill>
                <a:schemeClr val="dk1"/>
              </a:solidFill>
            </a:endParaRPr>
          </a:p>
          <a:p>
            <a:pPr indent="0" lvl="0" marL="0" rtl="0" algn="l">
              <a:spcBef>
                <a:spcPts val="0"/>
              </a:spcBef>
              <a:spcAft>
                <a:spcPts val="0"/>
              </a:spcAft>
              <a:buNone/>
            </a:pPr>
            <a:r>
              <a:rPr lang="en">
                <a:solidFill>
                  <a:schemeClr val="dk1"/>
                </a:solidFill>
              </a:rPr>
              <a:t>python3 manage.py runserver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To view:</a:t>
            </a:r>
            <a:endParaRPr b="1">
              <a:solidFill>
                <a:schemeClr val="dk1"/>
              </a:solidFill>
            </a:endParaRPr>
          </a:p>
          <a:p>
            <a:pPr indent="0" lvl="0" marL="0" rtl="0" algn="l">
              <a:spcBef>
                <a:spcPts val="0"/>
              </a:spcBef>
              <a:spcAft>
                <a:spcPts val="0"/>
              </a:spcAft>
              <a:buNone/>
            </a:pPr>
            <a:r>
              <a:rPr lang="en">
                <a:solidFill>
                  <a:schemeClr val="dk1"/>
                </a:solidFill>
                <a:latin typeface="Consolas"/>
                <a:ea typeface="Consolas"/>
                <a:cs typeface="Consolas"/>
                <a:sym typeface="Consolas"/>
              </a:rPr>
              <a:t>http://localhost:8000/</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latin typeface="Consolas"/>
                <a:ea typeface="Consolas"/>
                <a:cs typeface="Consolas"/>
                <a:sym typeface="Consolas"/>
              </a:rPr>
              <a:t>http://localhost:8000/admin/</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rPr>
              <a:t>(since we defined an admin url as well)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a:t>
            </a:r>
            <a:r>
              <a:rPr lang="en">
                <a:solidFill>
                  <a:schemeClr val="dk1"/>
                </a:solidFill>
                <a:latin typeface="Consolas"/>
                <a:ea typeface="Consolas"/>
                <a:cs typeface="Consolas"/>
                <a:sym typeface="Consolas"/>
              </a:rPr>
              <a:t>ython3 manage.py migrate</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rPr>
              <a:t>(helps create the database (db.sqlite3) used by Django - defaults to sqlite3 unless you specify another database) </a:t>
            </a:r>
            <a:endParaRPr>
              <a:solidFill>
                <a:schemeClr val="dk1"/>
              </a:solidFill>
            </a:endParaRPr>
          </a:p>
        </p:txBody>
      </p:sp>
      <p:sp>
        <p:nvSpPr>
          <p:cNvPr id="193" name="Google Shape;193;p28"/>
          <p:cNvSpPr txBox="1"/>
          <p:nvPr/>
        </p:nvSpPr>
        <p:spPr>
          <a:xfrm>
            <a:off x="4414575" y="1385975"/>
            <a:ext cx="4109400" cy="2689800"/>
          </a:xfrm>
          <a:prstGeom prst="rect">
            <a:avLst/>
          </a:prstGeom>
          <a:noFill/>
          <a:ln>
            <a:noFill/>
          </a:ln>
        </p:spPr>
        <p:txBody>
          <a:bodyPr anchorCtr="0" anchor="t" bIns="91425" lIns="91425" spcFirstLastPara="1" rIns="91425" wrap="square" tIns="91425">
            <a:noAutofit/>
          </a:bodyPr>
          <a:lstStyle/>
          <a:p>
            <a:pPr indent="0" lvl="0" marL="190500" marR="190500" rtl="0" algn="l">
              <a:lnSpc>
                <a:spcPct val="115000"/>
              </a:lnSpc>
              <a:spcBef>
                <a:spcPts val="1100"/>
              </a:spcBef>
              <a:spcAft>
                <a:spcPts val="0"/>
              </a:spcAft>
              <a:buClr>
                <a:schemeClr val="dk1"/>
              </a:buClr>
              <a:buSzPts val="1100"/>
              <a:buFont typeface="Arial"/>
              <a:buNone/>
            </a:pPr>
            <a:r>
              <a:rPr lang="en" sz="1050">
                <a:solidFill>
                  <a:srgbClr val="0C4B33"/>
                </a:solidFill>
                <a:latin typeface="Consolas"/>
                <a:ea typeface="Consolas"/>
                <a:cs typeface="Consolas"/>
                <a:sym typeface="Consolas"/>
              </a:rPr>
              <a:t>python3 manage.py createsuperuser</a:t>
            </a:r>
            <a:endParaRPr sz="1050">
              <a:solidFill>
                <a:srgbClr val="0C4B33"/>
              </a:solidFill>
              <a:latin typeface="Consolas"/>
              <a:ea typeface="Consolas"/>
              <a:cs typeface="Consolas"/>
              <a:sym typeface="Consolas"/>
            </a:endParaRPr>
          </a:p>
          <a:p>
            <a:pPr indent="0" lvl="0" marL="0" rtl="0" algn="l">
              <a:lnSpc>
                <a:spcPct val="115000"/>
              </a:lnSpc>
              <a:spcBef>
                <a:spcPts val="1100"/>
              </a:spcBef>
              <a:spcAft>
                <a:spcPts val="0"/>
              </a:spcAft>
              <a:buClr>
                <a:schemeClr val="dk1"/>
              </a:buClr>
              <a:buSzPts val="1100"/>
              <a:buFont typeface="Arial"/>
              <a:buNone/>
            </a:pPr>
            <a:r>
              <a:rPr lang="en" sz="1100">
                <a:solidFill>
                  <a:schemeClr val="dk1"/>
                </a:solidFill>
              </a:rPr>
              <a:t>Brians-MacBook-Air:polls brian$ python3 manage.py createsuperuser</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Username (leave blank to use 'brian'): admin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Email address: bkvagnini@gmail.com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Password: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Password (again):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This password is too common.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Bypass password validation and create user anyway? [y/N]: Y</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Superuser created successfully.</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Creating REST APIs Using Flask</a:t>
            </a:r>
            <a:endParaRPr/>
          </a:p>
        </p:txBody>
      </p:sp>
      <p:sp>
        <p:nvSpPr>
          <p:cNvPr id="199" name="Google Shape;199;p2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9"/>
          <p:cNvSpPr txBox="1"/>
          <p:nvPr/>
        </p:nvSpPr>
        <p:spPr>
          <a:xfrm>
            <a:off x="355775" y="1401875"/>
            <a:ext cx="6822600" cy="344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https://blog.miguelgrinberg.com/post/designing-a-restful-api-with-python-and-flask (Author of Flask Web Development - O’Reilly)</a:t>
            </a:r>
            <a:endParaRPr>
              <a:solidFill>
                <a:schemeClr val="dk1"/>
              </a:solidFill>
            </a:endParaRPr>
          </a:p>
          <a:p>
            <a:pPr indent="0" lvl="0" marL="457200" rtl="0" algn="l">
              <a:lnSpc>
                <a:spcPct val="115000"/>
              </a:lnSpc>
              <a:spcBef>
                <a:spcPts val="1600"/>
              </a:spcBef>
              <a:spcAft>
                <a:spcPts val="0"/>
              </a:spcAft>
              <a:buNone/>
            </a:pPr>
            <a:r>
              <a:t/>
            </a:r>
            <a:endParaRPr>
              <a:solidFill>
                <a:schemeClr val="dk1"/>
              </a:solidFill>
            </a:endParaRPr>
          </a:p>
          <a:p>
            <a:pPr indent="0" lvl="0" marL="0" rtl="0" algn="l">
              <a:spcBef>
                <a:spcPts val="1600"/>
              </a:spcBef>
              <a:spcAft>
                <a:spcPts val="0"/>
              </a:spcAft>
              <a:buNone/>
            </a:pPr>
            <a:r>
              <a:rPr lang="en">
                <a:solidFill>
                  <a:schemeClr val="dk1"/>
                </a:solidFill>
              </a:rPr>
              <a:t>Why use an API? (</a:t>
            </a:r>
            <a:r>
              <a:rPr lang="en" sz="1100">
                <a:solidFill>
                  <a:schemeClr val="dk1"/>
                </a:solidFill>
              </a:rPr>
              <a:t>https://www.mulesoft.com/resources/api/restful-api</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Can use HTTP to retrieve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Data is not tie to resources or methods in your code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Can return different data formats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Allows for multiple types of clients (web browser, IOS App, Android App, etc.) to access the data</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02" name="Google Shape;202;p29"/>
          <p:cNvPicPr preferRelativeResize="0"/>
          <p:nvPr/>
        </p:nvPicPr>
        <p:blipFill>
          <a:blip r:embed="rId3">
            <a:alphaModFix/>
          </a:blip>
          <a:stretch>
            <a:fillRect/>
          </a:stretch>
        </p:blipFill>
        <p:spPr>
          <a:xfrm>
            <a:off x="6266095" y="1836395"/>
            <a:ext cx="2524425" cy="172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What is REST?</a:t>
            </a:r>
            <a:endParaRPr/>
          </a:p>
        </p:txBody>
      </p:sp>
      <p:sp>
        <p:nvSpPr>
          <p:cNvPr id="208" name="Google Shape;208;p3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0"/>
          <p:cNvSpPr txBox="1"/>
          <p:nvPr/>
        </p:nvSpPr>
        <p:spPr>
          <a:xfrm>
            <a:off x="375875" y="1200950"/>
            <a:ext cx="68226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REpresentational State Transfer (or REST), has emerged as the standard architectural design for web services and web APIs.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6 design rules for REST</a:t>
            </a:r>
            <a:endParaRPr>
              <a:solidFill>
                <a:schemeClr val="dk1"/>
              </a:solidFill>
            </a:endParaRPr>
          </a:p>
          <a:p>
            <a:pPr indent="-317500" lvl="0" marL="457200" rtl="0" algn="l">
              <a:lnSpc>
                <a:spcPct val="115000"/>
              </a:lnSpc>
              <a:spcBef>
                <a:spcPts val="1600"/>
              </a:spcBef>
              <a:spcAft>
                <a:spcPts val="0"/>
              </a:spcAft>
              <a:buClr>
                <a:schemeClr val="dk1"/>
              </a:buClr>
              <a:buSzPts val="1400"/>
              <a:buChar char="●"/>
            </a:pPr>
            <a:r>
              <a:rPr lang="en">
                <a:solidFill>
                  <a:schemeClr val="dk1"/>
                </a:solidFill>
              </a:rPr>
              <a:t>Client-Server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Stateless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Cacheable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Layered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Uniform Interface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Code on demand</a:t>
            </a:r>
            <a:endParaRPr b="1">
              <a:solidFill>
                <a:srgbClr val="FF0000"/>
              </a:solidFill>
            </a:endParaRPr>
          </a:p>
          <a:p>
            <a:pPr indent="0" lvl="0" marL="0" rtl="0" algn="l">
              <a:spcBef>
                <a:spcPts val="1600"/>
              </a:spcBef>
              <a:spcAft>
                <a:spcPts val="0"/>
              </a:spcAft>
              <a:buNone/>
            </a:pPr>
            <a:r>
              <a:t/>
            </a:r>
            <a:endParaRPr b="1"/>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What is REST?</a:t>
            </a:r>
            <a:endParaRPr/>
          </a:p>
        </p:txBody>
      </p:sp>
      <p:sp>
        <p:nvSpPr>
          <p:cNvPr id="216" name="Google Shape;216;p3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8" name="Google Shape;218;p31"/>
          <p:cNvGraphicFramePr/>
          <p:nvPr/>
        </p:nvGraphicFramePr>
        <p:xfrm>
          <a:off x="945575" y="1156913"/>
          <a:ext cx="3000000" cy="3000000"/>
        </p:xfrm>
        <a:graphic>
          <a:graphicData uri="http://schemas.openxmlformats.org/drawingml/2006/table">
            <a:tbl>
              <a:tblPr>
                <a:solidFill>
                  <a:srgbClr val="FFFFFF"/>
                </a:solidFill>
                <a:tableStyleId>{7E7615A0-3E7E-4C56-A4B6-B78F34EF9633}</a:tableStyleId>
              </a:tblPr>
              <a:tblGrid>
                <a:gridCol w="1190625"/>
                <a:gridCol w="2466975"/>
                <a:gridCol w="3695700"/>
              </a:tblGrid>
              <a:tr h="247650">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HTTP Method</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Action</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Examples</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Obtain information about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(retrieve order list)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Obtain information about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http://example.com/api/orders/123</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(retrieve order #123)</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POST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Create a new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(create a new order, from data provided with the request)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PUT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Update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http://example.com/api/orders/123</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(update order #123, from data provided with the request)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http://example.com/api/orders/123</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(delete order #123)</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bl>
          </a:graphicData>
        </a:graphic>
      </p:graphicFrame>
      <p:sp>
        <p:nvSpPr>
          <p:cNvPr id="219" name="Google Shape;219;p31"/>
          <p:cNvSpPr txBox="1"/>
          <p:nvPr/>
        </p:nvSpPr>
        <p:spPr>
          <a:xfrm>
            <a:off x="729000" y="3744050"/>
            <a:ext cx="7686000" cy="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HTTP request methods are typically designed to affect a given resource in standard ways: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REST design does not require a specific format for the data provided with the requests. In general data is provided in the request body as a JSON blob, or sometimes as arguments in the query string portion of the URL.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11700" y="1076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Early Attempts</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Flask</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chemeClr val="dk1"/>
                </a:solidFill>
              </a:rPr>
              <a:t>Django</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Using Flask to create API’s</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Setting up Production Django / Flask Sites</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chemeClr val="dk1"/>
                </a:solidFill>
              </a:rPr>
              <a:t>Apache / Nginx</a:t>
            </a:r>
            <a:endParaRPr>
              <a:solidFill>
                <a:srgbClr val="000000"/>
              </a:solidFill>
            </a:endParaRPr>
          </a:p>
          <a:p>
            <a:pPr indent="0" lvl="0" marL="0" rtl="0" algn="r">
              <a:spcBef>
                <a:spcPts val="1600"/>
              </a:spcBef>
              <a:spcAft>
                <a:spcPts val="0"/>
              </a:spcAft>
              <a:buNone/>
            </a:pPr>
            <a:r>
              <a:t/>
            </a:r>
            <a:endParaRPr b="1"/>
          </a:p>
          <a:p>
            <a:pPr indent="0" lvl="0" marL="0" rtl="0" algn="l">
              <a:spcBef>
                <a:spcPts val="1600"/>
              </a:spcBef>
              <a:spcAft>
                <a:spcPts val="1600"/>
              </a:spcAft>
              <a:buNone/>
            </a:pPr>
            <a:r>
              <a:t/>
            </a:r>
            <a:endParaRPr/>
          </a:p>
        </p:txBody>
      </p:sp>
      <p:sp>
        <p:nvSpPr>
          <p:cNvPr id="71" name="Google Shape;71;p1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Designing the </a:t>
            </a:r>
            <a:r>
              <a:rPr lang="en"/>
              <a:t>API</a:t>
            </a:r>
            <a:endParaRPr/>
          </a:p>
        </p:txBody>
      </p:sp>
      <p:sp>
        <p:nvSpPr>
          <p:cNvPr id="225" name="Google Shape;225;p3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2"/>
          <p:cNvSpPr txBox="1"/>
          <p:nvPr/>
        </p:nvSpPr>
        <p:spPr>
          <a:xfrm>
            <a:off x="375875" y="1200950"/>
            <a:ext cx="68226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http://[hostname]/todo/api/v1.0/  is the url format that we will use</a:t>
            </a:r>
            <a:endParaRPr sz="900">
              <a:solidFill>
                <a:srgbClr val="8E908C"/>
              </a:solidFill>
              <a:highlight>
                <a:srgbClr val="F8F8F8"/>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8E908C"/>
              </a:solidFill>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solidFill>
                <a:schemeClr val="dk1"/>
              </a:solidFill>
            </a:endParaRPr>
          </a:p>
        </p:txBody>
      </p:sp>
      <p:graphicFrame>
        <p:nvGraphicFramePr>
          <p:cNvPr id="228" name="Google Shape;228;p32"/>
          <p:cNvGraphicFramePr/>
          <p:nvPr/>
        </p:nvGraphicFramePr>
        <p:xfrm>
          <a:off x="1576388" y="1709500"/>
          <a:ext cx="3000000" cy="3000000"/>
        </p:xfrm>
        <a:graphic>
          <a:graphicData uri="http://schemas.openxmlformats.org/drawingml/2006/table">
            <a:tbl>
              <a:tblPr>
                <a:solidFill>
                  <a:srgbClr val="FFFFFF"/>
                </a:solidFill>
                <a:tableStyleId>{7E7615A0-3E7E-4C56-A4B6-B78F34EF9633}</a:tableStyleId>
              </a:tblPr>
              <a:tblGrid>
                <a:gridCol w="1190625"/>
                <a:gridCol w="3076575"/>
                <a:gridCol w="1724025"/>
              </a:tblGrid>
              <a:tr h="247650">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HTTP Method</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URI</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Action</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Retrieve list of tasks</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http://[hostname]/todo/api/v1.0/tasks/[task_id]</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Retrieve a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POST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Create a new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PUT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http://[hostname]/todo/api/v1.0/tasks/[task_id]</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Update an existing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http://[hostname]/todo/api/v1.0/tasks/[task_id]</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 a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bl>
          </a:graphicData>
        </a:graphic>
      </p:graphicFrame>
      <p:sp>
        <p:nvSpPr>
          <p:cNvPr id="229" name="Google Shape;229;p32"/>
          <p:cNvSpPr txBox="1"/>
          <p:nvPr/>
        </p:nvSpPr>
        <p:spPr>
          <a:xfrm>
            <a:off x="375875" y="3495975"/>
            <a:ext cx="59913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Fields for each task</a:t>
            </a:r>
            <a:endParaRPr b="1"/>
          </a:p>
          <a:p>
            <a:pPr indent="-317500" lvl="0" marL="457200" rtl="0" algn="l">
              <a:spcBef>
                <a:spcPts val="0"/>
              </a:spcBef>
              <a:spcAft>
                <a:spcPts val="0"/>
              </a:spcAft>
              <a:buSzPts val="1400"/>
              <a:buChar char="●"/>
            </a:pPr>
            <a:r>
              <a:rPr lang="en"/>
              <a:t>id: unique identifier for tasks. Numeric type.</a:t>
            </a:r>
            <a:endParaRPr/>
          </a:p>
          <a:p>
            <a:pPr indent="-317500" lvl="0" marL="457200" rtl="0" algn="l">
              <a:spcBef>
                <a:spcPts val="0"/>
              </a:spcBef>
              <a:spcAft>
                <a:spcPts val="0"/>
              </a:spcAft>
              <a:buSzPts val="1400"/>
              <a:buChar char="●"/>
            </a:pPr>
            <a:r>
              <a:rPr lang="en"/>
              <a:t>title: short task description. String type.</a:t>
            </a:r>
            <a:endParaRPr/>
          </a:p>
          <a:p>
            <a:pPr indent="-317500" lvl="0" marL="457200" rtl="0" algn="l">
              <a:spcBef>
                <a:spcPts val="0"/>
              </a:spcBef>
              <a:spcAft>
                <a:spcPts val="0"/>
              </a:spcAft>
              <a:buSzPts val="1400"/>
              <a:buChar char="●"/>
            </a:pPr>
            <a:r>
              <a:rPr lang="en"/>
              <a:t>description: long task description. Text type.</a:t>
            </a:r>
            <a:endParaRPr/>
          </a:p>
          <a:p>
            <a:pPr indent="-317500" lvl="0" marL="457200" rtl="0" algn="l">
              <a:spcBef>
                <a:spcPts val="0"/>
              </a:spcBef>
              <a:spcAft>
                <a:spcPts val="0"/>
              </a:spcAft>
              <a:buSzPts val="1400"/>
              <a:buChar char="●"/>
            </a:pPr>
            <a:r>
              <a:rPr lang="en"/>
              <a:t>done: task completion state. Boolean type.</a:t>
            </a:r>
            <a:endParaRPr sz="125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Creating</a:t>
            </a:r>
            <a:r>
              <a:rPr lang="en"/>
              <a:t> the API</a:t>
            </a:r>
            <a:endParaRPr/>
          </a:p>
        </p:txBody>
      </p:sp>
      <p:sp>
        <p:nvSpPr>
          <p:cNvPr id="235" name="Google Shape;235;p3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3"/>
          <p:cNvSpPr txBox="1"/>
          <p:nvPr/>
        </p:nvSpPr>
        <p:spPr>
          <a:xfrm>
            <a:off x="421925" y="1072375"/>
            <a:ext cx="68226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http://[hostname]/todo/api/v1.0/</a:t>
            </a:r>
            <a:r>
              <a:rPr lang="en"/>
              <a:t>tasks</a:t>
            </a:r>
            <a:r>
              <a:rPr lang="en"/>
              <a:t>  is the url format that we will use</a:t>
            </a:r>
            <a:endParaRPr sz="900">
              <a:solidFill>
                <a:srgbClr val="8E908C"/>
              </a:solidFill>
              <a:highlight>
                <a:srgbClr val="F8F8F8"/>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8E908C"/>
              </a:solidFill>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solidFill>
                <a:schemeClr val="dk1"/>
              </a:solidFill>
            </a:endParaRPr>
          </a:p>
        </p:txBody>
      </p:sp>
      <p:sp>
        <p:nvSpPr>
          <p:cNvPr id="238" name="Google Shape;238;p33"/>
          <p:cNvSpPr txBox="1"/>
          <p:nvPr/>
        </p:nvSpPr>
        <p:spPr>
          <a:xfrm>
            <a:off x="120875" y="1573725"/>
            <a:ext cx="5386800" cy="3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#!flask/bin/python</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from flask import Flask, jsonify</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from flask_cors import CORS #per https://flask-cors.readthedocs.io/en/latest/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api = Flask(__name__)</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CORS(api) # per https://flask-cors.readthedocs.io/en/latest/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api = Flask(__name__)</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tasks =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'id': 1,</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'title': u'Buy groceries',</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'description': u'Milk, Cheese, Pizza, Fruit, Tylenol',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'done': False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p:txBody>
      </p:sp>
      <p:sp>
        <p:nvSpPr>
          <p:cNvPr id="239" name="Google Shape;239;p33"/>
          <p:cNvSpPr txBox="1"/>
          <p:nvPr/>
        </p:nvSpPr>
        <p:spPr>
          <a:xfrm>
            <a:off x="5585650" y="1573725"/>
            <a:ext cx="3387900" cy="30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'id': 2,</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'title': u'Learn Python',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'description': u'Need to find a good Python tutorial on the web',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'done': False</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@api.route(</a:t>
            </a:r>
            <a:r>
              <a:rPr b="1" lang="en" sz="1200">
                <a:solidFill>
                  <a:schemeClr val="dk1"/>
                </a:solidFill>
                <a:latin typeface="Consolas"/>
                <a:ea typeface="Consolas"/>
                <a:cs typeface="Consolas"/>
                <a:sym typeface="Consolas"/>
              </a:rPr>
              <a:t>'/todo/api/v1.0/tasks'</a:t>
            </a:r>
            <a:r>
              <a:rPr lang="en" sz="1200">
                <a:solidFill>
                  <a:schemeClr val="dk1"/>
                </a:solidFill>
                <a:latin typeface="Consolas"/>
                <a:ea typeface="Consolas"/>
                <a:cs typeface="Consolas"/>
                <a:sym typeface="Consolas"/>
              </a:rPr>
              <a:t>, methods=['GET'])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def get_tasks():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return jsonify({'tasks': tasks})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if __name__ == '__main__':</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api.run(</a:t>
            </a:r>
            <a:r>
              <a:rPr lang="en" sz="1200">
                <a:solidFill>
                  <a:srgbClr val="FF0000"/>
                </a:solidFill>
                <a:latin typeface="Consolas"/>
                <a:ea typeface="Consolas"/>
                <a:cs typeface="Consolas"/>
                <a:sym typeface="Consolas"/>
              </a:rPr>
              <a:t>debug=True,</a:t>
            </a:r>
            <a:r>
              <a:rPr lang="en" sz="1200">
                <a:solidFill>
                  <a:schemeClr val="dk1"/>
                </a:solidFill>
                <a:latin typeface="Consolas"/>
                <a:ea typeface="Consolas"/>
                <a:cs typeface="Consolas"/>
                <a:sym typeface="Consolas"/>
              </a:rPr>
              <a:t>host='0.0.0.0'</a:t>
            </a:r>
            <a:r>
              <a:rPr lang="en" sz="1200">
                <a:solidFill>
                  <a:srgbClr val="FF0000"/>
                </a:solidFill>
                <a:latin typeface="Consolas"/>
                <a:ea typeface="Consolas"/>
                <a:cs typeface="Consolas"/>
                <a:sym typeface="Consolas"/>
              </a:rPr>
              <a:t>, port=5001</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r>
              <a:rPr lang="en"/>
              <a:t> the API</a:t>
            </a:r>
            <a:endParaRPr/>
          </a:p>
        </p:txBody>
      </p:sp>
      <p:sp>
        <p:nvSpPr>
          <p:cNvPr id="245" name="Google Shape;245;p3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34"/>
          <p:cNvPicPr preferRelativeResize="0"/>
          <p:nvPr/>
        </p:nvPicPr>
        <p:blipFill>
          <a:blip r:embed="rId3">
            <a:alphaModFix/>
          </a:blip>
          <a:stretch>
            <a:fillRect/>
          </a:stretch>
        </p:blipFill>
        <p:spPr>
          <a:xfrm>
            <a:off x="152400" y="1170125"/>
            <a:ext cx="4844475" cy="2118615"/>
          </a:xfrm>
          <a:prstGeom prst="rect">
            <a:avLst/>
          </a:prstGeom>
          <a:noFill/>
          <a:ln>
            <a:noFill/>
          </a:ln>
        </p:spPr>
      </p:pic>
      <p:pic>
        <p:nvPicPr>
          <p:cNvPr id="248" name="Google Shape;248;p34"/>
          <p:cNvPicPr preferRelativeResize="0"/>
          <p:nvPr/>
        </p:nvPicPr>
        <p:blipFill>
          <a:blip r:embed="rId4">
            <a:alphaModFix/>
          </a:blip>
          <a:stretch>
            <a:fillRect/>
          </a:stretch>
        </p:blipFill>
        <p:spPr>
          <a:xfrm>
            <a:off x="4464050" y="2176625"/>
            <a:ext cx="3842325" cy="248661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Using</a:t>
            </a:r>
            <a:r>
              <a:rPr lang="en"/>
              <a:t> the API</a:t>
            </a:r>
            <a:endParaRPr/>
          </a:p>
        </p:txBody>
      </p:sp>
      <p:sp>
        <p:nvSpPr>
          <p:cNvPr id="254" name="Google Shape;254;p3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5"/>
          <p:cNvSpPr txBox="1"/>
          <p:nvPr/>
        </p:nvSpPr>
        <p:spPr>
          <a:xfrm>
            <a:off x="347700" y="1118900"/>
            <a:ext cx="7276500" cy="3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https://scotch.io/tutorials/how-to-use-the-javascript-fetch-api-to-get-data</a:t>
            </a:r>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Index.html</a:t>
            </a:r>
            <a:endParaRPr b="1" sz="1200"/>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&lt;!DOCTYPE html&gt;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&lt;html lang="en"&gt;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&lt;head&gt;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&lt;meta charset="utf-8" /&gt;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&lt;meta name="viewport" content="width=device-width, initial-scale=1.0" /&gt;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&lt;title&gt;How to Access API&lt;/title&gt;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&lt;/head&gt;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&lt;body&gt;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r>
              <a:rPr b="1" lang="en" sz="1200">
                <a:latin typeface="Consolas"/>
                <a:ea typeface="Consolas"/>
                <a:cs typeface="Consolas"/>
                <a:sym typeface="Consolas"/>
              </a:rPr>
              <a:t>&lt;script src="js/script.js" crossorigin="anonymous"&gt;&lt;/script&gt;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r>
              <a:rPr b="1" lang="en" sz="1200">
                <a:latin typeface="Consolas"/>
                <a:ea typeface="Consolas"/>
                <a:cs typeface="Consolas"/>
                <a:sym typeface="Consolas"/>
              </a:rPr>
              <a:t>&lt;div id = "tasks"&gt;Test of the API&lt;/div&gt;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&lt;/body&gt;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&lt;/html&gt;</a:t>
            </a:r>
            <a:endParaRPr sz="1200">
              <a:latin typeface="Consolas"/>
              <a:ea typeface="Consolas"/>
              <a:cs typeface="Consolas"/>
              <a:sym typeface="Consolas"/>
            </a:endParaRPr>
          </a:p>
          <a:p>
            <a:pPr indent="0" lvl="0" marL="0" rtl="0" algn="l">
              <a:spcBef>
                <a:spcPts val="0"/>
              </a:spcBef>
              <a:spcAft>
                <a:spcPts val="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Using the API</a:t>
            </a:r>
            <a:endParaRPr/>
          </a:p>
        </p:txBody>
      </p:sp>
      <p:sp>
        <p:nvSpPr>
          <p:cNvPr id="262" name="Google Shape;262;p3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6"/>
          <p:cNvSpPr txBox="1"/>
          <p:nvPr/>
        </p:nvSpPr>
        <p:spPr>
          <a:xfrm>
            <a:off x="381625" y="1349900"/>
            <a:ext cx="6704700" cy="29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script.js</a:t>
            </a:r>
            <a:endParaRPr b="1" sz="1200"/>
          </a:p>
          <a:p>
            <a:pPr indent="0" lvl="0" marL="0" rtl="0" algn="l">
              <a:spcBef>
                <a:spcPts val="0"/>
              </a:spcBef>
              <a:spcAft>
                <a:spcPts val="0"/>
              </a:spcAft>
              <a:buNone/>
            </a:pPr>
            <a:r>
              <a:rPr lang="en" sz="1200">
                <a:latin typeface="Consolas"/>
                <a:ea typeface="Consolas"/>
                <a:cs typeface="Consolas"/>
                <a:sym typeface="Consolas"/>
              </a:rPr>
              <a:t>const url = 'http://localhost:5001/todo/api/v1.0/tasks';</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fetch(url)</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.then((resp) =&gt; resp.json())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.then(function(data)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API_result = JSON.stringify(data);</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document.getElementById('tasks').innerHTML = API_result;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.catch(function(error)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console.log(error);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a:p>
        </p:txBody>
      </p:sp>
      <p:pic>
        <p:nvPicPr>
          <p:cNvPr id="265" name="Google Shape;265;p36"/>
          <p:cNvPicPr preferRelativeResize="0"/>
          <p:nvPr/>
        </p:nvPicPr>
        <p:blipFill>
          <a:blip r:embed="rId3">
            <a:alphaModFix/>
          </a:blip>
          <a:stretch>
            <a:fillRect/>
          </a:stretch>
        </p:blipFill>
        <p:spPr>
          <a:xfrm>
            <a:off x="706363" y="3791225"/>
            <a:ext cx="7731275" cy="87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Python Module</a:t>
            </a:r>
            <a:endParaRPr/>
          </a:p>
        </p:txBody>
      </p:sp>
      <p:sp>
        <p:nvSpPr>
          <p:cNvPr id="271" name="Google Shape;271;p3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Terminal, go to your folder where your development website lives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t>
            </a:r>
            <a:r>
              <a:rPr lang="en">
                <a:solidFill>
                  <a:srgbClr val="000000"/>
                </a:solidFill>
                <a:latin typeface="Consolas"/>
                <a:ea typeface="Consolas"/>
                <a:cs typeface="Consolas"/>
                <a:sym typeface="Consolas"/>
              </a:rPr>
              <a:t>python -m SimpleHTTPServer</a:t>
            </a:r>
            <a:r>
              <a:rPr lang="en">
                <a:solidFill>
                  <a:srgbClr val="000000"/>
                </a:solidFill>
              </a:rPr>
              <a:t>” (2.7) or “</a:t>
            </a:r>
            <a:r>
              <a:rPr lang="en">
                <a:solidFill>
                  <a:srgbClr val="000000"/>
                </a:solidFill>
                <a:latin typeface="Consolas"/>
                <a:ea typeface="Consolas"/>
                <a:cs typeface="Consolas"/>
                <a:sym typeface="Consolas"/>
              </a:rPr>
              <a:t>python -m http.server</a:t>
            </a:r>
            <a:r>
              <a:rPr lang="en">
                <a:solidFill>
                  <a:srgbClr val="000000"/>
                </a:solidFill>
              </a:rPr>
              <a:t>” (3+)</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In your browser, go to </a:t>
            </a:r>
            <a:r>
              <a:rPr lang="en">
                <a:solidFill>
                  <a:srgbClr val="000000"/>
                </a:solidFill>
                <a:latin typeface="Consolas"/>
                <a:ea typeface="Consolas"/>
                <a:cs typeface="Consolas"/>
                <a:sym typeface="Consolas"/>
              </a:rPr>
              <a:t>localhost:8000</a:t>
            </a:r>
            <a:endParaRPr>
              <a:solidFill>
                <a:srgbClr val="000000"/>
              </a:solidFill>
            </a:endParaRPr>
          </a:p>
          <a:p>
            <a:pPr indent="0" lvl="0" marL="457200" rtl="0" algn="l">
              <a:spcBef>
                <a:spcPts val="1600"/>
              </a:spcBef>
              <a:spcAft>
                <a:spcPts val="0"/>
              </a:spcAft>
              <a:buNone/>
            </a:pPr>
            <a:r>
              <a:rPr lang="en">
                <a:solidFill>
                  <a:srgbClr val="000000"/>
                </a:solidFill>
              </a:rPr>
              <a:t>Why do this?</a:t>
            </a:r>
            <a:endParaRPr>
              <a:solidFill>
                <a:srgbClr val="000000"/>
              </a:solidFill>
            </a:endParaRPr>
          </a:p>
          <a:p>
            <a:pPr indent="0" lvl="0" marL="457200" rtl="0" algn="l">
              <a:spcBef>
                <a:spcPts val="1600"/>
              </a:spcBef>
              <a:spcAft>
                <a:spcPts val="0"/>
              </a:spcAft>
              <a:buNone/>
            </a:pPr>
            <a:r>
              <a:rPr lang="en">
                <a:solidFill>
                  <a:srgbClr val="000000"/>
                </a:solidFill>
              </a:rPr>
              <a:t>Ajax/Jquery code sometimes requires an actual web server, vs. opening a local file, in order to work properly</a:t>
            </a:r>
            <a:endParaRPr>
              <a:solidFill>
                <a:srgbClr val="000000"/>
              </a:solidFill>
            </a:endParaRPr>
          </a:p>
          <a:p>
            <a:pPr indent="0" lvl="0" marL="0" rtl="0" algn="l">
              <a:spcBef>
                <a:spcPts val="1600"/>
              </a:spcBef>
              <a:spcAft>
                <a:spcPts val="1600"/>
              </a:spcAft>
              <a:buNone/>
            </a:pPr>
            <a:r>
              <a:t/>
            </a:r>
            <a:endParaRPr b="1" sz="1400"/>
          </a:p>
        </p:txBody>
      </p:sp>
      <p:sp>
        <p:nvSpPr>
          <p:cNvPr id="272" name="Google Shape;272;p3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37"/>
          <p:cNvPicPr preferRelativeResize="0"/>
          <p:nvPr/>
        </p:nvPicPr>
        <p:blipFill>
          <a:blip r:embed="rId3">
            <a:alphaModFix/>
          </a:blip>
          <a:stretch>
            <a:fillRect/>
          </a:stretch>
        </p:blipFill>
        <p:spPr>
          <a:xfrm>
            <a:off x="698375" y="3923300"/>
            <a:ext cx="7747250" cy="80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Production Django / Flask Sites</a:t>
            </a:r>
            <a:endParaRPr/>
          </a:p>
        </p:txBody>
      </p:sp>
      <p:sp>
        <p:nvSpPr>
          <p:cNvPr id="280" name="Google Shape;280;p3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8"/>
          <p:cNvSpPr txBox="1"/>
          <p:nvPr/>
        </p:nvSpPr>
        <p:spPr>
          <a:xfrm>
            <a:off x="375875" y="1088175"/>
            <a:ext cx="55743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Flask (in Production):</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http://flask.pocoo.org/docs/0.12/deploying/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Use Gunicorn, or Phusion Passenger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sz="1100">
                <a:solidFill>
                  <a:schemeClr val="dk1"/>
                </a:solidFill>
              </a:rPr>
              <a:t>To stop gunicorn3</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pkill -9 gunicorn3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To start gunicorn (</a:t>
            </a:r>
            <a:r>
              <a:rPr b="1" i="1" lang="en" sz="1100">
                <a:solidFill>
                  <a:schemeClr val="dk1"/>
                </a:solidFill>
              </a:rPr>
              <a:t>from the folder where app.py is located)</a:t>
            </a:r>
            <a:endParaRPr i="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gunicorn3 app:app -b localhost:5000&amp;</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To confirm gunicorn3 is running</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ps -eaf |grep gunicorn3</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83" name="Google Shape;283;p38"/>
          <p:cNvSpPr txBox="1"/>
          <p:nvPr/>
        </p:nvSpPr>
        <p:spPr>
          <a:xfrm>
            <a:off x="5150550" y="1200950"/>
            <a:ext cx="3321900" cy="18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Django (in Production):</a:t>
            </a:r>
            <a:endParaRPr b="1">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https://developer.mozilla.org/en-US/docs/Learn/Server-side/Django/Deployment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Gunicorn, or Phusion Passenger (if self hosting)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 https://djangofriendly.com/index.html to use a hosted service</a:t>
            </a:r>
            <a:endParaRPr b="1">
              <a:highlight>
                <a:srgbClr val="FFFF00"/>
              </a:highlight>
            </a:endParaRPr>
          </a:p>
        </p:txBody>
      </p:sp>
      <p:sp>
        <p:nvSpPr>
          <p:cNvPr id="284" name="Google Shape;284;p38"/>
          <p:cNvSpPr txBox="1"/>
          <p:nvPr/>
        </p:nvSpPr>
        <p:spPr>
          <a:xfrm>
            <a:off x="1675050" y="3813925"/>
            <a:ext cx="5793900" cy="1319100"/>
          </a:xfrm>
          <a:prstGeom prst="rect">
            <a:avLst/>
          </a:prstGeom>
          <a:solidFill>
            <a:srgbClr val="F1C23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This gets to be more cumbersome, as you have to modify your Django app somewhat between the dev version and production.</a:t>
            </a:r>
            <a:endParaRPr b="1">
              <a:solidFill>
                <a:schemeClr val="dk1"/>
              </a:solidFill>
            </a:endParaRPr>
          </a:p>
          <a:p>
            <a:pPr indent="0" lvl="0" marL="0" rtl="0" algn="l">
              <a:lnSpc>
                <a:spcPct val="115000"/>
              </a:lnSpc>
              <a:spcBef>
                <a:spcPts val="1600"/>
              </a:spcBef>
              <a:spcAft>
                <a:spcPts val="1600"/>
              </a:spcAft>
              <a:buNone/>
            </a:pPr>
            <a:r>
              <a:rPr b="1" lang="en">
                <a:solidFill>
                  <a:schemeClr val="dk1"/>
                </a:solidFill>
              </a:rPr>
              <a:t>You also need a web server, regardless of framework or application server.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Production Django Sites</a:t>
            </a:r>
            <a:endParaRPr/>
          </a:p>
        </p:txBody>
      </p:sp>
      <p:sp>
        <p:nvSpPr>
          <p:cNvPr id="290" name="Google Shape;290;p3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9"/>
          <p:cNvSpPr txBox="1"/>
          <p:nvPr/>
        </p:nvSpPr>
        <p:spPr>
          <a:xfrm>
            <a:off x="615825" y="1096850"/>
            <a:ext cx="8075100" cy="26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Django (in Production):</a:t>
            </a:r>
            <a:endParaRPr b="1">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333333"/>
                </a:solidFill>
              </a:rPr>
              <a:t>Have a separate </a:t>
            </a:r>
            <a:r>
              <a:rPr b="1" lang="en" sz="1200">
                <a:solidFill>
                  <a:srgbClr val="333333"/>
                </a:solidFill>
              </a:rPr>
              <a:t>settings.py</a:t>
            </a:r>
            <a:r>
              <a:rPr lang="en" sz="1200">
                <a:solidFill>
                  <a:srgbClr val="333333"/>
                </a:solidFill>
              </a:rPr>
              <a:t> file for production,</a:t>
            </a:r>
            <a:endParaRPr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rPr>
              <a:t>Import sensitive settings from a separate file or an environment variable. </a:t>
            </a:r>
            <a:endParaRPr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rPr>
              <a:t>This file should then be protected, even if the rest of the source code is available on a public repository.</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Clr>
                <a:schemeClr val="dk1"/>
              </a:buClr>
              <a:buSzPts val="1100"/>
              <a:buFont typeface="Arial"/>
              <a:buNone/>
            </a:pPr>
            <a:r>
              <a:rPr b="1" lang="en" sz="1200">
                <a:solidFill>
                  <a:srgbClr val="333333"/>
                </a:solidFill>
              </a:rPr>
              <a:t>settings.py</a:t>
            </a:r>
            <a:endParaRPr b="1"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DEBUG</a:t>
            </a:r>
            <a:r>
              <a:rPr lang="en" sz="1200">
                <a:solidFill>
                  <a:srgbClr val="333333"/>
                </a:solidFill>
              </a:rPr>
              <a:t>. This should be set as </a:t>
            </a:r>
            <a:r>
              <a:rPr lang="en" sz="1200">
                <a:solidFill>
                  <a:srgbClr val="333333"/>
                </a:solidFill>
                <a:latin typeface="Consolas"/>
                <a:ea typeface="Consolas"/>
                <a:cs typeface="Consolas"/>
                <a:sym typeface="Consolas"/>
              </a:rPr>
              <a:t>False</a:t>
            </a:r>
            <a:r>
              <a:rPr lang="en" sz="1200">
                <a:solidFill>
                  <a:srgbClr val="333333"/>
                </a:solidFill>
              </a:rPr>
              <a:t> in production (</a:t>
            </a:r>
            <a:r>
              <a:rPr lang="en" sz="1200">
                <a:latin typeface="Consolas"/>
                <a:ea typeface="Consolas"/>
                <a:cs typeface="Consolas"/>
                <a:sym typeface="Consolas"/>
              </a:rPr>
              <a:t>export DJANGO_DEBUG=</a:t>
            </a:r>
            <a:r>
              <a:rPr lang="en" sz="1200">
                <a:solidFill>
                  <a:srgbClr val="333333"/>
                </a:solidFill>
                <a:latin typeface="Consolas"/>
                <a:ea typeface="Consolas"/>
                <a:cs typeface="Consolas"/>
                <a:sym typeface="Consolas"/>
              </a:rPr>
              <a:t>False</a:t>
            </a:r>
            <a:r>
              <a:rPr lang="en" sz="1200">
                <a:solidFill>
                  <a:srgbClr val="333333"/>
                </a:solidFill>
              </a:rPr>
              <a:t>)</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SECRET_KEY</a:t>
            </a:r>
            <a:r>
              <a:rPr lang="en" sz="1200">
                <a:solidFill>
                  <a:srgbClr val="333333"/>
                </a:solidFill>
              </a:rPr>
              <a:t>. This is a large random value used for CSRF protection etc.</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Read SECRET_KEY from an environment variable</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import os</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SECRET_KEY = os.environ['SECRET_KEY']</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OR</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Read secret key from a file</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with open('/etc/secret_key.txt') as f:</a:t>
            </a:r>
            <a:endParaRPr sz="1200">
              <a:solidFill>
                <a:srgbClr val="333333"/>
              </a:solidFill>
              <a:latin typeface="Consolas"/>
              <a:ea typeface="Consolas"/>
              <a:cs typeface="Consolas"/>
              <a:sym typeface="Consolas"/>
            </a:endParaRPr>
          </a:p>
          <a:p>
            <a:pPr indent="0" lvl="0" marL="533400" marR="139700" rtl="0" algn="l">
              <a:lnSpc>
                <a:spcPct val="150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SECRET_KEY = f.read().strip()</a:t>
            </a:r>
            <a:endParaRPr sz="1200">
              <a:solidFill>
                <a:srgbClr val="333333"/>
              </a:solidFill>
              <a:latin typeface="Consolas"/>
              <a:ea typeface="Consolas"/>
              <a:cs typeface="Consolas"/>
              <a:sym typeface="Consolas"/>
            </a:endParaRPr>
          </a:p>
          <a:p>
            <a:pPr indent="0" lvl="0" marL="533400" marR="139700" rtl="0" algn="l">
              <a:lnSpc>
                <a:spcPct val="150000"/>
              </a:lnSpc>
              <a:spcBef>
                <a:spcPts val="1500"/>
              </a:spcBef>
              <a:spcAft>
                <a:spcPts val="0"/>
              </a:spcAft>
              <a:buClr>
                <a:schemeClr val="dk1"/>
              </a:buClr>
              <a:buSzPts val="1100"/>
              <a:buFont typeface="Arial"/>
              <a:buNone/>
            </a:pPr>
            <a:r>
              <a:rPr b="1" lang="en" sz="1200">
                <a:solidFill>
                  <a:srgbClr val="333333"/>
                </a:solidFill>
                <a:highlight>
                  <a:srgbClr val="F1C232"/>
                </a:highlight>
                <a:latin typeface="Consolas"/>
                <a:ea typeface="Consolas"/>
                <a:cs typeface="Consolas"/>
                <a:sym typeface="Consolas"/>
              </a:rPr>
              <a:t>https://docs.djangoproject.com/en/2.1/howto/deployment/checklist/</a:t>
            </a:r>
            <a:endParaRPr b="1" sz="1200">
              <a:solidFill>
                <a:srgbClr val="333333"/>
              </a:solidFill>
              <a:highlight>
                <a:srgbClr val="F1C232"/>
              </a:highlight>
              <a:latin typeface="Consolas"/>
              <a:ea typeface="Consolas"/>
              <a:cs typeface="Consolas"/>
              <a:sym typeface="Consolas"/>
            </a:endParaRPr>
          </a:p>
          <a:p>
            <a:pPr indent="0" lvl="0" marL="0" rtl="0" algn="l">
              <a:spcBef>
                <a:spcPts val="150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600"/>
              </a:spcAft>
              <a:buClr>
                <a:schemeClr val="dk1"/>
              </a:buClr>
              <a:buSzPts val="1100"/>
              <a:buFont typeface="Arial"/>
              <a:buNone/>
            </a:pPr>
            <a:r>
              <a:t/>
            </a:r>
            <a:endParaRPr b="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Apache / Nginx</a:t>
            </a:r>
            <a:endParaRPr/>
          </a:p>
        </p:txBody>
      </p:sp>
      <p:sp>
        <p:nvSpPr>
          <p:cNvPr id="298" name="Google Shape;298;p4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Browser HTTP GET request &gt; web server</a:t>
            </a:r>
            <a:endParaRPr>
              <a:solidFill>
                <a:srgbClr val="000000"/>
              </a:solidFill>
            </a:endParaRPr>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sz="1400"/>
          </a:p>
        </p:txBody>
      </p:sp>
      <p:sp>
        <p:nvSpPr>
          <p:cNvPr id="299" name="Google Shape;299;p4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40"/>
          <p:cNvPicPr preferRelativeResize="0"/>
          <p:nvPr/>
        </p:nvPicPr>
        <p:blipFill>
          <a:blip r:embed="rId3">
            <a:alphaModFix/>
          </a:blip>
          <a:stretch>
            <a:fillRect/>
          </a:stretch>
        </p:blipFill>
        <p:spPr>
          <a:xfrm>
            <a:off x="623875" y="1538525"/>
            <a:ext cx="7896225" cy="2895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Apache Config File Sample</a:t>
            </a:r>
            <a:endParaRPr/>
          </a:p>
        </p:txBody>
      </p:sp>
      <p:sp>
        <p:nvSpPr>
          <p:cNvPr id="307" name="Google Shape;307;p41"/>
          <p:cNvSpPr txBox="1"/>
          <p:nvPr>
            <p:ph idx="1" type="body"/>
          </p:nvPr>
        </p:nvSpPr>
        <p:spPr>
          <a:xfrm>
            <a:off x="477600" y="2180000"/>
            <a:ext cx="4094400" cy="18186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a:solidFill>
                  <a:srgbClr val="000000"/>
                </a:solidFill>
              </a:rPr>
              <a:t>Change Document root (if desired)</a:t>
            </a:r>
            <a:endParaRPr>
              <a:solidFill>
                <a:srgbClr val="000000"/>
              </a:solidFill>
            </a:endParaRPr>
          </a:p>
          <a:p>
            <a:pPr indent="0" lvl="0" marL="457200" rtl="0" algn="l">
              <a:spcBef>
                <a:spcPts val="1200"/>
              </a:spcBef>
              <a:spcAft>
                <a:spcPts val="0"/>
              </a:spcAft>
              <a:buClr>
                <a:schemeClr val="dk1"/>
              </a:buClr>
              <a:buSzPts val="1100"/>
              <a:buFont typeface="Arial"/>
              <a:buNone/>
            </a:pPr>
            <a:r>
              <a:rPr lang="en" sz="1400">
                <a:solidFill>
                  <a:srgbClr val="000000"/>
                </a:solidFill>
                <a:latin typeface="Consolas"/>
                <a:ea typeface="Consolas"/>
                <a:cs typeface="Consolas"/>
                <a:sym typeface="Consolas"/>
              </a:rPr>
              <a:t>#DocumentRoot "/var/www/html"</a:t>
            </a:r>
            <a:endParaRPr sz="1400">
              <a:solidFill>
                <a:srgbClr val="000000"/>
              </a:solidFill>
              <a:latin typeface="Consolas"/>
              <a:ea typeface="Consolas"/>
              <a:cs typeface="Consolas"/>
              <a:sym typeface="Consolas"/>
            </a:endParaRPr>
          </a:p>
          <a:p>
            <a:pPr indent="0" lvl="0" marL="457200" rtl="0" algn="l">
              <a:spcBef>
                <a:spcPts val="1200"/>
              </a:spcBef>
              <a:spcAft>
                <a:spcPts val="0"/>
              </a:spcAft>
              <a:buNone/>
            </a:pPr>
            <a:r>
              <a:rPr lang="en" sz="1400">
                <a:solidFill>
                  <a:srgbClr val="000000"/>
                </a:solidFill>
                <a:latin typeface="Consolas"/>
                <a:ea typeface="Consolas"/>
                <a:cs typeface="Consolas"/>
                <a:sym typeface="Consolas"/>
              </a:rPr>
              <a:t>DocumentRoot "/websites"</a:t>
            </a:r>
            <a:endParaRPr sz="1600">
              <a:solidFill>
                <a:srgbClr val="000000"/>
              </a:solidFill>
              <a:latin typeface="Consolas"/>
              <a:ea typeface="Consolas"/>
              <a:cs typeface="Consolas"/>
              <a:sym typeface="Consolas"/>
            </a:endParaRPr>
          </a:p>
          <a:p>
            <a:pPr indent="0" lvl="0" marL="457200" rtl="0" algn="l">
              <a:spcBef>
                <a:spcPts val="1200"/>
              </a:spcBef>
              <a:spcAft>
                <a:spcPts val="0"/>
              </a:spcAft>
              <a:buNone/>
            </a:pPr>
            <a:r>
              <a:t/>
            </a:r>
            <a:endParaRPr b="1"/>
          </a:p>
          <a:p>
            <a:pPr indent="0" lvl="0" marL="0" rtl="0" algn="l">
              <a:spcBef>
                <a:spcPts val="1600"/>
              </a:spcBef>
              <a:spcAft>
                <a:spcPts val="1600"/>
              </a:spcAft>
              <a:buNone/>
            </a:pPr>
            <a:r>
              <a:t/>
            </a:r>
            <a:endParaRPr b="1" sz="1400"/>
          </a:p>
        </p:txBody>
      </p:sp>
      <p:sp>
        <p:nvSpPr>
          <p:cNvPr id="308" name="Google Shape;308;p4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1"/>
          <p:cNvSpPr txBox="1"/>
          <p:nvPr/>
        </p:nvSpPr>
        <p:spPr>
          <a:xfrm>
            <a:off x="3894500" y="1027800"/>
            <a:ext cx="5126700" cy="30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further down, at the bottom…</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&lt;VirtualHost *:80&gt;</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ServerAdmin brian@vagnini.net</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DocumentRoot /websites/st/</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ServerName www.serpenttalk.com</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ServerAlias serpenttalk.com</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ErrorLog "logs/st-error_log"</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#CustomLog "logs/st-access_log" common</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&lt;/VirtualHost&gt;</a:t>
            </a:r>
            <a:endParaRPr>
              <a:solidFill>
                <a:schemeClr val="dk1"/>
              </a:solidFill>
              <a:latin typeface="Consolas"/>
              <a:ea typeface="Consolas"/>
              <a:cs typeface="Consolas"/>
              <a:sym typeface="Consolas"/>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Some Early Attempts</a:t>
            </a:r>
            <a:endParaRPr/>
          </a:p>
        </p:txBody>
      </p:sp>
      <p:sp>
        <p:nvSpPr>
          <p:cNvPr id="78" name="Google Shape;78;p1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5"/>
          <p:cNvSpPr txBox="1"/>
          <p:nvPr/>
        </p:nvSpPr>
        <p:spPr>
          <a:xfrm>
            <a:off x="311700" y="1467400"/>
            <a:ext cx="7251900" cy="253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Bottle - </a:t>
            </a:r>
            <a:r>
              <a:rPr lang="en">
                <a:solidFill>
                  <a:schemeClr val="dk1"/>
                </a:solidFill>
              </a:rPr>
              <a:t>1995</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Zope - 1999</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*Django - 2005</a:t>
            </a:r>
            <a:endParaRPr>
              <a:solidFill>
                <a:schemeClr val="dk1"/>
              </a:solidFill>
            </a:endParaRPr>
          </a:p>
          <a:p>
            <a:pPr indent="-317500" lvl="0" marL="457200" rtl="0" algn="l">
              <a:spcBef>
                <a:spcPts val="0"/>
              </a:spcBef>
              <a:spcAft>
                <a:spcPts val="0"/>
              </a:spcAft>
              <a:buSzPts val="1400"/>
              <a:buChar char="●"/>
            </a:pPr>
            <a:r>
              <a:rPr lang="en"/>
              <a:t>Web2Py -  2007</a:t>
            </a:r>
            <a:endParaRPr/>
          </a:p>
          <a:p>
            <a:pPr indent="-317500" lvl="0" marL="457200" rtl="0" algn="l">
              <a:spcBef>
                <a:spcPts val="0"/>
              </a:spcBef>
              <a:spcAft>
                <a:spcPts val="0"/>
              </a:spcAft>
              <a:buSzPts val="1400"/>
              <a:buChar char="●"/>
            </a:pPr>
            <a:r>
              <a:rPr lang="en"/>
              <a:t>*Flask - 2010</a:t>
            </a:r>
            <a:endParaRPr/>
          </a:p>
          <a:p>
            <a:pPr indent="-317500" lvl="0" marL="457200" rtl="0" algn="l">
              <a:spcBef>
                <a:spcPts val="0"/>
              </a:spcBef>
              <a:spcAft>
                <a:spcPts val="0"/>
              </a:spcAft>
              <a:buSzPts val="1400"/>
              <a:buChar char="●"/>
            </a:pPr>
            <a:r>
              <a:rPr lang="en"/>
              <a:t>Pyramid - 2011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NGinx Config File Sample - Static HTML</a:t>
            </a:r>
            <a:endParaRPr/>
          </a:p>
        </p:txBody>
      </p:sp>
      <p:sp>
        <p:nvSpPr>
          <p:cNvPr id="316" name="Google Shape;316;p42"/>
          <p:cNvSpPr txBox="1"/>
          <p:nvPr>
            <p:ph idx="1" type="body"/>
          </p:nvPr>
        </p:nvSpPr>
        <p:spPr>
          <a:xfrm>
            <a:off x="311700" y="1225900"/>
            <a:ext cx="4745100" cy="31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File is called 6gen3 and is stored in /etc/nginx/sites-available</a:t>
            </a:r>
            <a:endParaRPr b="1" sz="1300">
              <a:solidFill>
                <a:srgbClr val="000000"/>
              </a:solidFill>
            </a:endParaRPr>
          </a:p>
          <a:p>
            <a:pPr indent="0" lvl="0" marL="0" rtl="0" algn="l">
              <a:spcBef>
                <a:spcPts val="1600"/>
              </a:spcBef>
              <a:spcAft>
                <a:spcPts val="0"/>
              </a:spcAft>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a:t>
            </a:r>
            <a:r>
              <a:rPr b="1" lang="en" sz="1300" u="sng">
                <a:solidFill>
                  <a:srgbClr val="000000"/>
                </a:solidFill>
                <a:latin typeface="Consolas"/>
                <a:ea typeface="Consolas"/>
                <a:cs typeface="Consolas"/>
                <a:sym typeface="Consolas"/>
                <a:hlinkClick r:id="rId3"/>
              </a:rPr>
              <a:t>www.6gen3.com</a:t>
            </a:r>
            <a:r>
              <a:rPr b="1" lang="en" sz="1300">
                <a:solidFill>
                  <a:srgbClr val="000000"/>
                </a:solidFill>
                <a:latin typeface="Consolas"/>
                <a:ea typeface="Consolas"/>
                <a:cs typeface="Consolas"/>
                <a:sym typeface="Consolas"/>
              </a:rPr>
              <a: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rewrite ^/(.*) http://6gen3.com/$1 permanent;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600"/>
              </a:spcBef>
              <a:spcAft>
                <a:spcPts val="0"/>
              </a:spcAft>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6gen3.com;</a:t>
            </a:r>
            <a:endParaRPr b="1" sz="1300">
              <a:solidFill>
                <a:srgbClr val="000000"/>
              </a:solidFill>
              <a:latin typeface="Consolas"/>
              <a:ea typeface="Consolas"/>
              <a:cs typeface="Consolas"/>
              <a:sym typeface="Consolas"/>
            </a:endParaRPr>
          </a:p>
          <a:p>
            <a:pPr indent="0" lvl="0" marL="0" rtl="0" algn="l">
              <a:spcBef>
                <a:spcPts val="1600"/>
              </a:spcBef>
              <a:spcAft>
                <a:spcPts val="0"/>
              </a:spcAft>
              <a:buNone/>
            </a:pPr>
            <a:r>
              <a:rPr b="1" lang="en" sz="1300">
                <a:solidFill>
                  <a:srgbClr val="000000"/>
                </a:solidFill>
                <a:latin typeface="Consolas"/>
                <a:ea typeface="Consolas"/>
                <a:cs typeface="Consolas"/>
                <a:sym typeface="Consolas"/>
              </a:rPr>
              <a:t>access_log /var/www/html/6gen3/logs/access.log;</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error_log /var/www/html/6gen3/logs/error.log;</a:t>
            </a:r>
            <a:endParaRPr b="1" sz="1300">
              <a:solidFill>
                <a:srgbClr val="000000"/>
              </a:solidFill>
              <a:latin typeface="Consolas"/>
              <a:ea typeface="Consolas"/>
              <a:cs typeface="Consolas"/>
              <a:sym typeface="Consolas"/>
            </a:endParaRPr>
          </a:p>
          <a:p>
            <a:pPr indent="0" lvl="0" marL="457200" rtl="0" algn="l">
              <a:spcBef>
                <a:spcPts val="1600"/>
              </a:spcBef>
              <a:spcAft>
                <a:spcPts val="0"/>
              </a:spcAft>
              <a:buNone/>
            </a:pPr>
            <a:r>
              <a:t/>
            </a:r>
            <a:endParaRPr b="1" sz="1300"/>
          </a:p>
          <a:p>
            <a:pPr indent="0" lvl="0" marL="457200" rtl="0" algn="l">
              <a:spcBef>
                <a:spcPts val="1600"/>
              </a:spcBef>
              <a:spcAft>
                <a:spcPts val="0"/>
              </a:spcAft>
              <a:buNone/>
            </a:pPr>
            <a:r>
              <a:t/>
            </a:r>
            <a:endParaRPr b="1" sz="1300"/>
          </a:p>
          <a:p>
            <a:pPr indent="0" lvl="0" marL="457200" rtl="0" algn="l">
              <a:spcBef>
                <a:spcPts val="1600"/>
              </a:spcBef>
              <a:spcAft>
                <a:spcPts val="0"/>
              </a:spcAft>
              <a:buNone/>
            </a:pPr>
            <a:r>
              <a:t/>
            </a:r>
            <a:endParaRPr b="1" sz="1300"/>
          </a:p>
          <a:p>
            <a:pPr indent="0" lvl="0" marL="457200" rtl="0" algn="l">
              <a:spcBef>
                <a:spcPts val="1600"/>
              </a:spcBef>
              <a:spcAft>
                <a:spcPts val="0"/>
              </a:spcAft>
              <a:buNone/>
            </a:pPr>
            <a:br>
              <a:rPr b="1" lang="en" sz="1300"/>
            </a:br>
            <a:endParaRPr b="1" sz="1300"/>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sz="1400"/>
          </a:p>
        </p:txBody>
      </p:sp>
      <p:sp>
        <p:nvSpPr>
          <p:cNvPr id="317" name="Google Shape;317;p4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2"/>
          <p:cNvSpPr txBox="1"/>
          <p:nvPr/>
        </p:nvSpPr>
        <p:spPr>
          <a:xfrm>
            <a:off x="5351650" y="2445975"/>
            <a:ext cx="3356700" cy="187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300">
                <a:latin typeface="Consolas"/>
                <a:ea typeface="Consolas"/>
                <a:cs typeface="Consolas"/>
                <a:sym typeface="Consolas"/>
              </a:rPr>
              <a:t>location /{</a:t>
            </a:r>
            <a:br>
              <a:rPr b="1" lang="en" sz="1300">
                <a:latin typeface="Consolas"/>
                <a:ea typeface="Consolas"/>
                <a:cs typeface="Consolas"/>
                <a:sym typeface="Consolas"/>
              </a:rPr>
            </a:br>
            <a:r>
              <a:rPr b="1" lang="en" sz="1300">
                <a:latin typeface="Consolas"/>
                <a:ea typeface="Consolas"/>
                <a:cs typeface="Consolas"/>
                <a:sym typeface="Consolas"/>
              </a:rPr>
              <a:t>root /var/www/html/6gen3/;</a:t>
            </a:r>
            <a:br>
              <a:rPr b="1" lang="en" sz="1300">
                <a:latin typeface="Consolas"/>
                <a:ea typeface="Consolas"/>
                <a:cs typeface="Consolas"/>
                <a:sym typeface="Consolas"/>
              </a:rPr>
            </a:br>
            <a:r>
              <a:rPr b="1" lang="en" sz="1300">
                <a:latin typeface="Consolas"/>
                <a:ea typeface="Consolas"/>
                <a:cs typeface="Consolas"/>
                <a:sym typeface="Consolas"/>
              </a:rPr>
              <a:t>index index.html;</a:t>
            </a:r>
            <a:br>
              <a:rPr b="1" lang="en" sz="1300">
                <a:latin typeface="Consolas"/>
                <a:ea typeface="Consolas"/>
                <a:cs typeface="Consolas"/>
                <a:sym typeface="Consolas"/>
              </a:rPr>
            </a:br>
            <a:r>
              <a:rPr b="1" lang="en" sz="1300">
                <a:latin typeface="Consolas"/>
                <a:ea typeface="Consolas"/>
                <a:cs typeface="Consolas"/>
                <a:sym typeface="Consolas"/>
              </a:rPr>
              <a:t>}</a:t>
            </a:r>
            <a:endParaRPr b="1" sz="1300">
              <a:latin typeface="Consolas"/>
              <a:ea typeface="Consolas"/>
              <a:cs typeface="Consolas"/>
              <a:sym typeface="Consolas"/>
            </a:endParaRPr>
          </a:p>
          <a:p>
            <a:pPr indent="0" lvl="0" marL="457200" rtl="0" algn="l">
              <a:lnSpc>
                <a:spcPct val="115000"/>
              </a:lnSpc>
              <a:spcBef>
                <a:spcPts val="1600"/>
              </a:spcBef>
              <a:spcAft>
                <a:spcPts val="1600"/>
              </a:spcAft>
              <a:buNone/>
            </a:pPr>
            <a:r>
              <a:rPr b="1" lang="en" sz="1300">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NGinx Config File Sample - Flask/Django</a:t>
            </a:r>
            <a:endParaRPr/>
          </a:p>
        </p:txBody>
      </p:sp>
      <p:sp>
        <p:nvSpPr>
          <p:cNvPr id="325" name="Google Shape;325;p43"/>
          <p:cNvSpPr txBox="1"/>
          <p:nvPr>
            <p:ph idx="1" type="body"/>
          </p:nvPr>
        </p:nvSpPr>
        <p:spPr>
          <a:xfrm>
            <a:off x="311700" y="1191075"/>
            <a:ext cx="5343600" cy="31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File is called w2e and is stored in /etc/nginx/sites-available</a:t>
            </a:r>
            <a:endParaRPr b="1" sz="1300">
              <a:solidFill>
                <a:srgbClr val="000000"/>
              </a:solidFill>
            </a:endParaRPr>
          </a:p>
          <a:p>
            <a:pPr indent="0" lvl="0" marL="457200" rtl="0" algn="l">
              <a:spcBef>
                <a:spcPts val="16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a:t>
            </a:r>
            <a:r>
              <a:rPr b="1" lang="en" sz="1300" u="sng">
                <a:solidFill>
                  <a:srgbClr val="000000"/>
                </a:solidFill>
                <a:latin typeface="Consolas"/>
                <a:ea typeface="Consolas"/>
                <a:cs typeface="Consolas"/>
                <a:sym typeface="Consolas"/>
                <a:hlinkClick r:id="rId3"/>
              </a:rPr>
              <a:t>www.wut2eat.com</a:t>
            </a:r>
            <a:r>
              <a:rPr b="1" lang="en" sz="1300">
                <a:solidFill>
                  <a:srgbClr val="000000"/>
                </a:solidFill>
                <a:latin typeface="Consolas"/>
                <a:ea typeface="Consolas"/>
                <a:cs typeface="Consolas"/>
                <a:sym typeface="Consolas"/>
              </a:rPr>
              <a: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rewrite ^/(.*) http://wut2eat.com/$1 permanent;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457200" rtl="0" algn="l">
              <a:spcBef>
                <a:spcPts val="1600"/>
              </a:spcBef>
              <a:spcAft>
                <a:spcPts val="0"/>
              </a:spcAft>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wut2eat.com;</a:t>
            </a:r>
            <a:br>
              <a:rPr b="1" lang="en" sz="1300">
                <a:solidFill>
                  <a:srgbClr val="000000"/>
                </a:solidFill>
                <a:latin typeface="Consolas"/>
                <a:ea typeface="Consolas"/>
                <a:cs typeface="Consolas"/>
                <a:sym typeface="Consolas"/>
              </a:rPr>
            </a:br>
            <a:endParaRPr b="1" sz="1300">
              <a:solidFill>
                <a:srgbClr val="000000"/>
              </a:solidFill>
              <a:latin typeface="Consolas"/>
              <a:ea typeface="Consolas"/>
              <a:cs typeface="Consolas"/>
              <a:sym typeface="Consolas"/>
            </a:endParaRPr>
          </a:p>
          <a:p>
            <a:pPr indent="0" lvl="0" marL="457200" rtl="0" algn="l">
              <a:spcBef>
                <a:spcPts val="16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access_log /var/www/html/w2e/logs/access.log;</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error_log /var/www/html/w2e/logs/error.log;</a:t>
            </a:r>
            <a:br>
              <a:rPr b="1" lang="en" sz="1300">
                <a:solidFill>
                  <a:srgbClr val="000000"/>
                </a:solidFill>
                <a:latin typeface="Consolas"/>
                <a:ea typeface="Consolas"/>
                <a:cs typeface="Consolas"/>
                <a:sym typeface="Consolas"/>
              </a:rPr>
            </a:br>
            <a:endParaRPr b="1" sz="1300">
              <a:solidFill>
                <a:srgbClr val="000000"/>
              </a:solidFill>
              <a:latin typeface="Consolas"/>
              <a:ea typeface="Consolas"/>
              <a:cs typeface="Consolas"/>
              <a:sym typeface="Consolas"/>
            </a:endParaRPr>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sz="1400"/>
          </a:p>
        </p:txBody>
      </p:sp>
      <p:sp>
        <p:nvSpPr>
          <p:cNvPr id="326" name="Google Shape;326;p4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3"/>
          <p:cNvSpPr txBox="1"/>
          <p:nvPr/>
        </p:nvSpPr>
        <p:spPr>
          <a:xfrm>
            <a:off x="5351650" y="2445975"/>
            <a:ext cx="3356700" cy="187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Clr>
                <a:schemeClr val="dk1"/>
              </a:buClr>
              <a:buSzPts val="1100"/>
              <a:buFont typeface="Arial"/>
              <a:buNone/>
            </a:pPr>
            <a:r>
              <a:rPr b="1" lang="en" sz="1300">
                <a:latin typeface="Consolas"/>
                <a:ea typeface="Consolas"/>
                <a:cs typeface="Consolas"/>
                <a:sym typeface="Consolas"/>
              </a:rPr>
              <a:t>location /{</a:t>
            </a:r>
            <a:br>
              <a:rPr b="1" lang="en" sz="1300">
                <a:latin typeface="Consolas"/>
                <a:ea typeface="Consolas"/>
                <a:cs typeface="Consolas"/>
                <a:sym typeface="Consolas"/>
              </a:rPr>
            </a:br>
            <a:r>
              <a:rPr b="1" lang="en" sz="1300">
                <a:latin typeface="Consolas"/>
                <a:ea typeface="Consolas"/>
                <a:cs typeface="Consolas"/>
                <a:sym typeface="Consolas"/>
              </a:rPr>
              <a:t>proxy_set_header Host $host;</a:t>
            </a:r>
            <a:br>
              <a:rPr b="1" lang="en" sz="1300">
                <a:latin typeface="Consolas"/>
                <a:ea typeface="Consolas"/>
                <a:cs typeface="Consolas"/>
                <a:sym typeface="Consolas"/>
              </a:rPr>
            </a:br>
            <a:r>
              <a:rPr b="1" lang="en" sz="1300">
                <a:latin typeface="Consolas"/>
                <a:ea typeface="Consolas"/>
                <a:cs typeface="Consolas"/>
                <a:sym typeface="Consolas"/>
              </a:rPr>
              <a:t>proxy_set_header X-Real-IP $remote_addr;</a:t>
            </a:r>
            <a:br>
              <a:rPr b="1" lang="en" sz="1300">
                <a:latin typeface="Consolas"/>
                <a:ea typeface="Consolas"/>
                <a:cs typeface="Consolas"/>
                <a:sym typeface="Consolas"/>
              </a:rPr>
            </a:br>
            <a:r>
              <a:rPr b="1" lang="en" sz="1300">
                <a:latin typeface="Consolas"/>
                <a:ea typeface="Consolas"/>
                <a:cs typeface="Consolas"/>
                <a:sym typeface="Consolas"/>
              </a:rPr>
              <a:t>proxy_pass </a:t>
            </a:r>
            <a:r>
              <a:rPr b="1" lang="en" sz="1300" u="sng">
                <a:latin typeface="Consolas"/>
                <a:ea typeface="Consolas"/>
                <a:cs typeface="Consolas"/>
                <a:sym typeface="Consolas"/>
                <a:hlinkClick r:id="rId4"/>
              </a:rPr>
              <a:t>http://localhost:</a:t>
            </a:r>
            <a:r>
              <a:rPr b="1" lang="en" sz="1300" u="sng">
                <a:solidFill>
                  <a:srgbClr val="FF0000"/>
                </a:solidFill>
                <a:latin typeface="Consolas"/>
                <a:ea typeface="Consolas"/>
                <a:cs typeface="Consolas"/>
                <a:sym typeface="Consolas"/>
                <a:hlinkClick r:id="rId5"/>
              </a:rPr>
              <a:t>500</a:t>
            </a:r>
            <a:r>
              <a:rPr b="1" lang="en" sz="1300">
                <a:solidFill>
                  <a:srgbClr val="FF0000"/>
                </a:solidFill>
                <a:latin typeface="Consolas"/>
                <a:ea typeface="Consolas"/>
                <a:cs typeface="Consolas"/>
                <a:sym typeface="Consolas"/>
              </a:rPr>
              <a:t>0</a:t>
            </a:r>
            <a:r>
              <a:rPr b="1" lang="en" sz="1300">
                <a:latin typeface="Consolas"/>
                <a:ea typeface="Consolas"/>
                <a:cs typeface="Consolas"/>
                <a:sym typeface="Consolas"/>
              </a:rPr>
              <a:t>;</a:t>
            </a:r>
            <a:br>
              <a:rPr b="1" lang="en" sz="1300">
                <a:latin typeface="Consolas"/>
                <a:ea typeface="Consolas"/>
                <a:cs typeface="Consolas"/>
                <a:sym typeface="Consolas"/>
              </a:rPr>
            </a:br>
            <a:r>
              <a:rPr b="1" lang="en" sz="1300">
                <a:latin typeface="Consolas"/>
                <a:ea typeface="Consolas"/>
                <a:cs typeface="Consolas"/>
                <a:sym typeface="Consolas"/>
              </a:rPr>
              <a:t>}</a:t>
            </a:r>
            <a:br>
              <a:rPr b="1" lang="en" sz="1300">
                <a:latin typeface="Consolas"/>
                <a:ea typeface="Consolas"/>
                <a:cs typeface="Consolas"/>
                <a:sym typeface="Consolas"/>
              </a:rPr>
            </a:br>
            <a:r>
              <a:rPr b="1" lang="en" sz="1300">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NGinx Config File Sample - Testing</a:t>
            </a:r>
            <a:endParaRPr/>
          </a:p>
        </p:txBody>
      </p:sp>
      <p:sp>
        <p:nvSpPr>
          <p:cNvPr id="334" name="Google Shape;334;p44"/>
          <p:cNvSpPr txBox="1"/>
          <p:nvPr>
            <p:ph idx="1" type="body"/>
          </p:nvPr>
        </p:nvSpPr>
        <p:spPr>
          <a:xfrm>
            <a:off x="311700" y="1292375"/>
            <a:ext cx="5343600" cy="31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Set symlinks for sites-enabled</a:t>
            </a:r>
            <a:endParaRPr b="1" sz="1100">
              <a:solidFill>
                <a:schemeClr val="dk1"/>
              </a:solidFill>
            </a:endParaRPr>
          </a:p>
          <a:p>
            <a:pPr indent="0" lvl="0" marL="0" rtl="0" algn="l">
              <a:spcBef>
                <a:spcPts val="0"/>
              </a:spcBef>
              <a:spcAft>
                <a:spcPts val="0"/>
              </a:spcAft>
              <a:buNone/>
            </a:pPr>
            <a:r>
              <a:rPr b="1" lang="en" sz="1050">
                <a:solidFill>
                  <a:srgbClr val="323232"/>
                </a:solidFill>
                <a:latin typeface="Consolas"/>
                <a:ea typeface="Consolas"/>
                <a:cs typeface="Consolas"/>
                <a:sym typeface="Consolas"/>
              </a:rPr>
              <a:t>sudo ln -s /etc/nginx/sites-available/</a:t>
            </a:r>
            <a:r>
              <a:rPr b="1" lang="en" sz="1050">
                <a:solidFill>
                  <a:srgbClr val="E94849"/>
                </a:solidFill>
                <a:latin typeface="Consolas"/>
                <a:ea typeface="Consolas"/>
                <a:cs typeface="Consolas"/>
                <a:sym typeface="Consolas"/>
              </a:rPr>
              <a:t>&lt;sitename&gt;</a:t>
            </a:r>
            <a:r>
              <a:rPr b="1" lang="en" sz="1050">
                <a:solidFill>
                  <a:srgbClr val="323232"/>
                </a:solidFill>
                <a:latin typeface="Consolas"/>
                <a:ea typeface="Consolas"/>
                <a:cs typeface="Consolas"/>
                <a:sym typeface="Consolas"/>
              </a:rPr>
              <a:t> /etc/nginx/sites-enabled/</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marR="0" rtl="0" algn="l">
              <a:lnSpc>
                <a:spcPct val="170000"/>
              </a:lnSpc>
              <a:spcBef>
                <a:spcPts val="0"/>
              </a:spcBef>
              <a:spcAft>
                <a:spcPts val="0"/>
              </a:spcAft>
              <a:buNone/>
            </a:pPr>
            <a:r>
              <a:rPr b="1" lang="en" sz="1200">
                <a:solidFill>
                  <a:srgbClr val="323232"/>
                </a:solidFill>
                <a:latin typeface="Roboto"/>
                <a:ea typeface="Roboto"/>
                <a:cs typeface="Roboto"/>
                <a:sym typeface="Roboto"/>
              </a:rPr>
              <a:t>test to make sure that there are no syntax errors in any of your Nginx files:</a:t>
            </a:r>
            <a:endParaRPr b="1" sz="1200">
              <a:solidFill>
                <a:srgbClr val="323232"/>
              </a:solidFill>
              <a:latin typeface="Roboto"/>
              <a:ea typeface="Roboto"/>
              <a:cs typeface="Roboto"/>
              <a:sym typeface="Roboto"/>
            </a:endParaRPr>
          </a:p>
          <a:p>
            <a:pPr indent="0" lvl="0" marL="0" rtl="0" algn="l">
              <a:spcBef>
                <a:spcPts val="1700"/>
              </a:spcBef>
              <a:spcAft>
                <a:spcPts val="0"/>
              </a:spcAft>
              <a:buNone/>
            </a:pPr>
            <a:r>
              <a:rPr b="1" lang="en" sz="1050">
                <a:solidFill>
                  <a:srgbClr val="545454"/>
                </a:solidFill>
                <a:latin typeface="Consolas"/>
                <a:ea typeface="Consolas"/>
                <a:cs typeface="Consolas"/>
                <a:sym typeface="Consolas"/>
              </a:rPr>
              <a:t>sudo nginx -t</a:t>
            </a:r>
            <a:endParaRPr b="1" sz="1050">
              <a:solidFill>
                <a:srgbClr val="545454"/>
              </a:solidFill>
              <a:latin typeface="Consolas"/>
              <a:ea typeface="Consolas"/>
              <a:cs typeface="Consolas"/>
              <a:sym typeface="Consolas"/>
            </a:endParaRPr>
          </a:p>
          <a:p>
            <a:pPr indent="0" lvl="0" marL="457200" rtl="0" algn="l">
              <a:spcBef>
                <a:spcPts val="0"/>
              </a:spcBef>
              <a:spcAft>
                <a:spcPts val="0"/>
              </a:spcAft>
              <a:buNone/>
            </a:pPr>
            <a:r>
              <a:t/>
            </a:r>
            <a:endParaRPr b="1" sz="1050">
              <a:solidFill>
                <a:srgbClr val="545454"/>
              </a:solidFill>
              <a:highlight>
                <a:srgbClr val="F2F2F2"/>
              </a:highlight>
              <a:latin typeface="Consolas"/>
              <a:ea typeface="Consolas"/>
              <a:cs typeface="Consolas"/>
              <a:sym typeface="Consolas"/>
            </a:endParaRPr>
          </a:p>
          <a:p>
            <a:pPr indent="0" lvl="0" marL="0" marR="0" rtl="0" algn="l">
              <a:lnSpc>
                <a:spcPct val="170000"/>
              </a:lnSpc>
              <a:spcBef>
                <a:spcPts val="0"/>
              </a:spcBef>
              <a:spcAft>
                <a:spcPts val="0"/>
              </a:spcAft>
              <a:buNone/>
            </a:pPr>
            <a:r>
              <a:rPr b="1" lang="en" sz="1200">
                <a:solidFill>
                  <a:srgbClr val="323232"/>
                </a:solidFill>
                <a:latin typeface="Roboto"/>
                <a:ea typeface="Roboto"/>
                <a:cs typeface="Roboto"/>
                <a:sym typeface="Roboto"/>
              </a:rPr>
              <a:t>If no problems were found, restart Nginx to enable your changes:</a:t>
            </a:r>
            <a:endParaRPr b="1" sz="1200">
              <a:solidFill>
                <a:srgbClr val="323232"/>
              </a:solidFill>
              <a:latin typeface="Roboto"/>
              <a:ea typeface="Roboto"/>
              <a:cs typeface="Roboto"/>
              <a:sym typeface="Roboto"/>
            </a:endParaRPr>
          </a:p>
          <a:p>
            <a:pPr indent="0" lvl="0" marL="0" rtl="0" algn="l">
              <a:spcBef>
                <a:spcPts val="1700"/>
              </a:spcBef>
              <a:spcAft>
                <a:spcPts val="0"/>
              </a:spcAft>
              <a:buNone/>
            </a:pPr>
            <a:r>
              <a:rPr b="1" lang="en" sz="1050">
                <a:solidFill>
                  <a:srgbClr val="545454"/>
                </a:solidFill>
                <a:latin typeface="Consolas"/>
                <a:ea typeface="Consolas"/>
                <a:cs typeface="Consolas"/>
                <a:sym typeface="Consolas"/>
              </a:rPr>
              <a:t>sudo systemctl restart nginx</a:t>
            </a:r>
            <a:endParaRPr b="1" sz="1050">
              <a:solidFill>
                <a:srgbClr val="545454"/>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050">
              <a:solidFill>
                <a:srgbClr val="323232"/>
              </a:solidFill>
              <a:latin typeface="Courier New"/>
              <a:ea typeface="Courier New"/>
              <a:cs typeface="Courier New"/>
              <a:sym typeface="Courier New"/>
            </a:endParaRPr>
          </a:p>
          <a:p>
            <a:pPr indent="0" lvl="0" marL="457200" rtl="0" algn="l">
              <a:spcBef>
                <a:spcPts val="0"/>
              </a:spcBef>
              <a:spcAft>
                <a:spcPts val="0"/>
              </a:spcAft>
              <a:buNone/>
            </a:pPr>
            <a:r>
              <a:t/>
            </a:r>
            <a:endParaRPr b="1"/>
          </a:p>
          <a:p>
            <a:pPr indent="0" lvl="0" marL="0" rtl="0" algn="l">
              <a:spcBef>
                <a:spcPts val="1600"/>
              </a:spcBef>
              <a:spcAft>
                <a:spcPts val="1600"/>
              </a:spcAft>
              <a:buNone/>
            </a:pPr>
            <a:r>
              <a:t/>
            </a:r>
            <a:endParaRPr b="1" sz="1400"/>
          </a:p>
        </p:txBody>
      </p:sp>
      <p:sp>
        <p:nvSpPr>
          <p:cNvPr id="335" name="Google Shape;335;p4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44"/>
          <p:cNvSpPr txBox="1"/>
          <p:nvPr/>
        </p:nvSpPr>
        <p:spPr>
          <a:xfrm>
            <a:off x="5616850" y="1292375"/>
            <a:ext cx="3356700" cy="30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t>C</a:t>
            </a:r>
            <a:r>
              <a:rPr b="1" lang="en" sz="1100">
                <a:solidFill>
                  <a:schemeClr val="dk1"/>
                </a:solidFill>
              </a:rPr>
              <a:t>reate Logs folder</a:t>
            </a:r>
            <a:endParaRPr b="1" sz="1100">
              <a:solidFill>
                <a:schemeClr val="dk1"/>
              </a:solidFill>
            </a:endParaRPr>
          </a:p>
          <a:p>
            <a:pPr indent="0" lvl="0" marL="0" rtl="0" algn="l">
              <a:lnSpc>
                <a:spcPct val="115000"/>
              </a:lnSpc>
              <a:spcBef>
                <a:spcPts val="1600"/>
              </a:spcBef>
              <a:spcAft>
                <a:spcPts val="0"/>
              </a:spcAft>
              <a:buNone/>
            </a:pPr>
            <a:r>
              <a:rPr lang="en" sz="1100">
                <a:solidFill>
                  <a:schemeClr val="dk1"/>
                </a:solidFill>
                <a:latin typeface="Consolas"/>
                <a:ea typeface="Consolas"/>
                <a:cs typeface="Consolas"/>
                <a:sym typeface="Consolas"/>
              </a:rPr>
              <a:t>mkdir /var/www/html/&lt;sitename&gt;/logs</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rPr>
              <a:t>cd into logs</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touch access.log</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touch error.log</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Set permissions on new site</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chown -R www-data:www-data &lt;site name&gt;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Allow NGinx to read new config files</a:t>
            </a:r>
            <a:endParaRPr b="1" sz="1100">
              <a:solidFill>
                <a:schemeClr val="dk1"/>
              </a:solidFill>
            </a:endParaRPr>
          </a:p>
          <a:p>
            <a:pPr indent="0" lvl="0" marL="0" rtl="0" algn="l">
              <a:lnSpc>
                <a:spcPct val="115000"/>
              </a:lnSpc>
              <a:spcBef>
                <a:spcPts val="0"/>
              </a:spcBef>
              <a:spcAft>
                <a:spcPts val="0"/>
              </a:spcAft>
              <a:buNone/>
            </a:pPr>
            <a:r>
              <a:rPr b="1" lang="en" sz="1050">
                <a:solidFill>
                  <a:srgbClr val="323232"/>
                </a:solidFill>
                <a:latin typeface="Consolas"/>
                <a:ea typeface="Consolas"/>
                <a:cs typeface="Consolas"/>
                <a:sym typeface="Consolas"/>
              </a:rPr>
              <a:t>sudo systemctl reload nginx</a:t>
            </a:r>
            <a:endParaRPr b="1"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100">
              <a:solidFill>
                <a:schemeClr val="dk1"/>
              </a:solidFill>
            </a:endParaRPr>
          </a:p>
          <a:p>
            <a:pPr indent="0" lvl="0" marL="0" rtl="0" algn="l">
              <a:lnSpc>
                <a:spcPct val="115000"/>
              </a:lnSpc>
              <a:spcBef>
                <a:spcPts val="0"/>
              </a:spcBef>
              <a:spcAft>
                <a:spcPts val="0"/>
              </a:spcAft>
              <a:buNone/>
            </a:pPr>
            <a:r>
              <a:rPr b="1" lang="en" sz="1100">
                <a:solidFill>
                  <a:schemeClr val="dk1"/>
                </a:solidFill>
              </a:rPr>
              <a:t>Restart Nginx</a:t>
            </a:r>
            <a:endParaRPr b="1" sz="1100">
              <a:solidFill>
                <a:schemeClr val="dk1"/>
              </a:solidFill>
            </a:endParaRPr>
          </a:p>
          <a:p>
            <a:pPr indent="0" lvl="0" marL="457200" rtl="0" algn="l">
              <a:lnSpc>
                <a:spcPct val="115000"/>
              </a:lnSpc>
              <a:spcBef>
                <a:spcPts val="0"/>
              </a:spcBef>
              <a:spcAft>
                <a:spcPts val="1600"/>
              </a:spcAft>
              <a:buNone/>
            </a:pPr>
            <a:r>
              <a:rPr lang="en" sz="1100">
                <a:solidFill>
                  <a:schemeClr val="dk1"/>
                </a:solidFill>
                <a:latin typeface="Consolas"/>
                <a:ea typeface="Consolas"/>
                <a:cs typeface="Consolas"/>
                <a:sym typeface="Consolas"/>
              </a:rPr>
              <a:t>systemctl restart nginx</a:t>
            </a:r>
            <a:br>
              <a:rPr b="1" lang="en" sz="1300"/>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343" name="Google Shape;34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https://news.netcraft.com/archives/2019/04/22/april-2019-web-server-survey.html</a:t>
            </a:r>
            <a:endParaRPr b="1"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https://bottlepy.org/docs/dev/</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http://flask.pocoo.org/</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https://jinja.palletsprojects.com/en/2.11.x/</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http://flask.pocoo.org/docs/0.12/deploying/</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https://www.djangoproject.com/start/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https://docs.djangoproject.com/en/1.8/intro/tutorial02/</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https://developer.mozilla.org/en-US/docs/Learn/Server-side/Django/Deployment</a:t>
            </a:r>
            <a:br>
              <a:rPr lang="en" sz="1200">
                <a:solidFill>
                  <a:schemeClr val="dk1"/>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https://blog.miguelgrinberg.com/post/designing-a-restful-api-with-python-and-flask</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chemeClr val="dk1"/>
                </a:solidFill>
              </a:rPr>
              <a:t>https://scotch.io/tutorials/how-to-use-the-javascript-fetch-api-to-get-data</a:t>
            </a:r>
            <a:endParaRPr sz="1200">
              <a:solidFill>
                <a:srgbClr val="000000"/>
              </a:solidFill>
            </a:endParaRPr>
          </a:p>
          <a:p>
            <a:pPr indent="0" lvl="0" marL="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https://devcenter.heroku.com/articles/python-gunicorn</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https://docs.gunicorn.org/en/latest/settings.html</a:t>
            </a:r>
            <a:endParaRPr sz="1200">
              <a:solidFill>
                <a:srgbClr val="000000"/>
              </a:solidFill>
            </a:endParaRPr>
          </a:p>
          <a:p>
            <a:pPr indent="-304800" lvl="0" marL="457200" rtl="0" algn="l">
              <a:lnSpc>
                <a:spcPct val="100000"/>
              </a:lnSpc>
              <a:spcBef>
                <a:spcPts val="0"/>
              </a:spcBef>
              <a:spcAft>
                <a:spcPts val="0"/>
              </a:spcAft>
              <a:buClr>
                <a:schemeClr val="dk1"/>
              </a:buClr>
              <a:buSzPts val="1200"/>
              <a:buChar char="●"/>
            </a:pPr>
            <a:r>
              <a:rPr b="1" lang="en" sz="1200">
                <a:solidFill>
                  <a:srgbClr val="000000"/>
                </a:solidFill>
              </a:rPr>
              <a:t>git@github.com:bkvagnini/bkv_speaks.git </a:t>
            </a:r>
            <a:r>
              <a:rPr lang="en" sz="1200">
                <a:solidFill>
                  <a:srgbClr val="000000"/>
                </a:solidFill>
              </a:rPr>
              <a:t> </a:t>
            </a:r>
            <a:endParaRPr b="1" sz="1400">
              <a:solidFill>
                <a:srgbClr val="FF0000"/>
              </a:solidFill>
            </a:endParaRPr>
          </a:p>
        </p:txBody>
      </p:sp>
      <p:sp>
        <p:nvSpPr>
          <p:cNvPr id="344" name="Google Shape;344;p4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51" name="Google Shape;35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rPr b="1" lang="en" sz="2400"/>
              <a:t>Thanks for coming!</a:t>
            </a:r>
            <a:endParaRPr b="1" sz="2400"/>
          </a:p>
          <a:p>
            <a:pPr indent="0" lvl="0" marL="0" rtl="0" algn="ctr">
              <a:spcBef>
                <a:spcPts val="1600"/>
              </a:spcBef>
              <a:spcAft>
                <a:spcPts val="1600"/>
              </a:spcAft>
              <a:buNone/>
            </a:pPr>
            <a:r>
              <a:rPr b="1" lang="en" sz="2400"/>
              <a:t>Any Questions?</a:t>
            </a:r>
            <a:endParaRPr b="1" sz="2400"/>
          </a:p>
        </p:txBody>
      </p:sp>
      <p:sp>
        <p:nvSpPr>
          <p:cNvPr id="352" name="Google Shape;352;p4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History of Bottle</a:t>
            </a:r>
            <a:endParaRPr/>
          </a:p>
        </p:txBody>
      </p:sp>
      <p:sp>
        <p:nvSpPr>
          <p:cNvPr id="86" name="Google Shape;86;p1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6"/>
          <p:cNvSpPr txBox="1"/>
          <p:nvPr/>
        </p:nvSpPr>
        <p:spPr>
          <a:xfrm>
            <a:off x="946050" y="1302600"/>
            <a:ext cx="72519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Launched in 1995</a:t>
            </a:r>
            <a:endParaRPr/>
          </a:p>
          <a:p>
            <a:pPr indent="0" lvl="0" marL="0" rtl="0" algn="l">
              <a:spcBef>
                <a:spcPts val="0"/>
              </a:spcBef>
              <a:spcAft>
                <a:spcPts val="0"/>
              </a:spcAft>
              <a:buNone/>
            </a:pPr>
            <a:r>
              <a:rPr lang="en"/>
              <a:t>Micro Web Framework</a:t>
            </a:r>
            <a:endParaRPr/>
          </a:p>
          <a:p>
            <a:pPr indent="0" lvl="0" marL="0" rtl="0" algn="l">
              <a:spcBef>
                <a:spcPts val="0"/>
              </a:spcBef>
              <a:spcAft>
                <a:spcPts val="0"/>
              </a:spcAft>
              <a:buNone/>
            </a:pPr>
            <a:r>
              <a:rPr lang="en"/>
              <a:t>No dependencies (after installation) other than Standard Library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Includes:</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Routing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Templates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Utilities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Server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Used by: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https://bottlepy.org/docs/dev/</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Bottle </a:t>
            </a:r>
            <a:r>
              <a:rPr lang="en"/>
              <a:t>Basics</a:t>
            </a:r>
            <a:endParaRPr/>
          </a:p>
        </p:txBody>
      </p:sp>
      <p:sp>
        <p:nvSpPr>
          <p:cNvPr id="94" name="Google Shape;94;p1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7"/>
          <p:cNvSpPr txBox="1"/>
          <p:nvPr/>
        </p:nvSpPr>
        <p:spPr>
          <a:xfrm>
            <a:off x="946050" y="1302600"/>
            <a:ext cx="7251900" cy="3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a:t>
            </a:r>
            <a:endParaRPr b="1"/>
          </a:p>
          <a:p>
            <a:pPr indent="0" lvl="0" marL="0" rtl="0" algn="l">
              <a:spcBef>
                <a:spcPts val="0"/>
              </a:spcBef>
              <a:spcAft>
                <a:spcPts val="0"/>
              </a:spcAft>
              <a:buNone/>
            </a:pPr>
            <a:r>
              <a:rPr lang="en">
                <a:latin typeface="Consolas"/>
                <a:ea typeface="Consolas"/>
                <a:cs typeface="Consolas"/>
                <a:sym typeface="Consolas"/>
              </a:rPr>
              <a:t>pip3 install bottle</a:t>
            </a:r>
            <a:endParaRPr>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Create a Project:</a:t>
            </a:r>
            <a:endParaRPr b="1"/>
          </a:p>
          <a:p>
            <a:pPr indent="0" lvl="0" marL="0" rtl="0" algn="l">
              <a:spcBef>
                <a:spcPts val="0"/>
              </a:spcBef>
              <a:spcAft>
                <a:spcPts val="0"/>
              </a:spcAft>
              <a:buNone/>
            </a:pPr>
            <a:r>
              <a:rPr lang="en">
                <a:latin typeface="Consolas"/>
                <a:ea typeface="Consolas"/>
                <a:cs typeface="Consolas"/>
                <a:sym typeface="Consolas"/>
              </a:rPr>
              <a:t>from bottle import route, run, template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@route('/hello/&lt;name&gt;')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index(name):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template('&lt;b&gt;Hello {{name}}&lt;/b&gt;!', name=name)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run(host='localhost', port=8080)</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b="1" lang="en"/>
              <a:t>Running Bottle:</a:t>
            </a:r>
            <a:endParaRPr b="1"/>
          </a:p>
          <a:p>
            <a:pPr indent="0" lvl="0" marL="0" rtl="0" algn="l">
              <a:spcBef>
                <a:spcPts val="0"/>
              </a:spcBef>
              <a:spcAft>
                <a:spcPts val="0"/>
              </a:spcAft>
              <a:buClr>
                <a:schemeClr val="dk1"/>
              </a:buClr>
              <a:buSzPts val="1100"/>
              <a:buFont typeface="Arial"/>
              <a:buNone/>
            </a:pPr>
            <a:r>
              <a:rPr lang="en"/>
              <a:t>Run the script, then point browser to </a:t>
            </a:r>
            <a:r>
              <a:rPr lang="en">
                <a:latin typeface="Consolas"/>
                <a:ea typeface="Consolas"/>
                <a:cs typeface="Consolas"/>
                <a:sym typeface="Consolas"/>
              </a:rPr>
              <a:t>http://</a:t>
            </a:r>
            <a:r>
              <a:rPr lang="en">
                <a:latin typeface="Consolas"/>
                <a:ea typeface="Consolas"/>
                <a:cs typeface="Consolas"/>
                <a:sym typeface="Consolas"/>
              </a:rPr>
              <a:t>localhost:8080/hello/world</a:t>
            </a:r>
            <a:endParaRPr>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02" name="Google Shape;102;p1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8"/>
          <p:cNvPicPr preferRelativeResize="0"/>
          <p:nvPr/>
        </p:nvPicPr>
        <p:blipFill>
          <a:blip r:embed="rId3">
            <a:alphaModFix/>
          </a:blip>
          <a:stretch>
            <a:fillRect/>
          </a:stretch>
        </p:blipFill>
        <p:spPr>
          <a:xfrm>
            <a:off x="311700" y="2017868"/>
            <a:ext cx="2730725" cy="1819050"/>
          </a:xfrm>
          <a:prstGeom prst="rect">
            <a:avLst/>
          </a:prstGeom>
          <a:noFill/>
          <a:ln>
            <a:noFill/>
          </a:ln>
        </p:spPr>
      </p:pic>
      <p:sp>
        <p:nvSpPr>
          <p:cNvPr id="105" name="Google Shape;105;p18"/>
          <p:cNvSpPr txBox="1"/>
          <p:nvPr/>
        </p:nvSpPr>
        <p:spPr>
          <a:xfrm>
            <a:off x="4886400" y="2008738"/>
            <a:ext cx="3945900" cy="164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a:t>Choose Python Framework</a:t>
            </a:r>
            <a:endParaRPr b="1"/>
          </a:p>
          <a:p>
            <a:pPr indent="-317500" lvl="0" marL="457200" rtl="0" algn="l">
              <a:spcBef>
                <a:spcPts val="0"/>
              </a:spcBef>
              <a:spcAft>
                <a:spcPts val="0"/>
              </a:spcAft>
              <a:buSzPts val="1400"/>
              <a:buAutoNum type="arabicPeriod"/>
            </a:pPr>
            <a:r>
              <a:rPr b="1" lang="en"/>
              <a:t>Simple test of Framework</a:t>
            </a:r>
            <a:endParaRPr b="1"/>
          </a:p>
          <a:p>
            <a:pPr indent="-317500" lvl="0" marL="457200" rtl="0" algn="l">
              <a:spcBef>
                <a:spcPts val="0"/>
              </a:spcBef>
              <a:spcAft>
                <a:spcPts val="0"/>
              </a:spcAft>
              <a:buSzPts val="1400"/>
              <a:buAutoNum type="arabicPeriod"/>
            </a:pPr>
            <a:r>
              <a:rPr b="1" lang="en"/>
              <a:t>Write your app</a:t>
            </a:r>
            <a:endParaRPr b="1"/>
          </a:p>
          <a:p>
            <a:pPr indent="-317500" lvl="0" marL="457200" rtl="0" algn="l">
              <a:spcBef>
                <a:spcPts val="0"/>
              </a:spcBef>
              <a:spcAft>
                <a:spcPts val="0"/>
              </a:spcAft>
              <a:buSzPts val="1400"/>
              <a:buAutoNum type="arabicPeriod"/>
            </a:pPr>
            <a:r>
              <a:rPr b="1" lang="en"/>
              <a:t>Test in Dev</a:t>
            </a:r>
            <a:endParaRPr b="1"/>
          </a:p>
          <a:p>
            <a:pPr indent="-317500" lvl="0" marL="457200" rtl="0" algn="l">
              <a:spcBef>
                <a:spcPts val="0"/>
              </a:spcBef>
              <a:spcAft>
                <a:spcPts val="0"/>
              </a:spcAft>
              <a:buSzPts val="1400"/>
              <a:buAutoNum type="arabicPeriod"/>
            </a:pPr>
            <a:r>
              <a:rPr b="1" lang="en"/>
              <a:t>Deploy App to Production</a:t>
            </a:r>
            <a:endParaRPr b="1"/>
          </a:p>
          <a:p>
            <a:pPr indent="-317500" lvl="0" marL="457200" rtl="0" algn="l">
              <a:spcBef>
                <a:spcPts val="0"/>
              </a:spcBef>
              <a:spcAft>
                <a:spcPts val="0"/>
              </a:spcAft>
              <a:buSzPts val="1400"/>
              <a:buAutoNum type="arabicPeriod"/>
            </a:pPr>
            <a:r>
              <a:rPr b="1" lang="en"/>
              <a:t>Configuring Web Servers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History of Flask</a:t>
            </a:r>
            <a:endParaRPr/>
          </a:p>
        </p:txBody>
      </p:sp>
      <p:sp>
        <p:nvSpPr>
          <p:cNvPr id="111" name="Google Shape;111;p1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9"/>
          <p:cNvSpPr txBox="1"/>
          <p:nvPr/>
        </p:nvSpPr>
        <p:spPr>
          <a:xfrm>
            <a:off x="946050" y="1302600"/>
            <a:ext cx="72519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Released in 2010</a:t>
            </a:r>
            <a:endParaRPr/>
          </a:p>
          <a:p>
            <a:pPr indent="0" lvl="0" marL="0" rtl="0" algn="l">
              <a:spcBef>
                <a:spcPts val="0"/>
              </a:spcBef>
              <a:spcAft>
                <a:spcPts val="0"/>
              </a:spcAft>
              <a:buNone/>
            </a:pPr>
            <a:r>
              <a:rPr lang="en"/>
              <a:t>Micro web framework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Includes:</a:t>
            </a:r>
            <a:endParaRPr b="1"/>
          </a:p>
          <a:p>
            <a:pPr indent="-317500" lvl="0" marL="457200" rtl="0" algn="l">
              <a:spcBef>
                <a:spcPts val="0"/>
              </a:spcBef>
              <a:spcAft>
                <a:spcPts val="0"/>
              </a:spcAft>
              <a:buSzPts val="1400"/>
              <a:buChar char="●"/>
            </a:pPr>
            <a:r>
              <a:rPr lang="en"/>
              <a:t>Jinja2 Templating (a modern and designer-friendly templating language for Python, modelled after Django’s templates (Django was released in 2005.))</a:t>
            </a:r>
            <a:endParaRPr/>
          </a:p>
          <a:p>
            <a:pPr indent="-317500" lvl="0" marL="457200" rtl="0" algn="l">
              <a:spcBef>
                <a:spcPts val="0"/>
              </a:spcBef>
              <a:spcAft>
                <a:spcPts val="0"/>
              </a:spcAft>
              <a:buSzPts val="1400"/>
              <a:buChar char="●"/>
            </a:pPr>
            <a:r>
              <a:rPr lang="en"/>
              <a:t>RESTful request dispatching</a:t>
            </a:r>
            <a:endParaRPr/>
          </a:p>
          <a:p>
            <a:pPr indent="-317500" lvl="0" marL="457200" rtl="0" algn="l">
              <a:spcBef>
                <a:spcPts val="0"/>
              </a:spcBef>
              <a:spcAft>
                <a:spcPts val="0"/>
              </a:spcAft>
              <a:buSzPts val="1400"/>
              <a:buChar char="●"/>
            </a:pPr>
            <a:r>
              <a:rPr lang="en"/>
              <a:t>Support for cookies</a:t>
            </a:r>
            <a:endParaRPr/>
          </a:p>
          <a:p>
            <a:pPr indent="-317500" lvl="0" marL="457200" rtl="0" algn="l">
              <a:spcBef>
                <a:spcPts val="0"/>
              </a:spcBef>
              <a:spcAft>
                <a:spcPts val="0"/>
              </a:spcAft>
              <a:buSzPts val="1400"/>
              <a:buChar char="●"/>
            </a:pPr>
            <a:r>
              <a:rPr lang="en"/>
              <a:t>Extensions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Used by:</a:t>
            </a:r>
            <a:endParaRPr b="1"/>
          </a:p>
          <a:p>
            <a:pPr indent="0" lvl="0" marL="0" rtl="0" algn="l">
              <a:spcBef>
                <a:spcPts val="0"/>
              </a:spcBef>
              <a:spcAft>
                <a:spcPts val="0"/>
              </a:spcAft>
              <a:buNone/>
            </a:pPr>
            <a:r>
              <a:rPr lang="en"/>
              <a:t>Pinterest, LinkedIn</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http://flask.pocoo.org/</a:t>
            </a:r>
            <a:endParaRPr b="1">
              <a:solidFill>
                <a:schemeClr val="dk1"/>
              </a:solidFill>
            </a:endParaRPr>
          </a:p>
        </p:txBody>
      </p:sp>
      <p:pic>
        <p:nvPicPr>
          <p:cNvPr id="114" name="Google Shape;114;p19"/>
          <p:cNvPicPr preferRelativeResize="0"/>
          <p:nvPr/>
        </p:nvPicPr>
        <p:blipFill>
          <a:blip r:embed="rId3">
            <a:alphaModFix/>
          </a:blip>
          <a:stretch>
            <a:fillRect/>
          </a:stretch>
        </p:blipFill>
        <p:spPr>
          <a:xfrm>
            <a:off x="6175675" y="1088125"/>
            <a:ext cx="2620950" cy="102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a:t>
            </a:r>
            <a:r>
              <a:rPr lang="en"/>
              <a:t> Basics</a:t>
            </a:r>
            <a:endParaRPr/>
          </a:p>
        </p:txBody>
      </p:sp>
      <p:sp>
        <p:nvSpPr>
          <p:cNvPr id="120" name="Google Shape;120;p2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0"/>
          <p:cNvSpPr txBox="1"/>
          <p:nvPr/>
        </p:nvSpPr>
        <p:spPr>
          <a:xfrm>
            <a:off x="708450" y="1385725"/>
            <a:ext cx="4060500" cy="3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a:t>
            </a:r>
            <a:endParaRPr b="1"/>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pip3 install Flask</a:t>
            </a:r>
            <a:endParaRPr>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Create a Project:</a:t>
            </a:r>
            <a:endParaRPr b="1"/>
          </a:p>
          <a:p>
            <a:pPr indent="0" lvl="0" marL="0" rtl="0" algn="l">
              <a:spcBef>
                <a:spcPts val="0"/>
              </a:spcBef>
              <a:spcAft>
                <a:spcPts val="0"/>
              </a:spcAft>
              <a:buNone/>
            </a:pPr>
            <a:r>
              <a:rPr b="1" lang="en"/>
              <a:t>hello.py</a:t>
            </a:r>
            <a:endParaRPr b="1"/>
          </a:p>
          <a:p>
            <a:pPr indent="0" lvl="0" marL="0" rtl="0" algn="l">
              <a:spcBef>
                <a:spcPts val="0"/>
              </a:spcBef>
              <a:spcAft>
                <a:spcPts val="0"/>
              </a:spcAft>
              <a:buNone/>
            </a:pPr>
            <a:r>
              <a:rPr lang="en">
                <a:latin typeface="Consolas"/>
                <a:ea typeface="Consolas"/>
                <a:cs typeface="Consolas"/>
                <a:sym typeface="Consolas"/>
              </a:rPr>
              <a:t>from flask import Flask</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app = Flask(__name__)</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@app.route("/")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hello():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"Hello World!"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if __name__ == "__main__":</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app.run()</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23" name="Google Shape;123;p20"/>
          <p:cNvSpPr txBox="1"/>
          <p:nvPr/>
        </p:nvSpPr>
        <p:spPr>
          <a:xfrm>
            <a:off x="4768975" y="1378750"/>
            <a:ext cx="2665200" cy="3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Running Flask (in Dev)</a:t>
            </a:r>
            <a:r>
              <a:rPr b="1" lang="en"/>
              <a:t>:</a:t>
            </a:r>
            <a:endParaRPr b="1"/>
          </a:p>
          <a:p>
            <a:pPr indent="0" lvl="0" marL="0" rtl="0" algn="l">
              <a:spcBef>
                <a:spcPts val="0"/>
              </a:spcBef>
              <a:spcAft>
                <a:spcPts val="0"/>
              </a:spcAft>
              <a:buNone/>
            </a:pPr>
            <a:r>
              <a:rPr lang="en">
                <a:latin typeface="Consolas"/>
                <a:ea typeface="Consolas"/>
                <a:cs typeface="Consolas"/>
                <a:sym typeface="Consolas"/>
              </a:rPr>
              <a:t>FLASK_APP = hello.py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flask run</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(Can also run this in IDLE and it will work as well)</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29" name="Google Shape;129;p2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1"/>
          <p:cNvSpPr txBox="1"/>
          <p:nvPr/>
        </p:nvSpPr>
        <p:spPr>
          <a:xfrm>
            <a:off x="708450" y="1113625"/>
            <a:ext cx="26652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Folder Structure</a:t>
            </a:r>
            <a:endParaRPr b="1"/>
          </a:p>
          <a:p>
            <a:pPr indent="0" lvl="0" marL="0" rtl="0" algn="l">
              <a:spcBef>
                <a:spcPts val="0"/>
              </a:spcBef>
              <a:spcAft>
                <a:spcPts val="0"/>
              </a:spcAft>
              <a:buClr>
                <a:schemeClr val="dk1"/>
              </a:buClr>
              <a:buSzPts val="1100"/>
              <a:buFont typeface="Arial"/>
              <a:buNone/>
            </a:pPr>
            <a:r>
              <a:rPr lang="en" sz="1200"/>
              <a:t>/static</a:t>
            </a:r>
            <a:endParaRPr sz="1200"/>
          </a:p>
          <a:p>
            <a:pPr indent="0" lvl="0" marL="0" rtl="0" algn="l">
              <a:spcBef>
                <a:spcPts val="0"/>
              </a:spcBef>
              <a:spcAft>
                <a:spcPts val="0"/>
              </a:spcAft>
              <a:buClr>
                <a:schemeClr val="dk1"/>
              </a:buClr>
              <a:buSzPts val="1100"/>
              <a:buFont typeface="Arial"/>
              <a:buNone/>
            </a:pPr>
            <a:r>
              <a:rPr lang="en" sz="1200"/>
              <a:t>  /css</a:t>
            </a:r>
            <a:endParaRPr sz="1200"/>
          </a:p>
          <a:p>
            <a:pPr indent="0" lvl="0" marL="0" rtl="0" algn="l">
              <a:spcBef>
                <a:spcPts val="0"/>
              </a:spcBef>
              <a:spcAft>
                <a:spcPts val="0"/>
              </a:spcAft>
              <a:buClr>
                <a:schemeClr val="dk1"/>
              </a:buClr>
              <a:buSzPts val="1100"/>
              <a:buFont typeface="Arial"/>
              <a:buNone/>
            </a:pPr>
            <a:r>
              <a:rPr lang="en" sz="1200"/>
              <a:t>    6gen3.css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/images</a:t>
            </a:r>
            <a:endParaRPr sz="1200"/>
          </a:p>
          <a:p>
            <a:pPr indent="0" lvl="0" marL="0" rtl="0" algn="l">
              <a:spcBef>
                <a:spcPts val="0"/>
              </a:spcBef>
              <a:spcAft>
                <a:spcPts val="0"/>
              </a:spcAft>
              <a:buClr>
                <a:schemeClr val="dk1"/>
              </a:buClr>
              <a:buSzPts val="1100"/>
              <a:buFont typeface="Arial"/>
              <a:buNone/>
            </a:pPr>
            <a:r>
              <a:rPr lang="en" sz="1200"/>
              <a:t>    6gen3-logo.png</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/vendor</a:t>
            </a:r>
            <a:endParaRPr sz="1200"/>
          </a:p>
          <a:p>
            <a:pPr indent="0" lvl="0" marL="0" rtl="0" algn="l">
              <a:spcBef>
                <a:spcPts val="0"/>
              </a:spcBef>
              <a:spcAft>
                <a:spcPts val="0"/>
              </a:spcAft>
              <a:buClr>
                <a:schemeClr val="dk1"/>
              </a:buClr>
              <a:buSzPts val="1100"/>
              <a:buFont typeface="Arial"/>
              <a:buNone/>
            </a:pPr>
            <a:r>
              <a:rPr lang="en" sz="1200"/>
              <a:t>    /bootstrap</a:t>
            </a:r>
            <a:endParaRPr sz="1200"/>
          </a:p>
          <a:p>
            <a:pPr indent="0" lvl="0" marL="0" rtl="0" algn="l">
              <a:spcBef>
                <a:spcPts val="0"/>
              </a:spcBef>
              <a:spcAft>
                <a:spcPts val="0"/>
              </a:spcAft>
              <a:buClr>
                <a:schemeClr val="dk1"/>
              </a:buClr>
              <a:buSzPts val="1100"/>
              <a:buFont typeface="Arial"/>
              <a:buNone/>
            </a:pPr>
            <a:r>
              <a:rPr lang="en" sz="1200"/>
              <a:t>    /jquery</a:t>
            </a:r>
            <a:endParaRPr sz="1200"/>
          </a:p>
          <a:p>
            <a:pPr indent="0" lvl="0" marL="0" rtl="0" algn="l">
              <a:spcBef>
                <a:spcPts val="0"/>
              </a:spcBef>
              <a:spcAft>
                <a:spcPts val="0"/>
              </a:spcAft>
              <a:buClr>
                <a:schemeClr val="dk1"/>
              </a:buClr>
              <a:buSzPts val="1100"/>
              <a:buFont typeface="Arial"/>
              <a:buNone/>
            </a:pPr>
            <a:r>
              <a:rPr lang="en" sz="1200"/>
              <a:t>    /font-awesome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/templates</a:t>
            </a:r>
            <a:endParaRPr sz="1200"/>
          </a:p>
          <a:p>
            <a:pPr indent="0" lvl="0" marL="0" rtl="0" algn="l">
              <a:spcBef>
                <a:spcPts val="0"/>
              </a:spcBef>
              <a:spcAft>
                <a:spcPts val="0"/>
              </a:spcAft>
              <a:buClr>
                <a:schemeClr val="dk1"/>
              </a:buClr>
              <a:buSzPts val="1100"/>
              <a:buFont typeface="Arial"/>
              <a:buNone/>
            </a:pPr>
            <a:r>
              <a:rPr lang="en" sz="1200"/>
              <a:t>  index.html</a:t>
            </a:r>
            <a:endParaRPr sz="1200"/>
          </a:p>
          <a:p>
            <a:pPr indent="0" lvl="0" marL="0" rtl="0" algn="l">
              <a:spcBef>
                <a:spcPts val="0"/>
              </a:spcBef>
              <a:spcAft>
                <a:spcPts val="0"/>
              </a:spcAft>
              <a:buClr>
                <a:schemeClr val="dk1"/>
              </a:buClr>
              <a:buSzPts val="1100"/>
              <a:buFont typeface="Arial"/>
              <a:buNone/>
            </a:pPr>
            <a:r>
              <a:rPr lang="en" sz="1200"/>
              <a:t>  w2e.html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app.py</a:t>
            </a:r>
            <a:endParaRPr sz="1200"/>
          </a:p>
          <a:p>
            <a:pPr indent="0" lvl="0" marL="0" rtl="0" algn="l">
              <a:spcBef>
                <a:spcPts val="0"/>
              </a:spcBef>
              <a:spcAft>
                <a:spcPts val="0"/>
              </a:spcAft>
              <a:buClr>
                <a:schemeClr val="dk1"/>
              </a:buClr>
              <a:buSzPts val="1100"/>
              <a:buFont typeface="Arial"/>
              <a:buNone/>
            </a:pPr>
            <a:r>
              <a:rPr lang="en" sz="1200"/>
              <a:t>main_dish.txt</a:t>
            </a:r>
            <a:endParaRPr sz="1200"/>
          </a:p>
          <a:p>
            <a:pPr indent="0" lvl="0" marL="0" rtl="0" algn="l">
              <a:spcBef>
                <a:spcPts val="0"/>
              </a:spcBef>
              <a:spcAft>
                <a:spcPts val="0"/>
              </a:spcAft>
              <a:buClr>
                <a:schemeClr val="dk1"/>
              </a:buClr>
              <a:buSzPts val="1100"/>
              <a:buFont typeface="Arial"/>
              <a:buNone/>
            </a:pPr>
            <a:r>
              <a:rPr lang="en" sz="1200"/>
              <a:t>starch.txt</a:t>
            </a:r>
            <a:endParaRPr sz="1200"/>
          </a:p>
          <a:p>
            <a:pPr indent="0" lvl="0" marL="0" rtl="0" algn="l">
              <a:spcBef>
                <a:spcPts val="0"/>
              </a:spcBef>
              <a:spcAft>
                <a:spcPts val="0"/>
              </a:spcAft>
              <a:buClr>
                <a:schemeClr val="dk1"/>
              </a:buClr>
              <a:buSzPts val="1100"/>
              <a:buFont typeface="Arial"/>
              <a:buNone/>
            </a:pPr>
            <a:r>
              <a:rPr lang="en" sz="1200"/>
              <a:t>vegetable.txt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32" name="Google Shape;132;p21"/>
          <p:cNvSpPr txBox="1"/>
          <p:nvPr/>
        </p:nvSpPr>
        <p:spPr>
          <a:xfrm>
            <a:off x="4470150" y="1113625"/>
            <a:ext cx="40023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Folder Structure of Basic Static Website</a:t>
            </a:r>
            <a:endParaRPr sz="1200"/>
          </a:p>
          <a:p>
            <a:pPr indent="0" lvl="0" marL="0" rtl="0" algn="l">
              <a:spcBef>
                <a:spcPts val="0"/>
              </a:spcBef>
              <a:spcAft>
                <a:spcPts val="0"/>
              </a:spcAft>
              <a:buClr>
                <a:schemeClr val="dk1"/>
              </a:buClr>
              <a:buSzPts val="1100"/>
              <a:buFont typeface="Arial"/>
              <a:buNone/>
            </a:pPr>
            <a:r>
              <a:rPr lang="en" sz="1200"/>
              <a:t>/css</a:t>
            </a:r>
            <a:endParaRPr sz="1200"/>
          </a:p>
          <a:p>
            <a:pPr indent="0" lvl="0" marL="0" rtl="0" algn="l">
              <a:spcBef>
                <a:spcPts val="0"/>
              </a:spcBef>
              <a:spcAft>
                <a:spcPts val="0"/>
              </a:spcAft>
              <a:buClr>
                <a:schemeClr val="dk1"/>
              </a:buClr>
              <a:buSzPts val="1100"/>
              <a:buFont typeface="Arial"/>
              <a:buNone/>
            </a:pPr>
            <a:r>
              <a:rPr lang="en" sz="1200"/>
              <a:t>  6gen3.css</a:t>
            </a:r>
            <a:endParaRPr sz="1200"/>
          </a:p>
          <a:p>
            <a:pPr indent="0" lvl="0" marL="0" rtl="0" algn="l">
              <a:spcBef>
                <a:spcPts val="0"/>
              </a:spcBef>
              <a:spcAft>
                <a:spcPts val="0"/>
              </a:spcAft>
              <a:buClr>
                <a:schemeClr val="dk1"/>
              </a:buClr>
              <a:buSzPts val="1100"/>
              <a:buFont typeface="Arial"/>
              <a:buNone/>
            </a:pPr>
            <a:r>
              <a:rPr lang="en" sz="1200"/>
              <a:t>  bootstrap.min.css</a:t>
            </a:r>
            <a:endParaRPr sz="1200"/>
          </a:p>
          <a:p>
            <a:pPr indent="0" lvl="0" marL="0" rtl="0" algn="l">
              <a:spcBef>
                <a:spcPts val="0"/>
              </a:spcBef>
              <a:spcAft>
                <a:spcPts val="0"/>
              </a:spcAft>
              <a:buClr>
                <a:schemeClr val="dk1"/>
              </a:buClr>
              <a:buSzPts val="1100"/>
              <a:buFont typeface="Arial"/>
              <a:buNone/>
            </a:pPr>
            <a:r>
              <a:rPr lang="en" sz="1200">
                <a:solidFill>
                  <a:schemeClr val="dk1"/>
                </a:solidFill>
              </a:rPr>
              <a:t>  jquery.min.css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/js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bootstrap.min.js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jquery.min.js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/images</a:t>
            </a:r>
            <a:endParaRPr sz="1200"/>
          </a:p>
          <a:p>
            <a:pPr indent="0" lvl="0" marL="0" rtl="0" algn="l">
              <a:spcBef>
                <a:spcPts val="0"/>
              </a:spcBef>
              <a:spcAft>
                <a:spcPts val="0"/>
              </a:spcAft>
              <a:buClr>
                <a:schemeClr val="dk1"/>
              </a:buClr>
              <a:buSzPts val="1100"/>
              <a:buFont typeface="Arial"/>
              <a:buNone/>
            </a:pPr>
            <a:r>
              <a:rPr lang="en" sz="1200"/>
              <a:t>  6gen3-logo.png</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index.html</a:t>
            </a:r>
            <a:endParaRPr sz="1200"/>
          </a:p>
          <a:p>
            <a:pPr indent="0" lvl="0" marL="0" rtl="0" algn="l">
              <a:spcBef>
                <a:spcPts val="0"/>
              </a:spcBef>
              <a:spcAft>
                <a:spcPts val="0"/>
              </a:spcAft>
              <a:buClr>
                <a:schemeClr val="dk1"/>
              </a:buClr>
              <a:buSzPts val="1100"/>
              <a:buFont typeface="Arial"/>
              <a:buNone/>
            </a:pPr>
            <a:r>
              <a:rPr lang="en" sz="1200"/>
              <a:t>w2e.html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33" name="Google Shape;133;p21"/>
          <p:cNvSpPr txBox="1"/>
          <p:nvPr/>
        </p:nvSpPr>
        <p:spPr>
          <a:xfrm>
            <a:off x="3445025" y="2050975"/>
            <a:ext cx="8013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