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1"/>
    <p:restoredTop sz="94694"/>
  </p:normalViewPr>
  <p:slideViewPr>
    <p:cSldViewPr snapToGrid="0">
      <p:cViewPr>
        <p:scale>
          <a:sx n="125" d="100"/>
          <a:sy n="125" d="100"/>
        </p:scale>
        <p:origin x="10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0D45-AFAD-8056-1D1D-5B3F0FD8F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58BD0-5E20-451D-A353-3794F4F52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779E8-EB5E-D798-19C6-5EB89A0D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6FE-0B53-324A-BF79-29B40216CCEB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3D3FD-E111-B726-24C1-A73C27C5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86493-13AE-2B66-FC40-4E3D1F72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732F-64F7-0C48-923D-811F8436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7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7706-4533-DB4C-A851-EF6E849A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E38FB-50F2-8442-0350-1D49E7C79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ADDD-81EE-A3C4-FE56-875B50A8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6FE-0B53-324A-BF79-29B40216CCEB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B5DA2-7EB5-98BA-BC92-D65D5FE5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89844-C28A-6773-30C1-7DE46B54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732F-64F7-0C48-923D-811F8436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0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D0725-2D10-04E7-0CC0-5BDCEDB47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6127D-32BD-057F-88D3-4176BEC91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69CE1-E1D3-390E-E4A1-11059F9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6FE-0B53-324A-BF79-29B40216CCEB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7179-B711-4073-5F44-334527DA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E9C9-C201-CD16-EDD8-F5A73D63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732F-64F7-0C48-923D-811F8436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2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991F-D113-197E-3D45-236DECE7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FCE1-1FBB-C6F3-0C58-7140BEBC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A9A4C-D8ED-CDA3-F5A1-71A922FB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6FE-0B53-324A-BF79-29B40216CCEB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38057-E24F-B098-902F-D2426B4A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D447D-83D8-4685-216E-F2D06A4B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732F-64F7-0C48-923D-811F8436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F6D8-D90F-8923-9376-44143846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0E8C4-FB16-5FDC-7B2C-AA0F163B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80849-FBAE-27C6-EB61-B0469BD9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6FE-0B53-324A-BF79-29B40216CCEB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9E792-66FF-A56F-F276-4155A959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23EDD-09D7-3E4E-6550-C8821F68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732F-64F7-0C48-923D-811F8436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6441-D665-BA96-D854-2A2372D8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47C37-E1E7-7E35-0F9C-85DF78A03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6637E-2042-DA46-64D6-325EB4B91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9A89-CDEB-8407-3DBD-738E6BEE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6FE-0B53-324A-BF79-29B40216CCEB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2CDB0-D525-EAB6-6581-EBF4C620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926B7-66C7-B567-2A73-15F7DAF1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732F-64F7-0C48-923D-811F8436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8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A00E-A8D6-BE31-6885-7D5B5490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8F451-384B-2542-9E10-0AF09A584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59E5-41AF-FCF2-871E-8D7E8D993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7C0D9-C188-D4C3-187D-9CA6193C9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EB2AF-246D-F7A8-5E8D-D74AF2CC3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399A2-C78B-7BB1-5EC6-1121E707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6FE-0B53-324A-BF79-29B40216CCEB}" type="datetimeFigureOut">
              <a:rPr lang="en-US" smtClean="0"/>
              <a:t>5/23/24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4766A-52CD-A77B-DB16-1E60318C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360E2-4381-D1AA-93C5-FAFED3D7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732F-64F7-0C48-923D-811F8436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A987-39CE-E8B6-0298-FE278B88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1F0F6-05A8-D3AB-65AD-887D0DA8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6FE-0B53-324A-BF79-29B40216CCEB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45A4A-707B-EF57-DFB6-88F978E5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6BDB8-0AF2-0BC2-023F-FA91707C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732F-64F7-0C48-923D-811F8436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1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655A9-E086-CE89-CB96-CDD242A4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6FE-0B53-324A-BF79-29B40216CCEB}" type="datetimeFigureOut">
              <a:rPr lang="en-US" smtClean="0"/>
              <a:t>5/23/24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CED7E-2535-B68E-5B02-B26D9C78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07FF9-F3ED-4D9C-7C5B-BD82AD4A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732F-64F7-0C48-923D-811F8436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481D-F4EC-26CC-DD3A-F880BF04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EF1D-BD98-5CAA-C139-D70AFC0AA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5772E-A50D-8DA0-33AC-82BFA7DDD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16FEA-43AF-91B0-983A-49CC688F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6FE-0B53-324A-BF79-29B40216CCEB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66AF3-DE09-55F8-7610-0AC8956C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69B89-105A-699D-6D17-42BA5847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732F-64F7-0C48-923D-811F8436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5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DA15-6618-1B96-CCDF-3DD64EA0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0FD0E-4D3C-1D67-15A9-ECF759772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1CB53-1DF4-ECCD-49B1-43259F715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695FA-C9A5-33FD-AE64-CBB2C97C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46FE-0B53-324A-BF79-29B40216CCEB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5AB75-28A8-3008-29EE-C2B193AF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389F-B896-CE4D-4BD6-0451B631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732F-64F7-0C48-923D-811F8436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7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53714-3120-51B2-F2D7-3373F98C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06BD6-83AE-5232-56DE-D635E3760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8473-5F62-01BA-A47F-3E7E5C076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E46FE-0B53-324A-BF79-29B40216CCEB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5D3FF-9A10-CF39-56DB-F45880D7B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70E1D-765E-04A3-C5C0-31A4127BF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4732F-64F7-0C48-923D-811F8436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3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608E-D202-B235-9358-F03D91E12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Autonomous Discovery for BCR Signaling and Cell Fate Decisions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BC6F6-0782-A5BA-AE0F-345E4CC6C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Bayard Walsh</a:t>
            </a:r>
          </a:p>
        </p:txBody>
      </p:sp>
    </p:spTree>
    <p:extLst>
      <p:ext uri="{BB962C8B-B14F-4D97-AF65-F5344CB8AC3E}">
        <p14:creationId xmlns:p14="http://schemas.microsoft.com/office/powerpoint/2010/main" val="386015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BC4E-852C-DEED-5CE4-0AD373F0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764" y="631690"/>
            <a:ext cx="3154680" cy="1274256"/>
          </a:xfrm>
        </p:spPr>
        <p:txBody>
          <a:bodyPr/>
          <a:lstStyle/>
          <a:p>
            <a:r>
              <a:rPr lang="en-US" dirty="0"/>
              <a:t>Data Pipeline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45827C36-13EC-7A2A-B781-1C9D54DC8E71}"/>
              </a:ext>
            </a:extLst>
          </p:cNvPr>
          <p:cNvSpPr/>
          <p:nvPr/>
        </p:nvSpPr>
        <p:spPr>
          <a:xfrm rot="16200000">
            <a:off x="2121869" y="2978073"/>
            <a:ext cx="484632" cy="6428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rved Up Arrow 5">
            <a:extLst>
              <a:ext uri="{FF2B5EF4-FFF2-40B4-BE49-F238E27FC236}">
                <a16:creationId xmlns:a16="http://schemas.microsoft.com/office/drawing/2014/main" id="{1EF438DD-CECE-5CF6-39BF-43941F7362E7}"/>
              </a:ext>
            </a:extLst>
          </p:cNvPr>
          <p:cNvSpPr/>
          <p:nvPr/>
        </p:nvSpPr>
        <p:spPr>
          <a:xfrm>
            <a:off x="838200" y="3561405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>
            <a:extLst>
              <a:ext uri="{FF2B5EF4-FFF2-40B4-BE49-F238E27FC236}">
                <a16:creationId xmlns:a16="http://schemas.microsoft.com/office/drawing/2014/main" id="{46DA4E97-2DF8-3CE2-0440-BFBDF1229734}"/>
              </a:ext>
            </a:extLst>
          </p:cNvPr>
          <p:cNvSpPr/>
          <p:nvPr/>
        </p:nvSpPr>
        <p:spPr>
          <a:xfrm rot="10800000">
            <a:off x="838200" y="2288318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B61351-534E-9AC0-DB06-BCDDDE2B2C16}"/>
              </a:ext>
            </a:extLst>
          </p:cNvPr>
          <p:cNvSpPr txBox="1">
            <a:spLocks/>
          </p:cNvSpPr>
          <p:nvPr/>
        </p:nvSpPr>
        <p:spPr>
          <a:xfrm>
            <a:off x="838200" y="3047118"/>
            <a:ext cx="1216152" cy="406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/>
              <a:t>Group papers and generate hypotheses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5B6342-0206-542B-4F67-20446F262478}"/>
              </a:ext>
            </a:extLst>
          </p:cNvPr>
          <p:cNvSpPr txBox="1">
            <a:spLocks/>
          </p:cNvSpPr>
          <p:nvPr/>
        </p:nvSpPr>
        <p:spPr>
          <a:xfrm>
            <a:off x="2685605" y="3057178"/>
            <a:ext cx="1102315" cy="444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/>
              <a:t>Generate several varied experimental plans per hypotheses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34B640F-8ADB-1A6D-A1B8-842CD6AF1EB9}"/>
              </a:ext>
            </a:extLst>
          </p:cNvPr>
          <p:cNvSpPr/>
          <p:nvPr/>
        </p:nvSpPr>
        <p:spPr>
          <a:xfrm rot="17932541">
            <a:off x="3794070" y="3390603"/>
            <a:ext cx="213539" cy="6163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89357A94-324B-027D-5214-886BCC704DE7}"/>
              </a:ext>
            </a:extLst>
          </p:cNvPr>
          <p:cNvSpPr/>
          <p:nvPr/>
        </p:nvSpPr>
        <p:spPr>
          <a:xfrm rot="16200000">
            <a:off x="3897831" y="3012265"/>
            <a:ext cx="213539" cy="6163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BAEB41B-3832-10A2-DC9D-4BB60EA0A174}"/>
              </a:ext>
            </a:extLst>
          </p:cNvPr>
          <p:cNvSpPr/>
          <p:nvPr/>
        </p:nvSpPr>
        <p:spPr>
          <a:xfrm rot="14254451">
            <a:off x="3798113" y="2629452"/>
            <a:ext cx="213539" cy="6163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F58D41C-246E-A1D1-5580-651307DBB044}"/>
              </a:ext>
            </a:extLst>
          </p:cNvPr>
          <p:cNvSpPr/>
          <p:nvPr/>
        </p:nvSpPr>
        <p:spPr>
          <a:xfrm rot="17818683">
            <a:off x="4529084" y="2609038"/>
            <a:ext cx="213539" cy="6163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A4365FA-6D5C-03F3-7994-91D3A81CC410}"/>
              </a:ext>
            </a:extLst>
          </p:cNvPr>
          <p:cNvSpPr/>
          <p:nvPr/>
        </p:nvSpPr>
        <p:spPr>
          <a:xfrm rot="14455791">
            <a:off x="4530930" y="3400092"/>
            <a:ext cx="213539" cy="6163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D4CA6F87-8703-47DE-3BBD-00BE6DB67C75}"/>
              </a:ext>
            </a:extLst>
          </p:cNvPr>
          <p:cNvSpPr/>
          <p:nvPr/>
        </p:nvSpPr>
        <p:spPr>
          <a:xfrm rot="16200000">
            <a:off x="4567695" y="2998764"/>
            <a:ext cx="213539" cy="6163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1597B5A-1A0E-E6DE-A2C3-BB321A93ECD4}"/>
              </a:ext>
            </a:extLst>
          </p:cNvPr>
          <p:cNvSpPr txBox="1">
            <a:spLocks/>
          </p:cNvSpPr>
          <p:nvPr/>
        </p:nvSpPr>
        <p:spPr>
          <a:xfrm>
            <a:off x="4981561" y="2921800"/>
            <a:ext cx="1216152" cy="75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/>
              <a:t>Select best experimental plan per hypothesis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DE653D1-FE21-90E1-4444-20F638F0BC31}"/>
              </a:ext>
            </a:extLst>
          </p:cNvPr>
          <p:cNvSpPr txBox="1">
            <a:spLocks/>
          </p:cNvSpPr>
          <p:nvPr/>
        </p:nvSpPr>
        <p:spPr>
          <a:xfrm>
            <a:off x="6711833" y="2883214"/>
            <a:ext cx="1216152" cy="75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/>
              <a:t>Translate high-level experimental plans into detailed, step-by-step protocol</a:t>
            </a:r>
          </a:p>
        </p:txBody>
      </p:sp>
      <p:sp>
        <p:nvSpPr>
          <p:cNvPr id="20" name="Curved Up Arrow 19">
            <a:extLst>
              <a:ext uri="{FF2B5EF4-FFF2-40B4-BE49-F238E27FC236}">
                <a16:creationId xmlns:a16="http://schemas.microsoft.com/office/drawing/2014/main" id="{14DAB1FC-06CF-47BC-03EE-6ADBDC58089C}"/>
              </a:ext>
            </a:extLst>
          </p:cNvPr>
          <p:cNvSpPr/>
          <p:nvPr/>
        </p:nvSpPr>
        <p:spPr>
          <a:xfrm rot="10800000">
            <a:off x="8643767" y="2219161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Up Arrow 20">
            <a:extLst>
              <a:ext uri="{FF2B5EF4-FFF2-40B4-BE49-F238E27FC236}">
                <a16:creationId xmlns:a16="http://schemas.microsoft.com/office/drawing/2014/main" id="{83C7D5A3-150E-F543-9E7F-29A9727C1256}"/>
              </a:ext>
            </a:extLst>
          </p:cNvPr>
          <p:cNvSpPr/>
          <p:nvPr/>
        </p:nvSpPr>
        <p:spPr>
          <a:xfrm>
            <a:off x="8643767" y="3533677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52C5C9C-8332-511E-F39A-E5AAFD8D3EF8}"/>
              </a:ext>
            </a:extLst>
          </p:cNvPr>
          <p:cNvSpPr txBox="1">
            <a:spLocks/>
          </p:cNvSpPr>
          <p:nvPr/>
        </p:nvSpPr>
        <p:spPr>
          <a:xfrm>
            <a:off x="8807452" y="3047118"/>
            <a:ext cx="1216152" cy="406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/>
              <a:t>Generate and parse synthetic data for each hypothesis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F42A54B-0DCA-2401-85E4-43C88690BF87}"/>
              </a:ext>
            </a:extLst>
          </p:cNvPr>
          <p:cNvSpPr/>
          <p:nvPr/>
        </p:nvSpPr>
        <p:spPr>
          <a:xfrm rot="16200000">
            <a:off x="6143209" y="2940935"/>
            <a:ext cx="484632" cy="6428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06E3EEF4-0CC5-E08F-813F-662D4C9C847D}"/>
              </a:ext>
            </a:extLst>
          </p:cNvPr>
          <p:cNvSpPr/>
          <p:nvPr/>
        </p:nvSpPr>
        <p:spPr>
          <a:xfrm rot="16200000">
            <a:off x="7966609" y="2871576"/>
            <a:ext cx="484632" cy="6428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F96BECAE-D843-3038-107A-A70C1E064563}"/>
              </a:ext>
            </a:extLst>
          </p:cNvPr>
          <p:cNvSpPr/>
          <p:nvPr/>
        </p:nvSpPr>
        <p:spPr>
          <a:xfrm>
            <a:off x="9947076" y="2825822"/>
            <a:ext cx="492151" cy="110768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3898079-2629-D7B6-1A33-3DE2F8385ACF}"/>
              </a:ext>
            </a:extLst>
          </p:cNvPr>
          <p:cNvSpPr txBox="1">
            <a:spLocks/>
          </p:cNvSpPr>
          <p:nvPr/>
        </p:nvSpPr>
        <p:spPr>
          <a:xfrm>
            <a:off x="10611862" y="2888619"/>
            <a:ext cx="1329573" cy="90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/>
              <a:t>Correlate synthetic data and rank most correlated hypotheses </a:t>
            </a:r>
          </a:p>
        </p:txBody>
      </p:sp>
    </p:spTree>
    <p:extLst>
      <p:ext uri="{BB962C8B-B14F-4D97-AF65-F5344CB8AC3E}">
        <p14:creationId xmlns:p14="http://schemas.microsoft.com/office/powerpoint/2010/main" val="171322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BC4E-852C-DEED-5CE4-0AD373F0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32"/>
            <a:ext cx="10515600" cy="1325563"/>
          </a:xfrm>
        </p:spPr>
        <p:txBody>
          <a:bodyPr/>
          <a:lstStyle/>
          <a:p>
            <a:r>
              <a:rPr lang="en-US" dirty="0"/>
              <a:t>Tree of Thought Prompting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DC49B-55FC-F732-2427-C6F6F7357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7915" y="1363186"/>
            <a:ext cx="4533900" cy="2514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37A3B0-393E-12F0-C224-8A84632121D2}"/>
              </a:ext>
            </a:extLst>
          </p:cNvPr>
          <p:cNvSpPr txBox="1"/>
          <p:nvPr/>
        </p:nvSpPr>
        <p:spPr>
          <a:xfrm>
            <a:off x="962184" y="1727200"/>
            <a:ext cx="54690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Generate 12 Experimental plans per hypothesis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Vary context, disprove hypothesis, or budget for experimental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Drawbacks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Deterministic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No-context window with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Extensive runtime (22 hours for 329 hypothesis)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Evaluating outcome with model had homogenous results on varied input, difficult to determine “best” experimental plan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082965-253C-4E4C-63F9-45D0089ED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79" y="4341812"/>
            <a:ext cx="42926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5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D101-0AFA-5C38-49AC-10266BAF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DA1018-CC3E-BC2A-C7D0-7E56E9FDF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35" r="507"/>
          <a:stretch/>
        </p:blipFill>
        <p:spPr>
          <a:xfrm>
            <a:off x="6299199" y="3228438"/>
            <a:ext cx="4930615" cy="316188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58CFDE-0F4D-8D6E-9911-2D5492518E38}"/>
              </a:ext>
            </a:extLst>
          </p:cNvPr>
          <p:cNvSpPr txBox="1"/>
          <p:nvPr/>
        </p:nvSpPr>
        <p:spPr>
          <a:xfrm>
            <a:off x="962186" y="1783894"/>
            <a:ext cx="49306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Generate CSV of synthetic data for each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linear correlation of variables with expected outcome to determine correlation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Benefits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real number meaning greater granularity and easier to rank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Drawbacks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Difficult to parse some CSVs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General framework is hard to incorporate non numerical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Unclear how data is generated, where estimates come from (previously seen papers/ </a:t>
            </a:r>
            <a:r>
              <a:rPr lang="en-US" sz="2000" dirty="0" err="1"/>
              <a:t>dataframes</a:t>
            </a:r>
            <a:r>
              <a:rPr lang="en-US" sz="2000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8DB1F4-AE78-8DFA-D570-E676A0B79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212663"/>
            <a:ext cx="3672392" cy="29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4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E6A3-63D2-1FA0-7243-D8260976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Ranked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C5F3-00CB-DC2A-AAE0-4786C1C1D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25480" cy="4486275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effectLst/>
                <a:latin typeface="+mj-lt"/>
              </a:rPr>
              <a:t>Correlation : 1.0</a:t>
            </a:r>
            <a:br>
              <a:rPr lang="en-US" dirty="0">
                <a:latin typeface="+mj-lt"/>
              </a:rPr>
            </a:br>
            <a:r>
              <a:rPr lang="en-US" b="0" i="1" dirty="0">
                <a:effectLst/>
                <a:latin typeface="+mj-lt"/>
              </a:rPr>
              <a:t>Does the integration of BAFF, TLR, and RGC-32 signals in atypical B cells promote the production of VH4-34 autoantibodies, contributing to the development of autoimmune responses in SLE patients?</a:t>
            </a:r>
          </a:p>
          <a:p>
            <a:r>
              <a:rPr lang="en-US" b="0" i="0" dirty="0">
                <a:effectLst/>
                <a:latin typeface="+mj-lt"/>
              </a:rPr>
              <a:t>Correlation : 0.997</a:t>
            </a:r>
            <a:br>
              <a:rPr lang="en-US" dirty="0">
                <a:latin typeface="+mj-lt"/>
              </a:rPr>
            </a:br>
            <a:r>
              <a:rPr lang="en-US" b="0" i="1" dirty="0">
                <a:effectLst/>
                <a:latin typeface="+mj-lt"/>
              </a:rPr>
              <a:t>Can the controlled covalent attachment of a targeting ligand to gold nanoparticles also enhance the delivery of immunotherapeutic agents to cancer cells, leading to increased anti-tumor immune responses?</a:t>
            </a:r>
          </a:p>
          <a:p>
            <a:r>
              <a:rPr lang="en-US" b="0" i="0" dirty="0">
                <a:effectLst/>
                <a:latin typeface="+mj-lt"/>
              </a:rPr>
              <a:t>Correlation : 0.990</a:t>
            </a:r>
            <a:br>
              <a:rPr lang="en-US" dirty="0">
                <a:latin typeface="+mj-lt"/>
              </a:rPr>
            </a:br>
            <a:r>
              <a:rPr lang="en-US" b="0" i="1" dirty="0">
                <a:effectLst/>
                <a:latin typeface="+mj-lt"/>
              </a:rPr>
              <a:t>Do CXCL13+CD4+ T cells in skin TLSs of pemphigus patients also regulate Treg function through a feedback loop, thereby modulating the chronic blister microenvironment?</a:t>
            </a:r>
          </a:p>
          <a:p>
            <a:r>
              <a:rPr lang="en-US" b="0" i="0" dirty="0">
                <a:effectLst/>
                <a:latin typeface="+mj-lt"/>
              </a:rPr>
              <a:t>Correlation : 0.984</a:t>
            </a:r>
            <a:br>
              <a:rPr lang="en-US" dirty="0">
                <a:latin typeface="+mj-lt"/>
              </a:rPr>
            </a:br>
            <a:r>
              <a:rPr lang="en-US" b="0" i="1" dirty="0">
                <a:effectLst/>
                <a:latin typeface="+mj-lt"/>
              </a:rPr>
              <a:t>Can the co _ expression of tTRII_I7R and TYK2 in CAR _T cells enhance their anti_ tumor efficacy and prevent tumor recurrence in B cell lymphoma by converting immunosuppressive </a:t>
            </a:r>
            <a:r>
              <a:rPr lang="en-US" b="0" i="1" dirty="0" err="1">
                <a:effectLst/>
                <a:latin typeface="+mj-lt"/>
              </a:rPr>
              <a:t>TGF_b</a:t>
            </a:r>
            <a:r>
              <a:rPr lang="en-US" b="0" i="1" dirty="0">
                <a:effectLst/>
                <a:latin typeface="+mj-lt"/>
              </a:rPr>
              <a:t> signaling into immune activating IL_ 7 signaling and restoring </a:t>
            </a:r>
            <a:r>
              <a:rPr lang="en-US" b="0" i="1" dirty="0" err="1">
                <a:effectLst/>
                <a:latin typeface="+mj-lt"/>
              </a:rPr>
              <a:t>IFNa_mediated</a:t>
            </a:r>
            <a:r>
              <a:rPr lang="en-US" b="0" i="1" dirty="0">
                <a:effectLst/>
                <a:latin typeface="+mj-lt"/>
              </a:rPr>
              <a:t> immune surveillance?</a:t>
            </a:r>
          </a:p>
          <a:p>
            <a:r>
              <a:rPr lang="en-US" b="0" i="0" dirty="0">
                <a:effectLst/>
                <a:latin typeface="+mj-lt"/>
              </a:rPr>
              <a:t>Correlation : 0.981</a:t>
            </a:r>
            <a:br>
              <a:rPr lang="en-US" dirty="0">
                <a:latin typeface="+mj-lt"/>
              </a:rPr>
            </a:br>
            <a:r>
              <a:rPr lang="en-US" b="0" i="1" dirty="0">
                <a:effectLst/>
                <a:latin typeface="+mj-lt"/>
              </a:rPr>
              <a:t>Does the cell-specific expression of transposable elements in immune cells influence the development of autoreactive B cell subsets in systemic lupus erythematosus, leading to the production of pathogenic autoantibodies?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4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F3E5-609B-BB38-F7FE-17A3226AB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89083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380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Autonomous Discovery for BCR Signaling and Cell Fate Decisions</vt:lpstr>
      <vt:lpstr>Data Pipeline</vt:lpstr>
      <vt:lpstr>Tree of Thought Prompting</vt:lpstr>
      <vt:lpstr>Synthetic Data</vt:lpstr>
      <vt:lpstr>Highest Ranked Hypotheses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Bayard Walsh</dc:creator>
  <cp:lastModifiedBy>Bayard Walsh</cp:lastModifiedBy>
  <cp:revision>11</cp:revision>
  <dcterms:created xsi:type="dcterms:W3CDTF">2024-05-24T02:38:18Z</dcterms:created>
  <dcterms:modified xsi:type="dcterms:W3CDTF">2024-05-24T17:17:49Z</dcterms:modified>
</cp:coreProperties>
</file>