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85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CE50-4634-4085-8EC4-A4E7EDF0904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7724-62F1-4BF4-BE69-F098930FFB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599" y="1926809"/>
            <a:ext cx="1049605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Biomass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857" y="2624261"/>
            <a:ext cx="762000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Woody Debris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4519" y="3736523"/>
            <a:ext cx="82626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 </a:t>
            </a:r>
          </a:p>
          <a:p>
            <a:pPr algn="ctr"/>
            <a:r>
              <a:rPr lang="en-US" sz="1200" dirty="0"/>
              <a:t>SOM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752003"/>
            <a:ext cx="982355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II </a:t>
            </a:r>
          </a:p>
          <a:p>
            <a:pPr algn="ctr"/>
            <a:r>
              <a:rPr lang="en-US" sz="1200" dirty="0"/>
              <a:t>SOM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01581" y="2304130"/>
            <a:ext cx="1555338" cy="520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62585" y="2211014"/>
            <a:ext cx="1770458" cy="1516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2210371"/>
            <a:ext cx="3733799" cy="37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6902" y="2234409"/>
            <a:ext cx="159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Vegetation Respiration</a:t>
            </a:r>
          </a:p>
        </p:txBody>
      </p:sp>
      <p:sp>
        <p:nvSpPr>
          <p:cNvPr id="17" name="TextBox 16"/>
          <p:cNvSpPr txBox="1"/>
          <p:nvPr/>
        </p:nvSpPr>
        <p:spPr>
          <a:xfrm rot="1185200">
            <a:off x="2675841" y="2525592"/>
            <a:ext cx="16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Coarse Woody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2502071">
            <a:off x="3318284" y="3116838"/>
            <a:ext cx="999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cxnSpLocks/>
            <a:endCxn id="4" idx="2"/>
          </p:cNvCxnSpPr>
          <p:nvPr/>
        </p:nvCxnSpPr>
        <p:spPr>
          <a:xfrm flipH="1" flipV="1">
            <a:off x="2277402" y="2203808"/>
            <a:ext cx="1940639" cy="1636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75241" y="3076225"/>
            <a:ext cx="22121" cy="6528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2415" y="3048000"/>
            <a:ext cx="9701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Debris Transfer to Phase I SOM</a:t>
            </a:r>
          </a:p>
        </p:txBody>
      </p:sp>
      <p:cxnSp>
        <p:nvCxnSpPr>
          <p:cNvPr id="35" name="Straight Arrow Connector 34"/>
          <p:cNvCxnSpPr>
            <a:endCxn id="38" idx="1"/>
          </p:cNvCxnSpPr>
          <p:nvPr/>
        </p:nvCxnSpPr>
        <p:spPr>
          <a:xfrm flipV="1">
            <a:off x="5030788" y="3823901"/>
            <a:ext cx="1522411" cy="38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199" y="3593068"/>
            <a:ext cx="137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Phase I Microbial Respiration</a:t>
            </a:r>
          </a:p>
        </p:txBody>
      </p:sp>
      <p:cxnSp>
        <p:nvCxnSpPr>
          <p:cNvPr id="39" name="Straight Arrow Connector 38"/>
          <p:cNvCxnSpPr>
            <a:stCxn id="6" idx="2"/>
            <a:endCxn id="7" idx="0"/>
          </p:cNvCxnSpPr>
          <p:nvPr/>
        </p:nvCxnSpPr>
        <p:spPr>
          <a:xfrm flipH="1">
            <a:off x="4605978" y="4198188"/>
            <a:ext cx="11675" cy="553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9697" y="4177437"/>
            <a:ext cx="11653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Phase I SOM Transfer to Phase II SOM</a:t>
            </a:r>
          </a:p>
        </p:txBody>
      </p:sp>
      <p:sp>
        <p:nvSpPr>
          <p:cNvPr id="41" name="TextBox 40"/>
          <p:cNvSpPr txBox="1"/>
          <p:nvPr/>
        </p:nvSpPr>
        <p:spPr>
          <a:xfrm rot="2437293">
            <a:off x="2346572" y="2826711"/>
            <a:ext cx="12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 DOC Uptake</a:t>
            </a:r>
          </a:p>
        </p:txBody>
      </p:sp>
      <p:cxnSp>
        <p:nvCxnSpPr>
          <p:cNvPr id="45" name="Straight Arrow Connector 44"/>
          <p:cNvCxnSpPr>
            <a:endCxn id="46" idx="1"/>
          </p:cNvCxnSpPr>
          <p:nvPr/>
        </p:nvCxnSpPr>
        <p:spPr>
          <a:xfrm flipV="1">
            <a:off x="5106988" y="4890701"/>
            <a:ext cx="1446212" cy="389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53200" y="4659868"/>
            <a:ext cx="131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Phase II Microbial Respiration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08672" y="4842203"/>
            <a:ext cx="124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DOC Leaching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337013" y="4091405"/>
            <a:ext cx="851643" cy="8452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00800" y="28911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 Deposition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015683" y="3121091"/>
            <a:ext cx="1537516" cy="6068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8333" y="192680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 Primary Production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7876" y="121503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SITENAME</a:t>
            </a:r>
          </a:p>
          <a:p>
            <a:pPr algn="ctr"/>
            <a:r>
              <a:rPr lang="en-US" dirty="0"/>
              <a:t>MEL VI 2.4.20</a:t>
            </a:r>
          </a:p>
          <a:p>
            <a:pPr algn="ctr"/>
            <a:r>
              <a:rPr lang="en-US" dirty="0"/>
              <a:t>Carbon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785328" y="2009640"/>
            <a:ext cx="3747376" cy="198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4790259"/>
            <a:ext cx="1572927" cy="6727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5174" y="5117068"/>
            <a:ext cx="151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River </a:t>
            </a:r>
            <a:r>
              <a:rPr lang="en-US" b="1" dirty="0">
                <a:solidFill>
                  <a:srgbClr val="0070C0"/>
                </a:solidFill>
              </a:rPr>
              <a:t>network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1349633"/>
            <a:ext cx="1600200" cy="413676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32704" y="1380231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Atmosphere</a:t>
            </a:r>
          </a:p>
        </p:txBody>
      </p:sp>
      <p:sp>
        <p:nvSpPr>
          <p:cNvPr id="32" name="Right Brace 31"/>
          <p:cNvSpPr/>
          <p:nvPr/>
        </p:nvSpPr>
        <p:spPr>
          <a:xfrm>
            <a:off x="6553200" y="1776671"/>
            <a:ext cx="260131" cy="723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55168" y="1756978"/>
            <a:ext cx="178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Gross Primary Production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571A66-5D0B-4EAC-B890-8EFDFB27C669}"/>
              </a:ext>
            </a:extLst>
          </p:cNvPr>
          <p:cNvCxnSpPr>
            <a:cxnSpLocks/>
          </p:cNvCxnSpPr>
          <p:nvPr/>
        </p:nvCxnSpPr>
        <p:spPr>
          <a:xfrm flipH="1">
            <a:off x="3047007" y="3958875"/>
            <a:ext cx="1154897" cy="2055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5CAF2A-679C-4CFA-97A5-4D4E5C2E4177}"/>
              </a:ext>
            </a:extLst>
          </p:cNvPr>
          <p:cNvSpPr txBox="1"/>
          <p:nvPr/>
        </p:nvSpPr>
        <p:spPr>
          <a:xfrm>
            <a:off x="2697772" y="3638088"/>
            <a:ext cx="124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DOC in Run 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2546905" y="5223696"/>
            <a:ext cx="113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DON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Leaching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70798" y="3810000"/>
            <a:ext cx="874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DON Deposition</a:t>
            </a:r>
          </a:p>
        </p:txBody>
      </p:sp>
      <p:sp>
        <p:nvSpPr>
          <p:cNvPr id="62" name="Arc 61"/>
          <p:cNvSpPr/>
          <p:nvPr/>
        </p:nvSpPr>
        <p:spPr>
          <a:xfrm>
            <a:off x="1828800" y="1371600"/>
            <a:ext cx="5277852" cy="3200400"/>
          </a:xfrm>
          <a:prstGeom prst="arc">
            <a:avLst>
              <a:gd name="adj1" fmla="val 11643199"/>
              <a:gd name="adj2" fmla="val 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2362200"/>
            <a:ext cx="838200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Biomass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0" y="2362200"/>
            <a:ext cx="624522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Woody Debris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18" y="3429000"/>
            <a:ext cx="1052546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 </a:t>
            </a:r>
          </a:p>
          <a:p>
            <a:pPr algn="ctr"/>
            <a:r>
              <a:rPr lang="en-US" sz="1200" dirty="0"/>
              <a:t>SOM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3318" y="4470598"/>
            <a:ext cx="106192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II </a:t>
            </a:r>
          </a:p>
          <a:p>
            <a:pPr algn="ctr"/>
            <a:r>
              <a:rPr lang="en-US" sz="1200" dirty="0"/>
              <a:t>SOM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362200" y="2500700"/>
            <a:ext cx="1676400" cy="90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2667000"/>
            <a:ext cx="1322751" cy="730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79817">
            <a:off x="2332964" y="2268049"/>
            <a:ext cx="1757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Coarse Woody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624030">
            <a:off x="2541148" y="2779353"/>
            <a:ext cx="104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189748" y="2667000"/>
            <a:ext cx="1477204" cy="83470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068098" y="3094703"/>
            <a:ext cx="602226" cy="24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7390" y="2798802"/>
            <a:ext cx="872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Debris Transfer to Phase I SOM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60495" y="3100138"/>
            <a:ext cx="673768" cy="324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50223" y="3798333"/>
            <a:ext cx="2634728" cy="1755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014382">
            <a:off x="4421021" y="2885287"/>
            <a:ext cx="1006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Phase I N </a:t>
            </a:r>
          </a:p>
          <a:p>
            <a:pPr algn="ctr"/>
            <a:r>
              <a:rPr lang="en-US" sz="1100" dirty="0"/>
              <a:t>Mineralization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114800" y="3890665"/>
            <a:ext cx="4691" cy="5799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38600" y="3886200"/>
            <a:ext cx="941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Phase I SOM Transfer to Phase II SOM</a:t>
            </a:r>
          </a:p>
        </p:txBody>
      </p:sp>
      <p:cxnSp>
        <p:nvCxnSpPr>
          <p:cNvPr id="45" name="Straight Arrow Connector 44"/>
          <p:cNvCxnSpPr>
            <a:stCxn id="85" idx="0"/>
          </p:cNvCxnSpPr>
          <p:nvPr/>
        </p:nvCxnSpPr>
        <p:spPr>
          <a:xfrm flipV="1">
            <a:off x="5354292" y="3352800"/>
            <a:ext cx="381554" cy="528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8669861">
            <a:off x="4606028" y="4132614"/>
            <a:ext cx="12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II N </a:t>
            </a:r>
          </a:p>
          <a:p>
            <a:pPr algn="ctr"/>
            <a:r>
              <a:rPr lang="en-US" sz="1200" dirty="0"/>
              <a:t>Mineralization</a:t>
            </a:r>
          </a:p>
        </p:txBody>
      </p:sp>
      <p:cxnSp>
        <p:nvCxnSpPr>
          <p:cNvPr id="51" name="Straight Arrow Connector 50"/>
          <p:cNvCxnSpPr>
            <a:endCxn id="109" idx="0"/>
          </p:cNvCxnSpPr>
          <p:nvPr/>
        </p:nvCxnSpPr>
        <p:spPr>
          <a:xfrm flipH="1">
            <a:off x="3115112" y="3890665"/>
            <a:ext cx="674666" cy="133303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10399" y="2971800"/>
            <a:ext cx="853122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  <a:r>
              <a:rPr lang="en-US" baseline="-25000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2971800"/>
            <a:ext cx="853121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NH</a:t>
            </a:r>
            <a:r>
              <a:rPr lang="en-US" baseline="-25000" dirty="0"/>
              <a:t>4</a:t>
            </a:r>
          </a:p>
        </p:txBody>
      </p:sp>
      <p:cxnSp>
        <p:nvCxnSpPr>
          <p:cNvPr id="48" name="Straight Arrow Connector 47"/>
          <p:cNvCxnSpPr>
            <a:stCxn id="33" idx="2"/>
          </p:cNvCxnSpPr>
          <p:nvPr/>
        </p:nvCxnSpPr>
        <p:spPr>
          <a:xfrm flipH="1">
            <a:off x="5892929" y="2241217"/>
            <a:ext cx="861631" cy="723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590338" y="2176378"/>
            <a:ext cx="1588" cy="7954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26043" y="1475601"/>
            <a:ext cx="1161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NH</a:t>
            </a:r>
            <a:r>
              <a:rPr lang="en-US" sz="1200" baseline="-25000" dirty="0"/>
              <a:t>4</a:t>
            </a:r>
            <a:r>
              <a:rPr lang="en-US" sz="1200" dirty="0"/>
              <a:t> Deposition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62800" y="1752600"/>
            <a:ext cx="86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  <a:r>
              <a:rPr lang="en-US" sz="1200" baseline="-25000" dirty="0"/>
              <a:t>3</a:t>
            </a:r>
            <a:r>
              <a:rPr lang="en-US" sz="1200" dirty="0"/>
              <a:t> Deposition</a:t>
            </a:r>
          </a:p>
        </p:txBody>
      </p:sp>
      <p:sp>
        <p:nvSpPr>
          <p:cNvPr id="61" name="Arc 60"/>
          <p:cNvSpPr/>
          <p:nvPr/>
        </p:nvSpPr>
        <p:spPr>
          <a:xfrm>
            <a:off x="1981200" y="1676399"/>
            <a:ext cx="3601452" cy="2590801"/>
          </a:xfrm>
          <a:prstGeom prst="arc">
            <a:avLst>
              <a:gd name="adj1" fmla="val 12078483"/>
              <a:gd name="adj2" fmla="val 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20869766">
            <a:off x="2926738" y="1152507"/>
            <a:ext cx="1253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 NO</a:t>
            </a:r>
            <a:r>
              <a:rPr lang="en-US" sz="1200" baseline="-25000" dirty="0"/>
              <a:t>3</a:t>
            </a:r>
            <a:r>
              <a:rPr lang="en-US" sz="1200" dirty="0"/>
              <a:t> Uptake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38147" y="1731817"/>
            <a:ext cx="133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 NH</a:t>
            </a:r>
            <a:r>
              <a:rPr lang="en-US" sz="1200" baseline="-25000" dirty="0"/>
              <a:t>4</a:t>
            </a:r>
            <a:r>
              <a:rPr lang="en-US" sz="1200" dirty="0"/>
              <a:t> Uptake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4760495" y="3229310"/>
            <a:ext cx="649705" cy="3440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242852" y="3130627"/>
            <a:ext cx="782053" cy="40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72200" y="2748500"/>
            <a:ext cx="95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Nitrification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10441" y="3528000"/>
            <a:ext cx="100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Microbial NO</a:t>
            </a:r>
            <a:r>
              <a:rPr lang="en-US" sz="1200" baseline="-25000" dirty="0"/>
              <a:t>3</a:t>
            </a:r>
            <a:r>
              <a:rPr lang="en-US" sz="1200" dirty="0"/>
              <a:t> Uptake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447549" y="3332746"/>
            <a:ext cx="677227" cy="1906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/>
          <p:cNvSpPr/>
          <p:nvPr/>
        </p:nvSpPr>
        <p:spPr>
          <a:xfrm>
            <a:off x="4267200" y="2438400"/>
            <a:ext cx="2991852" cy="1536033"/>
          </a:xfrm>
          <a:prstGeom prst="arc">
            <a:avLst>
              <a:gd name="adj1" fmla="val 327899"/>
              <a:gd name="adj2" fmla="val 9018579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rot="20044435">
            <a:off x="4699259" y="3412773"/>
            <a:ext cx="990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Microbial NH</a:t>
            </a:r>
            <a:r>
              <a:rPr lang="en-US" sz="1100" baseline="-25000" dirty="0"/>
              <a:t>4</a:t>
            </a:r>
            <a:r>
              <a:rPr lang="en-US" sz="1100" dirty="0"/>
              <a:t> Uptake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96200" y="5223696"/>
            <a:ext cx="90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  <a:r>
              <a:rPr lang="en-US" sz="1200" baseline="-25000" dirty="0"/>
              <a:t>3</a:t>
            </a:r>
            <a:r>
              <a:rPr lang="en-US" sz="1200" dirty="0"/>
              <a:t> Leaching</a:t>
            </a:r>
          </a:p>
        </p:txBody>
      </p:sp>
      <p:cxnSp>
        <p:nvCxnSpPr>
          <p:cNvPr id="89" name="Straight Arrow Connector 88"/>
          <p:cNvCxnSpPr>
            <a:stCxn id="90" idx="0"/>
          </p:cNvCxnSpPr>
          <p:nvPr/>
        </p:nvCxnSpPr>
        <p:spPr>
          <a:xfrm>
            <a:off x="6582465" y="3950005"/>
            <a:ext cx="711890" cy="1281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58000" y="5223696"/>
            <a:ext cx="84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NH</a:t>
            </a:r>
            <a:r>
              <a:rPr lang="en-US" sz="1200" baseline="-25000" dirty="0"/>
              <a:t>4</a:t>
            </a:r>
            <a:r>
              <a:rPr lang="en-US" sz="1200" dirty="0"/>
              <a:t> Leaching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902470" y="2556865"/>
            <a:ext cx="608277" cy="3315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9281" y="256553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Symbiotic N Fixation</a:t>
            </a:r>
          </a:p>
        </p:txBody>
      </p: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944935" y="3348791"/>
            <a:ext cx="2722015" cy="308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7129" y="3106029"/>
            <a:ext cx="983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Nonsymbiotic</a:t>
            </a:r>
            <a:r>
              <a:rPr lang="en-US" sz="1100" dirty="0"/>
              <a:t> N Fixation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0495" y="5759015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Purple indicates state variables and fluxes implicitly represented through their connection to carbon</a:t>
            </a:r>
          </a:p>
        </p:txBody>
      </p:sp>
      <p:sp>
        <p:nvSpPr>
          <p:cNvPr id="41" name="TextBox 40"/>
          <p:cNvSpPr txBox="1"/>
          <p:nvPr/>
        </p:nvSpPr>
        <p:spPr>
          <a:xfrm rot="1718703">
            <a:off x="2191798" y="3017534"/>
            <a:ext cx="126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Veg DON Uptake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7863521" y="2209800"/>
            <a:ext cx="593174" cy="7708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52115" y="1964218"/>
            <a:ext cx="1128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Denitrification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420410" y="76200"/>
            <a:ext cx="1769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SITENAME </a:t>
            </a:r>
          </a:p>
          <a:p>
            <a:pPr algn="ctr"/>
            <a:r>
              <a:rPr lang="en-US" dirty="0"/>
              <a:t>MEL VI 2.4.20</a:t>
            </a:r>
          </a:p>
          <a:p>
            <a:pPr algn="ctr"/>
            <a:r>
              <a:rPr lang="en-US" dirty="0"/>
              <a:t>Nitrogen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1416" y="1908338"/>
            <a:ext cx="869934" cy="237518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8875" y="1908338"/>
            <a:ext cx="84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Atmos.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459948" y="5077611"/>
            <a:ext cx="6205304" cy="66801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76510" y="5223696"/>
            <a:ext cx="1540217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River network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131066" y="1145615"/>
            <a:ext cx="1860534" cy="131217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418393" y="1145615"/>
            <a:ext cx="142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Atmosphere</a:t>
            </a:r>
          </a:p>
        </p:txBody>
      </p:sp>
      <p:sp>
        <p:nvSpPr>
          <p:cNvPr id="33" name="Left Bracket 32"/>
          <p:cNvSpPr/>
          <p:nvPr/>
        </p:nvSpPr>
        <p:spPr>
          <a:xfrm rot="2340000">
            <a:off x="6727098" y="2067125"/>
            <a:ext cx="89111" cy="16436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863079" y="1691727"/>
            <a:ext cx="431276" cy="44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Left Bracket 84"/>
          <p:cNvSpPr/>
          <p:nvPr/>
        </p:nvSpPr>
        <p:spPr>
          <a:xfrm rot="2340000">
            <a:off x="5223391" y="3834624"/>
            <a:ext cx="89111" cy="16436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85" idx="2"/>
          </p:cNvCxnSpPr>
          <p:nvPr/>
        </p:nvCxnSpPr>
        <p:spPr>
          <a:xfrm flipH="1">
            <a:off x="4760495" y="4008716"/>
            <a:ext cx="490358" cy="501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ket 89"/>
          <p:cNvSpPr/>
          <p:nvPr/>
        </p:nvSpPr>
        <p:spPr>
          <a:xfrm rot="9000000">
            <a:off x="6535404" y="3774371"/>
            <a:ext cx="89111" cy="16436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90" idx="2"/>
          </p:cNvCxnSpPr>
          <p:nvPr/>
        </p:nvCxnSpPr>
        <p:spPr>
          <a:xfrm flipH="1" flipV="1">
            <a:off x="6242852" y="3332746"/>
            <a:ext cx="257430" cy="474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26B2-0432-4CD1-9282-276860287AB8}"/>
              </a:ext>
            </a:extLst>
          </p:cNvPr>
          <p:cNvCxnSpPr>
            <a:cxnSpLocks/>
          </p:cNvCxnSpPr>
          <p:nvPr/>
        </p:nvCxnSpPr>
        <p:spPr>
          <a:xfrm flipH="1">
            <a:off x="2202592" y="3877275"/>
            <a:ext cx="1503105" cy="6326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17F668-B806-4808-9FB0-2D0FFE7EC46B}"/>
              </a:ext>
            </a:extLst>
          </p:cNvPr>
          <p:cNvSpPr txBox="1"/>
          <p:nvPr/>
        </p:nvSpPr>
        <p:spPr>
          <a:xfrm rot="20234375">
            <a:off x="1960483" y="4008740"/>
            <a:ext cx="124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1200" dirty="0"/>
              <a:t>DON in Run 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B6C32D-5A0A-43EA-83E3-B864929076DE}"/>
              </a:ext>
            </a:extLst>
          </p:cNvPr>
          <p:cNvCxnSpPr>
            <a:cxnSpLocks/>
          </p:cNvCxnSpPr>
          <p:nvPr/>
        </p:nvCxnSpPr>
        <p:spPr>
          <a:xfrm flipH="1" flipV="1">
            <a:off x="7859301" y="3223423"/>
            <a:ext cx="751298" cy="363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6DA3B2A-A778-4D27-A3C6-CB803C83A42A}"/>
              </a:ext>
            </a:extLst>
          </p:cNvPr>
          <p:cNvSpPr txBox="1"/>
          <p:nvPr/>
        </p:nvSpPr>
        <p:spPr>
          <a:xfrm rot="173789">
            <a:off x="7931006" y="3002993"/>
            <a:ext cx="12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r>
              <a:rPr lang="en-US" sz="1200" baseline="-25000" dirty="0"/>
              <a:t>3</a:t>
            </a:r>
            <a:r>
              <a:rPr lang="en-US" sz="1200" dirty="0"/>
              <a:t> in Run in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7F5B3C2-0B4D-4916-BEA4-231498D41FE4}"/>
              </a:ext>
            </a:extLst>
          </p:cNvPr>
          <p:cNvCxnSpPr>
            <a:cxnSpLocks/>
          </p:cNvCxnSpPr>
          <p:nvPr/>
        </p:nvCxnSpPr>
        <p:spPr>
          <a:xfrm flipH="1">
            <a:off x="5706515" y="2054349"/>
            <a:ext cx="378543" cy="90577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422AA5-C4BB-4518-9D9F-F7D464342736}"/>
              </a:ext>
            </a:extLst>
          </p:cNvPr>
          <p:cNvSpPr txBox="1"/>
          <p:nvPr/>
        </p:nvSpPr>
        <p:spPr>
          <a:xfrm rot="17592806">
            <a:off x="5317179" y="2010447"/>
            <a:ext cx="12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NH</a:t>
            </a:r>
            <a:r>
              <a:rPr lang="en-US" sz="1200" baseline="-25000" dirty="0"/>
              <a:t>4</a:t>
            </a:r>
            <a:r>
              <a:rPr lang="en-US" sz="1200" dirty="0"/>
              <a:t> in Run 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143802"/>
            <a:ext cx="1066800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Biomass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4356" y="2126941"/>
            <a:ext cx="914400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Woody Debris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1926" y="3180567"/>
            <a:ext cx="936513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 SOM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252200"/>
            <a:ext cx="937134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II SOM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1524000" y="2282302"/>
            <a:ext cx="1676400" cy="901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448602"/>
            <a:ext cx="1331496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4276">
            <a:off x="1484727" y="2085201"/>
            <a:ext cx="163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Coarse Woody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803527">
            <a:off x="1505845" y="2823306"/>
            <a:ext cx="108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Fine </a:t>
            </a:r>
            <a:r>
              <a:rPr lang="en-US" sz="1200" dirty="0" err="1"/>
              <a:t>Litterfall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229898" y="2876305"/>
            <a:ext cx="602226" cy="24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55688" y="2514600"/>
            <a:ext cx="102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Debris Transfer to Phase I SOM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818021" y="2881739"/>
            <a:ext cx="778042" cy="352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0208976">
            <a:off x="3616636" y="2581910"/>
            <a:ext cx="10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Phase I P Mineralization</a:t>
            </a:r>
          </a:p>
        </p:txBody>
      </p:sp>
      <p:cxnSp>
        <p:nvCxnSpPr>
          <p:cNvPr id="39" name="Straight Arrow Connector 38"/>
          <p:cNvCxnSpPr>
            <a:stCxn id="6" idx="2"/>
            <a:endCxn id="7" idx="0"/>
          </p:cNvCxnSpPr>
          <p:nvPr/>
        </p:nvCxnSpPr>
        <p:spPr>
          <a:xfrm>
            <a:off x="3340183" y="3642232"/>
            <a:ext cx="23984" cy="609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22032" y="3619586"/>
            <a:ext cx="104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Phase I SOM Transfer to Phase II SOM</a:t>
            </a:r>
          </a:p>
        </p:txBody>
      </p:sp>
      <p:cxnSp>
        <p:nvCxnSpPr>
          <p:cNvPr id="45" name="Straight Arrow Connector 44"/>
          <p:cNvCxnSpPr>
            <a:stCxn id="7" idx="3"/>
          </p:cNvCxnSpPr>
          <p:nvPr/>
        </p:nvCxnSpPr>
        <p:spPr>
          <a:xfrm flipV="1">
            <a:off x="3832734" y="3134402"/>
            <a:ext cx="1044066" cy="13486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8200" y="2753402"/>
            <a:ext cx="944426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</a:t>
            </a:r>
            <a:r>
              <a:rPr lang="en-US" baseline="-25000" dirty="0"/>
              <a:t>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151823" y="2140134"/>
            <a:ext cx="1011" cy="613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71573" y="1822453"/>
            <a:ext cx="165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</a:t>
            </a:r>
            <a:r>
              <a:rPr lang="en-US" sz="1200" baseline="-25000" dirty="0"/>
              <a:t>4 </a:t>
            </a:r>
            <a:r>
              <a:rPr lang="en-US" sz="1200" dirty="0"/>
              <a:t>Deposition</a:t>
            </a:r>
          </a:p>
        </p:txBody>
      </p:sp>
      <p:sp>
        <p:nvSpPr>
          <p:cNvPr id="61" name="Arc 60"/>
          <p:cNvSpPr/>
          <p:nvPr/>
        </p:nvSpPr>
        <p:spPr>
          <a:xfrm>
            <a:off x="1143000" y="1458001"/>
            <a:ext cx="3601452" cy="2590801"/>
          </a:xfrm>
          <a:prstGeom prst="arc">
            <a:avLst>
              <a:gd name="adj1" fmla="val 12116821"/>
              <a:gd name="adj2" fmla="val 0"/>
            </a:avLst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387114" y="1446131"/>
            <a:ext cx="127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Veg PO</a:t>
            </a:r>
            <a:r>
              <a:rPr lang="en-US" sz="1200" baseline="-25000" dirty="0"/>
              <a:t>4</a:t>
            </a:r>
            <a:r>
              <a:rPr lang="en-US" sz="1200" dirty="0"/>
              <a:t> Uptake</a:t>
            </a:r>
          </a:p>
        </p:txBody>
      </p:sp>
      <p:cxnSp>
        <p:nvCxnSpPr>
          <p:cNvPr id="67" name="Straight Arrow Connector 66"/>
          <p:cNvCxnSpPr>
            <a:endCxn id="6" idx="3"/>
          </p:cNvCxnSpPr>
          <p:nvPr/>
        </p:nvCxnSpPr>
        <p:spPr>
          <a:xfrm flipH="1">
            <a:off x="3808439" y="2980040"/>
            <a:ext cx="830178" cy="4313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19872068">
            <a:off x="3753037" y="3132902"/>
            <a:ext cx="12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Microbial P Uptake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5592627" y="2938068"/>
            <a:ext cx="1265373" cy="48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51950" y="5544562"/>
            <a:ext cx="1495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</a:t>
            </a:r>
            <a:r>
              <a:rPr lang="en-US" sz="1200" baseline="-25000" dirty="0"/>
              <a:t>4</a:t>
            </a:r>
            <a:r>
              <a:rPr lang="en-US" sz="1200" dirty="0"/>
              <a:t> Leaching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8000" y="2758268"/>
            <a:ext cx="966537" cy="27699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Apatite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43124" y="4371201"/>
            <a:ext cx="1214876" cy="27699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Non-occluded 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813650" y="4365270"/>
            <a:ext cx="1066800" cy="27699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Occluded P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rot="10800000" flipH="1">
            <a:off x="6839591" y="4436866"/>
            <a:ext cx="974059" cy="24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858000" y="4621532"/>
            <a:ext cx="9556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808273" y="3949771"/>
            <a:ext cx="11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Non-occluded P Stabilization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07873" y="4640036"/>
            <a:ext cx="93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Occluded P Weathering</a:t>
            </a:r>
          </a:p>
        </p:txBody>
      </p:sp>
      <p:cxnSp>
        <p:nvCxnSpPr>
          <p:cNvPr id="99" name="Straight Arrow Connector 98"/>
          <p:cNvCxnSpPr>
            <a:endCxn id="87" idx="0"/>
          </p:cNvCxnSpPr>
          <p:nvPr/>
        </p:nvCxnSpPr>
        <p:spPr>
          <a:xfrm>
            <a:off x="5221704" y="3131948"/>
            <a:ext cx="1028858" cy="1239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2992578">
            <a:off x="5225064" y="3555760"/>
            <a:ext cx="128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</a:t>
            </a:r>
            <a:r>
              <a:rPr lang="en-US" sz="1200" baseline="-25000" dirty="0"/>
              <a:t>4</a:t>
            </a:r>
            <a:r>
              <a:rPr lang="en-US" sz="1200" dirty="0"/>
              <a:t> Precipitation</a:t>
            </a:r>
          </a:p>
        </p:txBody>
      </p:sp>
      <p:cxnSp>
        <p:nvCxnSpPr>
          <p:cNvPr id="104" name="Straight Arrow Connector 103"/>
          <p:cNvCxnSpPr>
            <a:stCxn id="47" idx="2"/>
          </p:cNvCxnSpPr>
          <p:nvPr/>
        </p:nvCxnSpPr>
        <p:spPr>
          <a:xfrm>
            <a:off x="5120413" y="3122734"/>
            <a:ext cx="1027724" cy="122685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914572">
            <a:off x="4958827" y="3693558"/>
            <a:ext cx="1068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Non-occluded P Weathering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4982050" y="3134402"/>
            <a:ext cx="47150" cy="2438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417676" y="2104697"/>
            <a:ext cx="3565" cy="648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392168" y="27633"/>
            <a:ext cx="184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SITENAME </a:t>
            </a:r>
          </a:p>
          <a:p>
            <a:pPr algn="ctr"/>
            <a:r>
              <a:rPr lang="en-US" dirty="0"/>
              <a:t>MEL VI 2.4.20</a:t>
            </a:r>
          </a:p>
          <a:p>
            <a:pPr algn="ctr"/>
            <a:r>
              <a:rPr lang="en-US" dirty="0"/>
              <a:t>Phosphorus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49842" y="1322126"/>
            <a:ext cx="3579758" cy="82167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15662" y="1281449"/>
            <a:ext cx="134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Atmosphere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42736" y="5399859"/>
            <a:ext cx="1572927" cy="6727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20510" y="5726668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River network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8617" y="2500140"/>
            <a:ext cx="91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Apatite </a:t>
            </a:r>
          </a:p>
          <a:p>
            <a:pPr algn="ctr"/>
            <a:r>
              <a:rPr lang="en-US" sz="1200" dirty="0"/>
              <a:t>Weathering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28348" y="1828800"/>
            <a:ext cx="135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Apatite Deposition</a:t>
            </a:r>
          </a:p>
        </p:txBody>
      </p:sp>
      <p:sp>
        <p:nvSpPr>
          <p:cNvPr id="29" name="Rectangle 28"/>
          <p:cNvSpPr/>
          <p:nvPr/>
        </p:nvSpPr>
        <p:spPr>
          <a:xfrm rot="18477972">
            <a:off x="3902183" y="3849836"/>
            <a:ext cx="108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Phase II P </a:t>
            </a:r>
          </a:p>
          <a:p>
            <a:pPr algn="ctr"/>
            <a:r>
              <a:rPr lang="en-US" sz="1200" dirty="0"/>
              <a:t>Mineralization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A28226-000B-4FE9-AA07-FEB330BFCE7A}"/>
              </a:ext>
            </a:extLst>
          </p:cNvPr>
          <p:cNvCxnSpPr>
            <a:cxnSpLocks/>
          </p:cNvCxnSpPr>
          <p:nvPr/>
        </p:nvCxnSpPr>
        <p:spPr>
          <a:xfrm flipH="1" flipV="1">
            <a:off x="5598502" y="3046225"/>
            <a:ext cx="1401537" cy="371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331D77A-556F-4402-9DC3-FA0582BF9ACA}"/>
              </a:ext>
            </a:extLst>
          </p:cNvPr>
          <p:cNvSpPr txBox="1"/>
          <p:nvPr/>
        </p:nvSpPr>
        <p:spPr>
          <a:xfrm rot="833663">
            <a:off x="6010615" y="3080813"/>
            <a:ext cx="124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</a:t>
            </a:r>
            <a:r>
              <a:rPr lang="en-US" sz="1200" baseline="-25000" dirty="0"/>
              <a:t>4</a:t>
            </a:r>
            <a:r>
              <a:rPr lang="en-US" sz="1200" dirty="0"/>
              <a:t> in Run 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7FB476-2F13-434B-A197-914B0D46C953}"/>
              </a:ext>
            </a:extLst>
          </p:cNvPr>
          <p:cNvCxnSpPr>
            <a:cxnSpLocks/>
          </p:cNvCxnSpPr>
          <p:nvPr/>
        </p:nvCxnSpPr>
        <p:spPr>
          <a:xfrm flipH="1" flipV="1">
            <a:off x="5513599" y="3126131"/>
            <a:ext cx="1643374" cy="45526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060C52-B3CA-495D-B08B-AC19B670A11D}"/>
              </a:ext>
            </a:extLst>
          </p:cNvPr>
          <p:cNvSpPr txBox="1"/>
          <p:nvPr/>
        </p:nvSpPr>
        <p:spPr>
          <a:xfrm rot="940304">
            <a:off x="5783906" y="3384835"/>
            <a:ext cx="1544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</a:t>
            </a:r>
            <a:r>
              <a:rPr lang="en-US" sz="1200" baseline="-25000" dirty="0"/>
              <a:t>4</a:t>
            </a:r>
            <a:r>
              <a:rPr lang="en-US" sz="1200" dirty="0"/>
              <a:t> in overland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44" y="4355803"/>
            <a:ext cx="1982356" cy="36933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Soil water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62400" y="4724400"/>
            <a:ext cx="0" cy="790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495800" y="1518166"/>
            <a:ext cx="0" cy="6154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5034" y="1227241"/>
            <a:ext cx="1029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Precipitation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494493" y="1519432"/>
            <a:ext cx="915707" cy="673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4620" y="5512194"/>
            <a:ext cx="61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070714"/>
            <a:ext cx="914400" cy="64633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Snow Pack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4495800" y="2895600"/>
            <a:ext cx="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2895600"/>
            <a:ext cx="381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9" idx="2"/>
          </p:cNvCxnSpPr>
          <p:nvPr/>
        </p:nvCxnSpPr>
        <p:spPr>
          <a:xfrm flipH="1">
            <a:off x="5029200" y="3717045"/>
            <a:ext cx="381000" cy="623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26767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Snowfall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39940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Snowmelt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6447" y="3338899"/>
            <a:ext cx="114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6202" y="124102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Canopy Interception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200400" y="1518166"/>
            <a:ext cx="0" cy="28252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8559" y="123496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Transpiration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21967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SITENAME </a:t>
            </a:r>
          </a:p>
          <a:p>
            <a:pPr algn="ctr"/>
            <a:r>
              <a:rPr lang="en-US" dirty="0"/>
              <a:t>MEL </a:t>
            </a:r>
            <a:r>
              <a:rPr lang="en-US"/>
              <a:t>VI 2.4.20</a:t>
            </a:r>
            <a:endParaRPr lang="en-US" dirty="0"/>
          </a:p>
          <a:p>
            <a:pPr algn="ctr"/>
            <a:r>
              <a:rPr lang="en-US" dirty="0"/>
              <a:t>Water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5566" y="5387300"/>
            <a:ext cx="1572927" cy="67274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14454" y="5737009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River network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67000" y="821021"/>
            <a:ext cx="4038599" cy="85763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25772" y="815348"/>
            <a:ext cx="134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Atmosphere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CE5EB3-CDDB-440A-B1FD-77F92AF3C340}"/>
              </a:ext>
            </a:extLst>
          </p:cNvPr>
          <p:cNvCxnSpPr>
            <a:cxnSpLocks/>
          </p:cNvCxnSpPr>
          <p:nvPr/>
        </p:nvCxnSpPr>
        <p:spPr>
          <a:xfrm>
            <a:off x="2133600" y="4596380"/>
            <a:ext cx="98944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FF20E7-DBFF-4D51-9C7F-0FB04FC84B4F}"/>
              </a:ext>
            </a:extLst>
          </p:cNvPr>
          <p:cNvSpPr txBox="1"/>
          <p:nvPr/>
        </p:nvSpPr>
        <p:spPr>
          <a:xfrm>
            <a:off x="2245292" y="4340629"/>
            <a:ext cx="61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033FEB-87EE-4BA0-BEF3-4BDD1D462CCA}"/>
              </a:ext>
            </a:extLst>
          </p:cNvPr>
          <p:cNvCxnSpPr>
            <a:cxnSpLocks/>
          </p:cNvCxnSpPr>
          <p:nvPr/>
        </p:nvCxnSpPr>
        <p:spPr>
          <a:xfrm>
            <a:off x="4494493" y="2220260"/>
            <a:ext cx="0" cy="641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13EFCB-AC8D-4370-9C1D-6164118AA868}"/>
              </a:ext>
            </a:extLst>
          </p:cNvPr>
          <p:cNvSpPr txBox="1"/>
          <p:nvPr/>
        </p:nvSpPr>
        <p:spPr>
          <a:xfrm>
            <a:off x="4493187" y="232199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fall</a:t>
            </a:r>
          </a:p>
        </p:txBody>
      </p:sp>
    </p:spTree>
    <p:extLst>
      <p:ext uri="{BB962C8B-B14F-4D97-AF65-F5344CB8AC3E}">
        <p14:creationId xmlns:p14="http://schemas.microsoft.com/office/powerpoint/2010/main" val="427858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</TotalTime>
  <Words>281</Words>
  <Application>Microsoft Office PowerPoint</Application>
  <PresentationFormat>On-screen Show (4:3)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erastett</dc:creator>
  <cp:lastModifiedBy>Bonnie Kwiatkowski</cp:lastModifiedBy>
  <cp:revision>136</cp:revision>
  <cp:lastPrinted>2018-03-05T15:53:02Z</cp:lastPrinted>
  <dcterms:created xsi:type="dcterms:W3CDTF">2008-09-24T12:08:54Z</dcterms:created>
  <dcterms:modified xsi:type="dcterms:W3CDTF">2019-02-01T20:13:10Z</dcterms:modified>
</cp:coreProperties>
</file>