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361" autoAdjust="0"/>
  </p:normalViewPr>
  <p:slideViewPr>
    <p:cSldViewPr snapToGrid="0">
      <p:cViewPr>
        <p:scale>
          <a:sx n="125" d="100"/>
          <a:sy n="125" d="100"/>
        </p:scale>
        <p:origin x="894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403F3-C200-4132-AADD-7102CD22333E}" type="datetimeFigureOut">
              <a:rPr lang="en-AU" smtClean="0"/>
              <a:t>3/07/2018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ECEB5-AFC0-4DE9-925F-C0F1DBBD20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9252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ECEB5-AFC0-4DE9-925F-C0F1DBBD20C6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8929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Which Shiny</a:t>
            </a:r>
            <a:r>
              <a:rPr lang="en-AU" baseline="0" dirty="0" smtClean="0"/>
              <a:t> gallery examples to look at?</a:t>
            </a:r>
          </a:p>
          <a:p>
            <a:endParaRPr lang="en-AU" baseline="0" dirty="0" smtClean="0"/>
          </a:p>
          <a:p>
            <a:r>
              <a:rPr lang="en-AU" dirty="0" smtClean="0"/>
              <a:t>https://shiny.rstudio.com/gallery/superzip-example.html</a:t>
            </a:r>
            <a:br>
              <a:rPr lang="en-AU" dirty="0" smtClean="0"/>
            </a:br>
            <a:r>
              <a:rPr lang="en-AU" dirty="0" smtClean="0"/>
              <a:t>-</a:t>
            </a:r>
            <a:r>
              <a:rPr lang="en-AU" baseline="0" dirty="0" smtClean="0"/>
              <a:t> note the lightning fast reactivity of the map, which should be welcome to people with GIS </a:t>
            </a:r>
            <a:r>
              <a:rPr lang="en-AU" b="0" baseline="0" dirty="0" smtClean="0"/>
              <a:t>experience</a:t>
            </a:r>
          </a:p>
          <a:p>
            <a:endParaRPr lang="en-AU" b="0" baseline="0" dirty="0" smtClean="0"/>
          </a:p>
          <a:p>
            <a:r>
              <a:rPr lang="en-AU" b="0" baseline="0" dirty="0" smtClean="0"/>
              <a:t>https://shiny.rstudio.com/gallery/google-charts.html</a:t>
            </a:r>
          </a:p>
          <a:p>
            <a:r>
              <a:rPr lang="en-AU" b="0" baseline="0" dirty="0" smtClean="0"/>
              <a:t>- Anybody ever asked you what the points mean on your graph?</a:t>
            </a:r>
          </a:p>
          <a:p>
            <a:r>
              <a:rPr lang="en-AU" b="0" baseline="0" dirty="0" smtClean="0"/>
              <a:t/>
            </a:r>
            <a:br>
              <a:rPr lang="en-AU" b="0" baseline="0" dirty="0" smtClean="0"/>
            </a:br>
            <a:r>
              <a:rPr lang="en-AU" b="0" baseline="0" dirty="0" smtClean="0"/>
              <a:t>https://gallery.shinyapps.io/lake_erie_fisheries_stock_assessment_app/</a:t>
            </a:r>
          </a:p>
          <a:p>
            <a:pPr marL="171450" indent="-171450">
              <a:buFontTx/>
              <a:buChar char="-"/>
            </a:pPr>
            <a:r>
              <a:rPr lang="en-AU" b="0" baseline="0" dirty="0" smtClean="0"/>
              <a:t>Comprehensive interface for wildlife managers to explore data</a:t>
            </a:r>
          </a:p>
          <a:p>
            <a:pPr marL="171450" indent="-171450">
              <a:buFontTx/>
              <a:buChar char="-"/>
            </a:pPr>
            <a:endParaRPr lang="en-AU" b="0" baseline="0" dirty="0" smtClean="0"/>
          </a:p>
          <a:p>
            <a:pPr marL="0" indent="0">
              <a:buFontTx/>
              <a:buNone/>
            </a:pPr>
            <a:r>
              <a:rPr lang="en-AU" baseline="0" dirty="0" smtClean="0"/>
              <a:t>https://gallery.shinyapps.io/CDCPlot/</a:t>
            </a:r>
          </a:p>
          <a:p>
            <a:pPr marL="0" indent="0">
              <a:buFontTx/>
              <a:buNone/>
            </a:pPr>
            <a:r>
              <a:rPr lang="en-AU" baseline="0" dirty="0" smtClean="0"/>
              <a:t>- Dashboard, collects information on the fly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ECEB5-AFC0-4DE9-925F-C0F1DBBD20C6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0212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Example of chaining might be if a certain</a:t>
            </a:r>
            <a:r>
              <a:rPr lang="en-AU" baseline="0" dirty="0" smtClean="0"/>
              <a:t> symbol is chosen </a:t>
            </a:r>
            <a:r>
              <a:rPr lang="en-AU" baseline="0" smtClean="0"/>
              <a:t>by the user, </a:t>
            </a:r>
            <a:r>
              <a:rPr lang="en-AU" baseline="0" dirty="0" smtClean="0"/>
              <a:t>log scale y axis is automatically selected.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ECEB5-AFC0-4DE9-925F-C0F1DBBD20C6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9942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ECEB5-AFC0-4DE9-925F-C0F1DBBD20C6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8133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ECEB5-AFC0-4DE9-925F-C0F1DBBD20C6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5532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ECEB5-AFC0-4DE9-925F-C0F1DBBD20C6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6800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D419-CBF3-4423-BCA0-CDC7A502FC01}" type="datetimeFigureOut">
              <a:rPr lang="en-AU" smtClean="0"/>
              <a:t>3/07/2018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CA9F-F15E-40CB-A55D-39625BD4D3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522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D419-CBF3-4423-BCA0-CDC7A502FC01}" type="datetimeFigureOut">
              <a:rPr lang="en-AU" smtClean="0"/>
              <a:t>3/07/2018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CA9F-F15E-40CB-A55D-39625BD4D3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167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D419-CBF3-4423-BCA0-CDC7A502FC01}" type="datetimeFigureOut">
              <a:rPr lang="en-AU" smtClean="0"/>
              <a:t>3/07/2018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CA9F-F15E-40CB-A55D-39625BD4D3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118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D419-CBF3-4423-BCA0-CDC7A502FC01}" type="datetimeFigureOut">
              <a:rPr lang="en-AU" smtClean="0"/>
              <a:t>3/07/2018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CA9F-F15E-40CB-A55D-39625BD4D3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30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D419-CBF3-4423-BCA0-CDC7A502FC01}" type="datetimeFigureOut">
              <a:rPr lang="en-AU" smtClean="0"/>
              <a:t>3/07/2018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CA9F-F15E-40CB-A55D-39625BD4D3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438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D419-CBF3-4423-BCA0-CDC7A502FC01}" type="datetimeFigureOut">
              <a:rPr lang="en-AU" smtClean="0"/>
              <a:t>3/07/2018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CA9F-F15E-40CB-A55D-39625BD4D3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188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D419-CBF3-4423-BCA0-CDC7A502FC01}" type="datetimeFigureOut">
              <a:rPr lang="en-AU" smtClean="0"/>
              <a:t>3/07/2018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CA9F-F15E-40CB-A55D-39625BD4D3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279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D419-CBF3-4423-BCA0-CDC7A502FC01}" type="datetimeFigureOut">
              <a:rPr lang="en-AU" smtClean="0"/>
              <a:t>3/07/2018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CA9F-F15E-40CB-A55D-39625BD4D3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037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D419-CBF3-4423-BCA0-CDC7A502FC01}" type="datetimeFigureOut">
              <a:rPr lang="en-AU" smtClean="0"/>
              <a:t>3/07/2018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CA9F-F15E-40CB-A55D-39625BD4D3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0200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D419-CBF3-4423-BCA0-CDC7A502FC01}" type="datetimeFigureOut">
              <a:rPr lang="en-AU" smtClean="0"/>
              <a:t>3/07/2018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CA9F-F15E-40CB-A55D-39625BD4D3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974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D419-CBF3-4423-BCA0-CDC7A502FC01}" type="datetimeFigureOut">
              <a:rPr lang="en-AU" smtClean="0"/>
              <a:t>3/07/2018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CA9F-F15E-40CB-A55D-39625BD4D3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666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AD419-CBF3-4423-BCA0-CDC7A502FC01}" type="datetimeFigureOut">
              <a:rPr lang="en-AU" smtClean="0"/>
              <a:t>3/07/2018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ECA9F-F15E-40CB-A55D-39625BD4D3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529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esrlawson/ShinyWorkshop_ResBazSydney201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mesrlawson.netlify.com/" TargetMode="External"/><Relationship Id="rId5" Type="http://schemas.openxmlformats.org/officeDocument/2006/relationships/hyperlink" Target="https://github.com/jamesrlawson" TargetMode="External"/><Relationship Id="rId4" Type="http://schemas.openxmlformats.org/officeDocument/2006/relationships/hyperlink" Target="mailto:james.r.lawson.nz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ad.software-carpentry.org/ResBaz2018_shiny" TargetMode="External"/><Relationship Id="rId2" Type="http://schemas.openxmlformats.org/officeDocument/2006/relationships/hyperlink" Target="https://github.com/jamesrlawson/ShinyWorkshop_ResBazSydney201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pad.software-carpentry.org/ResBaz2018_shin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rstudio.com/gallery/" TargetMode="External"/><Relationship Id="rId7" Type="http://schemas.openxmlformats.org/officeDocument/2006/relationships/hyperlink" Target="https://daattali.com/shiny/lightsou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shiny.rstudio.com/gallery/widget-gallery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431" y="747010"/>
            <a:ext cx="2770409" cy="8304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34" y="64699"/>
            <a:ext cx="2143125" cy="21431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55807" y="2120336"/>
            <a:ext cx="8680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Introduction to </a:t>
            </a:r>
            <a:r>
              <a:rPr lang="en-AU" sz="5400" dirty="0" smtClean="0">
                <a:latin typeface="Consolas" panose="020B0609020204030204" pitchFamily="49" charset="0"/>
              </a:rPr>
              <a:t>Shiny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51871" y="3500037"/>
            <a:ext cx="33116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cap="all" dirty="0"/>
              <a:t>RESBAZ SYDNEY</a:t>
            </a:r>
          </a:p>
          <a:p>
            <a:pPr algn="ctr"/>
            <a:r>
              <a:rPr lang="en-AU" sz="2800" b="1" cap="all" dirty="0"/>
              <a:t>3 - 5 JULY, 2018</a:t>
            </a:r>
          </a:p>
          <a:p>
            <a:pPr algn="ctr"/>
            <a:r>
              <a:rPr lang="en-AU" sz="2800" b="1" cap="all" dirty="0"/>
              <a:t>#RESBAZSYD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0767" y="5443151"/>
            <a:ext cx="6258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Instructor: James Lawson, Macquarie University</a:t>
            </a:r>
          </a:p>
        </p:txBody>
      </p:sp>
    </p:spTree>
    <p:extLst>
      <p:ext uri="{BB962C8B-B14F-4D97-AF65-F5344CB8AC3E}">
        <p14:creationId xmlns:p14="http://schemas.microsoft.com/office/powerpoint/2010/main" val="1255875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Lesson 1 – some simple </a:t>
            </a:r>
            <a:r>
              <a:rPr lang="en-AU" dirty="0" smtClean="0">
                <a:latin typeface="Consolas" panose="020B0609020204030204" pitchFamily="49" charset="0"/>
              </a:rPr>
              <a:t>Shiny</a:t>
            </a:r>
            <a:r>
              <a:rPr lang="en-AU" dirty="0" smtClean="0"/>
              <a:t> apps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8125"/>
            <a:ext cx="10515600" cy="4351338"/>
          </a:xfrm>
        </p:spPr>
        <p:txBody>
          <a:bodyPr/>
          <a:lstStyle/>
          <a:p>
            <a:r>
              <a:rPr lang="en-AU" dirty="0"/>
              <a:t>Load up </a:t>
            </a:r>
            <a:r>
              <a:rPr lang="en-AU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lesson1_under_the_hood/lesson1.R</a:t>
            </a:r>
            <a:r>
              <a:rPr lang="en-AU" dirty="0" smtClean="0">
                <a:cs typeface="Courier New" panose="02070309020205020404" pitchFamily="49" charset="0"/>
              </a:rPr>
              <a:t> in </a:t>
            </a:r>
            <a:r>
              <a:rPr lang="en-AU" dirty="0" err="1" smtClean="0">
                <a:cs typeface="Courier New" panose="02070309020205020404" pitchFamily="49" charset="0"/>
              </a:rPr>
              <a:t>Rstudio</a:t>
            </a:r>
            <a:endParaRPr lang="en-AU" dirty="0" smtClean="0">
              <a:cs typeface="Courier New" panose="02070309020205020404" pitchFamily="49" charset="0"/>
            </a:endParaRPr>
          </a:p>
          <a:p>
            <a:r>
              <a:rPr lang="en-AU" dirty="0">
                <a:cs typeface="Courier New" panose="02070309020205020404" pitchFamily="49" charset="0"/>
              </a:rPr>
              <a:t>T</a:t>
            </a:r>
            <a:r>
              <a:rPr lang="en-AU" dirty="0" smtClean="0">
                <a:cs typeface="Courier New" panose="02070309020205020404" pitchFamily="49" charset="0"/>
              </a:rPr>
              <a:t>hese </a:t>
            </a:r>
            <a:r>
              <a:rPr lang="en-AU" dirty="0">
                <a:cs typeface="Courier New" panose="02070309020205020404" pitchFamily="49" charset="0"/>
              </a:rPr>
              <a:t>instructive examples come with the </a:t>
            </a:r>
            <a:r>
              <a:rPr lang="en-AU" dirty="0">
                <a:latin typeface="Consolas" panose="020B0609020204030204" pitchFamily="49" charset="0"/>
              </a:rPr>
              <a:t>Shiny</a:t>
            </a:r>
            <a:r>
              <a:rPr lang="en-AU" dirty="0" smtClean="0">
                <a:cs typeface="Courier New" panose="02070309020205020404" pitchFamily="49" charset="0"/>
              </a:rPr>
              <a:t> </a:t>
            </a:r>
            <a:r>
              <a:rPr lang="en-AU" dirty="0">
                <a:cs typeface="Courier New" panose="02070309020205020404" pitchFamily="49" charset="0"/>
              </a:rPr>
              <a:t>package</a:t>
            </a:r>
          </a:p>
          <a:p>
            <a:r>
              <a:rPr lang="en-AU" dirty="0" smtClean="0">
                <a:cs typeface="Courier New" panose="02070309020205020404" pitchFamily="49" charset="0"/>
              </a:rPr>
              <a:t>Check </a:t>
            </a:r>
            <a:r>
              <a:rPr lang="en-AU" dirty="0">
                <a:cs typeface="Courier New" panose="02070309020205020404" pitchFamily="49" charset="0"/>
              </a:rPr>
              <a:t>out https://shiny.rstudio.com/articles/basics.html for </a:t>
            </a:r>
            <a:r>
              <a:rPr lang="en-AU" dirty="0" smtClean="0">
                <a:cs typeface="Courier New" panose="02070309020205020404" pitchFamily="49" charset="0"/>
              </a:rPr>
              <a:t>their </a:t>
            </a:r>
            <a:r>
              <a:rPr lang="en-AU" dirty="0">
                <a:cs typeface="Courier New" panose="02070309020205020404" pitchFamily="49" charset="0"/>
              </a:rPr>
              <a:t>guide to the code </a:t>
            </a:r>
            <a:endParaRPr lang="en-AU" dirty="0" smtClean="0">
              <a:cs typeface="Courier New" panose="02070309020205020404" pitchFamily="49" charset="0"/>
            </a:endParaRPr>
          </a:p>
          <a:p>
            <a:endParaRPr lang="en-AU" dirty="0"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387" y="3489392"/>
            <a:ext cx="3161166" cy="32040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072" y="3580158"/>
            <a:ext cx="3255827" cy="302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23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Lesson 2 – build a data explorer app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" y="1825625"/>
            <a:ext cx="5928360" cy="4351338"/>
          </a:xfrm>
        </p:spPr>
        <p:txBody>
          <a:bodyPr/>
          <a:lstStyle/>
          <a:p>
            <a:r>
              <a:rPr lang="en-AU" dirty="0"/>
              <a:t>Load up </a:t>
            </a:r>
            <a:r>
              <a:rPr lang="en-AU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lesson2_basic_data_explorer/ </a:t>
            </a:r>
            <a:r>
              <a:rPr lang="en-AU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lesson2_basic_data_explorer_TEMPLATE.R</a:t>
            </a:r>
            <a:r>
              <a:rPr lang="en-AU" dirty="0" smtClean="0">
                <a:cs typeface="Courier New" panose="02070309020205020404" pitchFamily="49" charset="0"/>
              </a:rPr>
              <a:t> </a:t>
            </a:r>
            <a:r>
              <a:rPr lang="en-AU" dirty="0">
                <a:cs typeface="Courier New" panose="02070309020205020404" pitchFamily="49" charset="0"/>
              </a:rPr>
              <a:t>in </a:t>
            </a:r>
            <a:r>
              <a:rPr lang="en-AU" dirty="0" err="1">
                <a:cs typeface="Courier New" panose="02070309020205020404" pitchFamily="49" charset="0"/>
              </a:rPr>
              <a:t>Rstudio</a:t>
            </a:r>
            <a:endParaRPr lang="en-AU" dirty="0">
              <a:cs typeface="Courier New" panose="02070309020205020404" pitchFamily="49" charset="0"/>
            </a:endParaRPr>
          </a:p>
          <a:p>
            <a:r>
              <a:rPr lang="en-AU" dirty="0" smtClean="0"/>
              <a:t>We’ll build our first app</a:t>
            </a:r>
            <a:r>
              <a:rPr lang="en-AU" dirty="0" smtClean="0"/>
              <a:t>!</a:t>
            </a:r>
          </a:p>
          <a:p>
            <a:r>
              <a:rPr lang="en-AU" dirty="0"/>
              <a:t>Exercise</a:t>
            </a:r>
            <a:r>
              <a:rPr lang="en-AU" dirty="0" smtClean="0"/>
              <a:t>: </a:t>
            </a:r>
            <a:r>
              <a:rPr lang="en-AU" dirty="0"/>
              <a:t>add functionality to select a variable to colour points or change point shapes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0" y="1690688"/>
            <a:ext cx="5702301" cy="422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80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Lesson 3 – add interactivity to data explorer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Our first app was a one trick pony – lets generalise it to use other datasets!</a:t>
            </a:r>
          </a:p>
          <a:p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132" y="2602797"/>
            <a:ext cx="6344302" cy="412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46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Lesson 3 – chaining reactive expressions</a:t>
            </a:r>
            <a:endParaRPr lang="en-AU" dirty="0"/>
          </a:p>
        </p:txBody>
      </p:sp>
      <p:grpSp>
        <p:nvGrpSpPr>
          <p:cNvPr id="152" name="Group 151"/>
          <p:cNvGrpSpPr/>
          <p:nvPr/>
        </p:nvGrpSpPr>
        <p:grpSpPr>
          <a:xfrm>
            <a:off x="158750" y="2057122"/>
            <a:ext cx="4591050" cy="3951248"/>
            <a:chOff x="158750" y="2316202"/>
            <a:chExt cx="4591050" cy="3951248"/>
          </a:xfrm>
        </p:grpSpPr>
        <p:sp>
          <p:nvSpPr>
            <p:cNvPr id="150" name="Rectangle 149"/>
            <p:cNvSpPr/>
            <p:nvPr/>
          </p:nvSpPr>
          <p:spPr>
            <a:xfrm>
              <a:off x="158750" y="2316202"/>
              <a:ext cx="4591050" cy="3951248"/>
            </a:xfrm>
            <a:prstGeom prst="rect">
              <a:avLst/>
            </a:prstGeom>
            <a:solidFill>
              <a:schemeClr val="accent1">
                <a:alpha val="5000"/>
              </a:schemeClr>
            </a:solidFill>
            <a:ln>
              <a:solidFill>
                <a:schemeClr val="accent1">
                  <a:shade val="50000"/>
                  <a:alpha val="9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41906" y="3554233"/>
              <a:ext cx="1534602" cy="7235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41906" y="5306169"/>
              <a:ext cx="1534602" cy="7235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1906" y="4430201"/>
              <a:ext cx="1534602" cy="7235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3569" y="3721213"/>
              <a:ext cx="1288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 smtClean="0">
                  <a:latin typeface="Consolas" panose="020B0609020204030204" pitchFamily="49" charset="0"/>
                </a:rPr>
                <a:t>x axis</a:t>
              </a:r>
              <a:endParaRPr lang="en-AU" sz="1600" dirty="0">
                <a:latin typeface="Consolas" panose="020B06090202040302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570" y="5459434"/>
              <a:ext cx="118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 smtClean="0">
                  <a:latin typeface="Consolas" panose="020B0609020204030204" pitchFamily="49" charset="0"/>
                </a:rPr>
                <a:t>factor</a:t>
              </a:r>
              <a:endParaRPr lang="en-AU" sz="1600" dirty="0">
                <a:latin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23569" y="4588967"/>
              <a:ext cx="10495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 smtClean="0">
                  <a:latin typeface="Consolas" panose="020B0609020204030204" pitchFamily="49" charset="0"/>
                </a:rPr>
                <a:t>y axis</a:t>
              </a:r>
              <a:endParaRPr lang="en-AU" sz="1600" dirty="0"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3569" y="3119406"/>
              <a:ext cx="818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Input</a:t>
              </a:r>
              <a:endParaRPr lang="en-AU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97645" y="3804469"/>
              <a:ext cx="1534602" cy="72356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40108" y="3981587"/>
              <a:ext cx="1392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 smtClean="0">
                  <a:latin typeface="Consolas" panose="020B0609020204030204" pitchFamily="49" charset="0"/>
                </a:rPr>
                <a:t>data table</a:t>
              </a:r>
              <a:endParaRPr lang="en-AU" sz="1600" dirty="0">
                <a:latin typeface="Consolas" panose="020B06090202040302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997645" y="4948576"/>
              <a:ext cx="1534602" cy="72356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60753" y="5110714"/>
              <a:ext cx="1041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 smtClean="0">
                  <a:latin typeface="Consolas" panose="020B0609020204030204" pitchFamily="49" charset="0"/>
                </a:rPr>
                <a:t>graph</a:t>
              </a:r>
              <a:endParaRPr lang="en-AU" sz="1600" dirty="0">
                <a:latin typeface="Consolas" panose="020B0609020204030204" pitchFamily="49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22466" y="2322505"/>
              <a:ext cx="37974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dirty="0" smtClean="0"/>
                <a:t>Basic data explorer structure</a:t>
              </a:r>
              <a:endParaRPr lang="en-AU" sz="2400" dirty="0"/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H="1" flipV="1">
              <a:off x="1908315" y="3804469"/>
              <a:ext cx="1025717" cy="2552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H="1">
              <a:off x="1908315" y="4171598"/>
              <a:ext cx="1018099" cy="594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1">
              <a:off x="1908316" y="4294888"/>
              <a:ext cx="1009980" cy="1333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H="1" flipV="1">
              <a:off x="1908315" y="3981587"/>
              <a:ext cx="1025717" cy="11762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H="1" flipV="1">
              <a:off x="1915607" y="4814911"/>
              <a:ext cx="1002691" cy="4561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H="1">
              <a:off x="1915607" y="5384292"/>
              <a:ext cx="1019893" cy="3677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2038349" y="3554233"/>
              <a:ext cx="9348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i="1" dirty="0" smtClean="0"/>
                <a:t>dependency</a:t>
              </a:r>
              <a:endParaRPr lang="en-AU" i="1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292507" y="3158168"/>
              <a:ext cx="1058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Output</a:t>
              </a:r>
              <a:endParaRPr lang="en-AU" dirty="0"/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5356861" y="2057122"/>
            <a:ext cx="6591300" cy="3951248"/>
            <a:chOff x="5356861" y="2057122"/>
            <a:chExt cx="6591300" cy="3951248"/>
          </a:xfrm>
        </p:grpSpPr>
        <p:sp>
          <p:nvSpPr>
            <p:cNvPr id="17" name="TextBox 16"/>
            <p:cNvSpPr txBox="1"/>
            <p:nvPr/>
          </p:nvSpPr>
          <p:spPr>
            <a:xfrm>
              <a:off x="10069201" y="2889194"/>
              <a:ext cx="1058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Output</a:t>
              </a:r>
              <a:endParaRPr lang="en-AU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852160" y="2891701"/>
              <a:ext cx="1030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Input 1 </a:t>
              </a:r>
              <a:endParaRPr lang="en-AU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524239" y="4163414"/>
              <a:ext cx="1534602" cy="7235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524240" y="4313567"/>
              <a:ext cx="15756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 err="1" smtClean="0">
                  <a:latin typeface="Consolas" panose="020B0609020204030204" pitchFamily="49" charset="0"/>
                </a:rPr>
                <a:t>uploadedFile</a:t>
              </a:r>
              <a:endParaRPr lang="en-AU" sz="1600" dirty="0">
                <a:latin typeface="Consolas" panose="020B0609020204030204" pitchFamily="49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745367" y="3317404"/>
              <a:ext cx="1534602" cy="72356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745367" y="5069340"/>
              <a:ext cx="1534602" cy="72356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745367" y="4193372"/>
              <a:ext cx="1534602" cy="72356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127030" y="3484384"/>
              <a:ext cx="1288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 smtClean="0">
                  <a:latin typeface="Consolas" panose="020B0609020204030204" pitchFamily="49" charset="0"/>
                </a:rPr>
                <a:t>x axis</a:t>
              </a:r>
              <a:endParaRPr lang="en-AU" sz="1600" dirty="0">
                <a:latin typeface="Consolas" panose="020B0609020204030204" pitchFamily="49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127031" y="5222605"/>
              <a:ext cx="10850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 smtClean="0">
                  <a:latin typeface="Consolas" panose="020B0609020204030204" pitchFamily="49" charset="0"/>
                </a:rPr>
                <a:t>factor</a:t>
              </a:r>
              <a:endParaRPr lang="en-AU" sz="1600" dirty="0">
                <a:latin typeface="Consolas" panose="020B0609020204030204" pitchFamily="49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127030" y="4352138"/>
              <a:ext cx="1288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 smtClean="0">
                  <a:latin typeface="Consolas" panose="020B0609020204030204" pitchFamily="49" charset="0"/>
                </a:rPr>
                <a:t>y axis</a:t>
              </a:r>
              <a:endParaRPr lang="en-AU" sz="1600" dirty="0">
                <a:latin typeface="Consolas" panose="020B0609020204030204" pitchFamily="49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997302" y="2883303"/>
              <a:ext cx="1030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Input 2 </a:t>
              </a:r>
              <a:endParaRPr lang="en-AU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0227564" y="3580737"/>
              <a:ext cx="1534602" cy="72356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0339547" y="3757855"/>
              <a:ext cx="1392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 smtClean="0">
                  <a:latin typeface="Consolas" panose="020B0609020204030204" pitchFamily="49" charset="0"/>
                </a:rPr>
                <a:t>data table</a:t>
              </a:r>
              <a:endParaRPr lang="en-AU" sz="1600" dirty="0">
                <a:latin typeface="Consolas" panose="020B0609020204030204" pitchFamily="49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0235184" y="4724844"/>
              <a:ext cx="1534602" cy="72356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0598292" y="4886982"/>
              <a:ext cx="1041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 smtClean="0">
                  <a:latin typeface="Consolas" panose="020B0609020204030204" pitchFamily="49" charset="0"/>
                </a:rPr>
                <a:t>graph</a:t>
              </a:r>
              <a:endParaRPr lang="en-AU" sz="1600" dirty="0">
                <a:latin typeface="Consolas" panose="020B0609020204030204" pitchFamily="49" charset="0"/>
              </a:endParaRPr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 flipH="1">
              <a:off x="7122160" y="3720833"/>
              <a:ext cx="548304" cy="631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endCxn id="83" idx="3"/>
            </p:cNvCxnSpPr>
            <p:nvPr/>
          </p:nvCxnSpPr>
          <p:spPr>
            <a:xfrm flipH="1">
              <a:off x="7099936" y="4479631"/>
              <a:ext cx="587510" cy="32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 flipH="1" flipV="1">
              <a:off x="7108349" y="4613550"/>
              <a:ext cx="595923" cy="8031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H="1" flipV="1">
              <a:off x="9331960" y="3580737"/>
              <a:ext cx="835360" cy="249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 flipH="1">
              <a:off x="9321065" y="3957346"/>
              <a:ext cx="846255" cy="4993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 flipH="1">
              <a:off x="9331958" y="4054631"/>
              <a:ext cx="846255" cy="13179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H="1" flipV="1">
              <a:off x="9331958" y="3757855"/>
              <a:ext cx="846255" cy="11590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flipH="1" flipV="1">
              <a:off x="9321065" y="4587291"/>
              <a:ext cx="846255" cy="4552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 flipH="1">
              <a:off x="9337890" y="5195233"/>
              <a:ext cx="829430" cy="274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6087110" y="2057122"/>
              <a:ext cx="4432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dirty="0" smtClean="0"/>
                <a:t>Interactive data explorer structure</a:t>
              </a:r>
              <a:endParaRPr lang="en-AU" sz="2400" dirty="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5356861" y="2057122"/>
              <a:ext cx="6591300" cy="3951248"/>
            </a:xfrm>
            <a:prstGeom prst="rect">
              <a:avLst/>
            </a:prstGeom>
            <a:solidFill>
              <a:schemeClr val="accent1">
                <a:alpha val="5000"/>
              </a:schemeClr>
            </a:solidFill>
            <a:ln>
              <a:solidFill>
                <a:schemeClr val="accent1">
                  <a:shade val="50000"/>
                  <a:alpha val="9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6709343" y="3531438"/>
              <a:ext cx="9348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i="1" dirty="0" smtClean="0"/>
                <a:t>dependency</a:t>
              </a:r>
              <a:endParaRPr lang="en-AU" i="1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9353934" y="3265674"/>
              <a:ext cx="9348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i="1" dirty="0" smtClean="0"/>
                <a:t>dependency</a:t>
              </a:r>
              <a:endParaRPr lang="en-AU" i="1" dirty="0"/>
            </a:p>
          </p:txBody>
        </p:sp>
      </p:grpSp>
      <p:sp>
        <p:nvSpPr>
          <p:cNvPr id="168" name="TextBox 167"/>
          <p:cNvSpPr txBox="1"/>
          <p:nvPr/>
        </p:nvSpPr>
        <p:spPr>
          <a:xfrm>
            <a:off x="748669" y="6226895"/>
            <a:ext cx="10698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Load up </a:t>
            </a:r>
            <a:r>
              <a:rPr lang="en-AU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lesson3_interactive_data_explorer/lesson3_interactive_data_explorer.R</a:t>
            </a:r>
            <a:r>
              <a:rPr lang="en-AU" dirty="0" smtClean="0">
                <a:cs typeface="Courier New" panose="02070309020205020404" pitchFamily="49" charset="0"/>
              </a:rPr>
              <a:t> </a:t>
            </a:r>
            <a:r>
              <a:rPr lang="en-AU" dirty="0">
                <a:cs typeface="Courier New" panose="02070309020205020404" pitchFamily="49" charset="0"/>
              </a:rPr>
              <a:t>in </a:t>
            </a:r>
            <a:r>
              <a:rPr lang="en-AU" dirty="0" err="1">
                <a:cs typeface="Courier New" panose="02070309020205020404" pitchFamily="49" charset="0"/>
              </a:rPr>
              <a:t>Rstudio</a:t>
            </a:r>
            <a:endParaRPr lang="en-AU" dirty="0">
              <a:cs typeface="Courier New" panose="02070309020205020404" pitchFamily="49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55707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Thank you! Hope you </a:t>
            </a:r>
            <a:r>
              <a:rPr lang="en-AU" smtClean="0"/>
              <a:t>learned something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These slides and all the code is available on GitHub:</a:t>
            </a:r>
          </a:p>
          <a:p>
            <a:pPr lvl="1"/>
            <a:r>
              <a:rPr lang="en-AU" dirty="0">
                <a:hlinkClick r:id="rId3"/>
              </a:rPr>
              <a:t>https://</a:t>
            </a:r>
            <a:r>
              <a:rPr lang="en-AU" dirty="0" smtClean="0">
                <a:hlinkClick r:id="rId3"/>
              </a:rPr>
              <a:t>github.com/jamesrlawson/ShinyWorkshop_ResBazSydney2018</a:t>
            </a:r>
            <a:endParaRPr lang="en-AU" dirty="0" smtClean="0"/>
          </a:p>
          <a:p>
            <a:r>
              <a:rPr lang="en-AU" dirty="0" smtClean="0"/>
              <a:t>Enjoy the rest of </a:t>
            </a:r>
            <a:r>
              <a:rPr lang="en-AU" dirty="0" err="1" smtClean="0"/>
              <a:t>RezBaz</a:t>
            </a:r>
            <a:r>
              <a:rPr lang="en-AU" dirty="0" smtClean="0"/>
              <a:t> Sydney 2018 – say hi if you see me around </a:t>
            </a:r>
            <a:r>
              <a:rPr lang="en-AU" dirty="0" smtClean="0">
                <a:sym typeface="Wingdings" panose="05000000000000000000" pitchFamily="2" charset="2"/>
              </a:rPr>
              <a:t></a:t>
            </a:r>
            <a:endParaRPr lang="en-AU" dirty="0" smtClean="0"/>
          </a:p>
          <a:p>
            <a:r>
              <a:rPr lang="en-AU" dirty="0" smtClean="0"/>
              <a:t>Come and chat if you need help, or have ideas you’d like to discuss</a:t>
            </a:r>
          </a:p>
          <a:p>
            <a:r>
              <a:rPr lang="en-AU" dirty="0" smtClean="0"/>
              <a:t>Or find me online:</a:t>
            </a:r>
          </a:p>
          <a:p>
            <a:pPr lvl="1"/>
            <a:r>
              <a:rPr lang="en-AU" dirty="0" smtClean="0">
                <a:hlinkClick r:id="rId4"/>
              </a:rPr>
              <a:t>james.r.lawson.nz@gmail.com</a:t>
            </a:r>
            <a:endParaRPr lang="en-AU" dirty="0" smtClean="0"/>
          </a:p>
          <a:p>
            <a:pPr lvl="1"/>
            <a:r>
              <a:rPr lang="en-AU" dirty="0" smtClean="0">
                <a:hlinkClick r:id="rId5"/>
              </a:rPr>
              <a:t>https://github.com/jamesrlawson</a:t>
            </a:r>
            <a:endParaRPr lang="en-AU" dirty="0" smtClean="0"/>
          </a:p>
          <a:p>
            <a:pPr lvl="1"/>
            <a:r>
              <a:rPr lang="en-AU" dirty="0" smtClean="0">
                <a:hlinkClick r:id="rId6"/>
              </a:rPr>
              <a:t>https://jamesrlawson.netlify.com</a:t>
            </a:r>
            <a:endParaRPr lang="en-AU" dirty="0" smtClean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0483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Housekeeping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Slides and lessons for the morning are on GitHub</a:t>
            </a:r>
          </a:p>
          <a:p>
            <a:pPr lvl="1"/>
            <a:r>
              <a:rPr lang="en-AU" dirty="0" smtClean="0">
                <a:hlinkClick r:id="rId2"/>
              </a:rPr>
              <a:t>https://github.com/jamesrlawson/ShinyWorkshop_ResBazSydney2018</a:t>
            </a:r>
            <a:endParaRPr lang="en-AU" dirty="0" smtClean="0"/>
          </a:p>
          <a:p>
            <a:r>
              <a:rPr lang="en-AU" dirty="0" smtClean="0"/>
              <a:t>We’ll be using </a:t>
            </a:r>
            <a:r>
              <a:rPr lang="en-AU" dirty="0" err="1" smtClean="0"/>
              <a:t>Etherpad</a:t>
            </a:r>
            <a:r>
              <a:rPr lang="en-AU" dirty="0" smtClean="0"/>
              <a:t> as a collaborative scratchpad</a:t>
            </a:r>
          </a:p>
          <a:p>
            <a:pPr lvl="1"/>
            <a:r>
              <a:rPr lang="en-AU" dirty="0" smtClean="0">
                <a:hlinkClick r:id="rId3"/>
              </a:rPr>
              <a:t>http://pad.software-carpentry.org/ResBaz2018_shiny</a:t>
            </a:r>
            <a:endParaRPr lang="en-AU" dirty="0" smtClean="0"/>
          </a:p>
          <a:p>
            <a:r>
              <a:rPr lang="en-AU" dirty="0" smtClean="0"/>
              <a:t>Session runs from 9:45am – 1pm, morning tea at 10:45am</a:t>
            </a:r>
          </a:p>
          <a:p>
            <a:r>
              <a:rPr lang="en-AU" dirty="0" smtClean="0"/>
              <a:t>We’ll take a few smaller breaks as we go</a:t>
            </a:r>
          </a:p>
        </p:txBody>
      </p:sp>
    </p:spTree>
    <p:extLst>
      <p:ext uri="{BB962C8B-B14F-4D97-AF65-F5344CB8AC3E}">
        <p14:creationId xmlns:p14="http://schemas.microsoft.com/office/powerpoint/2010/main" val="288680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Introductions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Who am I and why am I here?</a:t>
            </a:r>
          </a:p>
          <a:p>
            <a:pPr lvl="1"/>
            <a:r>
              <a:rPr lang="en-AU" dirty="0" smtClean="0"/>
              <a:t>James Lawson, postdoc in conservation ecology at Macquarie </a:t>
            </a:r>
            <a:r>
              <a:rPr lang="en-AU" dirty="0" err="1" smtClean="0"/>
              <a:t>Uni</a:t>
            </a:r>
            <a:endParaRPr lang="en-AU" dirty="0" smtClean="0"/>
          </a:p>
          <a:p>
            <a:pPr lvl="1"/>
            <a:r>
              <a:rPr lang="en-AU" dirty="0" smtClean="0"/>
              <a:t>Needed to learn </a:t>
            </a:r>
            <a:r>
              <a:rPr lang="en-AU" dirty="0" smtClean="0">
                <a:latin typeface="Consolas" panose="020B0609020204030204" pitchFamily="49" charset="0"/>
              </a:rPr>
              <a:t>Shiny</a:t>
            </a:r>
            <a:r>
              <a:rPr lang="en-AU" dirty="0" smtClean="0"/>
              <a:t> for a new project, best way to learn is to teach!</a:t>
            </a:r>
          </a:p>
          <a:p>
            <a:r>
              <a:rPr lang="en-AU" dirty="0" smtClean="0"/>
              <a:t>Who are you and why are you here?</a:t>
            </a:r>
          </a:p>
          <a:p>
            <a:pPr lvl="1"/>
            <a:r>
              <a:rPr lang="en-AU" dirty="0" smtClean="0"/>
              <a:t>Introduce yourself to your neighbours</a:t>
            </a:r>
          </a:p>
          <a:p>
            <a:pPr lvl="1"/>
            <a:r>
              <a:rPr lang="en-AU" dirty="0" smtClean="0"/>
              <a:t>Using the </a:t>
            </a:r>
            <a:r>
              <a:rPr lang="en-AU" dirty="0" err="1" smtClean="0"/>
              <a:t>EtherPad</a:t>
            </a:r>
            <a:r>
              <a:rPr lang="en-AU" dirty="0" smtClean="0"/>
              <a:t>, please tell us your name, where you’re from, and what you do. Have you seen </a:t>
            </a:r>
            <a:r>
              <a:rPr lang="en-AU" dirty="0" smtClean="0">
                <a:latin typeface="Consolas" panose="020B0609020204030204" pitchFamily="49" charset="0"/>
              </a:rPr>
              <a:t>Shiny</a:t>
            </a:r>
            <a:r>
              <a:rPr lang="en-AU" dirty="0" smtClean="0"/>
              <a:t> before? Used it already? </a:t>
            </a:r>
          </a:p>
          <a:p>
            <a:pPr lvl="1"/>
            <a:r>
              <a:rPr lang="en-AU" dirty="0" smtClean="0"/>
              <a:t>Can you think of a way </a:t>
            </a:r>
            <a:r>
              <a:rPr lang="en-AU" dirty="0" smtClean="0">
                <a:latin typeface="Consolas" panose="020B0609020204030204" pitchFamily="49" charset="0"/>
              </a:rPr>
              <a:t>Shiny</a:t>
            </a:r>
            <a:r>
              <a:rPr lang="en-AU" dirty="0" smtClean="0"/>
              <a:t> might be useful in your work?</a:t>
            </a:r>
          </a:p>
          <a:p>
            <a:pPr lvl="1"/>
            <a:r>
              <a:rPr lang="en-AU" dirty="0" smtClean="0"/>
              <a:t> </a:t>
            </a:r>
            <a:r>
              <a:rPr lang="en-AU" dirty="0" smtClean="0">
                <a:hlinkClick r:id="rId2"/>
              </a:rPr>
              <a:t>http://pad.software-carpentry.org/ResBaz2018_shiny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14321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Session overview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Introductions</a:t>
            </a:r>
          </a:p>
          <a:p>
            <a:r>
              <a:rPr lang="en-AU" dirty="0" smtClean="0"/>
              <a:t>What actually is </a:t>
            </a:r>
            <a:r>
              <a:rPr lang="en-AU" dirty="0" smtClean="0">
                <a:latin typeface="Consolas" panose="020B0609020204030204" pitchFamily="49" charset="0"/>
              </a:rPr>
              <a:t>Shiny</a:t>
            </a:r>
            <a:r>
              <a:rPr lang="en-AU" dirty="0" smtClean="0"/>
              <a:t>?</a:t>
            </a:r>
          </a:p>
          <a:p>
            <a:r>
              <a:rPr lang="en-AU" dirty="0" smtClean="0"/>
              <a:t>What can </a:t>
            </a:r>
            <a:r>
              <a:rPr lang="en-AU" dirty="0" smtClean="0">
                <a:latin typeface="Consolas" panose="020B0609020204030204" pitchFamily="49" charset="0"/>
              </a:rPr>
              <a:t>Shiny</a:t>
            </a:r>
            <a:r>
              <a:rPr lang="en-AU" dirty="0" smtClean="0"/>
              <a:t> do?</a:t>
            </a:r>
          </a:p>
          <a:p>
            <a:r>
              <a:rPr lang="en-AU" dirty="0" smtClean="0"/>
              <a:t>Walk through some basic </a:t>
            </a:r>
            <a:r>
              <a:rPr lang="en-AU" dirty="0" smtClean="0">
                <a:latin typeface="Consolas" panose="020B0609020204030204" pitchFamily="49" charset="0"/>
              </a:rPr>
              <a:t>Shiny</a:t>
            </a:r>
            <a:r>
              <a:rPr lang="en-AU" dirty="0" smtClean="0"/>
              <a:t> apps</a:t>
            </a:r>
          </a:p>
          <a:p>
            <a:r>
              <a:rPr lang="en-AU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Build a data explorer app</a:t>
            </a:r>
          </a:p>
          <a:p>
            <a:r>
              <a:rPr lang="en-AU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Create interactivity with reactive programming</a:t>
            </a:r>
            <a:endParaRPr lang="en-AU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AU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Build an effective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292923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</a:t>
            </a:r>
            <a:r>
              <a:rPr lang="en-AU" dirty="0" smtClean="0">
                <a:latin typeface="Consolas" panose="020B0609020204030204" pitchFamily="49" charset="0"/>
              </a:rPr>
              <a:t>Shiny</a:t>
            </a:r>
            <a:r>
              <a:rPr lang="en-AU" dirty="0" smtClean="0"/>
              <a:t>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Consolas" panose="020B0609020204030204" pitchFamily="49" charset="0"/>
              </a:rPr>
              <a:t>Shiny</a:t>
            </a:r>
            <a:r>
              <a:rPr lang="en-AU" dirty="0" smtClean="0"/>
              <a:t> is an R package that makes it easy to build interactive web apps straight from R.</a:t>
            </a:r>
          </a:p>
          <a:p>
            <a:r>
              <a:rPr lang="en-AU" dirty="0" smtClean="0"/>
              <a:t>No web development skills are required.</a:t>
            </a:r>
          </a:p>
          <a:p>
            <a:r>
              <a:rPr lang="en-AU" dirty="0" smtClean="0"/>
              <a:t>Host standalone apps on a webpage or embed them in R Markdown documents or build dashboards. You can also extend your Shiny apps with CSS themes, </a:t>
            </a:r>
            <a:r>
              <a:rPr lang="en-AU" dirty="0" err="1" smtClean="0"/>
              <a:t>htmlwidgets</a:t>
            </a:r>
            <a:r>
              <a:rPr lang="en-AU" dirty="0" smtClean="0"/>
              <a:t>, and JavaScript actions.</a:t>
            </a:r>
          </a:p>
          <a:p>
            <a:r>
              <a:rPr lang="en-AU" i="1" dirty="0" smtClean="0"/>
              <a:t>shinyapps.io</a:t>
            </a:r>
            <a:r>
              <a:rPr lang="en-AU" dirty="0" smtClean="0"/>
              <a:t> from </a:t>
            </a:r>
            <a:r>
              <a:rPr lang="en-AU" dirty="0" err="1" smtClean="0"/>
              <a:t>Rstudio</a:t>
            </a:r>
            <a:r>
              <a:rPr lang="en-AU" dirty="0" smtClean="0"/>
              <a:t> provides free hosting for open source projects.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50607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can </a:t>
            </a:r>
            <a:r>
              <a:rPr lang="en-AU" dirty="0" smtClean="0">
                <a:latin typeface="Consolas" panose="020B0609020204030204" pitchFamily="49" charset="0"/>
              </a:rPr>
              <a:t>Shiny</a:t>
            </a:r>
            <a:r>
              <a:rPr lang="en-AU" dirty="0" smtClean="0"/>
              <a:t> do?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04005" cy="4351338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Interactive data exploration and visualisation</a:t>
            </a:r>
          </a:p>
          <a:p>
            <a:r>
              <a:rPr lang="en-AU" dirty="0" smtClean="0"/>
              <a:t>Dashboards with </a:t>
            </a:r>
            <a:r>
              <a:rPr lang="en-AU" dirty="0" err="1" smtClean="0"/>
              <a:t>realtime</a:t>
            </a:r>
            <a:r>
              <a:rPr lang="en-AU" dirty="0" smtClean="0"/>
              <a:t> data feeds</a:t>
            </a:r>
          </a:p>
          <a:p>
            <a:r>
              <a:rPr lang="en-AU" dirty="0" smtClean="0"/>
              <a:t>Use powerful open source </a:t>
            </a:r>
            <a:r>
              <a:rPr lang="en-AU" dirty="0" err="1" smtClean="0"/>
              <a:t>Javascript</a:t>
            </a:r>
            <a:r>
              <a:rPr lang="en-AU" dirty="0" smtClean="0"/>
              <a:t> visualisation libraries</a:t>
            </a:r>
          </a:p>
          <a:p>
            <a:r>
              <a:rPr lang="en-AU" dirty="0" smtClean="0"/>
              <a:t>Check out the </a:t>
            </a:r>
            <a:r>
              <a:rPr lang="en-AU" dirty="0" smtClean="0">
                <a:latin typeface="Consolas" panose="020B0609020204030204" pitchFamily="49" charset="0"/>
              </a:rPr>
              <a:t>Shiny</a:t>
            </a:r>
            <a:r>
              <a:rPr lang="en-AU" dirty="0" smtClean="0"/>
              <a:t> example gallery</a:t>
            </a:r>
          </a:p>
          <a:p>
            <a:pPr lvl="1"/>
            <a:r>
              <a:rPr lang="en-AU" dirty="0" smtClean="0">
                <a:hlinkClick r:id="rId3"/>
              </a:rPr>
              <a:t>https://shiny.rstudio.com/gallery/</a:t>
            </a:r>
            <a:endParaRPr lang="en-AU" dirty="0" smtClean="0"/>
          </a:p>
          <a:p>
            <a:r>
              <a:rPr lang="en-AU" dirty="0" smtClean="0"/>
              <a:t>Check out the </a:t>
            </a:r>
            <a:r>
              <a:rPr lang="en-AU" dirty="0" smtClean="0">
                <a:latin typeface="Consolas" panose="020B0609020204030204" pitchFamily="49" charset="0"/>
              </a:rPr>
              <a:t>Shiny</a:t>
            </a:r>
            <a:r>
              <a:rPr lang="en-AU" dirty="0" smtClean="0"/>
              <a:t> widgets gallery</a:t>
            </a:r>
          </a:p>
          <a:p>
            <a:pPr lvl="1"/>
            <a:r>
              <a:rPr lang="en-AU" dirty="0" smtClean="0">
                <a:hlinkClick r:id="rId4"/>
              </a:rPr>
              <a:t>https://shiny.rstudio.com/gallery/widget-gallery.html</a:t>
            </a:r>
            <a:endParaRPr lang="en-AU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3070" y="3252560"/>
            <a:ext cx="4399438" cy="27779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3070" y="391571"/>
            <a:ext cx="4399438" cy="23853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87540" y="6176963"/>
            <a:ext cx="504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Even games! </a:t>
            </a:r>
            <a:r>
              <a:rPr lang="en-AU" dirty="0" smtClean="0">
                <a:hlinkClick r:id="rId7"/>
              </a:rPr>
              <a:t>https://daattali.com/shiny/lightsout/</a:t>
            </a:r>
          </a:p>
        </p:txBody>
      </p:sp>
    </p:spTree>
    <p:extLst>
      <p:ext uri="{BB962C8B-B14F-4D97-AF65-F5344CB8AC3E}">
        <p14:creationId xmlns:p14="http://schemas.microsoft.com/office/powerpoint/2010/main" val="4288155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Reactive programming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5625"/>
            <a:ext cx="5802086" cy="4351338"/>
          </a:xfrm>
        </p:spPr>
        <p:txBody>
          <a:bodyPr>
            <a:normAutofit/>
          </a:bodyPr>
          <a:lstStyle/>
          <a:p>
            <a:r>
              <a:rPr lang="en-AU" dirty="0" smtClean="0"/>
              <a:t>Reactive programming forms the basis of </a:t>
            </a:r>
            <a:r>
              <a:rPr lang="en-AU" dirty="0" smtClean="0">
                <a:latin typeface="Consolas" panose="020B0609020204030204" pitchFamily="49" charset="0"/>
              </a:rPr>
              <a:t>Shiny</a:t>
            </a:r>
            <a:r>
              <a:rPr lang="en-AU" dirty="0" smtClean="0"/>
              <a:t> apps.</a:t>
            </a:r>
          </a:p>
          <a:p>
            <a:r>
              <a:rPr lang="en-AU" dirty="0" smtClean="0"/>
              <a:t>Reactive objects change in response to changes in other objects.</a:t>
            </a:r>
          </a:p>
          <a:p>
            <a:r>
              <a:rPr lang="en-AU" dirty="0" smtClean="0"/>
              <a:t>These objects can be connected in a chain of reactivity.</a:t>
            </a:r>
          </a:p>
          <a:p>
            <a:r>
              <a:rPr lang="en-AU" dirty="0" smtClean="0"/>
              <a:t>A well known example is found in Microsoft Excel, where changing </a:t>
            </a:r>
            <a:r>
              <a:rPr lang="en-AU" dirty="0"/>
              <a:t>one cell can have consequences throughout the </a:t>
            </a:r>
            <a:r>
              <a:rPr lang="en-AU" dirty="0" smtClean="0"/>
              <a:t>Workbook.</a:t>
            </a: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358563" y="7966480"/>
            <a:ext cx="8920163" cy="23348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667" y="2213429"/>
            <a:ext cx="5262699" cy="283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69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930" y="40006"/>
            <a:ext cx="10515600" cy="1325563"/>
          </a:xfrm>
        </p:spPr>
        <p:txBody>
          <a:bodyPr/>
          <a:lstStyle/>
          <a:p>
            <a:r>
              <a:rPr lang="en-AU" dirty="0" smtClean="0"/>
              <a:t>Understanding reactivity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322" y="3924551"/>
            <a:ext cx="6415314" cy="26883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58" y="1327831"/>
            <a:ext cx="6415314" cy="27182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686" y="1150871"/>
            <a:ext cx="6415314" cy="27736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583881"/>
            <a:ext cx="701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https://shiny.rstudio.com/articles/understanding-reactivity.html</a:t>
            </a:r>
          </a:p>
        </p:txBody>
      </p:sp>
    </p:spTree>
    <p:extLst>
      <p:ext uri="{BB962C8B-B14F-4D97-AF65-F5344CB8AC3E}">
        <p14:creationId xmlns:p14="http://schemas.microsoft.com/office/powerpoint/2010/main" val="2757388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 components of a </a:t>
            </a:r>
            <a:r>
              <a:rPr lang="en-AU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Shiny</a:t>
            </a: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499" y="1578428"/>
            <a:ext cx="7913915" cy="5025571"/>
          </a:xfrm>
        </p:spPr>
        <p:txBody>
          <a:bodyPr>
            <a:normAutofit fontScale="92500" lnSpcReduction="10000"/>
          </a:bodyPr>
          <a:lstStyle/>
          <a:p>
            <a:r>
              <a:rPr lang="en-AU" sz="3200" dirty="0"/>
              <a:t>UI – user </a:t>
            </a:r>
            <a:r>
              <a:rPr lang="en-AU" sz="3200" dirty="0" smtClean="0"/>
              <a:t>interface (front end)</a:t>
            </a:r>
            <a:endParaRPr lang="en-AU" sz="3200" dirty="0"/>
          </a:p>
          <a:p>
            <a:pPr lvl="1"/>
            <a:r>
              <a:rPr lang="en-AU" sz="2800" dirty="0" smtClean="0"/>
              <a:t>Input widgets </a:t>
            </a:r>
            <a:r>
              <a:rPr lang="en-AU" sz="2800" dirty="0"/>
              <a:t>collect information from the user</a:t>
            </a:r>
          </a:p>
          <a:p>
            <a:pPr lvl="1"/>
            <a:r>
              <a:rPr lang="en-AU" sz="2800" dirty="0" smtClean="0"/>
              <a:t>Displays outputs</a:t>
            </a:r>
            <a:r>
              <a:rPr lang="en-AU" sz="2800" dirty="0"/>
              <a:t>, such as plots or tables</a:t>
            </a:r>
          </a:p>
          <a:p>
            <a:pPr lvl="1"/>
            <a:r>
              <a:rPr lang="en-AU" sz="2800" dirty="0"/>
              <a:t>Define </a:t>
            </a:r>
            <a:r>
              <a:rPr lang="en-AU" sz="2800" dirty="0" smtClean="0"/>
              <a:t>how visual elements are laid </a:t>
            </a:r>
            <a:r>
              <a:rPr lang="en-AU" sz="2800" dirty="0"/>
              <a:t>out</a:t>
            </a:r>
          </a:p>
          <a:p>
            <a:pPr lvl="1"/>
            <a:r>
              <a:rPr lang="en-AU" sz="2800" dirty="0"/>
              <a:t>Written in R syntax, but most </a:t>
            </a:r>
            <a:r>
              <a:rPr lang="en-AU" sz="2800" dirty="0" smtClean="0"/>
              <a:t>functions </a:t>
            </a:r>
            <a:r>
              <a:rPr lang="en-AU" sz="2800" dirty="0"/>
              <a:t>won’t be familiar</a:t>
            </a:r>
          </a:p>
          <a:p>
            <a:r>
              <a:rPr lang="en-AU" sz="3200" dirty="0" smtClean="0"/>
              <a:t>Server (back end)</a:t>
            </a:r>
            <a:endParaRPr lang="en-AU" sz="3200" dirty="0"/>
          </a:p>
          <a:p>
            <a:pPr lvl="1"/>
            <a:r>
              <a:rPr lang="en-AU" sz="2800" dirty="0" smtClean="0"/>
              <a:t>Where </a:t>
            </a:r>
            <a:r>
              <a:rPr lang="en-AU" sz="2800" dirty="0"/>
              <a:t>data is processed</a:t>
            </a:r>
          </a:p>
          <a:p>
            <a:pPr lvl="1"/>
            <a:r>
              <a:rPr lang="en-AU" sz="2800" dirty="0" smtClean="0"/>
              <a:t>Regular R code combined with special </a:t>
            </a:r>
            <a:r>
              <a:rPr lang="en-AU" sz="2800" dirty="0">
                <a:latin typeface="Consolas" panose="020B0609020204030204" pitchFamily="49" charset="0"/>
              </a:rPr>
              <a:t>shiny:: </a:t>
            </a:r>
            <a:r>
              <a:rPr lang="en-AU" sz="2800" dirty="0"/>
              <a:t>functions </a:t>
            </a:r>
            <a:r>
              <a:rPr lang="en-AU" sz="2800" dirty="0" smtClean="0"/>
              <a:t>that implement reactivity</a:t>
            </a:r>
          </a:p>
          <a:p>
            <a:pPr lvl="1"/>
            <a:r>
              <a:rPr lang="en-AU" sz="2800" dirty="0" smtClean="0"/>
              <a:t>Reactive </a:t>
            </a:r>
            <a:r>
              <a:rPr lang="en-AU" sz="2800" dirty="0"/>
              <a:t>expressions are re-evaluated when their dependent values have changed</a:t>
            </a:r>
          </a:p>
          <a:p>
            <a:pPr lvl="1"/>
            <a:endParaRPr lang="en-AU" sz="2800" dirty="0"/>
          </a:p>
          <a:p>
            <a:endParaRPr lang="en-AU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5204" y="1690689"/>
            <a:ext cx="3641147" cy="19632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18951"/>
          <a:stretch/>
        </p:blipFill>
        <p:spPr>
          <a:xfrm>
            <a:off x="8556843" y="4248311"/>
            <a:ext cx="3357868" cy="195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65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697</Words>
  <Application>Microsoft Office PowerPoint</Application>
  <PresentationFormat>Widescreen</PresentationFormat>
  <Paragraphs>120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Courier New</vt:lpstr>
      <vt:lpstr>Times New Roman</vt:lpstr>
      <vt:lpstr>Wingdings</vt:lpstr>
      <vt:lpstr>Office Theme</vt:lpstr>
      <vt:lpstr>PowerPoint Presentation</vt:lpstr>
      <vt:lpstr>Housekeeping</vt:lpstr>
      <vt:lpstr>Introductions</vt:lpstr>
      <vt:lpstr>Session overview</vt:lpstr>
      <vt:lpstr>What is Shiny?</vt:lpstr>
      <vt:lpstr>What can Shiny do?</vt:lpstr>
      <vt:lpstr>Reactive programming</vt:lpstr>
      <vt:lpstr>Understanding reactivity</vt:lpstr>
      <vt:lpstr>Core components of a Shiny app</vt:lpstr>
      <vt:lpstr>Lesson 1 – some simple Shiny apps</vt:lpstr>
      <vt:lpstr>Lesson 2 – build a data explorer app</vt:lpstr>
      <vt:lpstr>Lesson 3 – add interactivity to data explorer</vt:lpstr>
      <vt:lpstr>Lesson 3 – chaining reactive expressions</vt:lpstr>
      <vt:lpstr>Thank you! Hope you learned something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Lawson</dc:creator>
  <cp:lastModifiedBy>James Lawson</cp:lastModifiedBy>
  <cp:revision>40</cp:revision>
  <dcterms:created xsi:type="dcterms:W3CDTF">2018-07-02T04:47:47Z</dcterms:created>
  <dcterms:modified xsi:type="dcterms:W3CDTF">2018-07-03T07:42:29Z</dcterms:modified>
</cp:coreProperties>
</file>