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brian\Desktop\SMU_homework\01-Excel\Submission\HW1_Ex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[HW1_Excel.xlsx]Category!PivotTable3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Popular Categories</a:t>
            </a:r>
          </a:p>
        </c:rich>
      </c:tx>
      <c:layout>
        <c:manualLayout>
          <c:xMode val="edge"/>
          <c:yMode val="edge"/>
          <c:x val="0.38373092288241828"/>
          <c:y val="1.809122033945958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866548937161025E-2"/>
          <c:y val="0.15464194411308632"/>
          <c:w val="0.80724654141112584"/>
          <c:h val="0.559836123385842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Category!$B$3:$B$4</c:f>
              <c:strCache>
                <c:ptCount val="1"/>
                <c:pt idx="0">
                  <c:v>canceled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Category!$A$5:$A$14</c:f>
              <c:strCache>
                <c:ptCount val="9"/>
                <c:pt idx="0">
                  <c:v>film &amp; video</c:v>
                </c:pt>
                <c:pt idx="1">
                  <c:v>food</c:v>
                </c:pt>
                <c:pt idx="2">
                  <c:v>games</c:v>
                </c:pt>
                <c:pt idx="3">
                  <c:v>journalism</c:v>
                </c:pt>
                <c:pt idx="4">
                  <c:v>music</c:v>
                </c:pt>
                <c:pt idx="5">
                  <c:v>photography</c:v>
                </c:pt>
                <c:pt idx="6">
                  <c:v>publishing</c:v>
                </c:pt>
                <c:pt idx="7">
                  <c:v>technology</c:v>
                </c:pt>
                <c:pt idx="8">
                  <c:v>theater</c:v>
                </c:pt>
              </c:strCache>
            </c:strRef>
          </c:cat>
          <c:val>
            <c:numRef>
              <c:f>Category!$B$5:$B$14</c:f>
              <c:numCache>
                <c:formatCode>General</c:formatCode>
                <c:ptCount val="9"/>
                <c:pt idx="0">
                  <c:v>40</c:v>
                </c:pt>
                <c:pt idx="1">
                  <c:v>20</c:v>
                </c:pt>
                <c:pt idx="3">
                  <c:v>24</c:v>
                </c:pt>
                <c:pt idx="4">
                  <c:v>20</c:v>
                </c:pt>
                <c:pt idx="6">
                  <c:v>30</c:v>
                </c:pt>
                <c:pt idx="7">
                  <c:v>178</c:v>
                </c:pt>
                <c:pt idx="8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72-49BD-9F34-B2931D77BFD2}"/>
            </c:ext>
          </c:extLst>
        </c:ser>
        <c:ser>
          <c:idx val="1"/>
          <c:order val="1"/>
          <c:tx>
            <c:strRef>
              <c:f>Category!$C$3:$C$4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Category!$A$5:$A$14</c:f>
              <c:strCache>
                <c:ptCount val="9"/>
                <c:pt idx="0">
                  <c:v>film &amp; video</c:v>
                </c:pt>
                <c:pt idx="1">
                  <c:v>food</c:v>
                </c:pt>
                <c:pt idx="2">
                  <c:v>games</c:v>
                </c:pt>
                <c:pt idx="3">
                  <c:v>journalism</c:v>
                </c:pt>
                <c:pt idx="4">
                  <c:v>music</c:v>
                </c:pt>
                <c:pt idx="5">
                  <c:v>photography</c:v>
                </c:pt>
                <c:pt idx="6">
                  <c:v>publishing</c:v>
                </c:pt>
                <c:pt idx="7">
                  <c:v>technology</c:v>
                </c:pt>
                <c:pt idx="8">
                  <c:v>theater</c:v>
                </c:pt>
              </c:strCache>
            </c:strRef>
          </c:cat>
          <c:val>
            <c:numRef>
              <c:f>Category!$C$5:$C$14</c:f>
              <c:numCache>
                <c:formatCode>General</c:formatCode>
                <c:ptCount val="9"/>
                <c:pt idx="0">
                  <c:v>180</c:v>
                </c:pt>
                <c:pt idx="1">
                  <c:v>140</c:v>
                </c:pt>
                <c:pt idx="2">
                  <c:v>140</c:v>
                </c:pt>
                <c:pt idx="4">
                  <c:v>120</c:v>
                </c:pt>
                <c:pt idx="5">
                  <c:v>117</c:v>
                </c:pt>
                <c:pt idx="6">
                  <c:v>127</c:v>
                </c:pt>
                <c:pt idx="7">
                  <c:v>213</c:v>
                </c:pt>
                <c:pt idx="8">
                  <c:v>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72-49BD-9F34-B2931D77BFD2}"/>
            </c:ext>
          </c:extLst>
        </c:ser>
        <c:ser>
          <c:idx val="2"/>
          <c:order val="2"/>
          <c:tx>
            <c:strRef>
              <c:f>Category!$D$3:$D$4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Category!$A$5:$A$14</c:f>
              <c:strCache>
                <c:ptCount val="9"/>
                <c:pt idx="0">
                  <c:v>film &amp; video</c:v>
                </c:pt>
                <c:pt idx="1">
                  <c:v>food</c:v>
                </c:pt>
                <c:pt idx="2">
                  <c:v>games</c:v>
                </c:pt>
                <c:pt idx="3">
                  <c:v>journalism</c:v>
                </c:pt>
                <c:pt idx="4">
                  <c:v>music</c:v>
                </c:pt>
                <c:pt idx="5">
                  <c:v>photography</c:v>
                </c:pt>
                <c:pt idx="6">
                  <c:v>publishing</c:v>
                </c:pt>
                <c:pt idx="7">
                  <c:v>technology</c:v>
                </c:pt>
                <c:pt idx="8">
                  <c:v>theater</c:v>
                </c:pt>
              </c:strCache>
            </c:strRef>
          </c:cat>
          <c:val>
            <c:numRef>
              <c:f>Category!$D$5:$D$14</c:f>
              <c:numCache>
                <c:formatCode>General</c:formatCode>
                <c:ptCount val="9"/>
                <c:pt idx="1">
                  <c:v>6</c:v>
                </c:pt>
                <c:pt idx="4">
                  <c:v>20</c:v>
                </c:pt>
                <c:pt idx="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72-49BD-9F34-B2931D77BFD2}"/>
            </c:ext>
          </c:extLst>
        </c:ser>
        <c:ser>
          <c:idx val="3"/>
          <c:order val="3"/>
          <c:tx>
            <c:strRef>
              <c:f>Category!$E$3:$E$4</c:f>
              <c:strCache>
                <c:ptCount val="1"/>
                <c:pt idx="0">
                  <c:v>successful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Category!$A$5:$A$14</c:f>
              <c:strCache>
                <c:ptCount val="9"/>
                <c:pt idx="0">
                  <c:v>film &amp; video</c:v>
                </c:pt>
                <c:pt idx="1">
                  <c:v>food</c:v>
                </c:pt>
                <c:pt idx="2">
                  <c:v>games</c:v>
                </c:pt>
                <c:pt idx="3">
                  <c:v>journalism</c:v>
                </c:pt>
                <c:pt idx="4">
                  <c:v>music</c:v>
                </c:pt>
                <c:pt idx="5">
                  <c:v>photography</c:v>
                </c:pt>
                <c:pt idx="6">
                  <c:v>publishing</c:v>
                </c:pt>
                <c:pt idx="7">
                  <c:v>technology</c:v>
                </c:pt>
                <c:pt idx="8">
                  <c:v>theater</c:v>
                </c:pt>
              </c:strCache>
            </c:strRef>
          </c:cat>
          <c:val>
            <c:numRef>
              <c:f>Category!$E$5:$E$14</c:f>
              <c:numCache>
                <c:formatCode>General</c:formatCode>
                <c:ptCount val="9"/>
                <c:pt idx="0">
                  <c:v>300</c:v>
                </c:pt>
                <c:pt idx="1">
                  <c:v>34</c:v>
                </c:pt>
                <c:pt idx="2">
                  <c:v>80</c:v>
                </c:pt>
                <c:pt idx="4">
                  <c:v>540</c:v>
                </c:pt>
                <c:pt idx="5">
                  <c:v>103</c:v>
                </c:pt>
                <c:pt idx="6">
                  <c:v>80</c:v>
                </c:pt>
                <c:pt idx="7">
                  <c:v>209</c:v>
                </c:pt>
                <c:pt idx="8">
                  <c:v>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72-49BD-9F34-B2931D77B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2405240"/>
        <c:axId val="582413440"/>
      </c:barChart>
      <c:catAx>
        <c:axId val="582405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413440"/>
        <c:crosses val="autoZero"/>
        <c:auto val="1"/>
        <c:lblAlgn val="ctr"/>
        <c:lblOffset val="100"/>
        <c:noMultiLvlLbl val="0"/>
      </c:catAx>
      <c:valAx>
        <c:axId val="58241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405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Successful</a:t>
            </a:r>
            <a:r>
              <a:rPr lang="en-US" sz="1400" b="1" baseline="0"/>
              <a:t> Campaigns</a:t>
            </a:r>
            <a:r>
              <a:rPr lang="en-US" sz="1400" b="1"/>
              <a:t> by Month</a:t>
            </a:r>
          </a:p>
        </c:rich>
      </c:tx>
      <c:layout>
        <c:manualLayout>
          <c:xMode val="edge"/>
          <c:yMode val="edge"/>
          <c:x val="0.286439134107402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Success Rate</c:v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Sheet7!$H$20:$H$31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Sheet7!$K$20:$K$31</c:f>
              <c:numCache>
                <c:formatCode>0%</c:formatCode>
                <c:ptCount val="12"/>
                <c:pt idx="0">
                  <c:v>0.49863013698630138</c:v>
                </c:pt>
                <c:pt idx="1">
                  <c:v>0.60298507462686568</c:v>
                </c:pt>
                <c:pt idx="2">
                  <c:v>0.569620253164557</c:v>
                </c:pt>
                <c:pt idx="3">
                  <c:v>0.59813084112149528</c:v>
                </c:pt>
                <c:pt idx="4">
                  <c:v>0.60621761658031093</c:v>
                </c:pt>
                <c:pt idx="5">
                  <c:v>0.54805194805194801</c:v>
                </c:pt>
                <c:pt idx="6">
                  <c:v>0.50129198966408273</c:v>
                </c:pt>
                <c:pt idx="7">
                  <c:v>0.49849849849849848</c:v>
                </c:pt>
                <c:pt idx="8">
                  <c:v>0.49328859060402686</c:v>
                </c:pt>
                <c:pt idx="9">
                  <c:v>0.51988636363636365</c:v>
                </c:pt>
                <c:pt idx="10">
                  <c:v>0.54790419161676651</c:v>
                </c:pt>
                <c:pt idx="11">
                  <c:v>0.44047619047619047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A-450F-A7D6-700766D29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86967088"/>
        <c:axId val="786970040"/>
      </c:barChart>
      <c:lineChart>
        <c:grouping val="standard"/>
        <c:varyColors val="0"/>
        <c:ser>
          <c:idx val="1"/>
          <c:order val="1"/>
          <c:tx>
            <c:strRef>
              <c:f>Sheet7!$I$19</c:f>
              <c:strCache>
                <c:ptCount val="1"/>
                <c:pt idx="0">
                  <c:v>successful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Sheet7!$H$20:$H$31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Sheet7!$I$20:$I$31</c:f>
              <c:numCache>
                <c:formatCode>General</c:formatCode>
                <c:ptCount val="12"/>
                <c:pt idx="0">
                  <c:v>182</c:v>
                </c:pt>
                <c:pt idx="1">
                  <c:v>202</c:v>
                </c:pt>
                <c:pt idx="2">
                  <c:v>180</c:v>
                </c:pt>
                <c:pt idx="3">
                  <c:v>192</c:v>
                </c:pt>
                <c:pt idx="4">
                  <c:v>234</c:v>
                </c:pt>
                <c:pt idx="5">
                  <c:v>211</c:v>
                </c:pt>
                <c:pt idx="6">
                  <c:v>194</c:v>
                </c:pt>
                <c:pt idx="7">
                  <c:v>166</c:v>
                </c:pt>
                <c:pt idx="8">
                  <c:v>147</c:v>
                </c:pt>
                <c:pt idx="9">
                  <c:v>183</c:v>
                </c:pt>
                <c:pt idx="10">
                  <c:v>183</c:v>
                </c:pt>
                <c:pt idx="11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A-450F-A7D6-700766D29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6966432"/>
        <c:axId val="786969056"/>
      </c:lineChart>
      <c:catAx>
        <c:axId val="7869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70040"/>
        <c:crosses val="autoZero"/>
        <c:auto val="1"/>
        <c:lblAlgn val="ctr"/>
        <c:lblOffset val="100"/>
        <c:noMultiLvlLbl val="0"/>
      </c:catAx>
      <c:valAx>
        <c:axId val="786970040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67088"/>
        <c:crosses val="autoZero"/>
        <c:crossBetween val="between"/>
      </c:valAx>
      <c:valAx>
        <c:axId val="7869690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66432"/>
        <c:crosses val="max"/>
        <c:crossBetween val="between"/>
      </c:valAx>
      <c:catAx>
        <c:axId val="786966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69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1566-0D06-4515-B6CC-917D41D0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2ABFD-513E-4C9A-B10A-DB636D61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4BCF-3774-434E-85E8-7D9A8E05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1AA1-0D48-4CF9-ABA4-970E53C7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0333-700F-4C21-9BFE-0E7EEEAC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4984-4FAA-4531-B2B1-1C710B14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EFF33-020E-4EBB-8477-F313746E4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75FC-8E5B-4BF7-81FB-0CFA807E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53CE-6CA7-4B04-BE7E-A647AD1D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F624-1D82-4B88-BB2E-528A21FF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A4F15-7005-4ABD-BFB3-813D42C2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8E2F5-35DD-402B-B704-E33BDF723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20AB-FB05-44B7-937A-B0E82266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3A94-9D84-4787-BEDB-EE8E1043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3231-5AA6-4A8B-A9E0-53989E4B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8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9C64-914A-4AB6-ACC6-ED2D243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677-BB89-43D5-ABB6-A9DABE98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7716-E108-4890-9919-9BDFEE9E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A039-3E91-40BE-9A10-A45188E8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AAD5-D3DA-4D8B-83EC-DE3E67B6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C8A2-CB46-4A2B-92C8-9FC7C895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A3E4-2A55-480E-A12A-0C9C37AF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BEA9-45B4-412E-9483-46194A33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D8D5-2A00-4C34-A6E5-957E6D3F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4196-A5F1-4C6C-BBD6-6D34D249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D3E9-926F-42A4-B56C-0C73C875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12C-7540-4B2C-9C0F-4FDCE88CA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FF1E-A6A4-49AF-9A11-6012AE45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97500-6070-4395-9E86-4DA3DDF2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6E29F-F057-4904-B2A1-297FD4FB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B61A8-3F88-4614-B67F-510F25E1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19F-3D90-4BF2-977E-5BDB7D4E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EC8D4-0210-4C59-8F3C-7C1DA4CA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A1D22-7F61-4F6F-BB47-CE06B87D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B169E-59FB-4C45-9A2E-0E5163C5F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F7DA-D7DA-4CD2-923A-C2EC230F9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AB0AD-DDAC-4B92-A24C-FCD3DF87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1D597-5CA4-4FDA-A0A8-6F9D584E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12747-AEB7-4C09-A30D-3014B5B7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6CCB-CBA8-4AAA-A3CB-5610E962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CE62E-0ABA-411B-AAA0-9334ADCA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79CFD-FCBB-4166-B60C-C8E50C7E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B8C5A-AB66-4910-80A3-BC836000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30040-B6C6-4001-B866-A64F32C1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F54FB-F899-42C9-BCB2-84FC1B75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BEF22-409F-4A28-B1EB-EB0E4CC2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B746-7E6C-446C-A88D-501CD45A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9660-6882-4331-B59B-F268403B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1098A-5B8F-46DF-BAE1-EF8836383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265C-8C57-4089-B446-C25C961C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D8867-ED1A-4C0B-9603-7440C691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32B0-189E-4569-8FEA-DC15B400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4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9239-2EA1-4C4C-8F80-C83D88A2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B571D-E0E3-42DC-BFF4-A5E2F2A7C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91A74-C1B1-4B1C-A961-545BF8BF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7BF19-4FF1-4ECA-B0ED-754D1368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7BAD7-CD39-4019-BAC8-E6605F49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48677-0B71-4038-B073-B60DADD9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C4CD4-8CC9-4AE1-AFFA-BE51A02A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22CC5-4FA8-478A-864C-BE58063A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6D2D-18E4-4EFB-B7B2-F7C35A5A9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4902-DFC5-4B72-B7D4-328D9B1B83DE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56A5D-A790-4AE3-BBAA-442C318BF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04A6-78CE-4ABF-A27D-02F4DB822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30A7-F634-4426-9F55-DEB5295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8A563E-972A-4C1D-9015-5F248D277057}"/>
              </a:ext>
            </a:extLst>
          </p:cNvPr>
          <p:cNvSpPr txBox="1"/>
          <p:nvPr/>
        </p:nvSpPr>
        <p:spPr>
          <a:xfrm>
            <a:off x="0" y="236739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Homework 1 – Excel : Kickstarter Trends</a:t>
            </a:r>
          </a:p>
          <a:p>
            <a:pPr algn="ctr"/>
            <a:r>
              <a:rPr lang="en-US" b="1" dirty="0"/>
              <a:t>Brian Yu</a:t>
            </a:r>
          </a:p>
          <a:p>
            <a:pPr algn="ctr"/>
            <a:r>
              <a:rPr lang="en-US" b="1" dirty="0"/>
              <a:t>03/29/2020</a:t>
            </a:r>
          </a:p>
        </p:txBody>
      </p:sp>
    </p:spTree>
    <p:extLst>
      <p:ext uri="{BB962C8B-B14F-4D97-AF65-F5344CB8AC3E}">
        <p14:creationId xmlns:p14="http://schemas.microsoft.com/office/powerpoint/2010/main" val="305447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49622F-AB44-42AD-877E-DAC03E77B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607586"/>
              </p:ext>
            </p:extLst>
          </p:nvPr>
        </p:nvGraphicFramePr>
        <p:xfrm>
          <a:off x="218353" y="798150"/>
          <a:ext cx="5591319" cy="3912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FE0FB1-0147-4F71-BA95-EB25D1F16076}"/>
              </a:ext>
            </a:extLst>
          </p:cNvPr>
          <p:cNvSpPr txBox="1"/>
          <p:nvPr/>
        </p:nvSpPr>
        <p:spPr>
          <a:xfrm>
            <a:off x="218353" y="4812146"/>
            <a:ext cx="5591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Datapoints from 2009 – 2017 indicate that the top 3 most popular categories in Kickstarter are: theater (1,393 submissions), music (700), technology (600). </a:t>
            </a:r>
          </a:p>
          <a:p>
            <a:endParaRPr lang="en-US" sz="1400" dirty="0"/>
          </a:p>
          <a:p>
            <a:r>
              <a:rPr lang="en-US" sz="1400" dirty="0"/>
              <a:t>However, the most successful campaigns came from: music (77%), theater (60%), and film &amp; video (58%).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445A-8CB8-4D5F-95E5-BE0D7CD63DEE}"/>
              </a:ext>
            </a:extLst>
          </p:cNvPr>
          <p:cNvSpPr txBox="1"/>
          <p:nvPr/>
        </p:nvSpPr>
        <p:spPr>
          <a:xfrm>
            <a:off x="0" y="13854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Trends of successful and failed outcomes of 4,000 past projects from crowdfunding service, Kickstarter (2009 – 2017)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7EB6801-B6C0-4B6C-87A8-59CA97424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769541"/>
              </p:ext>
            </p:extLst>
          </p:nvPr>
        </p:nvGraphicFramePr>
        <p:xfrm>
          <a:off x="6382330" y="798150"/>
          <a:ext cx="5591317" cy="3912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C2A827B-ACA5-491C-A47B-36C27FE799D1}"/>
              </a:ext>
            </a:extLst>
          </p:cNvPr>
          <p:cNvSpPr txBox="1"/>
          <p:nvPr/>
        </p:nvSpPr>
        <p:spPr>
          <a:xfrm>
            <a:off x="6382330" y="4812146"/>
            <a:ext cx="5591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2009 – 2017, most campaigns occurred during the 2Q (Apr – Jun) while the best success rate occurred in April and May, 60% and 61%, respectively -  same quarter</a:t>
            </a:r>
          </a:p>
        </p:txBody>
      </p:sp>
    </p:spTree>
    <p:extLst>
      <p:ext uri="{BB962C8B-B14F-4D97-AF65-F5344CB8AC3E}">
        <p14:creationId xmlns:p14="http://schemas.microsoft.com/office/powerpoint/2010/main" val="30538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3725E-8EC6-4B0D-B1B6-AD75544A1C6A}"/>
              </a:ext>
            </a:extLst>
          </p:cNvPr>
          <p:cNvSpPr txBox="1"/>
          <p:nvPr/>
        </p:nvSpPr>
        <p:spPr>
          <a:xfrm>
            <a:off x="0" y="13854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Limitations and Additional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1C34C-8066-45CD-87B9-F02E5E0CE99D}"/>
              </a:ext>
            </a:extLst>
          </p:cNvPr>
          <p:cNvSpPr txBox="1"/>
          <p:nvPr/>
        </p:nvSpPr>
        <p:spPr>
          <a:xfrm>
            <a:off x="157017" y="960582"/>
            <a:ext cx="11804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Limitations: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Datapoints</a:t>
            </a:r>
            <a:r>
              <a:rPr lang="en-US" dirty="0"/>
              <a:t> : 4,115 of over 300,000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Is this the full population between 2009 – 2017?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Country</a:t>
            </a:r>
            <a:r>
              <a:rPr lang="en-US" dirty="0"/>
              <a:t> : Only provides a fraction of the countries Kickstarter services</a:t>
            </a:r>
          </a:p>
          <a:p>
            <a:endParaRPr lang="en-US" dirty="0"/>
          </a:p>
          <a:p>
            <a:r>
              <a:rPr lang="en-US" b="1" dirty="0"/>
              <a:t>Additional Considerations: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Goal Value Range</a:t>
            </a:r>
            <a:r>
              <a:rPr lang="en-US" dirty="0"/>
              <a:t> : Does goal amount matter in the successful of campaign?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Pledge location and age</a:t>
            </a:r>
            <a:r>
              <a:rPr lang="en-US" dirty="0"/>
              <a:t> : The geographic location of the pledger would help understand target market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5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Yu</dc:creator>
  <cp:lastModifiedBy>Brian Yu</cp:lastModifiedBy>
  <cp:revision>6</cp:revision>
  <dcterms:created xsi:type="dcterms:W3CDTF">2020-03-30T01:40:36Z</dcterms:created>
  <dcterms:modified xsi:type="dcterms:W3CDTF">2020-03-30T02:25:39Z</dcterms:modified>
</cp:coreProperties>
</file>