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4752000"/>
            <a:ext cx="9143280" cy="2112120"/>
          </a:xfrm>
          <a:prstGeom prst="rect">
            <a:avLst/>
          </a:prstGeom>
          <a:solidFill>
            <a:srgbClr val="7e7e7e"/>
          </a:solidFill>
          <a:ln w="9360">
            <a:noFill/>
          </a:ln>
        </p:spPr>
      </p:sp>
      <p:sp>
        <p:nvSpPr>
          <p:cNvPr id="1" name="CustomShape 2"/>
          <p:cNvSpPr/>
          <p:nvPr/>
        </p:nvSpPr>
        <p:spPr>
          <a:xfrm>
            <a:off x="7315200" y="0"/>
            <a:ext cx="1828080" cy="6857280"/>
          </a:xfrm>
          <a:prstGeom prst="rect">
            <a:avLst/>
          </a:prstGeom>
          <a:solidFill>
            <a:srgbClr val="5d5d5d"/>
          </a:solidFill>
          <a:ln w="9360">
            <a:noFill/>
          </a:ln>
        </p:spPr>
      </p:sp>
      <p:sp>
        <p:nvSpPr>
          <p:cNvPr id="2" name="CustomShape 3"/>
          <p:cNvSpPr/>
          <p:nvPr/>
        </p:nvSpPr>
        <p:spPr>
          <a:xfrm>
            <a:off x="0" y="4752000"/>
            <a:ext cx="9143280" cy="2112120"/>
          </a:xfrm>
          <a:prstGeom prst="rect">
            <a:avLst/>
          </a:prstGeom>
          <a:solidFill>
            <a:srgbClr val="7e7e7e"/>
          </a:solidFill>
          <a:ln w="9360">
            <a:noFill/>
          </a:ln>
        </p:spPr>
      </p:sp>
      <p:sp>
        <p:nvSpPr>
          <p:cNvPr id="3" name="CustomShape 4"/>
          <p:cNvSpPr/>
          <p:nvPr/>
        </p:nvSpPr>
        <p:spPr>
          <a:xfrm>
            <a:off x="6105600" y="0"/>
            <a:ext cx="3037680" cy="6857280"/>
          </a:xfrm>
          <a:prstGeom prst="rect">
            <a:avLst/>
          </a:prstGeom>
          <a:solidFill>
            <a:srgbClr val="5d5d5d"/>
          </a:solidFill>
          <a:ln w="9360">
            <a:noFill/>
          </a:ln>
        </p:spPr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676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b3b3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4752000"/>
            <a:ext cx="9143280" cy="2112120"/>
          </a:xfrm>
          <a:prstGeom prst="rect">
            <a:avLst/>
          </a:prstGeom>
          <a:solidFill>
            <a:srgbClr val="7e7e7e"/>
          </a:solidFill>
          <a:ln w="9360">
            <a:noFill/>
          </a:ln>
        </p:spPr>
      </p:sp>
      <p:sp>
        <p:nvSpPr>
          <p:cNvPr id="41" name="CustomShape 2"/>
          <p:cNvSpPr/>
          <p:nvPr/>
        </p:nvSpPr>
        <p:spPr>
          <a:xfrm>
            <a:off x="7315200" y="0"/>
            <a:ext cx="1828080" cy="6857280"/>
          </a:xfrm>
          <a:prstGeom prst="rect">
            <a:avLst/>
          </a:prstGeom>
          <a:solidFill>
            <a:srgbClr val="5d5d5d"/>
          </a:solidFill>
          <a:ln w="9360">
            <a:noFill/>
          </a:ln>
        </p:spPr>
      </p:sp>
      <p:sp>
        <p:nvSpPr>
          <p:cNvPr id="42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US" sz="4400">
                <a:solidFill>
                  <a:srgbClr val="83caff"/>
                </a:solidFill>
                <a:latin typeface="Arial"/>
              </a:rPr>
              <a:t>EADAS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3200">
                <a:latin typeface="Arial"/>
              </a:rPr>
              <a:t>Abhimanyu Chopra</a:t>
            </a:r>
            <a:endParaRPr/>
          </a:p>
          <a:p>
            <a:pPr algn="ctr"/>
            <a:r>
              <a:rPr lang="en-US" sz="3200">
                <a:latin typeface="Arial"/>
              </a:rPr>
              <a:t>Lalitha Baskharuni</a:t>
            </a:r>
            <a:endParaRPr/>
          </a:p>
          <a:p>
            <a:pPr algn="ctr"/>
            <a:r>
              <a:rPr lang="en-US" sz="3200">
                <a:latin typeface="Arial"/>
              </a:rPr>
              <a:t>Nisarg Patel</a:t>
            </a:r>
            <a:endParaRPr/>
          </a:p>
          <a:p>
            <a:pPr algn="ctr"/>
            <a:r>
              <a:rPr lang="en-US" sz="3200">
                <a:latin typeface="Arial"/>
              </a:rPr>
              <a:t>Sammy Lin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1188720" y="3063600"/>
            <a:ext cx="7466760" cy="1142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4600">
                <a:latin typeface="Arial"/>
              </a:rPr>
              <a:t>Demo Time!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Questions?</a:t>
            </a:r>
            <a:endParaRPr/>
          </a:p>
        </p:txBody>
      </p:sp>
      <p:pic>
        <p:nvPicPr>
          <p:cNvPr id="22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926080" y="2711160"/>
            <a:ext cx="3076200" cy="2866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457200" y="274680"/>
            <a:ext cx="7466760" cy="1142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4600">
                <a:latin typeface="Arial"/>
              </a:rPr>
              <a:t>MotD</a:t>
            </a:r>
            <a:endParaRPr/>
          </a:p>
        </p:txBody>
      </p:sp>
      <p:pic>
        <p:nvPicPr>
          <p:cNvPr id="22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674360" y="1719720"/>
            <a:ext cx="5752440" cy="4314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57200" y="274680"/>
            <a:ext cx="7466760" cy="114228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 anchor="ctr"/>
          <a:p>
            <a:pPr>
              <a:lnSpc>
                <a:spcPct val="100000"/>
              </a:lnSpc>
            </a:pPr>
            <a:r>
              <a:rPr lang="en-US" sz="4600">
                <a:solidFill>
                  <a:srgbClr val="ffffff"/>
                </a:solidFill>
                <a:latin typeface="Franklin Gothic Book"/>
              </a:rPr>
              <a:t>Project Objectives</a:t>
            </a:r>
            <a:endParaRPr/>
          </a:p>
        </p:txBody>
      </p:sp>
      <p:sp>
        <p:nvSpPr>
          <p:cNvPr id="81" name="CustomShape 2"/>
          <p:cNvSpPr/>
          <p:nvPr/>
        </p:nvSpPr>
        <p:spPr>
          <a:xfrm>
            <a:off x="457200" y="1600200"/>
            <a:ext cx="746676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80000"/>
              <a:buFont typeface="Wingdings 2" charset="2"/>
              <a:buChar char=""/>
            </a:pPr>
            <a:r>
              <a:rPr lang="en-US" sz="3000">
                <a:solidFill>
                  <a:srgbClr val="ffffff"/>
                </a:solidFill>
                <a:latin typeface="Arial"/>
              </a:rPr>
              <a:t>In person monitoring of the elderly is not always convenient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"/>
            </a:pPr>
            <a:r>
              <a:rPr lang="en-US" sz="3000">
                <a:solidFill>
                  <a:srgbClr val="ffffff"/>
                </a:solidFill>
                <a:latin typeface="Arial"/>
              </a:rPr>
              <a:t>Solution :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ffffff"/>
                </a:solidFill>
                <a:latin typeface="Arial"/>
              </a:rPr>
              <a:t>EADAS- Elderly Asset Distress Alarm System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57200" y="274680"/>
            <a:ext cx="7466760" cy="114228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 anchor="ctr"/>
          <a:p>
            <a:pPr>
              <a:lnSpc>
                <a:spcPct val="100000"/>
              </a:lnSpc>
            </a:pPr>
            <a:r>
              <a:rPr lang="en-US" sz="4600">
                <a:solidFill>
                  <a:srgbClr val="ffffff"/>
                </a:solidFill>
                <a:latin typeface="Franklin Gothic Book"/>
              </a:rPr>
              <a:t>Block diagram</a:t>
            </a:r>
            <a:endParaRPr/>
          </a:p>
        </p:txBody>
      </p:sp>
      <p:sp>
        <p:nvSpPr>
          <p:cNvPr id="83" name="CustomShape 2"/>
          <p:cNvSpPr/>
          <p:nvPr/>
        </p:nvSpPr>
        <p:spPr>
          <a:xfrm>
            <a:off x="3520440" y="1752480"/>
            <a:ext cx="1494720" cy="1813320"/>
          </a:xfrm>
          <a:prstGeom prst="rect">
            <a:avLst/>
          </a:prstGeom>
          <a:solidFill>
            <a:srgbClr val="66ffff"/>
          </a:solidFill>
          <a:ln w="38160">
            <a:solidFill>
              <a:srgbClr val="000000"/>
            </a:solidFill>
            <a:miter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MSP-430EXPFR6989</a:t>
            </a:r>
            <a:r>
              <a:rPr b="1" lang="en-US" sz="1600">
                <a:solidFill>
                  <a:srgbClr val="000000"/>
                </a:solidFill>
                <a:latin typeface="Calibri"/>
              </a:rPr>
              <a:t>                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b="1" lang="en-US" sz="1600">
                <a:solidFill>
                  <a:srgbClr val="ffffff"/>
                </a:solidFill>
                <a:latin typeface="Calibri"/>
              </a:rPr>
              <a:t>          </a:t>
            </a:r>
            <a:endParaRPr/>
          </a:p>
        </p:txBody>
      </p:sp>
      <p:sp>
        <p:nvSpPr>
          <p:cNvPr id="84" name="CustomShape 3"/>
          <p:cNvSpPr/>
          <p:nvPr/>
        </p:nvSpPr>
        <p:spPr>
          <a:xfrm>
            <a:off x="2930400" y="1920240"/>
            <a:ext cx="589680" cy="360"/>
          </a:xfrm>
          <a:prstGeom prst="straightConnector1">
            <a:avLst/>
          </a:prstGeom>
          <a:noFill/>
          <a:ln w="9360">
            <a:solidFill>
              <a:srgbClr val="ffffff"/>
            </a:solidFill>
            <a:round/>
            <a:tailEnd len="med" type="triangle" w="med"/>
          </a:ln>
        </p:spPr>
      </p:sp>
      <p:sp>
        <p:nvSpPr>
          <p:cNvPr id="85" name="CustomShape 4"/>
          <p:cNvSpPr/>
          <p:nvPr/>
        </p:nvSpPr>
        <p:spPr>
          <a:xfrm>
            <a:off x="1463040" y="1737360"/>
            <a:ext cx="1494720" cy="456840"/>
          </a:xfrm>
          <a:prstGeom prst="rect">
            <a:avLst/>
          </a:prstGeom>
          <a:solidFill>
            <a:srgbClr val="ffff99"/>
          </a:solidFill>
          <a:ln w="38160">
            <a:solidFill>
              <a:srgbClr val="000000"/>
            </a:solidFill>
            <a:miter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Pulse Sensor</a:t>
            </a:r>
            <a:endParaRPr/>
          </a:p>
        </p:txBody>
      </p:sp>
      <p:sp>
        <p:nvSpPr>
          <p:cNvPr id="86" name="CustomShape 5"/>
          <p:cNvSpPr/>
          <p:nvPr/>
        </p:nvSpPr>
        <p:spPr>
          <a:xfrm>
            <a:off x="1463040" y="2377440"/>
            <a:ext cx="1494720" cy="456840"/>
          </a:xfrm>
          <a:prstGeom prst="rect">
            <a:avLst/>
          </a:prstGeom>
          <a:solidFill>
            <a:srgbClr val="ffff99"/>
          </a:solidFill>
          <a:ln w="38160">
            <a:solidFill>
              <a:srgbClr val="000000"/>
            </a:solidFill>
            <a:miter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Gyro</a:t>
            </a:r>
            <a:endParaRPr/>
          </a:p>
        </p:txBody>
      </p:sp>
      <p:sp>
        <p:nvSpPr>
          <p:cNvPr id="87" name="CustomShape 6"/>
          <p:cNvSpPr/>
          <p:nvPr/>
        </p:nvSpPr>
        <p:spPr>
          <a:xfrm>
            <a:off x="1463040" y="3017520"/>
            <a:ext cx="1494720" cy="456840"/>
          </a:xfrm>
          <a:prstGeom prst="rect">
            <a:avLst/>
          </a:prstGeom>
          <a:solidFill>
            <a:srgbClr val="ffff99"/>
          </a:solidFill>
          <a:ln w="38160">
            <a:solidFill>
              <a:srgbClr val="000000"/>
            </a:solidFill>
            <a:miter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Keypad</a:t>
            </a:r>
            <a:endParaRPr/>
          </a:p>
        </p:txBody>
      </p:sp>
      <p:sp>
        <p:nvSpPr>
          <p:cNvPr id="88" name="CustomShape 7"/>
          <p:cNvSpPr/>
          <p:nvPr/>
        </p:nvSpPr>
        <p:spPr>
          <a:xfrm>
            <a:off x="2926080" y="2560320"/>
            <a:ext cx="589680" cy="360"/>
          </a:xfrm>
          <a:prstGeom prst="straightConnector1">
            <a:avLst/>
          </a:prstGeom>
          <a:noFill/>
          <a:ln w="9360">
            <a:solidFill>
              <a:srgbClr val="ffffff"/>
            </a:solidFill>
            <a:round/>
            <a:tailEnd len="med" type="triangle" w="med"/>
          </a:ln>
        </p:spPr>
      </p:sp>
      <p:sp>
        <p:nvSpPr>
          <p:cNvPr id="89" name="CustomShape 8"/>
          <p:cNvSpPr/>
          <p:nvPr/>
        </p:nvSpPr>
        <p:spPr>
          <a:xfrm>
            <a:off x="2926080" y="3200400"/>
            <a:ext cx="589680" cy="360"/>
          </a:xfrm>
          <a:prstGeom prst="straightConnector1">
            <a:avLst/>
          </a:prstGeom>
          <a:noFill/>
          <a:ln w="9360">
            <a:solidFill>
              <a:srgbClr val="ffffff"/>
            </a:solidFill>
            <a:round/>
            <a:tailEnd len="med" type="triangle" w="med"/>
          </a:ln>
        </p:spPr>
      </p:sp>
      <p:sp>
        <p:nvSpPr>
          <p:cNvPr id="90" name="CustomShape 9"/>
          <p:cNvSpPr/>
          <p:nvPr/>
        </p:nvSpPr>
        <p:spPr>
          <a:xfrm>
            <a:off x="5747040" y="2377440"/>
            <a:ext cx="1494720" cy="548280"/>
          </a:xfrm>
          <a:prstGeom prst="rect">
            <a:avLst/>
          </a:prstGeom>
          <a:solidFill>
            <a:srgbClr val="99ff66"/>
          </a:solidFill>
          <a:ln w="38160">
            <a:solidFill>
              <a:srgbClr val="000000"/>
            </a:solidFill>
            <a:miter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GSM/GPS Module</a:t>
            </a:r>
            <a:endParaRPr/>
          </a:p>
        </p:txBody>
      </p:sp>
      <p:sp>
        <p:nvSpPr>
          <p:cNvPr id="91" name="CustomShape 10"/>
          <p:cNvSpPr/>
          <p:nvPr/>
        </p:nvSpPr>
        <p:spPr>
          <a:xfrm>
            <a:off x="5747040" y="1737360"/>
            <a:ext cx="1494720" cy="548280"/>
          </a:xfrm>
          <a:prstGeom prst="rect">
            <a:avLst/>
          </a:prstGeom>
          <a:solidFill>
            <a:srgbClr val="99ff66"/>
          </a:solidFill>
          <a:ln w="38160">
            <a:solidFill>
              <a:srgbClr val="000000"/>
            </a:solidFill>
            <a:miter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LCD</a:t>
            </a:r>
            <a:endParaRPr/>
          </a:p>
        </p:txBody>
      </p:sp>
      <p:sp>
        <p:nvSpPr>
          <p:cNvPr id="92" name="CustomShape 11"/>
          <p:cNvSpPr/>
          <p:nvPr/>
        </p:nvSpPr>
        <p:spPr>
          <a:xfrm>
            <a:off x="5015520" y="2011680"/>
            <a:ext cx="731160" cy="360"/>
          </a:xfrm>
          <a:prstGeom prst="straightConnector1">
            <a:avLst/>
          </a:prstGeom>
          <a:noFill/>
          <a:ln w="9360">
            <a:solidFill>
              <a:srgbClr val="ffffff"/>
            </a:solidFill>
            <a:round/>
            <a:tailEnd len="med" type="triangle" w="med"/>
          </a:ln>
        </p:spPr>
      </p:sp>
      <p:sp>
        <p:nvSpPr>
          <p:cNvPr id="93" name="CustomShape 12"/>
          <p:cNvSpPr/>
          <p:nvPr/>
        </p:nvSpPr>
        <p:spPr>
          <a:xfrm>
            <a:off x="5015520" y="2651400"/>
            <a:ext cx="731160" cy="360"/>
          </a:xfrm>
          <a:prstGeom prst="straightConnector1">
            <a:avLst/>
          </a:prstGeom>
          <a:noFill/>
          <a:ln w="9360">
            <a:solidFill>
              <a:srgbClr val="ffffff"/>
            </a:solidFill>
            <a:round/>
            <a:tailEnd len="med" type="triangle" w="med"/>
          </a:ln>
        </p:spPr>
      </p:sp>
      <p:sp>
        <p:nvSpPr>
          <p:cNvPr id="94" name="CustomShape 13"/>
          <p:cNvSpPr/>
          <p:nvPr/>
        </p:nvSpPr>
        <p:spPr>
          <a:xfrm>
            <a:off x="3534120" y="4114800"/>
            <a:ext cx="1494720" cy="456840"/>
          </a:xfrm>
          <a:prstGeom prst="rect">
            <a:avLst/>
          </a:prstGeom>
          <a:solidFill>
            <a:srgbClr val="ff3333"/>
          </a:solidFill>
          <a:ln w="38160">
            <a:solidFill>
              <a:srgbClr val="000000"/>
            </a:solidFill>
            <a:miter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Power Supply</a:t>
            </a:r>
            <a:endParaRPr/>
          </a:p>
        </p:txBody>
      </p:sp>
      <p:sp>
        <p:nvSpPr>
          <p:cNvPr id="95" name="CustomShape 14"/>
          <p:cNvSpPr/>
          <p:nvPr/>
        </p:nvSpPr>
        <p:spPr>
          <a:xfrm flipV="1">
            <a:off x="4206240" y="3565440"/>
            <a:ext cx="360" cy="547920"/>
          </a:xfrm>
          <a:prstGeom prst="straightConnector1">
            <a:avLst/>
          </a:prstGeom>
          <a:noFill/>
          <a:ln w="9360">
            <a:solidFill>
              <a:srgbClr val="ffffff"/>
            </a:solidFill>
            <a:round/>
            <a:tailEnd len="med" type="triangle" w="med"/>
          </a:ln>
        </p:spPr>
      </p:sp>
      <p:sp>
        <p:nvSpPr>
          <p:cNvPr id="96" name="CustomShape 15"/>
          <p:cNvSpPr/>
          <p:nvPr/>
        </p:nvSpPr>
        <p:spPr>
          <a:xfrm>
            <a:off x="5715000" y="3474720"/>
            <a:ext cx="1494720" cy="548280"/>
          </a:xfrm>
          <a:prstGeom prst="rect">
            <a:avLst/>
          </a:prstGeom>
          <a:solidFill>
            <a:srgbClr val="ff3333"/>
          </a:solidFill>
          <a:ln w="38160">
            <a:solidFill>
              <a:srgbClr val="000000"/>
            </a:solidFill>
            <a:miter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GSM Power Supply</a:t>
            </a:r>
            <a:endParaRPr/>
          </a:p>
        </p:txBody>
      </p:sp>
      <p:sp>
        <p:nvSpPr>
          <p:cNvPr id="97" name="CustomShape 16"/>
          <p:cNvSpPr/>
          <p:nvPr/>
        </p:nvSpPr>
        <p:spPr>
          <a:xfrm flipV="1">
            <a:off x="6478560" y="2926080"/>
            <a:ext cx="360" cy="547920"/>
          </a:xfrm>
          <a:prstGeom prst="straightConnector1">
            <a:avLst/>
          </a:prstGeom>
          <a:noFill/>
          <a:ln w="9360">
            <a:solidFill>
              <a:srgbClr val="ffffff"/>
            </a:solidFill>
            <a:round/>
            <a:tailEnd len="med" type="triangle" w="med"/>
          </a:ln>
        </p:spPr>
      </p:sp>
      <p:sp>
        <p:nvSpPr>
          <p:cNvPr id="98" name="CustomShape 17"/>
          <p:cNvSpPr/>
          <p:nvPr/>
        </p:nvSpPr>
        <p:spPr>
          <a:xfrm>
            <a:off x="425160" y="5029200"/>
            <a:ext cx="7712640" cy="456840"/>
          </a:xfrm>
          <a:prstGeom prst="rect">
            <a:avLst/>
          </a:prstGeom>
          <a:solidFill>
            <a:srgbClr val="ffffff"/>
          </a:solidFill>
          <a:ln w="38160">
            <a:solidFill>
              <a:srgbClr val="000000"/>
            </a:solidFill>
            <a:miter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Key:</a:t>
            </a:r>
            <a:endParaRPr/>
          </a:p>
        </p:txBody>
      </p:sp>
      <p:sp>
        <p:nvSpPr>
          <p:cNvPr id="99" name="CustomShape 18"/>
          <p:cNvSpPr/>
          <p:nvPr/>
        </p:nvSpPr>
        <p:spPr>
          <a:xfrm>
            <a:off x="1005840" y="5029200"/>
            <a:ext cx="1494720" cy="456840"/>
          </a:xfrm>
          <a:prstGeom prst="rect">
            <a:avLst/>
          </a:prstGeom>
          <a:solidFill>
            <a:srgbClr val="ffff99"/>
          </a:solidFill>
          <a:ln w="38160">
            <a:solidFill>
              <a:srgbClr val="000000"/>
            </a:solidFill>
            <a:miter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Input</a:t>
            </a:r>
            <a:endParaRPr/>
          </a:p>
        </p:txBody>
      </p:sp>
      <p:sp>
        <p:nvSpPr>
          <p:cNvPr id="100" name="CustomShape 19"/>
          <p:cNvSpPr/>
          <p:nvPr/>
        </p:nvSpPr>
        <p:spPr>
          <a:xfrm>
            <a:off x="2802600" y="5029200"/>
            <a:ext cx="1494720" cy="443880"/>
          </a:xfrm>
          <a:prstGeom prst="rect">
            <a:avLst/>
          </a:prstGeom>
          <a:solidFill>
            <a:srgbClr val="99ff66"/>
          </a:solidFill>
          <a:ln w="38160">
            <a:solidFill>
              <a:srgbClr val="000000"/>
            </a:solidFill>
            <a:miter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Output</a:t>
            </a:r>
            <a:endParaRPr/>
          </a:p>
        </p:txBody>
      </p:sp>
      <p:sp>
        <p:nvSpPr>
          <p:cNvPr id="101" name="CustomShape 20"/>
          <p:cNvSpPr/>
          <p:nvPr/>
        </p:nvSpPr>
        <p:spPr>
          <a:xfrm>
            <a:off x="4572000" y="5029200"/>
            <a:ext cx="1494720" cy="456840"/>
          </a:xfrm>
          <a:prstGeom prst="rect">
            <a:avLst/>
          </a:prstGeom>
          <a:solidFill>
            <a:srgbClr val="ff3333"/>
          </a:solidFill>
          <a:ln w="38160">
            <a:solidFill>
              <a:srgbClr val="000000"/>
            </a:solidFill>
            <a:miter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Power</a:t>
            </a:r>
            <a:endParaRPr/>
          </a:p>
        </p:txBody>
      </p:sp>
      <p:sp>
        <p:nvSpPr>
          <p:cNvPr id="102" name="CustomShape 21"/>
          <p:cNvSpPr/>
          <p:nvPr/>
        </p:nvSpPr>
        <p:spPr>
          <a:xfrm>
            <a:off x="6368760" y="5029200"/>
            <a:ext cx="1494720" cy="456840"/>
          </a:xfrm>
          <a:prstGeom prst="rect">
            <a:avLst/>
          </a:prstGeom>
          <a:solidFill>
            <a:srgbClr val="66ffff"/>
          </a:solidFill>
          <a:ln w="38160">
            <a:solidFill>
              <a:srgbClr val="000000"/>
            </a:solidFill>
            <a:miter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Logic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40080" y="1737360"/>
            <a:ext cx="7948080" cy="4754880"/>
          </a:xfrm>
          <a:prstGeom prst="rect">
            <a:avLst/>
          </a:prstGeom>
          <a:ln>
            <a:noFill/>
          </a:ln>
        </p:spPr>
      </p:pic>
      <p:sp>
        <p:nvSpPr>
          <p:cNvPr id="104" name="TextShape 1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4400">
                <a:latin typeface="Arial"/>
              </a:rPr>
              <a:t>Box &amp; Lid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457200" y="274680"/>
            <a:ext cx="7040520" cy="1142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4600">
                <a:latin typeface="Arial"/>
              </a:rPr>
              <a:t>Project Time-line</a:t>
            </a:r>
            <a:endParaRPr/>
          </a:p>
        </p:txBody>
      </p:sp>
      <p:pic>
        <p:nvPicPr>
          <p:cNvPr id="10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651040" y="2667960"/>
            <a:ext cx="3658320" cy="1446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457200" y="274680"/>
            <a:ext cx="7466760" cy="1142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4600">
                <a:latin typeface="Arial"/>
              </a:rPr>
              <a:t>Project Time-line</a:t>
            </a:r>
            <a:endParaRPr/>
          </a:p>
        </p:txBody>
      </p:sp>
      <p:sp>
        <p:nvSpPr>
          <p:cNvPr id="108" name="CustomShape 2"/>
          <p:cNvSpPr/>
          <p:nvPr/>
        </p:nvSpPr>
        <p:spPr>
          <a:xfrm rot="18900000">
            <a:off x="7574400" y="5939640"/>
            <a:ext cx="1033200" cy="29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400">
                <a:latin typeface="Arial"/>
              </a:rPr>
              <a:t>12/8/2015</a:t>
            </a:r>
            <a:endParaRPr/>
          </a:p>
        </p:txBody>
      </p:sp>
      <p:sp>
        <p:nvSpPr>
          <p:cNvPr id="109" name="Line 3"/>
          <p:cNvSpPr/>
          <p:nvPr/>
        </p:nvSpPr>
        <p:spPr>
          <a:xfrm flipV="1">
            <a:off x="8326440" y="5510520"/>
            <a:ext cx="330120" cy="330120"/>
          </a:xfrm>
          <a:prstGeom prst="line">
            <a:avLst/>
          </a:prstGeom>
          <a:ln>
            <a:solidFill>
              <a:srgbClr val="ff3333"/>
            </a:solidFill>
          </a:ln>
        </p:spPr>
      </p:sp>
      <p:sp>
        <p:nvSpPr>
          <p:cNvPr id="110" name="Line 4"/>
          <p:cNvSpPr/>
          <p:nvPr/>
        </p:nvSpPr>
        <p:spPr>
          <a:xfrm flipV="1">
            <a:off x="8645400" y="5144040"/>
            <a:ext cx="0" cy="366840"/>
          </a:xfrm>
          <a:prstGeom prst="line">
            <a:avLst/>
          </a:prstGeom>
          <a:ln>
            <a:solidFill>
              <a:srgbClr val="ff3333"/>
            </a:solidFill>
            <a:tailEnd len="med" type="triangle" w="med"/>
          </a:ln>
        </p:spPr>
      </p:sp>
      <p:sp>
        <p:nvSpPr>
          <p:cNvPr id="111" name="CustomShape 5"/>
          <p:cNvSpPr/>
          <p:nvPr/>
        </p:nvSpPr>
        <p:spPr>
          <a:xfrm rot="18900000">
            <a:off x="6984000" y="5939640"/>
            <a:ext cx="1033200" cy="29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400">
                <a:latin typeface="Arial"/>
              </a:rPr>
              <a:t>12/1/2015</a:t>
            </a:r>
            <a:endParaRPr/>
          </a:p>
        </p:txBody>
      </p:sp>
      <p:sp>
        <p:nvSpPr>
          <p:cNvPr id="112" name="Line 6"/>
          <p:cNvSpPr/>
          <p:nvPr/>
        </p:nvSpPr>
        <p:spPr>
          <a:xfrm flipV="1">
            <a:off x="7772040" y="5510520"/>
            <a:ext cx="330120" cy="330120"/>
          </a:xfrm>
          <a:prstGeom prst="line">
            <a:avLst/>
          </a:prstGeom>
          <a:ln>
            <a:solidFill>
              <a:srgbClr val="ffffff"/>
            </a:solidFill>
          </a:ln>
        </p:spPr>
      </p:sp>
      <p:sp>
        <p:nvSpPr>
          <p:cNvPr id="113" name="Line 7"/>
          <p:cNvSpPr/>
          <p:nvPr/>
        </p:nvSpPr>
        <p:spPr>
          <a:xfrm flipV="1">
            <a:off x="8091000" y="5144040"/>
            <a:ext cx="0" cy="36684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</p:sp>
      <p:sp>
        <p:nvSpPr>
          <p:cNvPr id="114" name="CustomShape 8"/>
          <p:cNvSpPr/>
          <p:nvPr/>
        </p:nvSpPr>
        <p:spPr>
          <a:xfrm rot="18900000">
            <a:off x="6359400" y="5962680"/>
            <a:ext cx="1199520" cy="29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400">
                <a:latin typeface="Arial"/>
              </a:rPr>
              <a:t>11/24/2015</a:t>
            </a:r>
            <a:endParaRPr/>
          </a:p>
        </p:txBody>
      </p:sp>
      <p:sp>
        <p:nvSpPr>
          <p:cNvPr id="115" name="Line 9"/>
          <p:cNvSpPr/>
          <p:nvPr/>
        </p:nvSpPr>
        <p:spPr>
          <a:xfrm flipV="1">
            <a:off x="7253640" y="5510520"/>
            <a:ext cx="330120" cy="330120"/>
          </a:xfrm>
          <a:prstGeom prst="line">
            <a:avLst/>
          </a:prstGeom>
          <a:ln>
            <a:solidFill>
              <a:srgbClr val="ffffff"/>
            </a:solidFill>
          </a:ln>
        </p:spPr>
      </p:sp>
      <p:sp>
        <p:nvSpPr>
          <p:cNvPr id="116" name="Line 10"/>
          <p:cNvSpPr/>
          <p:nvPr/>
        </p:nvSpPr>
        <p:spPr>
          <a:xfrm flipV="1">
            <a:off x="7572600" y="5144040"/>
            <a:ext cx="0" cy="36684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</p:sp>
      <p:sp>
        <p:nvSpPr>
          <p:cNvPr id="117" name="Line 11"/>
          <p:cNvSpPr/>
          <p:nvPr/>
        </p:nvSpPr>
        <p:spPr>
          <a:xfrm>
            <a:off x="8663760" y="4412880"/>
            <a:ext cx="0" cy="306360"/>
          </a:xfrm>
          <a:prstGeom prst="line">
            <a:avLst/>
          </a:prstGeom>
          <a:ln>
            <a:solidFill>
              <a:srgbClr val="ff3333"/>
            </a:solidFill>
            <a:tailEnd len="med" type="diamond" w="med"/>
          </a:ln>
        </p:spPr>
      </p:sp>
      <p:sp>
        <p:nvSpPr>
          <p:cNvPr id="118" name="CustomShape 12"/>
          <p:cNvSpPr/>
          <p:nvPr/>
        </p:nvSpPr>
        <p:spPr>
          <a:xfrm>
            <a:off x="8376480" y="4190400"/>
            <a:ext cx="914040" cy="289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400">
                <a:solidFill>
                  <a:srgbClr val="ff3333"/>
                </a:solidFill>
                <a:latin typeface="Arial"/>
              </a:rPr>
              <a:t>Demo!</a:t>
            </a:r>
            <a:endParaRPr/>
          </a:p>
        </p:txBody>
      </p:sp>
      <p:sp>
        <p:nvSpPr>
          <p:cNvPr id="119" name="CustomShape 13"/>
          <p:cNvSpPr/>
          <p:nvPr/>
        </p:nvSpPr>
        <p:spPr>
          <a:xfrm>
            <a:off x="7370640" y="3657600"/>
            <a:ext cx="1919880" cy="489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400">
                <a:latin typeface="Arial"/>
              </a:rPr>
              <a:t>Complete pulse/SMS code</a:t>
            </a:r>
            <a:endParaRPr/>
          </a:p>
        </p:txBody>
      </p:sp>
      <p:sp>
        <p:nvSpPr>
          <p:cNvPr id="120" name="CustomShape 14"/>
          <p:cNvSpPr/>
          <p:nvPr/>
        </p:nvSpPr>
        <p:spPr>
          <a:xfrm rot="18900000">
            <a:off x="5805000" y="5963040"/>
            <a:ext cx="1199520" cy="29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400">
                <a:latin typeface="Arial"/>
              </a:rPr>
              <a:t>11/17/2015</a:t>
            </a:r>
            <a:endParaRPr/>
          </a:p>
        </p:txBody>
      </p:sp>
      <p:sp>
        <p:nvSpPr>
          <p:cNvPr id="121" name="Line 15"/>
          <p:cNvSpPr/>
          <p:nvPr/>
        </p:nvSpPr>
        <p:spPr>
          <a:xfrm flipV="1">
            <a:off x="6699240" y="5510880"/>
            <a:ext cx="330120" cy="330120"/>
          </a:xfrm>
          <a:prstGeom prst="line">
            <a:avLst/>
          </a:prstGeom>
          <a:ln>
            <a:solidFill>
              <a:srgbClr val="ffffff"/>
            </a:solidFill>
          </a:ln>
        </p:spPr>
      </p:sp>
      <p:sp>
        <p:nvSpPr>
          <p:cNvPr id="122" name="Line 16"/>
          <p:cNvSpPr/>
          <p:nvPr/>
        </p:nvSpPr>
        <p:spPr>
          <a:xfrm flipV="1">
            <a:off x="7018200" y="5144400"/>
            <a:ext cx="0" cy="36684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</p:sp>
      <p:sp>
        <p:nvSpPr>
          <p:cNvPr id="123" name="CustomShape 17"/>
          <p:cNvSpPr/>
          <p:nvPr/>
        </p:nvSpPr>
        <p:spPr>
          <a:xfrm rot="18900000">
            <a:off x="5265000" y="5963040"/>
            <a:ext cx="1199520" cy="29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400">
                <a:latin typeface="Arial"/>
              </a:rPr>
              <a:t>11/10/2015</a:t>
            </a:r>
            <a:endParaRPr/>
          </a:p>
        </p:txBody>
      </p:sp>
      <p:sp>
        <p:nvSpPr>
          <p:cNvPr id="124" name="Line 18"/>
          <p:cNvSpPr/>
          <p:nvPr/>
        </p:nvSpPr>
        <p:spPr>
          <a:xfrm flipV="1">
            <a:off x="6159240" y="5510880"/>
            <a:ext cx="330120" cy="330120"/>
          </a:xfrm>
          <a:prstGeom prst="line">
            <a:avLst/>
          </a:prstGeom>
          <a:ln>
            <a:solidFill>
              <a:srgbClr val="ffffff"/>
            </a:solidFill>
          </a:ln>
        </p:spPr>
      </p:sp>
      <p:sp>
        <p:nvSpPr>
          <p:cNvPr id="125" name="Line 19"/>
          <p:cNvSpPr/>
          <p:nvPr/>
        </p:nvSpPr>
        <p:spPr>
          <a:xfrm flipV="1">
            <a:off x="6478200" y="5144400"/>
            <a:ext cx="0" cy="36684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</p:sp>
      <p:sp>
        <p:nvSpPr>
          <p:cNvPr id="126" name="CustomShape 20"/>
          <p:cNvSpPr/>
          <p:nvPr/>
        </p:nvSpPr>
        <p:spPr>
          <a:xfrm rot="18900000">
            <a:off x="4725000" y="5963040"/>
            <a:ext cx="1199520" cy="29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400">
                <a:latin typeface="Arial"/>
              </a:rPr>
              <a:t>11/03/2015</a:t>
            </a:r>
            <a:endParaRPr/>
          </a:p>
        </p:txBody>
      </p:sp>
      <p:sp>
        <p:nvSpPr>
          <p:cNvPr id="127" name="Line 21"/>
          <p:cNvSpPr/>
          <p:nvPr/>
        </p:nvSpPr>
        <p:spPr>
          <a:xfrm flipV="1">
            <a:off x="5619240" y="5510880"/>
            <a:ext cx="330120" cy="330120"/>
          </a:xfrm>
          <a:prstGeom prst="line">
            <a:avLst/>
          </a:prstGeom>
          <a:ln>
            <a:solidFill>
              <a:srgbClr val="ffffff"/>
            </a:solidFill>
          </a:ln>
        </p:spPr>
      </p:sp>
      <p:sp>
        <p:nvSpPr>
          <p:cNvPr id="128" name="Line 22"/>
          <p:cNvSpPr/>
          <p:nvPr/>
        </p:nvSpPr>
        <p:spPr>
          <a:xfrm flipV="1">
            <a:off x="5938200" y="5144400"/>
            <a:ext cx="0" cy="36684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</p:sp>
      <p:sp>
        <p:nvSpPr>
          <p:cNvPr id="129" name="CustomShape 23"/>
          <p:cNvSpPr/>
          <p:nvPr/>
        </p:nvSpPr>
        <p:spPr>
          <a:xfrm rot="18900000">
            <a:off x="4185000" y="5963040"/>
            <a:ext cx="1199520" cy="29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400">
                <a:latin typeface="Arial"/>
              </a:rPr>
              <a:t>10/27/2015</a:t>
            </a:r>
            <a:endParaRPr/>
          </a:p>
        </p:txBody>
      </p:sp>
      <p:sp>
        <p:nvSpPr>
          <p:cNvPr id="130" name="Line 24"/>
          <p:cNvSpPr/>
          <p:nvPr/>
        </p:nvSpPr>
        <p:spPr>
          <a:xfrm flipV="1">
            <a:off x="5079240" y="5510880"/>
            <a:ext cx="330120" cy="330120"/>
          </a:xfrm>
          <a:prstGeom prst="line">
            <a:avLst/>
          </a:prstGeom>
          <a:ln>
            <a:solidFill>
              <a:srgbClr val="ffffff"/>
            </a:solidFill>
          </a:ln>
        </p:spPr>
      </p:sp>
      <p:sp>
        <p:nvSpPr>
          <p:cNvPr id="131" name="Line 25"/>
          <p:cNvSpPr/>
          <p:nvPr/>
        </p:nvSpPr>
        <p:spPr>
          <a:xfrm flipV="1">
            <a:off x="5398200" y="5144400"/>
            <a:ext cx="0" cy="36684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</p:sp>
      <p:sp>
        <p:nvSpPr>
          <p:cNvPr id="132" name="CustomShape 26"/>
          <p:cNvSpPr/>
          <p:nvPr/>
        </p:nvSpPr>
        <p:spPr>
          <a:xfrm rot="18900000">
            <a:off x="3681000" y="5963040"/>
            <a:ext cx="1199520" cy="29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400">
                <a:latin typeface="Arial"/>
              </a:rPr>
              <a:t>10/20/2015</a:t>
            </a:r>
            <a:endParaRPr/>
          </a:p>
        </p:txBody>
      </p:sp>
      <p:sp>
        <p:nvSpPr>
          <p:cNvPr id="133" name="Line 27"/>
          <p:cNvSpPr/>
          <p:nvPr/>
        </p:nvSpPr>
        <p:spPr>
          <a:xfrm flipV="1">
            <a:off x="4575240" y="5510880"/>
            <a:ext cx="330120" cy="330120"/>
          </a:xfrm>
          <a:prstGeom prst="line">
            <a:avLst/>
          </a:prstGeom>
          <a:ln>
            <a:solidFill>
              <a:srgbClr val="ffffff"/>
            </a:solidFill>
          </a:ln>
        </p:spPr>
      </p:sp>
      <p:sp>
        <p:nvSpPr>
          <p:cNvPr id="134" name="Line 28"/>
          <p:cNvSpPr/>
          <p:nvPr/>
        </p:nvSpPr>
        <p:spPr>
          <a:xfrm flipV="1">
            <a:off x="4894200" y="5144400"/>
            <a:ext cx="0" cy="36684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</p:sp>
      <p:sp>
        <p:nvSpPr>
          <p:cNvPr id="135" name="CustomShape 29"/>
          <p:cNvSpPr/>
          <p:nvPr/>
        </p:nvSpPr>
        <p:spPr>
          <a:xfrm rot="18900000">
            <a:off x="3141000" y="5963040"/>
            <a:ext cx="1199520" cy="29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400">
                <a:latin typeface="Arial"/>
              </a:rPr>
              <a:t>10/13/2015</a:t>
            </a:r>
            <a:endParaRPr/>
          </a:p>
        </p:txBody>
      </p:sp>
      <p:sp>
        <p:nvSpPr>
          <p:cNvPr id="136" name="Line 30"/>
          <p:cNvSpPr/>
          <p:nvPr/>
        </p:nvSpPr>
        <p:spPr>
          <a:xfrm flipV="1">
            <a:off x="4035240" y="5510880"/>
            <a:ext cx="330120" cy="330120"/>
          </a:xfrm>
          <a:prstGeom prst="line">
            <a:avLst/>
          </a:prstGeom>
          <a:ln>
            <a:solidFill>
              <a:srgbClr val="ffffff"/>
            </a:solidFill>
          </a:ln>
        </p:spPr>
      </p:sp>
      <p:sp>
        <p:nvSpPr>
          <p:cNvPr id="137" name="Line 31"/>
          <p:cNvSpPr/>
          <p:nvPr/>
        </p:nvSpPr>
        <p:spPr>
          <a:xfrm flipV="1">
            <a:off x="4354200" y="5144400"/>
            <a:ext cx="0" cy="36684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</p:sp>
      <p:sp>
        <p:nvSpPr>
          <p:cNvPr id="138" name="CustomShape 32"/>
          <p:cNvSpPr/>
          <p:nvPr/>
        </p:nvSpPr>
        <p:spPr>
          <a:xfrm rot="18900000">
            <a:off x="2601000" y="5963040"/>
            <a:ext cx="1199520" cy="29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400">
                <a:latin typeface="Arial"/>
              </a:rPr>
              <a:t>10/06/2015</a:t>
            </a:r>
            <a:endParaRPr/>
          </a:p>
        </p:txBody>
      </p:sp>
      <p:sp>
        <p:nvSpPr>
          <p:cNvPr id="139" name="Line 33"/>
          <p:cNvSpPr/>
          <p:nvPr/>
        </p:nvSpPr>
        <p:spPr>
          <a:xfrm flipV="1">
            <a:off x="3495240" y="5510880"/>
            <a:ext cx="330120" cy="330120"/>
          </a:xfrm>
          <a:prstGeom prst="line">
            <a:avLst/>
          </a:prstGeom>
          <a:ln>
            <a:solidFill>
              <a:srgbClr val="ffffff"/>
            </a:solidFill>
          </a:ln>
        </p:spPr>
      </p:sp>
      <p:sp>
        <p:nvSpPr>
          <p:cNvPr id="140" name="Line 34"/>
          <p:cNvSpPr/>
          <p:nvPr/>
        </p:nvSpPr>
        <p:spPr>
          <a:xfrm flipV="1">
            <a:off x="3814200" y="5144400"/>
            <a:ext cx="0" cy="36684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</p:sp>
      <p:sp>
        <p:nvSpPr>
          <p:cNvPr id="141" name="CustomShape 35"/>
          <p:cNvSpPr/>
          <p:nvPr/>
        </p:nvSpPr>
        <p:spPr>
          <a:xfrm rot="18900000">
            <a:off x="2061000" y="5963040"/>
            <a:ext cx="1199520" cy="29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400">
                <a:latin typeface="Arial"/>
              </a:rPr>
              <a:t>09/29/2015</a:t>
            </a:r>
            <a:endParaRPr/>
          </a:p>
        </p:txBody>
      </p:sp>
      <p:sp>
        <p:nvSpPr>
          <p:cNvPr id="142" name="Line 36"/>
          <p:cNvSpPr/>
          <p:nvPr/>
        </p:nvSpPr>
        <p:spPr>
          <a:xfrm flipV="1">
            <a:off x="2955240" y="5510880"/>
            <a:ext cx="330120" cy="330120"/>
          </a:xfrm>
          <a:prstGeom prst="line">
            <a:avLst/>
          </a:prstGeom>
          <a:ln>
            <a:solidFill>
              <a:srgbClr val="ffffff"/>
            </a:solidFill>
          </a:ln>
        </p:spPr>
      </p:sp>
      <p:sp>
        <p:nvSpPr>
          <p:cNvPr id="143" name="Line 37"/>
          <p:cNvSpPr/>
          <p:nvPr/>
        </p:nvSpPr>
        <p:spPr>
          <a:xfrm flipV="1">
            <a:off x="3274200" y="5144400"/>
            <a:ext cx="0" cy="36684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</p:sp>
      <p:sp>
        <p:nvSpPr>
          <p:cNvPr id="144" name="CustomShape 38"/>
          <p:cNvSpPr/>
          <p:nvPr/>
        </p:nvSpPr>
        <p:spPr>
          <a:xfrm rot="18900000">
            <a:off x="1521000" y="5963040"/>
            <a:ext cx="1199520" cy="29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400">
                <a:latin typeface="Arial"/>
              </a:rPr>
              <a:t>09/22/2015</a:t>
            </a:r>
            <a:endParaRPr/>
          </a:p>
        </p:txBody>
      </p:sp>
      <p:sp>
        <p:nvSpPr>
          <p:cNvPr id="145" name="Line 39"/>
          <p:cNvSpPr/>
          <p:nvPr/>
        </p:nvSpPr>
        <p:spPr>
          <a:xfrm flipV="1">
            <a:off x="2415240" y="5510880"/>
            <a:ext cx="330120" cy="330120"/>
          </a:xfrm>
          <a:prstGeom prst="line">
            <a:avLst/>
          </a:prstGeom>
          <a:ln>
            <a:solidFill>
              <a:srgbClr val="ffffff"/>
            </a:solidFill>
          </a:ln>
        </p:spPr>
      </p:sp>
      <p:sp>
        <p:nvSpPr>
          <p:cNvPr id="146" name="Line 40"/>
          <p:cNvSpPr/>
          <p:nvPr/>
        </p:nvSpPr>
        <p:spPr>
          <a:xfrm flipV="1">
            <a:off x="2734200" y="5144400"/>
            <a:ext cx="0" cy="36684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</p:sp>
      <p:sp>
        <p:nvSpPr>
          <p:cNvPr id="147" name="CustomShape 41"/>
          <p:cNvSpPr/>
          <p:nvPr/>
        </p:nvSpPr>
        <p:spPr>
          <a:xfrm rot="18900000">
            <a:off x="981000" y="5963040"/>
            <a:ext cx="1199520" cy="29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400">
                <a:latin typeface="Arial"/>
              </a:rPr>
              <a:t>09/15/2015</a:t>
            </a:r>
            <a:endParaRPr/>
          </a:p>
        </p:txBody>
      </p:sp>
      <p:sp>
        <p:nvSpPr>
          <p:cNvPr id="148" name="Line 42"/>
          <p:cNvSpPr/>
          <p:nvPr/>
        </p:nvSpPr>
        <p:spPr>
          <a:xfrm flipV="1">
            <a:off x="1875240" y="5510880"/>
            <a:ext cx="330120" cy="330120"/>
          </a:xfrm>
          <a:prstGeom prst="line">
            <a:avLst/>
          </a:prstGeom>
          <a:ln>
            <a:solidFill>
              <a:srgbClr val="ffffff"/>
            </a:solidFill>
          </a:ln>
        </p:spPr>
      </p:sp>
      <p:sp>
        <p:nvSpPr>
          <p:cNvPr id="149" name="Line 43"/>
          <p:cNvSpPr/>
          <p:nvPr/>
        </p:nvSpPr>
        <p:spPr>
          <a:xfrm flipV="1">
            <a:off x="2194200" y="5144400"/>
            <a:ext cx="0" cy="36684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</p:sp>
      <p:sp>
        <p:nvSpPr>
          <p:cNvPr id="150" name="CustomShape 44"/>
          <p:cNvSpPr/>
          <p:nvPr/>
        </p:nvSpPr>
        <p:spPr>
          <a:xfrm rot="18900000">
            <a:off x="477000" y="5963040"/>
            <a:ext cx="1199520" cy="29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400">
                <a:latin typeface="Arial"/>
              </a:rPr>
              <a:t>09/08/2015</a:t>
            </a:r>
            <a:endParaRPr/>
          </a:p>
        </p:txBody>
      </p:sp>
      <p:sp>
        <p:nvSpPr>
          <p:cNvPr id="151" name="Line 45"/>
          <p:cNvSpPr/>
          <p:nvPr/>
        </p:nvSpPr>
        <p:spPr>
          <a:xfrm flipV="1">
            <a:off x="1371240" y="5510880"/>
            <a:ext cx="330120" cy="330120"/>
          </a:xfrm>
          <a:prstGeom prst="line">
            <a:avLst/>
          </a:prstGeom>
          <a:ln>
            <a:solidFill>
              <a:srgbClr val="ffffff"/>
            </a:solidFill>
          </a:ln>
        </p:spPr>
      </p:sp>
      <p:sp>
        <p:nvSpPr>
          <p:cNvPr id="152" name="Line 46"/>
          <p:cNvSpPr/>
          <p:nvPr/>
        </p:nvSpPr>
        <p:spPr>
          <a:xfrm flipV="1">
            <a:off x="1690200" y="5144400"/>
            <a:ext cx="0" cy="36684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</p:sp>
      <p:sp>
        <p:nvSpPr>
          <p:cNvPr id="153" name="CustomShape 47"/>
          <p:cNvSpPr/>
          <p:nvPr/>
        </p:nvSpPr>
        <p:spPr>
          <a:xfrm rot="18900000">
            <a:off x="-62280" y="5963040"/>
            <a:ext cx="1199520" cy="29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400">
                <a:latin typeface="Arial"/>
              </a:rPr>
              <a:t>09/01/2015</a:t>
            </a:r>
            <a:endParaRPr/>
          </a:p>
        </p:txBody>
      </p:sp>
      <p:sp>
        <p:nvSpPr>
          <p:cNvPr id="154" name="Line 48"/>
          <p:cNvSpPr/>
          <p:nvPr/>
        </p:nvSpPr>
        <p:spPr>
          <a:xfrm flipV="1">
            <a:off x="795240" y="5510880"/>
            <a:ext cx="330120" cy="330120"/>
          </a:xfrm>
          <a:prstGeom prst="line">
            <a:avLst/>
          </a:prstGeom>
          <a:ln>
            <a:solidFill>
              <a:srgbClr val="ffffff"/>
            </a:solidFill>
          </a:ln>
        </p:spPr>
      </p:sp>
      <p:sp>
        <p:nvSpPr>
          <p:cNvPr id="155" name="Line 49"/>
          <p:cNvSpPr/>
          <p:nvPr/>
        </p:nvSpPr>
        <p:spPr>
          <a:xfrm flipV="1">
            <a:off x="1114200" y="5144400"/>
            <a:ext cx="0" cy="36684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</p:sp>
      <p:sp>
        <p:nvSpPr>
          <p:cNvPr id="156" name="CustomShape 50"/>
          <p:cNvSpPr/>
          <p:nvPr/>
        </p:nvSpPr>
        <p:spPr>
          <a:xfrm>
            <a:off x="989280" y="4719240"/>
            <a:ext cx="7680600" cy="456840"/>
          </a:xfrm>
          <a:prstGeom prst="rect">
            <a:avLst/>
          </a:prstGeom>
          <a:gradFill>
            <a:gsLst>
              <a:gs pos="0">
                <a:srgbClr val="ff950e"/>
              </a:gs>
              <a:gs pos="100000">
                <a:srgbClr val="c5000b"/>
              </a:gs>
            </a:gsLst>
            <a:lin ang="2700000"/>
          </a:gradFill>
          <a:ln>
            <a:solidFill>
              <a:srgbClr val="ffffff"/>
            </a:solidFill>
          </a:ln>
        </p:spPr>
      </p:sp>
      <p:sp>
        <p:nvSpPr>
          <p:cNvPr id="157" name="Line 51"/>
          <p:cNvSpPr/>
          <p:nvPr/>
        </p:nvSpPr>
        <p:spPr>
          <a:xfrm>
            <a:off x="1720800" y="4389120"/>
            <a:ext cx="0" cy="330120"/>
          </a:xfrm>
          <a:prstGeom prst="line">
            <a:avLst/>
          </a:prstGeom>
          <a:ln>
            <a:solidFill>
              <a:srgbClr val="ffffff"/>
            </a:solidFill>
            <a:tailEnd len="med" type="diamond" w="med"/>
          </a:ln>
        </p:spPr>
      </p:sp>
      <p:sp>
        <p:nvSpPr>
          <p:cNvPr id="158" name="CustomShape 52"/>
          <p:cNvSpPr/>
          <p:nvPr/>
        </p:nvSpPr>
        <p:spPr>
          <a:xfrm>
            <a:off x="623520" y="4114800"/>
            <a:ext cx="1919880" cy="289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400">
                <a:latin typeface="Arial"/>
              </a:rPr>
              <a:t>Formed team</a:t>
            </a:r>
            <a:endParaRPr/>
          </a:p>
        </p:txBody>
      </p:sp>
      <p:sp>
        <p:nvSpPr>
          <p:cNvPr id="159" name="Line 53"/>
          <p:cNvSpPr/>
          <p:nvPr/>
        </p:nvSpPr>
        <p:spPr>
          <a:xfrm>
            <a:off x="2269440" y="3955680"/>
            <a:ext cx="0" cy="763560"/>
          </a:xfrm>
          <a:prstGeom prst="line">
            <a:avLst/>
          </a:prstGeom>
          <a:ln>
            <a:solidFill>
              <a:srgbClr val="ffffff"/>
            </a:solidFill>
            <a:tailEnd len="med" type="diamond" w="med"/>
          </a:ln>
        </p:spPr>
      </p:sp>
      <p:sp>
        <p:nvSpPr>
          <p:cNvPr id="160" name="CustomShape 54"/>
          <p:cNvSpPr/>
          <p:nvPr/>
        </p:nvSpPr>
        <p:spPr>
          <a:xfrm>
            <a:off x="1080720" y="3733200"/>
            <a:ext cx="1919880" cy="289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latin typeface="Arial"/>
              </a:rPr>
              <a:t>EADAS is born!</a:t>
            </a:r>
            <a:endParaRPr/>
          </a:p>
        </p:txBody>
      </p:sp>
      <p:sp>
        <p:nvSpPr>
          <p:cNvPr id="161" name="Line 55"/>
          <p:cNvSpPr/>
          <p:nvPr/>
        </p:nvSpPr>
        <p:spPr>
          <a:xfrm>
            <a:off x="2909520" y="3657600"/>
            <a:ext cx="0" cy="1061640"/>
          </a:xfrm>
          <a:prstGeom prst="line">
            <a:avLst/>
          </a:prstGeom>
          <a:ln>
            <a:solidFill>
              <a:srgbClr val="ffffff"/>
            </a:solidFill>
            <a:tailEnd len="med" type="diamond" w="med"/>
          </a:ln>
        </p:spPr>
      </p:sp>
      <p:sp>
        <p:nvSpPr>
          <p:cNvPr id="162" name="CustomShape 56"/>
          <p:cNvSpPr/>
          <p:nvPr/>
        </p:nvSpPr>
        <p:spPr>
          <a:xfrm>
            <a:off x="440640" y="3383280"/>
            <a:ext cx="2834280" cy="289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latin typeface="Arial"/>
              </a:rPr>
              <a:t>Hardware researched/sourced</a:t>
            </a:r>
            <a:endParaRPr/>
          </a:p>
        </p:txBody>
      </p:sp>
      <p:sp>
        <p:nvSpPr>
          <p:cNvPr id="163" name="Line 57"/>
          <p:cNvSpPr/>
          <p:nvPr/>
        </p:nvSpPr>
        <p:spPr>
          <a:xfrm>
            <a:off x="3366720" y="3200400"/>
            <a:ext cx="0" cy="1518840"/>
          </a:xfrm>
          <a:prstGeom prst="line">
            <a:avLst/>
          </a:prstGeom>
          <a:ln>
            <a:solidFill>
              <a:srgbClr val="ffffff"/>
            </a:solidFill>
            <a:tailEnd len="med" type="diamond" w="med"/>
          </a:ln>
        </p:spPr>
      </p:sp>
      <p:sp>
        <p:nvSpPr>
          <p:cNvPr id="164" name="CustomShape 58"/>
          <p:cNvSpPr/>
          <p:nvPr/>
        </p:nvSpPr>
        <p:spPr>
          <a:xfrm>
            <a:off x="623520" y="2926080"/>
            <a:ext cx="2925720" cy="289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latin typeface="Arial"/>
              </a:rPr>
              <a:t>Hardware received and distributed</a:t>
            </a:r>
            <a:endParaRPr/>
          </a:p>
        </p:txBody>
      </p:sp>
      <p:sp>
        <p:nvSpPr>
          <p:cNvPr id="165" name="Line 59"/>
          <p:cNvSpPr/>
          <p:nvPr/>
        </p:nvSpPr>
        <p:spPr>
          <a:xfrm>
            <a:off x="8412480" y="3017520"/>
            <a:ext cx="0" cy="1701720"/>
          </a:xfrm>
          <a:prstGeom prst="line">
            <a:avLst/>
          </a:prstGeom>
          <a:ln>
            <a:solidFill>
              <a:srgbClr val="ffffff"/>
            </a:solidFill>
            <a:tailEnd len="med" type="diamond" w="med"/>
          </a:ln>
        </p:spPr>
      </p:sp>
      <p:sp>
        <p:nvSpPr>
          <p:cNvPr id="166" name="CustomShape 60"/>
          <p:cNvSpPr/>
          <p:nvPr/>
        </p:nvSpPr>
        <p:spPr>
          <a:xfrm>
            <a:off x="7315200" y="2566440"/>
            <a:ext cx="1919880" cy="689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400">
                <a:latin typeface="Arial"/>
              </a:rPr>
              <a:t>Complete documentation &amp; 3D printing</a:t>
            </a:r>
            <a:endParaRPr/>
          </a:p>
        </p:txBody>
      </p:sp>
      <p:sp>
        <p:nvSpPr>
          <p:cNvPr id="167" name="Line 61"/>
          <p:cNvSpPr/>
          <p:nvPr/>
        </p:nvSpPr>
        <p:spPr>
          <a:xfrm>
            <a:off x="4114800" y="2834640"/>
            <a:ext cx="0" cy="1884600"/>
          </a:xfrm>
          <a:prstGeom prst="line">
            <a:avLst/>
          </a:prstGeom>
          <a:ln>
            <a:solidFill>
              <a:srgbClr val="ffffff"/>
            </a:solidFill>
            <a:tailEnd len="med" type="diamond" w="med"/>
          </a:ln>
        </p:spPr>
      </p:sp>
      <p:sp>
        <p:nvSpPr>
          <p:cNvPr id="168" name="CustomShape 62"/>
          <p:cNvSpPr/>
          <p:nvPr/>
        </p:nvSpPr>
        <p:spPr>
          <a:xfrm>
            <a:off x="1554480" y="2560320"/>
            <a:ext cx="2925720" cy="289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latin typeface="Arial"/>
              </a:rPr>
              <a:t>Distributed tasks amongst team</a:t>
            </a:r>
            <a:endParaRPr/>
          </a:p>
        </p:txBody>
      </p:sp>
      <p:sp>
        <p:nvSpPr>
          <p:cNvPr id="169" name="Line 63"/>
          <p:cNvSpPr/>
          <p:nvPr/>
        </p:nvSpPr>
        <p:spPr>
          <a:xfrm>
            <a:off x="4754880" y="2468880"/>
            <a:ext cx="0" cy="2250360"/>
          </a:xfrm>
          <a:prstGeom prst="line">
            <a:avLst/>
          </a:prstGeom>
          <a:ln>
            <a:solidFill>
              <a:srgbClr val="ffffff"/>
            </a:solidFill>
            <a:tailEnd len="med" type="diamond" w="med"/>
          </a:ln>
        </p:spPr>
      </p:sp>
      <p:sp>
        <p:nvSpPr>
          <p:cNvPr id="170" name="CustomShape 64"/>
          <p:cNvSpPr/>
          <p:nvPr/>
        </p:nvSpPr>
        <p:spPr>
          <a:xfrm>
            <a:off x="3657600" y="2194560"/>
            <a:ext cx="1279800" cy="289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latin typeface="Arial"/>
              </a:rPr>
              <a:t>Started code</a:t>
            </a:r>
            <a:endParaRPr/>
          </a:p>
        </p:txBody>
      </p:sp>
      <p:sp>
        <p:nvSpPr>
          <p:cNvPr id="171" name="Line 65"/>
          <p:cNvSpPr/>
          <p:nvPr/>
        </p:nvSpPr>
        <p:spPr>
          <a:xfrm>
            <a:off x="5486400" y="2103120"/>
            <a:ext cx="0" cy="2631960"/>
          </a:xfrm>
          <a:prstGeom prst="line">
            <a:avLst/>
          </a:prstGeom>
          <a:ln>
            <a:solidFill>
              <a:srgbClr val="ffffff"/>
            </a:solidFill>
            <a:tailEnd len="med" type="diamond" w="med"/>
          </a:ln>
        </p:spPr>
      </p:sp>
      <p:sp>
        <p:nvSpPr>
          <p:cNvPr id="172" name="CustomShape 66"/>
          <p:cNvSpPr/>
          <p:nvPr/>
        </p:nvSpPr>
        <p:spPr>
          <a:xfrm>
            <a:off x="4389120" y="1828800"/>
            <a:ext cx="2925720" cy="289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latin typeface="Arial"/>
              </a:rPr>
              <a:t>Gyro working</a:t>
            </a:r>
            <a:endParaRPr/>
          </a:p>
        </p:txBody>
      </p:sp>
      <p:sp>
        <p:nvSpPr>
          <p:cNvPr id="173" name="Line 67"/>
          <p:cNvSpPr/>
          <p:nvPr/>
        </p:nvSpPr>
        <p:spPr>
          <a:xfrm>
            <a:off x="7315200" y="2103120"/>
            <a:ext cx="0" cy="2631960"/>
          </a:xfrm>
          <a:prstGeom prst="line">
            <a:avLst/>
          </a:prstGeom>
          <a:ln>
            <a:solidFill>
              <a:srgbClr val="ffffff"/>
            </a:solidFill>
            <a:tailEnd len="med" type="diamond" w="med"/>
          </a:ln>
        </p:spPr>
      </p:sp>
      <p:sp>
        <p:nvSpPr>
          <p:cNvPr id="174" name="CustomShape 68"/>
          <p:cNvSpPr/>
          <p:nvPr/>
        </p:nvSpPr>
        <p:spPr>
          <a:xfrm>
            <a:off x="6949440" y="1260720"/>
            <a:ext cx="2102760" cy="889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400">
                <a:latin typeface="Arial"/>
              </a:rPr>
              <a:t>UART comm working/keypad working/PCB cut/complete assembly</a:t>
            </a:r>
            <a:endParaRPr/>
          </a:p>
        </p:txBody>
      </p:sp>
      <p:sp>
        <p:nvSpPr>
          <p:cNvPr id="175" name="Line 69"/>
          <p:cNvSpPr/>
          <p:nvPr/>
        </p:nvSpPr>
        <p:spPr>
          <a:xfrm>
            <a:off x="6126480" y="1844640"/>
            <a:ext cx="0" cy="2874600"/>
          </a:xfrm>
          <a:prstGeom prst="line">
            <a:avLst/>
          </a:prstGeom>
          <a:ln>
            <a:solidFill>
              <a:srgbClr val="ffffff"/>
            </a:solidFill>
            <a:tailEnd len="med" type="diamond" w="med"/>
          </a:ln>
        </p:spPr>
      </p:sp>
      <p:sp>
        <p:nvSpPr>
          <p:cNvPr id="176" name="CustomShape 70"/>
          <p:cNvSpPr/>
          <p:nvPr/>
        </p:nvSpPr>
        <p:spPr>
          <a:xfrm>
            <a:off x="5029200" y="1554480"/>
            <a:ext cx="2925720" cy="289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latin typeface="Arial"/>
              </a:rPr>
              <a:t>Pulse sensor working</a:t>
            </a:r>
            <a:endParaRPr/>
          </a:p>
        </p:txBody>
      </p:sp>
      <p:sp>
        <p:nvSpPr>
          <p:cNvPr id="177" name="Line 71"/>
          <p:cNvSpPr/>
          <p:nvPr/>
        </p:nvSpPr>
        <p:spPr>
          <a:xfrm>
            <a:off x="6858000" y="1417320"/>
            <a:ext cx="0" cy="3301920"/>
          </a:xfrm>
          <a:prstGeom prst="line">
            <a:avLst/>
          </a:prstGeom>
          <a:ln>
            <a:solidFill>
              <a:srgbClr val="ffffff"/>
            </a:solidFill>
            <a:tailEnd len="med" type="diamond" w="med"/>
          </a:ln>
        </p:spPr>
      </p:sp>
      <p:sp>
        <p:nvSpPr>
          <p:cNvPr id="178" name="CustomShape 72"/>
          <p:cNvSpPr/>
          <p:nvPr/>
        </p:nvSpPr>
        <p:spPr>
          <a:xfrm>
            <a:off x="5303520" y="1172880"/>
            <a:ext cx="2925720" cy="289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latin typeface="Arial"/>
              </a:rPr>
              <a:t>LCD code working</a:t>
            </a:r>
            <a:endParaRPr/>
          </a:p>
        </p:txBody>
      </p:sp>
      <p:sp>
        <p:nvSpPr>
          <p:cNvPr id="179" name="Line 73"/>
          <p:cNvSpPr/>
          <p:nvPr/>
        </p:nvSpPr>
        <p:spPr>
          <a:xfrm>
            <a:off x="8121600" y="3955680"/>
            <a:ext cx="0" cy="763560"/>
          </a:xfrm>
          <a:prstGeom prst="line">
            <a:avLst/>
          </a:prstGeom>
          <a:ln>
            <a:solidFill>
              <a:srgbClr val="ffffff"/>
            </a:solidFill>
            <a:tailEnd len="med" type="diamond" w="med"/>
          </a:ln>
        </p:spPr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457200" y="274680"/>
            <a:ext cx="7466760" cy="114228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 anchor="ctr"/>
          <a:p>
            <a:pPr>
              <a:lnSpc>
                <a:spcPct val="100000"/>
              </a:lnSpc>
            </a:pPr>
            <a:r>
              <a:rPr lang="en-US" sz="4600">
                <a:solidFill>
                  <a:srgbClr val="ffffff"/>
                </a:solidFill>
                <a:latin typeface="Franklin Gothic Book"/>
              </a:rPr>
              <a:t>System Flow Chart</a:t>
            </a:r>
            <a:endParaRPr/>
          </a:p>
        </p:txBody>
      </p:sp>
      <p:sp>
        <p:nvSpPr>
          <p:cNvPr id="181" name="CustomShape 2"/>
          <p:cNvSpPr/>
          <p:nvPr/>
        </p:nvSpPr>
        <p:spPr>
          <a:xfrm>
            <a:off x="1473840" y="1280160"/>
            <a:ext cx="822600" cy="319680"/>
          </a:xfrm>
          <a:prstGeom prst="ellipse">
            <a:avLst/>
          </a:prstGeom>
          <a:solidFill>
            <a:srgbClr val="ff950e"/>
          </a:solidFill>
          <a:ln>
            <a:solidFill>
              <a:srgbClr val="eeeeee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>
                <a:latin typeface="Arial"/>
              </a:rPr>
              <a:t>Start</a:t>
            </a:r>
            <a:endParaRPr/>
          </a:p>
        </p:txBody>
      </p:sp>
      <p:sp>
        <p:nvSpPr>
          <p:cNvPr id="182" name="CustomShape 3"/>
          <p:cNvSpPr/>
          <p:nvPr/>
        </p:nvSpPr>
        <p:spPr>
          <a:xfrm>
            <a:off x="925200" y="2011680"/>
            <a:ext cx="1828440" cy="365400"/>
          </a:xfrm>
          <a:prstGeom prst="rect">
            <a:avLst/>
          </a:prstGeom>
          <a:solidFill>
            <a:srgbClr val="729fcf"/>
          </a:solidFill>
          <a:ln>
            <a:solidFill>
              <a:srgbClr val="eeeeee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>
                <a:latin typeface="Arial"/>
              </a:rPr>
              <a:t>Initialize clock</a:t>
            </a:r>
            <a:endParaRPr/>
          </a:p>
        </p:txBody>
      </p:sp>
      <p:sp>
        <p:nvSpPr>
          <p:cNvPr id="183" name="CustomShape 4"/>
          <p:cNvSpPr/>
          <p:nvPr/>
        </p:nvSpPr>
        <p:spPr>
          <a:xfrm>
            <a:off x="925200" y="2651760"/>
            <a:ext cx="1828440" cy="365400"/>
          </a:xfrm>
          <a:prstGeom prst="rect">
            <a:avLst/>
          </a:prstGeom>
          <a:solidFill>
            <a:srgbClr val="729fcf"/>
          </a:solidFill>
          <a:ln>
            <a:solidFill>
              <a:srgbClr val="eeeeee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>
                <a:latin typeface="Arial"/>
              </a:rPr>
              <a:t>Initialize SPI</a:t>
            </a:r>
            <a:endParaRPr/>
          </a:p>
        </p:txBody>
      </p:sp>
      <p:sp>
        <p:nvSpPr>
          <p:cNvPr id="184" name="CustomShape 5"/>
          <p:cNvSpPr/>
          <p:nvPr/>
        </p:nvSpPr>
        <p:spPr>
          <a:xfrm>
            <a:off x="925200" y="3291840"/>
            <a:ext cx="1828440" cy="365400"/>
          </a:xfrm>
          <a:prstGeom prst="rect">
            <a:avLst/>
          </a:prstGeom>
          <a:solidFill>
            <a:srgbClr val="729fcf"/>
          </a:solidFill>
          <a:ln>
            <a:solidFill>
              <a:srgbClr val="eeeeee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>
                <a:latin typeface="Arial"/>
              </a:rPr>
              <a:t>Initialize UART</a:t>
            </a:r>
            <a:endParaRPr/>
          </a:p>
        </p:txBody>
      </p:sp>
      <p:sp>
        <p:nvSpPr>
          <p:cNvPr id="185" name="CustomShape 6"/>
          <p:cNvSpPr/>
          <p:nvPr/>
        </p:nvSpPr>
        <p:spPr>
          <a:xfrm>
            <a:off x="925200" y="3931920"/>
            <a:ext cx="1828440" cy="365400"/>
          </a:xfrm>
          <a:prstGeom prst="rect">
            <a:avLst/>
          </a:prstGeom>
          <a:solidFill>
            <a:srgbClr val="729fcf"/>
          </a:solidFill>
          <a:ln>
            <a:solidFill>
              <a:srgbClr val="eeeeee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>
                <a:latin typeface="Arial"/>
              </a:rPr>
              <a:t>Initialize timer</a:t>
            </a:r>
            <a:endParaRPr/>
          </a:p>
        </p:txBody>
      </p:sp>
      <p:sp>
        <p:nvSpPr>
          <p:cNvPr id="186" name="CustomShape 7"/>
          <p:cNvSpPr/>
          <p:nvPr/>
        </p:nvSpPr>
        <p:spPr>
          <a:xfrm>
            <a:off x="925200" y="4572000"/>
            <a:ext cx="1828440" cy="365400"/>
          </a:xfrm>
          <a:prstGeom prst="rect">
            <a:avLst/>
          </a:prstGeom>
          <a:solidFill>
            <a:srgbClr val="729fcf"/>
          </a:solidFill>
          <a:ln>
            <a:solidFill>
              <a:srgbClr val="eeeeee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>
                <a:latin typeface="Arial"/>
              </a:rPr>
              <a:t>Initialize ADC</a:t>
            </a:r>
            <a:endParaRPr/>
          </a:p>
        </p:txBody>
      </p:sp>
      <p:sp>
        <p:nvSpPr>
          <p:cNvPr id="187" name="CustomShape 8"/>
          <p:cNvSpPr/>
          <p:nvPr/>
        </p:nvSpPr>
        <p:spPr>
          <a:xfrm>
            <a:off x="925200" y="5212080"/>
            <a:ext cx="1828440" cy="365400"/>
          </a:xfrm>
          <a:prstGeom prst="rect">
            <a:avLst/>
          </a:prstGeom>
          <a:solidFill>
            <a:srgbClr val="729fcf"/>
          </a:solidFill>
          <a:ln>
            <a:solidFill>
              <a:srgbClr val="eeeeee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>
                <a:latin typeface="Arial"/>
              </a:rPr>
              <a:t>Initialize LCD</a:t>
            </a:r>
            <a:endParaRPr/>
          </a:p>
        </p:txBody>
      </p:sp>
      <p:sp>
        <p:nvSpPr>
          <p:cNvPr id="188" name="Line 9"/>
          <p:cNvSpPr/>
          <p:nvPr/>
        </p:nvSpPr>
        <p:spPr>
          <a:xfrm>
            <a:off x="1839600" y="1600200"/>
            <a:ext cx="0" cy="411480"/>
          </a:xfrm>
          <a:prstGeom prst="line">
            <a:avLst/>
          </a:prstGeom>
          <a:ln>
            <a:solidFill>
              <a:srgbClr val="eeeeee"/>
            </a:solidFill>
            <a:tailEnd len="med" type="triangle" w="med"/>
          </a:ln>
        </p:spPr>
      </p:sp>
      <p:sp>
        <p:nvSpPr>
          <p:cNvPr id="189" name="CustomShape 10"/>
          <p:cNvSpPr/>
          <p:nvPr/>
        </p:nvSpPr>
        <p:spPr>
          <a:xfrm>
            <a:off x="925200" y="2011680"/>
            <a:ext cx="1828440" cy="365400"/>
          </a:xfrm>
          <a:prstGeom prst="rect">
            <a:avLst/>
          </a:prstGeom>
          <a:solidFill>
            <a:srgbClr val="729fcf"/>
          </a:solidFill>
          <a:ln>
            <a:solidFill>
              <a:srgbClr val="eeeeee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>
                <a:latin typeface="Arial"/>
              </a:rPr>
              <a:t>Initialize clock</a:t>
            </a:r>
            <a:endParaRPr/>
          </a:p>
        </p:txBody>
      </p:sp>
      <p:sp>
        <p:nvSpPr>
          <p:cNvPr id="190" name="Line 11"/>
          <p:cNvSpPr/>
          <p:nvPr/>
        </p:nvSpPr>
        <p:spPr>
          <a:xfrm>
            <a:off x="1839600" y="3017520"/>
            <a:ext cx="0" cy="274320"/>
          </a:xfrm>
          <a:prstGeom prst="line">
            <a:avLst/>
          </a:prstGeom>
          <a:ln>
            <a:solidFill>
              <a:srgbClr val="eeeeee"/>
            </a:solidFill>
            <a:tailEnd len="med" type="triangle" w="med"/>
          </a:ln>
        </p:spPr>
      </p:sp>
      <p:sp>
        <p:nvSpPr>
          <p:cNvPr id="191" name="Line 12"/>
          <p:cNvSpPr/>
          <p:nvPr/>
        </p:nvSpPr>
        <p:spPr>
          <a:xfrm>
            <a:off x="1839600" y="2377440"/>
            <a:ext cx="0" cy="274320"/>
          </a:xfrm>
          <a:prstGeom prst="line">
            <a:avLst/>
          </a:prstGeom>
          <a:ln>
            <a:solidFill>
              <a:srgbClr val="eeeeee"/>
            </a:solidFill>
            <a:tailEnd len="med" type="triangle" w="med"/>
          </a:ln>
        </p:spPr>
      </p:sp>
      <p:sp>
        <p:nvSpPr>
          <p:cNvPr id="192" name="Line 13"/>
          <p:cNvSpPr/>
          <p:nvPr/>
        </p:nvSpPr>
        <p:spPr>
          <a:xfrm>
            <a:off x="1839600" y="3657600"/>
            <a:ext cx="0" cy="274320"/>
          </a:xfrm>
          <a:prstGeom prst="line">
            <a:avLst/>
          </a:prstGeom>
          <a:ln>
            <a:solidFill>
              <a:srgbClr val="eeeeee"/>
            </a:solidFill>
            <a:tailEnd len="med" type="triangle" w="med"/>
          </a:ln>
        </p:spPr>
      </p:sp>
      <p:sp>
        <p:nvSpPr>
          <p:cNvPr id="193" name="Line 14"/>
          <p:cNvSpPr/>
          <p:nvPr/>
        </p:nvSpPr>
        <p:spPr>
          <a:xfrm>
            <a:off x="1839600" y="4297680"/>
            <a:ext cx="0" cy="274320"/>
          </a:xfrm>
          <a:prstGeom prst="line">
            <a:avLst/>
          </a:prstGeom>
          <a:ln>
            <a:solidFill>
              <a:srgbClr val="eeeeee"/>
            </a:solidFill>
            <a:tailEnd len="med" type="triangle" w="med"/>
          </a:ln>
        </p:spPr>
      </p:sp>
      <p:sp>
        <p:nvSpPr>
          <p:cNvPr id="194" name="Line 15"/>
          <p:cNvSpPr/>
          <p:nvPr/>
        </p:nvSpPr>
        <p:spPr>
          <a:xfrm>
            <a:off x="1839600" y="4937760"/>
            <a:ext cx="0" cy="274320"/>
          </a:xfrm>
          <a:prstGeom prst="line">
            <a:avLst/>
          </a:prstGeom>
          <a:ln>
            <a:solidFill>
              <a:srgbClr val="eeeeee"/>
            </a:solidFill>
            <a:tailEnd len="med" type="triangle" w="med"/>
          </a:ln>
        </p:spPr>
      </p:sp>
      <p:sp>
        <p:nvSpPr>
          <p:cNvPr id="195" name="CustomShape 16"/>
          <p:cNvSpPr/>
          <p:nvPr/>
        </p:nvSpPr>
        <p:spPr>
          <a:xfrm>
            <a:off x="938880" y="5852160"/>
            <a:ext cx="1828440" cy="365400"/>
          </a:xfrm>
          <a:prstGeom prst="rect">
            <a:avLst/>
          </a:prstGeom>
          <a:solidFill>
            <a:srgbClr val="729fcf"/>
          </a:solidFill>
          <a:ln>
            <a:solidFill>
              <a:srgbClr val="eeeeee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>
                <a:latin typeface="Arial"/>
              </a:rPr>
              <a:t>Initialize gyro</a:t>
            </a:r>
            <a:endParaRPr/>
          </a:p>
        </p:txBody>
      </p:sp>
      <p:sp>
        <p:nvSpPr>
          <p:cNvPr id="196" name="Line 17"/>
          <p:cNvSpPr/>
          <p:nvPr/>
        </p:nvSpPr>
        <p:spPr>
          <a:xfrm>
            <a:off x="1853280" y="5577840"/>
            <a:ext cx="0" cy="274320"/>
          </a:xfrm>
          <a:prstGeom prst="line">
            <a:avLst/>
          </a:prstGeom>
          <a:ln>
            <a:solidFill>
              <a:srgbClr val="eeeeee"/>
            </a:solidFill>
            <a:tailEnd len="med" type="triangle" w="med"/>
          </a:ln>
        </p:spPr>
      </p:sp>
      <p:sp>
        <p:nvSpPr>
          <p:cNvPr id="197" name="CustomShape 18"/>
          <p:cNvSpPr/>
          <p:nvPr/>
        </p:nvSpPr>
        <p:spPr>
          <a:xfrm>
            <a:off x="4230720" y="1280160"/>
            <a:ext cx="1828440" cy="365400"/>
          </a:xfrm>
          <a:prstGeom prst="rect">
            <a:avLst/>
          </a:prstGeom>
          <a:solidFill>
            <a:srgbClr val="729fcf"/>
          </a:solidFill>
          <a:ln>
            <a:solidFill>
              <a:srgbClr val="eeeeee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>
                <a:latin typeface="Arial"/>
              </a:rPr>
              <a:t>Capture phone number</a:t>
            </a:r>
            <a:endParaRPr/>
          </a:p>
        </p:txBody>
      </p:sp>
      <p:sp>
        <p:nvSpPr>
          <p:cNvPr id="198" name="Line 19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eeeeee"/>
            </a:solidFill>
            <a:tailEnd len="med" type="triangle" w="med"/>
          </a:ln>
        </p:spPr>
      </p:sp>
      <p:sp>
        <p:nvSpPr>
          <p:cNvPr id="199" name="CustomShape 20"/>
          <p:cNvSpPr/>
          <p:nvPr/>
        </p:nvSpPr>
        <p:spPr>
          <a:xfrm>
            <a:off x="4230720" y="1920240"/>
            <a:ext cx="1828440" cy="365400"/>
          </a:xfrm>
          <a:prstGeom prst="rect">
            <a:avLst/>
          </a:prstGeom>
          <a:solidFill>
            <a:srgbClr val="729fcf"/>
          </a:solidFill>
          <a:ln>
            <a:solidFill>
              <a:srgbClr val="eeeeee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>
                <a:latin typeface="Arial"/>
              </a:rPr>
              <a:t>Initialize FONA</a:t>
            </a:r>
            <a:endParaRPr/>
          </a:p>
        </p:txBody>
      </p:sp>
      <p:sp>
        <p:nvSpPr>
          <p:cNvPr id="200" name="Line 21"/>
          <p:cNvSpPr/>
          <p:nvPr/>
        </p:nvSpPr>
        <p:spPr>
          <a:xfrm>
            <a:off x="5145120" y="1645920"/>
            <a:ext cx="0" cy="274320"/>
          </a:xfrm>
          <a:prstGeom prst="line">
            <a:avLst/>
          </a:prstGeom>
          <a:ln>
            <a:solidFill>
              <a:srgbClr val="eeeeee"/>
            </a:solidFill>
            <a:tailEnd len="med" type="triangle" w="med"/>
          </a:ln>
        </p:spPr>
      </p:sp>
      <p:sp>
        <p:nvSpPr>
          <p:cNvPr id="201" name="CustomShape 22"/>
          <p:cNvSpPr/>
          <p:nvPr/>
        </p:nvSpPr>
        <p:spPr>
          <a:xfrm>
            <a:off x="4230720" y="2560320"/>
            <a:ext cx="1828440" cy="365400"/>
          </a:xfrm>
          <a:prstGeom prst="rect">
            <a:avLst/>
          </a:prstGeom>
          <a:solidFill>
            <a:srgbClr val="729fcf"/>
          </a:solidFill>
          <a:ln>
            <a:solidFill>
              <a:srgbClr val="eeeeee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>
                <a:latin typeface="Arial"/>
              </a:rPr>
              <a:t>Read gyro</a:t>
            </a:r>
            <a:endParaRPr/>
          </a:p>
        </p:txBody>
      </p:sp>
      <p:sp>
        <p:nvSpPr>
          <p:cNvPr id="202" name="CustomShape 23"/>
          <p:cNvSpPr/>
          <p:nvPr/>
        </p:nvSpPr>
        <p:spPr>
          <a:xfrm>
            <a:off x="4230720" y="3200400"/>
            <a:ext cx="1828440" cy="365400"/>
          </a:xfrm>
          <a:prstGeom prst="rect">
            <a:avLst/>
          </a:prstGeom>
          <a:solidFill>
            <a:srgbClr val="729fcf"/>
          </a:solidFill>
          <a:ln>
            <a:solidFill>
              <a:srgbClr val="eeeeee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>
                <a:latin typeface="Arial"/>
              </a:rPr>
              <a:t>Check heart rate</a:t>
            </a:r>
            <a:endParaRPr/>
          </a:p>
        </p:txBody>
      </p:sp>
      <p:sp>
        <p:nvSpPr>
          <p:cNvPr id="203" name="Line 24"/>
          <p:cNvSpPr/>
          <p:nvPr/>
        </p:nvSpPr>
        <p:spPr>
          <a:xfrm>
            <a:off x="5145120" y="2286000"/>
            <a:ext cx="0" cy="274320"/>
          </a:xfrm>
          <a:prstGeom prst="line">
            <a:avLst/>
          </a:prstGeom>
          <a:ln>
            <a:solidFill>
              <a:srgbClr val="eeeeee"/>
            </a:solidFill>
            <a:tailEnd len="med" type="triangle" w="med"/>
          </a:ln>
        </p:spPr>
      </p:sp>
      <p:sp>
        <p:nvSpPr>
          <p:cNvPr id="204" name="Line 25"/>
          <p:cNvSpPr/>
          <p:nvPr/>
        </p:nvSpPr>
        <p:spPr>
          <a:xfrm>
            <a:off x="5145120" y="2926080"/>
            <a:ext cx="0" cy="274320"/>
          </a:xfrm>
          <a:prstGeom prst="line">
            <a:avLst/>
          </a:prstGeom>
          <a:ln>
            <a:solidFill>
              <a:srgbClr val="eeeeee"/>
            </a:solidFill>
            <a:tailEnd len="med" type="triangle" w="med"/>
          </a:ln>
        </p:spPr>
      </p:sp>
      <p:sp>
        <p:nvSpPr>
          <p:cNvPr id="205" name="CustomShape 26"/>
          <p:cNvSpPr/>
          <p:nvPr/>
        </p:nvSpPr>
        <p:spPr>
          <a:xfrm>
            <a:off x="4541040" y="3840480"/>
            <a:ext cx="1188360" cy="1096920"/>
          </a:xfrm>
          <a:prstGeom prst="diamond">
            <a:avLst/>
          </a:prstGeom>
          <a:solidFill>
            <a:srgbClr val="729fcf"/>
          </a:solidFill>
          <a:ln>
            <a:solidFill>
              <a:srgbClr val="eeeeee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Distress?</a:t>
            </a:r>
            <a:endParaRPr/>
          </a:p>
        </p:txBody>
      </p:sp>
      <p:sp>
        <p:nvSpPr>
          <p:cNvPr id="206" name="Line 27"/>
          <p:cNvSpPr/>
          <p:nvPr/>
        </p:nvSpPr>
        <p:spPr>
          <a:xfrm>
            <a:off x="5145120" y="3566160"/>
            <a:ext cx="0" cy="274320"/>
          </a:xfrm>
          <a:prstGeom prst="line">
            <a:avLst/>
          </a:prstGeom>
          <a:ln>
            <a:solidFill>
              <a:srgbClr val="eeeeee"/>
            </a:solidFill>
            <a:tailEnd len="med" type="triangle" w="med"/>
          </a:ln>
        </p:spPr>
      </p:sp>
      <p:sp>
        <p:nvSpPr>
          <p:cNvPr id="207" name="CustomShape 28"/>
          <p:cNvSpPr/>
          <p:nvPr/>
        </p:nvSpPr>
        <p:spPr>
          <a:xfrm>
            <a:off x="6333840" y="4225680"/>
            <a:ext cx="1828440" cy="365400"/>
          </a:xfrm>
          <a:prstGeom prst="rect">
            <a:avLst/>
          </a:prstGeom>
          <a:solidFill>
            <a:srgbClr val="729fcf"/>
          </a:solidFill>
          <a:ln>
            <a:solidFill>
              <a:srgbClr val="eeeeee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>
                <a:latin typeface="Arial"/>
              </a:rPr>
              <a:t>Get GPS location</a:t>
            </a:r>
            <a:endParaRPr/>
          </a:p>
        </p:txBody>
      </p:sp>
      <p:sp>
        <p:nvSpPr>
          <p:cNvPr id="208" name="CustomShape 29"/>
          <p:cNvSpPr/>
          <p:nvPr/>
        </p:nvSpPr>
        <p:spPr>
          <a:xfrm>
            <a:off x="6333840" y="5486400"/>
            <a:ext cx="1828440" cy="365400"/>
          </a:xfrm>
          <a:prstGeom prst="rect">
            <a:avLst/>
          </a:prstGeom>
          <a:solidFill>
            <a:srgbClr val="729fcf"/>
          </a:solidFill>
          <a:ln>
            <a:solidFill>
              <a:srgbClr val="eeeeee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>
                <a:latin typeface="Arial"/>
              </a:rPr>
              <a:t>Print to LCD</a:t>
            </a:r>
            <a:endParaRPr/>
          </a:p>
        </p:txBody>
      </p:sp>
      <p:sp>
        <p:nvSpPr>
          <p:cNvPr id="209" name="Line 30"/>
          <p:cNvSpPr/>
          <p:nvPr/>
        </p:nvSpPr>
        <p:spPr>
          <a:xfrm>
            <a:off x="5729760" y="4389120"/>
            <a:ext cx="604080" cy="0"/>
          </a:xfrm>
          <a:prstGeom prst="line">
            <a:avLst/>
          </a:prstGeom>
          <a:ln>
            <a:solidFill>
              <a:srgbClr val="eeeeee"/>
            </a:solidFill>
            <a:tailEnd len="med" type="triangle" w="med"/>
          </a:ln>
        </p:spPr>
      </p:sp>
      <p:sp>
        <p:nvSpPr>
          <p:cNvPr id="210" name="Line 31"/>
          <p:cNvSpPr/>
          <p:nvPr/>
        </p:nvSpPr>
        <p:spPr>
          <a:xfrm>
            <a:off x="7248240" y="4591440"/>
            <a:ext cx="0" cy="274320"/>
          </a:xfrm>
          <a:prstGeom prst="line">
            <a:avLst/>
          </a:prstGeom>
          <a:ln>
            <a:solidFill>
              <a:srgbClr val="eeeeee"/>
            </a:solidFill>
            <a:tailEnd len="med" type="triangle" w="med"/>
          </a:ln>
        </p:spPr>
      </p:sp>
      <p:sp>
        <p:nvSpPr>
          <p:cNvPr id="211" name="Line 32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eeeeee"/>
            </a:solidFill>
            <a:tailEnd len="med" type="triangle" w="med"/>
          </a:ln>
        </p:spPr>
      </p:sp>
      <p:sp>
        <p:nvSpPr>
          <p:cNvPr id="212" name="CustomShape 33"/>
          <p:cNvSpPr/>
          <p:nvPr/>
        </p:nvSpPr>
        <p:spPr>
          <a:xfrm>
            <a:off x="6333840" y="4846320"/>
            <a:ext cx="1828440" cy="365400"/>
          </a:xfrm>
          <a:prstGeom prst="rect">
            <a:avLst/>
          </a:prstGeom>
          <a:solidFill>
            <a:srgbClr val="729fcf"/>
          </a:solidFill>
          <a:ln>
            <a:solidFill>
              <a:srgbClr val="eeeeee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>
                <a:latin typeface="Arial"/>
              </a:rPr>
              <a:t>Send SMS</a:t>
            </a:r>
            <a:endParaRPr/>
          </a:p>
        </p:txBody>
      </p:sp>
      <p:sp>
        <p:nvSpPr>
          <p:cNvPr id="213" name="Line 34"/>
          <p:cNvSpPr/>
          <p:nvPr/>
        </p:nvSpPr>
        <p:spPr>
          <a:xfrm>
            <a:off x="7248240" y="5212080"/>
            <a:ext cx="0" cy="274320"/>
          </a:xfrm>
          <a:prstGeom prst="line">
            <a:avLst/>
          </a:prstGeom>
          <a:ln>
            <a:solidFill>
              <a:srgbClr val="eeeeee"/>
            </a:solidFill>
            <a:tailEnd len="med" type="triangle" w="med"/>
          </a:ln>
        </p:spPr>
      </p:sp>
      <p:sp>
        <p:nvSpPr>
          <p:cNvPr id="214" name="Line 35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eeeeee"/>
            </a:solidFill>
            <a:tailEnd len="med" type="triangle" w="med"/>
          </a:ln>
        </p:spPr>
      </p:sp>
      <p:cxnSp>
        <p:nvCxnSpPr>
          <p:cNvPr id="215" name="Line 36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eeeeee"/>
            </a:solidFill>
            <a:tailEnd len="med" type="triangle" w="med"/>
          </a:ln>
        </p:spPr>
      </p:cxnSp>
      <p:cxnSp>
        <p:nvCxnSpPr>
          <p:cNvPr id="216" name="Line 37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eeeeee"/>
            </a:solidFill>
            <a:tailEnd len="med" type="triangle" w="med"/>
          </a:ln>
        </p:spPr>
      </p:cxnSp>
      <p:cxnSp>
        <p:nvCxnSpPr>
          <p:cNvPr id="217" name="Line 38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eeeeee"/>
            </a:solidFill>
            <a:tailEnd len="med" type="triangle" w="med"/>
          </a:ln>
        </p:spPr>
      </p:cxnSp>
      <p:sp>
        <p:nvSpPr>
          <p:cNvPr id="218" name="TextShape 39"/>
          <p:cNvSpPr txBox="1"/>
          <p:nvPr/>
        </p:nvSpPr>
        <p:spPr>
          <a:xfrm>
            <a:off x="5669280" y="4114800"/>
            <a:ext cx="64008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Yes</a:t>
            </a:r>
            <a:endParaRPr/>
          </a:p>
        </p:txBody>
      </p:sp>
      <p:sp>
        <p:nvSpPr>
          <p:cNvPr id="219" name="TextShape 40"/>
          <p:cNvSpPr txBox="1"/>
          <p:nvPr/>
        </p:nvSpPr>
        <p:spPr>
          <a:xfrm>
            <a:off x="4114800" y="4114800"/>
            <a:ext cx="64008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No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457200" y="274680"/>
            <a:ext cx="7466760" cy="114228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 anchor="ctr"/>
          <a:p>
            <a:pPr>
              <a:lnSpc>
                <a:spcPct val="100000"/>
              </a:lnSpc>
            </a:pPr>
            <a:r>
              <a:rPr lang="en-US" sz="4600">
                <a:solidFill>
                  <a:srgbClr val="ffffff"/>
                </a:solidFill>
                <a:latin typeface="Franklin Gothic Book"/>
              </a:rPr>
              <a:t>Software </a:t>
            </a:r>
            <a:endParaRPr/>
          </a:p>
        </p:txBody>
      </p:sp>
      <p:sp>
        <p:nvSpPr>
          <p:cNvPr id="221" name="CustomShape 2"/>
          <p:cNvSpPr/>
          <p:nvPr/>
        </p:nvSpPr>
        <p:spPr>
          <a:xfrm>
            <a:off x="457200" y="1600200"/>
            <a:ext cx="746676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80000"/>
              <a:buFont typeface="Wingdings 2" charset="2"/>
              <a:buChar char=""/>
            </a:pPr>
            <a:r>
              <a:rPr lang="en-US" sz="3000">
                <a:solidFill>
                  <a:srgbClr val="ffffff"/>
                </a:solidFill>
                <a:latin typeface="Arial"/>
              </a:rPr>
              <a:t>Code Composer Studio v6.1 – Integrated development environment for TI microcontrollers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"/>
            </a:pPr>
            <a:r>
              <a:rPr lang="en-US" sz="3000">
                <a:solidFill>
                  <a:srgbClr val="ffffff"/>
                </a:solidFill>
                <a:latin typeface="Arial"/>
              </a:rPr>
              <a:t>Git – Source code control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"/>
            </a:pPr>
            <a:r>
              <a:rPr lang="en-US" sz="3000">
                <a:solidFill>
                  <a:srgbClr val="ffffff"/>
                </a:solidFill>
                <a:latin typeface="Arial"/>
              </a:rPr>
              <a:t>Arduino C++ libraries ported to TI Launchpad in C (for gyro)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457200" y="1600200"/>
            <a:ext cx="746676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000">
                <a:latin typeface="Arial"/>
              </a:rPr>
              <a:t>SPI interface – Hard to initially understand and get configuration right on Launchpad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000">
                <a:latin typeface="Arial"/>
              </a:rPr>
              <a:t>UART – </a:t>
            </a:r>
            <a:r>
              <a:rPr lang="en-US" sz="2000">
                <a:latin typeface="Courier 10 Pitch"/>
              </a:rPr>
              <a:t>printf</a:t>
            </a:r>
            <a:r>
              <a:rPr lang="en-US" sz="2000">
                <a:latin typeface="Arial"/>
              </a:rPr>
              <a:t> to CCS console caused timing issues and UART wasn't working as expected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000">
                <a:latin typeface="Arial"/>
              </a:rPr>
              <a:t>Most components purchased from Sparkfun/Adafruit come with Arduino libraries.  Took full advantage and ported to MSP430 C/C++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000">
                <a:latin typeface="Arial"/>
              </a:rPr>
              <a:t>ISRs – They had to be really fast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000">
                <a:latin typeface="Arial"/>
              </a:rPr>
              <a:t>Didn't include buzzard in PCB design</a:t>
            </a:r>
            <a:endParaRPr/>
          </a:p>
        </p:txBody>
      </p:sp>
      <p:sp>
        <p:nvSpPr>
          <p:cNvPr id="223" name="CustomShape 2"/>
          <p:cNvSpPr/>
          <p:nvPr/>
        </p:nvSpPr>
        <p:spPr>
          <a:xfrm>
            <a:off x="457200" y="274680"/>
            <a:ext cx="6583320" cy="114228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 anchor="ctr"/>
          <a:p>
            <a:pPr>
              <a:lnSpc>
                <a:spcPct val="100000"/>
              </a:lnSpc>
            </a:pPr>
            <a:r>
              <a:rPr lang="en-US" sz="4600">
                <a:solidFill>
                  <a:srgbClr val="ffffff"/>
                </a:solidFill>
                <a:latin typeface="Franklin Gothic Book"/>
              </a:rPr>
              <a:t>Issues/Solutions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