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105600" y="0"/>
            <a:ext cx="30376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52000"/>
            <a:ext cx="9143280" cy="2112120"/>
          </a:xfrm>
          <a:prstGeom prst="rect">
            <a:avLst/>
          </a:prstGeom>
          <a:solidFill>
            <a:srgbClr val="7e7e7e"/>
          </a:soli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7315200" y="0"/>
            <a:ext cx="1828080" cy="6857280"/>
          </a:xfrm>
          <a:prstGeom prst="rect">
            <a:avLst/>
          </a:prstGeom>
          <a:solidFill>
            <a:srgbClr val="5d5d5d"/>
          </a:solidFill>
          <a:ln w="936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4400">
                <a:solidFill>
                  <a:srgbClr val="83caff"/>
                </a:solidFill>
                <a:latin typeface="Arial"/>
              </a:rPr>
              <a:t>EADAS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Abhimanyu Chopra</a:t>
            </a:r>
            <a:endParaRPr/>
          </a:p>
          <a:p>
            <a:pPr algn="ctr"/>
            <a:r>
              <a:rPr lang="en-US" sz="3200">
                <a:latin typeface="Arial"/>
              </a:rPr>
              <a:t>Lalitha Baskharuni</a:t>
            </a:r>
            <a:endParaRPr/>
          </a:p>
          <a:p>
            <a:pPr algn="ctr"/>
            <a:r>
              <a:rPr lang="en-US" sz="3200">
                <a:latin typeface="Arial"/>
              </a:rPr>
              <a:t>Nisarg Patel</a:t>
            </a:r>
            <a:endParaRPr/>
          </a:p>
          <a:p>
            <a:pPr algn="ctr"/>
            <a:r>
              <a:rPr lang="en-US" sz="3200">
                <a:latin typeface="Arial"/>
              </a:rPr>
              <a:t>Sammy Lin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88720" y="306360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Demo Time!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Questions?</a:t>
            </a:r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2711160"/>
            <a:ext cx="307620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MotD</a:t>
            </a:r>
            <a:endParaRPr/>
          </a:p>
        </p:txBody>
      </p:sp>
      <p:pic>
        <p:nvPicPr>
          <p:cNvPr id="2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4360" y="1719720"/>
            <a:ext cx="5752440" cy="43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Project Objectives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In person monitoring of the elderly is not always convenient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Solution 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</a:rPr>
              <a:t>EADAS- Elderly Asset Distress Alarm System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Block diagram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520440" y="1752480"/>
            <a:ext cx="1494720" cy="181332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MSP-430EXPFR6989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Calibri"/>
              </a:rPr>
              <a:t>          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930400" y="192024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85" name="CustomShape 4"/>
          <p:cNvSpPr/>
          <p:nvPr/>
        </p:nvSpPr>
        <p:spPr>
          <a:xfrm>
            <a:off x="1463040" y="173736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Pulse Sensor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1463040" y="237744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Gyro</a:t>
            </a:r>
            <a:endParaRPr/>
          </a:p>
        </p:txBody>
      </p:sp>
      <p:sp>
        <p:nvSpPr>
          <p:cNvPr id="87" name="CustomShape 6"/>
          <p:cNvSpPr/>
          <p:nvPr/>
        </p:nvSpPr>
        <p:spPr>
          <a:xfrm>
            <a:off x="1463040" y="301752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Keypad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2926080" y="256032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89" name="CustomShape 8"/>
          <p:cNvSpPr/>
          <p:nvPr/>
        </p:nvSpPr>
        <p:spPr>
          <a:xfrm>
            <a:off x="2926080" y="3200400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0" name="CustomShape 9"/>
          <p:cNvSpPr/>
          <p:nvPr/>
        </p:nvSpPr>
        <p:spPr>
          <a:xfrm>
            <a:off x="5747040" y="2377440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GSM/GPS Module</a:t>
            </a:r>
            <a:endParaRPr/>
          </a:p>
        </p:txBody>
      </p:sp>
      <p:sp>
        <p:nvSpPr>
          <p:cNvPr id="91" name="CustomShape 10"/>
          <p:cNvSpPr/>
          <p:nvPr/>
        </p:nvSpPr>
        <p:spPr>
          <a:xfrm>
            <a:off x="5747040" y="1737360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LCD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5015520" y="2011680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3" name="CustomShape 12"/>
          <p:cNvSpPr/>
          <p:nvPr/>
        </p:nvSpPr>
        <p:spPr>
          <a:xfrm>
            <a:off x="5015520" y="2651400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4" name="CustomShape 13"/>
          <p:cNvSpPr/>
          <p:nvPr/>
        </p:nvSpPr>
        <p:spPr>
          <a:xfrm>
            <a:off x="3534120" y="4114800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Power Supply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 flipV="1">
            <a:off x="4206240" y="3565440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6" name="CustomShape 15"/>
          <p:cNvSpPr/>
          <p:nvPr/>
        </p:nvSpPr>
        <p:spPr>
          <a:xfrm>
            <a:off x="5715000" y="3474720"/>
            <a:ext cx="1494720" cy="54828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GSM Power Supply</a:t>
            </a:r>
            <a:endParaRPr/>
          </a:p>
        </p:txBody>
      </p:sp>
      <p:sp>
        <p:nvSpPr>
          <p:cNvPr id="97" name="CustomShape 16"/>
          <p:cNvSpPr/>
          <p:nvPr/>
        </p:nvSpPr>
        <p:spPr>
          <a:xfrm flipV="1">
            <a:off x="6478560" y="2926080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98" name="CustomShape 17"/>
          <p:cNvSpPr/>
          <p:nvPr/>
        </p:nvSpPr>
        <p:spPr>
          <a:xfrm>
            <a:off x="425160" y="5029200"/>
            <a:ext cx="7712640" cy="45684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Key:</a:t>
            </a:r>
            <a:endParaRPr/>
          </a:p>
        </p:txBody>
      </p:sp>
      <p:sp>
        <p:nvSpPr>
          <p:cNvPr id="99" name="CustomShape 18"/>
          <p:cNvSpPr/>
          <p:nvPr/>
        </p:nvSpPr>
        <p:spPr>
          <a:xfrm>
            <a:off x="1005840" y="5029200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2802600" y="5029200"/>
            <a:ext cx="1494720" cy="4438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Output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4572000" y="5029200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Power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6368760" y="5029200"/>
            <a:ext cx="1494720" cy="45684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Logic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737360"/>
            <a:ext cx="7948080" cy="475488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Box &amp; Lid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System Flow Chart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473840" y="1280160"/>
            <a:ext cx="822600" cy="319680"/>
          </a:xfrm>
          <a:prstGeom prst="ellipse">
            <a:avLst/>
          </a:prstGeom>
          <a:solidFill>
            <a:srgbClr val="ff950e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Start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925200" y="2011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925200" y="26517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SPI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925200" y="329184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UART</a:t>
            </a:r>
            <a:endParaRPr/>
          </a:p>
        </p:txBody>
      </p:sp>
      <p:sp>
        <p:nvSpPr>
          <p:cNvPr id="110" name="CustomShape 6"/>
          <p:cNvSpPr/>
          <p:nvPr/>
        </p:nvSpPr>
        <p:spPr>
          <a:xfrm>
            <a:off x="925200" y="39319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timer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>
            <a:off x="925200" y="45720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ADC</a:t>
            </a:r>
            <a:endParaRPr/>
          </a:p>
        </p:txBody>
      </p:sp>
      <p:sp>
        <p:nvSpPr>
          <p:cNvPr id="112" name="CustomShape 8"/>
          <p:cNvSpPr/>
          <p:nvPr/>
        </p:nvSpPr>
        <p:spPr>
          <a:xfrm>
            <a:off x="925200" y="52120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LCD</a:t>
            </a:r>
            <a:endParaRPr/>
          </a:p>
        </p:txBody>
      </p:sp>
      <p:sp>
        <p:nvSpPr>
          <p:cNvPr id="113" name="Line 9"/>
          <p:cNvSpPr/>
          <p:nvPr/>
        </p:nvSpPr>
        <p:spPr>
          <a:xfrm>
            <a:off x="1839600" y="1600200"/>
            <a:ext cx="0" cy="41148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14" name="CustomShape 10"/>
          <p:cNvSpPr/>
          <p:nvPr/>
        </p:nvSpPr>
        <p:spPr>
          <a:xfrm>
            <a:off x="925200" y="2011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clock</a:t>
            </a:r>
            <a:endParaRPr/>
          </a:p>
        </p:txBody>
      </p:sp>
      <p:sp>
        <p:nvSpPr>
          <p:cNvPr id="115" name="Line 11"/>
          <p:cNvSpPr/>
          <p:nvPr/>
        </p:nvSpPr>
        <p:spPr>
          <a:xfrm>
            <a:off x="1839600" y="30175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16" name="Line 12"/>
          <p:cNvSpPr/>
          <p:nvPr/>
        </p:nvSpPr>
        <p:spPr>
          <a:xfrm>
            <a:off x="1839600" y="2377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17" name="Line 13"/>
          <p:cNvSpPr/>
          <p:nvPr/>
        </p:nvSpPr>
        <p:spPr>
          <a:xfrm>
            <a:off x="1839600" y="36576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18" name="Line 14"/>
          <p:cNvSpPr/>
          <p:nvPr/>
        </p:nvSpPr>
        <p:spPr>
          <a:xfrm>
            <a:off x="1839600" y="42976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19" name="Line 15"/>
          <p:cNvSpPr/>
          <p:nvPr/>
        </p:nvSpPr>
        <p:spPr>
          <a:xfrm>
            <a:off x="1839600" y="49377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20" name="CustomShape 16"/>
          <p:cNvSpPr/>
          <p:nvPr/>
        </p:nvSpPr>
        <p:spPr>
          <a:xfrm>
            <a:off x="938880" y="58521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gyro</a:t>
            </a:r>
            <a:endParaRPr/>
          </a:p>
        </p:txBody>
      </p:sp>
      <p:sp>
        <p:nvSpPr>
          <p:cNvPr id="121" name="Line 17"/>
          <p:cNvSpPr/>
          <p:nvPr/>
        </p:nvSpPr>
        <p:spPr>
          <a:xfrm>
            <a:off x="1853280" y="55778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22" name="CustomShape 18"/>
          <p:cNvSpPr/>
          <p:nvPr/>
        </p:nvSpPr>
        <p:spPr>
          <a:xfrm>
            <a:off x="4230720" y="128016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Capture phone number</a:t>
            </a:r>
            <a:endParaRPr/>
          </a:p>
        </p:txBody>
      </p:sp>
      <p:sp>
        <p:nvSpPr>
          <p:cNvPr id="123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24" name="CustomShape 20"/>
          <p:cNvSpPr/>
          <p:nvPr/>
        </p:nvSpPr>
        <p:spPr>
          <a:xfrm>
            <a:off x="4230720" y="192024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Initialize FONA</a:t>
            </a:r>
            <a:endParaRPr/>
          </a:p>
        </p:txBody>
      </p:sp>
      <p:sp>
        <p:nvSpPr>
          <p:cNvPr id="125" name="Line 21"/>
          <p:cNvSpPr/>
          <p:nvPr/>
        </p:nvSpPr>
        <p:spPr>
          <a:xfrm>
            <a:off x="5145120" y="164592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26" name="CustomShape 22"/>
          <p:cNvSpPr/>
          <p:nvPr/>
        </p:nvSpPr>
        <p:spPr>
          <a:xfrm>
            <a:off x="4230720" y="25603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Read gyro</a:t>
            </a:r>
            <a:endParaRPr/>
          </a:p>
        </p:txBody>
      </p:sp>
      <p:sp>
        <p:nvSpPr>
          <p:cNvPr id="127" name="CustomShape 23"/>
          <p:cNvSpPr/>
          <p:nvPr/>
        </p:nvSpPr>
        <p:spPr>
          <a:xfrm>
            <a:off x="4230720" y="32004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Check heart rate</a:t>
            </a:r>
            <a:endParaRPr/>
          </a:p>
        </p:txBody>
      </p:sp>
      <p:sp>
        <p:nvSpPr>
          <p:cNvPr id="128" name="Line 24"/>
          <p:cNvSpPr/>
          <p:nvPr/>
        </p:nvSpPr>
        <p:spPr>
          <a:xfrm>
            <a:off x="5145120" y="228600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29" name="Line 25"/>
          <p:cNvSpPr/>
          <p:nvPr/>
        </p:nvSpPr>
        <p:spPr>
          <a:xfrm>
            <a:off x="5145120" y="2926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30" name="CustomShape 26"/>
          <p:cNvSpPr/>
          <p:nvPr/>
        </p:nvSpPr>
        <p:spPr>
          <a:xfrm>
            <a:off x="4541040" y="3840480"/>
            <a:ext cx="1188360" cy="1096920"/>
          </a:xfrm>
          <a:prstGeom prst="diamond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Distress?</a:t>
            </a:r>
            <a:endParaRPr/>
          </a:p>
        </p:txBody>
      </p:sp>
      <p:sp>
        <p:nvSpPr>
          <p:cNvPr id="131" name="Line 27"/>
          <p:cNvSpPr/>
          <p:nvPr/>
        </p:nvSpPr>
        <p:spPr>
          <a:xfrm>
            <a:off x="5145120" y="356616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32" name="CustomShape 28"/>
          <p:cNvSpPr/>
          <p:nvPr/>
        </p:nvSpPr>
        <p:spPr>
          <a:xfrm>
            <a:off x="6333840" y="422568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Get GPS location</a:t>
            </a:r>
            <a:endParaRPr/>
          </a:p>
        </p:txBody>
      </p:sp>
      <p:sp>
        <p:nvSpPr>
          <p:cNvPr id="133" name="CustomShape 29"/>
          <p:cNvSpPr/>
          <p:nvPr/>
        </p:nvSpPr>
        <p:spPr>
          <a:xfrm>
            <a:off x="6333840" y="548640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Print to LCD</a:t>
            </a:r>
            <a:endParaRPr/>
          </a:p>
        </p:txBody>
      </p:sp>
      <p:sp>
        <p:nvSpPr>
          <p:cNvPr id="134" name="Line 30"/>
          <p:cNvSpPr/>
          <p:nvPr/>
        </p:nvSpPr>
        <p:spPr>
          <a:xfrm>
            <a:off x="5729760" y="4389120"/>
            <a:ext cx="604080" cy="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35" name="Line 31"/>
          <p:cNvSpPr/>
          <p:nvPr/>
        </p:nvSpPr>
        <p:spPr>
          <a:xfrm>
            <a:off x="7248240" y="459144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36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37" name="CustomShape 33"/>
          <p:cNvSpPr/>
          <p:nvPr/>
        </p:nvSpPr>
        <p:spPr>
          <a:xfrm>
            <a:off x="6333840" y="4846320"/>
            <a:ext cx="1828440" cy="365400"/>
          </a:xfrm>
          <a:prstGeom prst="rect">
            <a:avLst/>
          </a:prstGeom>
          <a:solidFill>
            <a:srgbClr val="729fcf"/>
          </a:solidFill>
          <a:ln>
            <a:solidFill>
              <a:srgbClr val="eeeeee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Send SMS</a:t>
            </a:r>
            <a:endParaRPr/>
          </a:p>
        </p:txBody>
      </p:sp>
      <p:sp>
        <p:nvSpPr>
          <p:cNvPr id="138" name="Line 34"/>
          <p:cNvSpPr/>
          <p:nvPr/>
        </p:nvSpPr>
        <p:spPr>
          <a:xfrm>
            <a:off x="7248240" y="5212080"/>
            <a:ext cx="0" cy="27432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sp>
        <p:nvSpPr>
          <p:cNvPr id="139" name="Line 3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sp>
      <p:cxnSp>
        <p:nvCxnSpPr>
          <p:cNvPr id="140" name="Line 3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cxnSp>
        <p:nvCxnSpPr>
          <p:cNvPr id="141" name="Line 3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cxnSp>
        <p:nvCxnSpPr>
          <p:cNvPr id="142" name="Line 3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eeeeee"/>
            </a:solidFill>
            <a:tailEnd len="med" type="triangle" w="med"/>
          </a:ln>
        </p:spPr>
      </p:cxnSp>
      <p:sp>
        <p:nvSpPr>
          <p:cNvPr id="143" name="TextShape 39"/>
          <p:cNvSpPr txBox="1"/>
          <p:nvPr/>
        </p:nvSpPr>
        <p:spPr>
          <a:xfrm>
            <a:off x="5669280" y="411480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Yes</a:t>
            </a:r>
            <a:endParaRPr/>
          </a:p>
        </p:txBody>
      </p:sp>
      <p:sp>
        <p:nvSpPr>
          <p:cNvPr id="144" name="TextShape 40"/>
          <p:cNvSpPr txBox="1"/>
          <p:nvPr/>
        </p:nvSpPr>
        <p:spPr>
          <a:xfrm>
            <a:off x="4114800" y="4114800"/>
            <a:ext cx="640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704052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Project Time-line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040" y="2667960"/>
            <a:ext cx="3658320" cy="14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600">
                <a:latin typeface="Arial"/>
              </a:rPr>
              <a:t>Project Time-line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 rot="18900000">
            <a:off x="7574400" y="5939640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149" name="Line 3"/>
          <p:cNvSpPr/>
          <p:nvPr/>
        </p:nvSpPr>
        <p:spPr>
          <a:xfrm flipV="1">
            <a:off x="8326440" y="5510520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150" name="Line 4"/>
          <p:cNvSpPr/>
          <p:nvPr/>
        </p:nvSpPr>
        <p:spPr>
          <a:xfrm flipV="1">
            <a:off x="8645400" y="5144040"/>
            <a:ext cx="0" cy="36684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51" name="CustomShape 5"/>
          <p:cNvSpPr/>
          <p:nvPr/>
        </p:nvSpPr>
        <p:spPr>
          <a:xfrm rot="18900000">
            <a:off x="6984000" y="5939640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152" name="Line 6"/>
          <p:cNvSpPr/>
          <p:nvPr/>
        </p:nvSpPr>
        <p:spPr>
          <a:xfrm flipV="1">
            <a:off x="77720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3" name="Line 7"/>
          <p:cNvSpPr/>
          <p:nvPr/>
        </p:nvSpPr>
        <p:spPr>
          <a:xfrm flipV="1">
            <a:off x="80910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4" name="CustomShape 8"/>
          <p:cNvSpPr/>
          <p:nvPr/>
        </p:nvSpPr>
        <p:spPr>
          <a:xfrm rot="18900000">
            <a:off x="6359400" y="596268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155" name="Line 9"/>
          <p:cNvSpPr/>
          <p:nvPr/>
        </p:nvSpPr>
        <p:spPr>
          <a:xfrm flipV="1">
            <a:off x="7253640" y="551052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56" name="Line 10"/>
          <p:cNvSpPr/>
          <p:nvPr/>
        </p:nvSpPr>
        <p:spPr>
          <a:xfrm flipV="1">
            <a:off x="7572600" y="514404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57" name="Line 11"/>
          <p:cNvSpPr/>
          <p:nvPr/>
        </p:nvSpPr>
        <p:spPr>
          <a:xfrm>
            <a:off x="8663760" y="4412880"/>
            <a:ext cx="0" cy="306360"/>
          </a:xfrm>
          <a:prstGeom prst="line">
            <a:avLst/>
          </a:prstGeom>
          <a:ln>
            <a:solidFill>
              <a:srgbClr val="ff3333"/>
            </a:solidFill>
            <a:tailEnd len="med" type="diamond" w="med"/>
          </a:ln>
        </p:spPr>
      </p:sp>
      <p:sp>
        <p:nvSpPr>
          <p:cNvPr id="158" name="CustomShape 12"/>
          <p:cNvSpPr/>
          <p:nvPr/>
        </p:nvSpPr>
        <p:spPr>
          <a:xfrm>
            <a:off x="8376480" y="4190400"/>
            <a:ext cx="91404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159" name="CustomShape 13"/>
          <p:cNvSpPr/>
          <p:nvPr/>
        </p:nvSpPr>
        <p:spPr>
          <a:xfrm>
            <a:off x="7370640" y="3657600"/>
            <a:ext cx="1919880" cy="4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Complete pulse/SMS code</a:t>
            </a:r>
            <a:endParaRPr/>
          </a:p>
        </p:txBody>
      </p:sp>
      <p:sp>
        <p:nvSpPr>
          <p:cNvPr id="160" name="CustomShape 14"/>
          <p:cNvSpPr/>
          <p:nvPr/>
        </p:nvSpPr>
        <p:spPr>
          <a:xfrm rot="18900000">
            <a:off x="580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161" name="Line 15"/>
          <p:cNvSpPr/>
          <p:nvPr/>
        </p:nvSpPr>
        <p:spPr>
          <a:xfrm flipV="1">
            <a:off x="669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62" name="Line 16"/>
          <p:cNvSpPr/>
          <p:nvPr/>
        </p:nvSpPr>
        <p:spPr>
          <a:xfrm flipV="1">
            <a:off x="701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63" name="CustomShape 17"/>
          <p:cNvSpPr/>
          <p:nvPr/>
        </p:nvSpPr>
        <p:spPr>
          <a:xfrm rot="18900000">
            <a:off x="526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164" name="Line 18"/>
          <p:cNvSpPr/>
          <p:nvPr/>
        </p:nvSpPr>
        <p:spPr>
          <a:xfrm flipV="1">
            <a:off x="615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65" name="Line 19"/>
          <p:cNvSpPr/>
          <p:nvPr/>
        </p:nvSpPr>
        <p:spPr>
          <a:xfrm flipV="1">
            <a:off x="647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66" name="CustomShape 20"/>
          <p:cNvSpPr/>
          <p:nvPr/>
        </p:nvSpPr>
        <p:spPr>
          <a:xfrm rot="18900000">
            <a:off x="472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67" name="Line 21"/>
          <p:cNvSpPr/>
          <p:nvPr/>
        </p:nvSpPr>
        <p:spPr>
          <a:xfrm flipV="1">
            <a:off x="561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68" name="Line 22"/>
          <p:cNvSpPr/>
          <p:nvPr/>
        </p:nvSpPr>
        <p:spPr>
          <a:xfrm flipV="1">
            <a:off x="593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69" name="CustomShape 23"/>
          <p:cNvSpPr/>
          <p:nvPr/>
        </p:nvSpPr>
        <p:spPr>
          <a:xfrm rot="18900000">
            <a:off x="4185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70" name="Line 24"/>
          <p:cNvSpPr/>
          <p:nvPr/>
        </p:nvSpPr>
        <p:spPr>
          <a:xfrm flipV="1">
            <a:off x="5079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71" name="Line 25"/>
          <p:cNvSpPr/>
          <p:nvPr/>
        </p:nvSpPr>
        <p:spPr>
          <a:xfrm flipV="1">
            <a:off x="5398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72" name="CustomShape 26"/>
          <p:cNvSpPr/>
          <p:nvPr/>
        </p:nvSpPr>
        <p:spPr>
          <a:xfrm rot="18900000">
            <a:off x="368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73" name="Line 27"/>
          <p:cNvSpPr/>
          <p:nvPr/>
        </p:nvSpPr>
        <p:spPr>
          <a:xfrm flipV="1">
            <a:off x="45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74" name="Line 28"/>
          <p:cNvSpPr/>
          <p:nvPr/>
        </p:nvSpPr>
        <p:spPr>
          <a:xfrm flipV="1">
            <a:off x="48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75" name="CustomShape 29"/>
          <p:cNvSpPr/>
          <p:nvPr/>
        </p:nvSpPr>
        <p:spPr>
          <a:xfrm rot="18900000">
            <a:off x="314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76" name="Line 30"/>
          <p:cNvSpPr/>
          <p:nvPr/>
        </p:nvSpPr>
        <p:spPr>
          <a:xfrm flipV="1">
            <a:off x="403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77" name="Line 31"/>
          <p:cNvSpPr/>
          <p:nvPr/>
        </p:nvSpPr>
        <p:spPr>
          <a:xfrm flipV="1">
            <a:off x="435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78" name="CustomShape 32"/>
          <p:cNvSpPr/>
          <p:nvPr/>
        </p:nvSpPr>
        <p:spPr>
          <a:xfrm rot="18900000">
            <a:off x="260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79" name="Line 33"/>
          <p:cNvSpPr/>
          <p:nvPr/>
        </p:nvSpPr>
        <p:spPr>
          <a:xfrm flipV="1">
            <a:off x="34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0" name="Line 34"/>
          <p:cNvSpPr/>
          <p:nvPr/>
        </p:nvSpPr>
        <p:spPr>
          <a:xfrm flipV="1">
            <a:off x="38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81" name="CustomShape 35"/>
          <p:cNvSpPr/>
          <p:nvPr/>
        </p:nvSpPr>
        <p:spPr>
          <a:xfrm rot="18900000">
            <a:off x="206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82" name="Line 36"/>
          <p:cNvSpPr/>
          <p:nvPr/>
        </p:nvSpPr>
        <p:spPr>
          <a:xfrm flipV="1">
            <a:off x="295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3" name="Line 37"/>
          <p:cNvSpPr/>
          <p:nvPr/>
        </p:nvSpPr>
        <p:spPr>
          <a:xfrm flipV="1">
            <a:off x="327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84" name="CustomShape 38"/>
          <p:cNvSpPr/>
          <p:nvPr/>
        </p:nvSpPr>
        <p:spPr>
          <a:xfrm rot="18900000">
            <a:off x="152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85" name="Line 39"/>
          <p:cNvSpPr/>
          <p:nvPr/>
        </p:nvSpPr>
        <p:spPr>
          <a:xfrm flipV="1">
            <a:off x="241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6" name="Line 40"/>
          <p:cNvSpPr/>
          <p:nvPr/>
        </p:nvSpPr>
        <p:spPr>
          <a:xfrm flipV="1">
            <a:off x="273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87" name="CustomShape 41"/>
          <p:cNvSpPr/>
          <p:nvPr/>
        </p:nvSpPr>
        <p:spPr>
          <a:xfrm rot="18900000">
            <a:off x="981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88" name="Line 42"/>
          <p:cNvSpPr/>
          <p:nvPr/>
        </p:nvSpPr>
        <p:spPr>
          <a:xfrm flipV="1">
            <a:off x="187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89" name="Line 43"/>
          <p:cNvSpPr/>
          <p:nvPr/>
        </p:nvSpPr>
        <p:spPr>
          <a:xfrm flipV="1">
            <a:off x="219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90" name="CustomShape 44"/>
          <p:cNvSpPr/>
          <p:nvPr/>
        </p:nvSpPr>
        <p:spPr>
          <a:xfrm rot="18900000">
            <a:off x="47700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91" name="Line 45"/>
          <p:cNvSpPr/>
          <p:nvPr/>
        </p:nvSpPr>
        <p:spPr>
          <a:xfrm flipV="1">
            <a:off x="1371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92" name="Line 46"/>
          <p:cNvSpPr/>
          <p:nvPr/>
        </p:nvSpPr>
        <p:spPr>
          <a:xfrm flipV="1">
            <a:off x="1690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93" name="CustomShape 47"/>
          <p:cNvSpPr/>
          <p:nvPr/>
        </p:nvSpPr>
        <p:spPr>
          <a:xfrm rot="18900000">
            <a:off x="-62280" y="596304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09/01/2015</a:t>
            </a:r>
            <a:endParaRPr/>
          </a:p>
        </p:txBody>
      </p:sp>
      <p:sp>
        <p:nvSpPr>
          <p:cNvPr id="194" name="Line 48"/>
          <p:cNvSpPr/>
          <p:nvPr/>
        </p:nvSpPr>
        <p:spPr>
          <a:xfrm flipV="1">
            <a:off x="795240" y="5510880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95" name="Line 49"/>
          <p:cNvSpPr/>
          <p:nvPr/>
        </p:nvSpPr>
        <p:spPr>
          <a:xfrm flipV="1">
            <a:off x="1114200" y="5144400"/>
            <a:ext cx="0" cy="36684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</p:sp>
      <p:sp>
        <p:nvSpPr>
          <p:cNvPr id="196" name="CustomShape 50"/>
          <p:cNvSpPr/>
          <p:nvPr/>
        </p:nvSpPr>
        <p:spPr>
          <a:xfrm>
            <a:off x="989280" y="4719240"/>
            <a:ext cx="7680600" cy="456840"/>
          </a:xfrm>
          <a:prstGeom prst="rect">
            <a:avLst/>
          </a:prstGeom>
          <a:gradFill>
            <a:gsLst>
              <a:gs pos="0">
                <a:srgbClr val="ff950e"/>
              </a:gs>
              <a:gs pos="100000">
                <a:srgbClr val="c5000b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97" name="Line 51"/>
          <p:cNvSpPr/>
          <p:nvPr/>
        </p:nvSpPr>
        <p:spPr>
          <a:xfrm>
            <a:off x="1720800" y="4389120"/>
            <a:ext cx="0" cy="3301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198" name="CustomShape 52"/>
          <p:cNvSpPr/>
          <p:nvPr/>
        </p:nvSpPr>
        <p:spPr>
          <a:xfrm>
            <a:off x="623520" y="4114800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Formed team</a:t>
            </a:r>
            <a:endParaRPr/>
          </a:p>
        </p:txBody>
      </p:sp>
      <p:sp>
        <p:nvSpPr>
          <p:cNvPr id="199" name="Line 53"/>
          <p:cNvSpPr/>
          <p:nvPr/>
        </p:nvSpPr>
        <p:spPr>
          <a:xfrm>
            <a:off x="226944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00" name="CustomShape 54"/>
          <p:cNvSpPr/>
          <p:nvPr/>
        </p:nvSpPr>
        <p:spPr>
          <a:xfrm>
            <a:off x="1080720" y="3733200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EADAS is born!</a:t>
            </a:r>
            <a:endParaRPr/>
          </a:p>
        </p:txBody>
      </p:sp>
      <p:sp>
        <p:nvSpPr>
          <p:cNvPr id="201" name="Line 55"/>
          <p:cNvSpPr/>
          <p:nvPr/>
        </p:nvSpPr>
        <p:spPr>
          <a:xfrm>
            <a:off x="2909520" y="3657600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02" name="CustomShape 56"/>
          <p:cNvSpPr/>
          <p:nvPr/>
        </p:nvSpPr>
        <p:spPr>
          <a:xfrm>
            <a:off x="440640" y="3383280"/>
            <a:ext cx="283428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researched/sourced</a:t>
            </a:r>
            <a:endParaRPr/>
          </a:p>
        </p:txBody>
      </p:sp>
      <p:sp>
        <p:nvSpPr>
          <p:cNvPr id="203" name="Line 57"/>
          <p:cNvSpPr/>
          <p:nvPr/>
        </p:nvSpPr>
        <p:spPr>
          <a:xfrm>
            <a:off x="3366720" y="3200400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04" name="CustomShape 58"/>
          <p:cNvSpPr/>
          <p:nvPr/>
        </p:nvSpPr>
        <p:spPr>
          <a:xfrm>
            <a:off x="623520" y="29260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received and distributed</a:t>
            </a:r>
            <a:endParaRPr/>
          </a:p>
        </p:txBody>
      </p:sp>
      <p:sp>
        <p:nvSpPr>
          <p:cNvPr id="205" name="Line 59"/>
          <p:cNvSpPr/>
          <p:nvPr/>
        </p:nvSpPr>
        <p:spPr>
          <a:xfrm>
            <a:off x="8412480" y="3017520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06" name="CustomShape 60"/>
          <p:cNvSpPr/>
          <p:nvPr/>
        </p:nvSpPr>
        <p:spPr>
          <a:xfrm>
            <a:off x="7315200" y="2566440"/>
            <a:ext cx="1919880" cy="68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Complete documentation &amp; 3D printing</a:t>
            </a:r>
            <a:endParaRPr/>
          </a:p>
        </p:txBody>
      </p:sp>
      <p:sp>
        <p:nvSpPr>
          <p:cNvPr id="207" name="Line 61"/>
          <p:cNvSpPr/>
          <p:nvPr/>
        </p:nvSpPr>
        <p:spPr>
          <a:xfrm>
            <a:off x="4114800" y="2834640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08" name="CustomShape 62"/>
          <p:cNvSpPr/>
          <p:nvPr/>
        </p:nvSpPr>
        <p:spPr>
          <a:xfrm>
            <a:off x="1554480" y="256032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Distributed tasks amongst team</a:t>
            </a:r>
            <a:endParaRPr/>
          </a:p>
        </p:txBody>
      </p:sp>
      <p:sp>
        <p:nvSpPr>
          <p:cNvPr id="209" name="Line 63"/>
          <p:cNvSpPr/>
          <p:nvPr/>
        </p:nvSpPr>
        <p:spPr>
          <a:xfrm>
            <a:off x="4754880" y="2468880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10" name="CustomShape 64"/>
          <p:cNvSpPr/>
          <p:nvPr/>
        </p:nvSpPr>
        <p:spPr>
          <a:xfrm>
            <a:off x="3657600" y="2194560"/>
            <a:ext cx="127980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Started code</a:t>
            </a:r>
            <a:endParaRPr/>
          </a:p>
        </p:txBody>
      </p:sp>
      <p:sp>
        <p:nvSpPr>
          <p:cNvPr id="211" name="Line 65"/>
          <p:cNvSpPr/>
          <p:nvPr/>
        </p:nvSpPr>
        <p:spPr>
          <a:xfrm>
            <a:off x="54864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12" name="CustomShape 66"/>
          <p:cNvSpPr/>
          <p:nvPr/>
        </p:nvSpPr>
        <p:spPr>
          <a:xfrm>
            <a:off x="4389120" y="182880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Gyro working</a:t>
            </a:r>
            <a:endParaRPr/>
          </a:p>
        </p:txBody>
      </p:sp>
      <p:sp>
        <p:nvSpPr>
          <p:cNvPr id="213" name="Line 67"/>
          <p:cNvSpPr/>
          <p:nvPr/>
        </p:nvSpPr>
        <p:spPr>
          <a:xfrm>
            <a:off x="7315200" y="2103120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14" name="CustomShape 68"/>
          <p:cNvSpPr/>
          <p:nvPr/>
        </p:nvSpPr>
        <p:spPr>
          <a:xfrm>
            <a:off x="6949440" y="1260720"/>
            <a:ext cx="2102760" cy="88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UART comm working/keypad working/PCB cut/complete assembly</a:t>
            </a:r>
            <a:endParaRPr/>
          </a:p>
        </p:txBody>
      </p:sp>
      <p:sp>
        <p:nvSpPr>
          <p:cNvPr id="215" name="Line 69"/>
          <p:cNvSpPr/>
          <p:nvPr/>
        </p:nvSpPr>
        <p:spPr>
          <a:xfrm>
            <a:off x="6126480" y="1844640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16" name="CustomShape 70"/>
          <p:cNvSpPr/>
          <p:nvPr/>
        </p:nvSpPr>
        <p:spPr>
          <a:xfrm>
            <a:off x="5029200" y="15544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Pulse sensor working</a:t>
            </a:r>
            <a:endParaRPr/>
          </a:p>
        </p:txBody>
      </p:sp>
      <p:sp>
        <p:nvSpPr>
          <p:cNvPr id="217" name="Line 71"/>
          <p:cNvSpPr/>
          <p:nvPr/>
        </p:nvSpPr>
        <p:spPr>
          <a:xfrm>
            <a:off x="6858000" y="1417320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  <p:sp>
        <p:nvSpPr>
          <p:cNvPr id="218" name="CustomShape 72"/>
          <p:cNvSpPr/>
          <p:nvPr/>
        </p:nvSpPr>
        <p:spPr>
          <a:xfrm>
            <a:off x="5303520" y="1172880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LCD code working</a:t>
            </a:r>
            <a:endParaRPr/>
          </a:p>
        </p:txBody>
      </p:sp>
      <p:sp>
        <p:nvSpPr>
          <p:cNvPr id="219" name="Line 73"/>
          <p:cNvSpPr/>
          <p:nvPr/>
        </p:nvSpPr>
        <p:spPr>
          <a:xfrm>
            <a:off x="8121600" y="3955680"/>
            <a:ext cx="0" cy="763560"/>
          </a:xfrm>
          <a:prstGeom prst="line">
            <a:avLst/>
          </a:prstGeom>
          <a:ln>
            <a:solidFill>
              <a:srgbClr val="ffffff"/>
            </a:solidFill>
            <a:tailEnd len="med" type="diamond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Software 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Code Composer Studio v6.1 – Integrated development environment for TI microcontrollers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Git – Source code control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"/>
            </a:pPr>
            <a:r>
              <a:rPr lang="en-US" sz="3000">
                <a:solidFill>
                  <a:srgbClr val="ffffff"/>
                </a:solidFill>
                <a:latin typeface="Arial"/>
              </a:rPr>
              <a:t>Arduino C++ libraries ported to TI Launchpad in C (for gyro)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1600200"/>
            <a:ext cx="746676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SPI interface – Hard to initially understand and get configuration right on Launchpad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UART – </a:t>
            </a:r>
            <a:r>
              <a:rPr lang="en-US" sz="2000">
                <a:latin typeface="Courier 10 Pitch"/>
              </a:rPr>
              <a:t>printf</a:t>
            </a:r>
            <a:r>
              <a:rPr lang="en-US" sz="2000">
                <a:latin typeface="Arial"/>
              </a:rPr>
              <a:t> to CCS console caused timing issues and UART wasn't working as expected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Most components purchased from Sparkfun/Adafruit come with Arduino libraries.  Took full advantage and ported to MSP430 C/C++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ISRs – They had to be really fast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000">
                <a:latin typeface="Arial"/>
              </a:rPr>
              <a:t>Didn't include buzzard in PCB design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457200" y="274680"/>
            <a:ext cx="6583320" cy="11422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Franklin Gothic Book"/>
              </a:rPr>
              <a:t>Issues/Solutions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