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315200" y="0"/>
            <a:ext cx="18284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105600" y="0"/>
            <a:ext cx="30380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en-US" sz="4600">
                <a:solidFill>
                  <a:srgbClr val="a1d4e6"/>
                </a:solidFill>
                <a:latin typeface="Franklin Gothic Book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9c9b99"/>
                </a:solidFill>
                <a:latin typeface="Arial"/>
              </a:rPr>
              <a:t>12/6/15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171BD8A-B2B7-4364-BF04-047D90FA252D}" type="slidenum">
              <a:rPr lang="en-US" sz="1000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7315200" y="0"/>
            <a:ext cx="18284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5000"/>
              <a:buFont typeface="Arial"/>
              <a:buChar char="○"/>
            </a:pPr>
            <a:r>
              <a:rPr lang="en-US" sz="24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0000"/>
              <a:buFont typeface="Wingdings 2" charset="2"/>
              <a:buChar char="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-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9c9b99"/>
                </a:solidFill>
                <a:latin typeface="Arial"/>
              </a:rPr>
              <a:t>12/6/15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54DF4E1-0A61-409F-AC54-DC615858027C}" type="slidenum">
              <a:rPr lang="en-US" sz="1000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en-US" sz="4600">
                <a:solidFill>
                  <a:srgbClr val="a1d4e6"/>
                </a:solidFill>
                <a:latin typeface="Franklin Gothic Book"/>
              </a:rPr>
              <a:t>EADAS 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33080" y="1544760"/>
            <a:ext cx="6479640" cy="1752120"/>
          </a:xfrm>
          <a:prstGeom prst="rect">
            <a:avLst/>
          </a:prstGeom>
        </p:spPr>
        <p:txBody>
          <a:bodyPr lIns="90000" rIns="45720" tIns="0" bIns="0"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ABHIMANYU CHOPRA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LALITHA BHASKARUNI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NISARG PATEL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SAMMY LIN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88720" y="306360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600">
                <a:latin typeface="Arial"/>
              </a:rPr>
              <a:t>Demo Time!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600">
                <a:latin typeface="Arial"/>
              </a:rPr>
              <a:t>MotD</a:t>
            </a:r>
            <a:endParaRPr/>
          </a:p>
        </p:txBody>
      </p:sp>
      <p:pic>
        <p:nvPicPr>
          <p:cNvPr id="2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4360" y="1719720"/>
            <a:ext cx="5752800" cy="43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ELDERLY ASSET DISTRESS ALARM SYSTEM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In person monitoring of the elderly is not always convenient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Solution 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</a:rPr>
              <a:t>EADAS- Elderly Asset Distress Alarm System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EADAS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520440" y="1752480"/>
            <a:ext cx="1495080" cy="181368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MSP-430EXPFR6989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Calibri"/>
              </a:rPr>
              <a:t>          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930400" y="1920240"/>
            <a:ext cx="59004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1" name="CustomShape 4"/>
          <p:cNvSpPr/>
          <p:nvPr/>
        </p:nvSpPr>
        <p:spPr>
          <a:xfrm>
            <a:off x="1463040" y="1737360"/>
            <a:ext cx="1495080" cy="45720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Pulse Sensor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1463040" y="2377440"/>
            <a:ext cx="1495080" cy="45720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Gyro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1463040" y="3017520"/>
            <a:ext cx="1495080" cy="45720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Keypad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2926080" y="2560320"/>
            <a:ext cx="59004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5" name="CustomShape 8"/>
          <p:cNvSpPr/>
          <p:nvPr/>
        </p:nvSpPr>
        <p:spPr>
          <a:xfrm>
            <a:off x="2926080" y="3200400"/>
            <a:ext cx="59004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6" name="CustomShape 9"/>
          <p:cNvSpPr/>
          <p:nvPr/>
        </p:nvSpPr>
        <p:spPr>
          <a:xfrm>
            <a:off x="5747040" y="2377440"/>
            <a:ext cx="1495080" cy="54864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GSM/GPS Module</a:t>
            </a:r>
            <a:endParaRPr/>
          </a:p>
        </p:txBody>
      </p:sp>
      <p:sp>
        <p:nvSpPr>
          <p:cNvPr id="97" name="CustomShape 10"/>
          <p:cNvSpPr/>
          <p:nvPr/>
        </p:nvSpPr>
        <p:spPr>
          <a:xfrm>
            <a:off x="5747040" y="1737360"/>
            <a:ext cx="1495080" cy="54864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LCD</a:t>
            </a:r>
            <a:endParaRPr/>
          </a:p>
        </p:txBody>
      </p:sp>
      <p:sp>
        <p:nvSpPr>
          <p:cNvPr id="98" name="CustomShape 11"/>
          <p:cNvSpPr/>
          <p:nvPr/>
        </p:nvSpPr>
        <p:spPr>
          <a:xfrm>
            <a:off x="5015520" y="2011680"/>
            <a:ext cx="73152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9" name="CustomShape 12"/>
          <p:cNvSpPr/>
          <p:nvPr/>
        </p:nvSpPr>
        <p:spPr>
          <a:xfrm>
            <a:off x="5015520" y="2651400"/>
            <a:ext cx="73152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00" name="CustomShape 13"/>
          <p:cNvSpPr/>
          <p:nvPr/>
        </p:nvSpPr>
        <p:spPr>
          <a:xfrm>
            <a:off x="3534120" y="4114800"/>
            <a:ext cx="1495080" cy="45720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 Supply</a:t>
            </a:r>
            <a:endParaRPr/>
          </a:p>
        </p:txBody>
      </p:sp>
      <p:sp>
        <p:nvSpPr>
          <p:cNvPr id="101" name="CustomShape 14"/>
          <p:cNvSpPr/>
          <p:nvPr/>
        </p:nvSpPr>
        <p:spPr>
          <a:xfrm flipV="1">
            <a:off x="4206240" y="3565440"/>
            <a:ext cx="360" cy="54828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02" name="CustomShape 15"/>
          <p:cNvSpPr/>
          <p:nvPr/>
        </p:nvSpPr>
        <p:spPr>
          <a:xfrm>
            <a:off x="5715000" y="3474720"/>
            <a:ext cx="1495080" cy="5486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GSM Power Supply</a:t>
            </a:r>
            <a:endParaRPr/>
          </a:p>
        </p:txBody>
      </p:sp>
      <p:sp>
        <p:nvSpPr>
          <p:cNvPr id="103" name="CustomShape 16"/>
          <p:cNvSpPr/>
          <p:nvPr/>
        </p:nvSpPr>
        <p:spPr>
          <a:xfrm flipV="1">
            <a:off x="6478560" y="2926080"/>
            <a:ext cx="360" cy="54828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04" name="CustomShape 17"/>
          <p:cNvSpPr/>
          <p:nvPr/>
        </p:nvSpPr>
        <p:spPr>
          <a:xfrm>
            <a:off x="425160" y="5029200"/>
            <a:ext cx="7713000" cy="45720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Key:</a:t>
            </a:r>
            <a:endParaRPr/>
          </a:p>
        </p:txBody>
      </p:sp>
      <p:sp>
        <p:nvSpPr>
          <p:cNvPr id="105" name="CustomShape 18"/>
          <p:cNvSpPr/>
          <p:nvPr/>
        </p:nvSpPr>
        <p:spPr>
          <a:xfrm>
            <a:off x="1005840" y="5029200"/>
            <a:ext cx="1495080" cy="45720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106" name="CustomShape 19"/>
          <p:cNvSpPr/>
          <p:nvPr/>
        </p:nvSpPr>
        <p:spPr>
          <a:xfrm>
            <a:off x="2802600" y="5029200"/>
            <a:ext cx="1495080" cy="44424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107" name="CustomShape 20"/>
          <p:cNvSpPr/>
          <p:nvPr/>
        </p:nvSpPr>
        <p:spPr>
          <a:xfrm>
            <a:off x="4572000" y="5029200"/>
            <a:ext cx="1495080" cy="45720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</a:t>
            </a:r>
            <a:endParaRPr/>
          </a:p>
        </p:txBody>
      </p:sp>
      <p:sp>
        <p:nvSpPr>
          <p:cNvPr id="108" name="CustomShape 21"/>
          <p:cNvSpPr/>
          <p:nvPr/>
        </p:nvSpPr>
        <p:spPr>
          <a:xfrm>
            <a:off x="6368760" y="5029200"/>
            <a:ext cx="1495080" cy="45720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Logic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7040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040" y="2667960"/>
            <a:ext cx="3876480" cy="15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2468880" y="2834640"/>
            <a:ext cx="4389120" cy="1097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Arial"/>
              </a:rPr>
              <a:t>… </a:t>
            </a:r>
            <a:r>
              <a:rPr lang="en-US" sz="2400">
                <a:latin typeface="Arial"/>
              </a:rPr>
              <a:t>Kidding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 rot="18900000">
            <a:off x="7574760" y="5939640"/>
            <a:ext cx="103356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115" name="Line 3"/>
          <p:cNvSpPr/>
          <p:nvPr/>
        </p:nvSpPr>
        <p:spPr>
          <a:xfrm flipV="1">
            <a:off x="8326440" y="5510520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116" name="Line 4"/>
          <p:cNvSpPr/>
          <p:nvPr/>
        </p:nvSpPr>
        <p:spPr>
          <a:xfrm flipV="1">
            <a:off x="8645400" y="5144040"/>
            <a:ext cx="0" cy="3668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17" name="TextShape 5"/>
          <p:cNvSpPr txBox="1"/>
          <p:nvPr/>
        </p:nvSpPr>
        <p:spPr>
          <a:xfrm rot="18900000">
            <a:off x="6984360" y="5939640"/>
            <a:ext cx="103356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118" name="Line 6"/>
          <p:cNvSpPr/>
          <p:nvPr/>
        </p:nvSpPr>
        <p:spPr>
          <a:xfrm flipV="1">
            <a:off x="77720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9" name="Line 7"/>
          <p:cNvSpPr/>
          <p:nvPr/>
        </p:nvSpPr>
        <p:spPr>
          <a:xfrm flipV="1">
            <a:off x="80910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0" name="TextShape 8"/>
          <p:cNvSpPr txBox="1"/>
          <p:nvPr/>
        </p:nvSpPr>
        <p:spPr>
          <a:xfrm rot="18900000">
            <a:off x="6359760" y="596268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121" name="Line 9"/>
          <p:cNvSpPr/>
          <p:nvPr/>
        </p:nvSpPr>
        <p:spPr>
          <a:xfrm flipV="1">
            <a:off x="72536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2" name="Line 10"/>
          <p:cNvSpPr/>
          <p:nvPr/>
        </p:nvSpPr>
        <p:spPr>
          <a:xfrm flipV="1">
            <a:off x="75726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3" name="Line 11"/>
          <p:cNvSpPr/>
          <p:nvPr/>
        </p:nvSpPr>
        <p:spPr>
          <a:xfrm>
            <a:off x="8663760" y="4412880"/>
            <a:ext cx="0" cy="306360"/>
          </a:xfrm>
          <a:prstGeom prst="line">
            <a:avLst/>
          </a:prstGeom>
          <a:ln>
            <a:solidFill>
              <a:srgbClr val="ff3333"/>
            </a:solidFill>
            <a:tailEnd len="med" type="diamond" w="med"/>
          </a:ln>
        </p:spPr>
      </p:sp>
      <p:sp>
        <p:nvSpPr>
          <p:cNvPr id="124" name="TextShape 12"/>
          <p:cNvSpPr txBox="1"/>
          <p:nvPr/>
        </p:nvSpPr>
        <p:spPr>
          <a:xfrm>
            <a:off x="8376480" y="4190400"/>
            <a:ext cx="914400" cy="29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125" name="Line 13"/>
          <p:cNvSpPr/>
          <p:nvPr/>
        </p:nvSpPr>
        <p:spPr>
          <a:xfrm>
            <a:off x="812160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26" name="TextShape 14"/>
          <p:cNvSpPr txBox="1"/>
          <p:nvPr/>
        </p:nvSpPr>
        <p:spPr>
          <a:xfrm>
            <a:off x="7370640" y="3657600"/>
            <a:ext cx="1920240" cy="48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127" name="TextShape 15"/>
          <p:cNvSpPr txBox="1"/>
          <p:nvPr/>
        </p:nvSpPr>
        <p:spPr>
          <a:xfrm rot="18900000">
            <a:off x="5805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128" name="Line 16"/>
          <p:cNvSpPr/>
          <p:nvPr/>
        </p:nvSpPr>
        <p:spPr>
          <a:xfrm flipV="1">
            <a:off x="669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9" name="Line 17"/>
          <p:cNvSpPr/>
          <p:nvPr/>
        </p:nvSpPr>
        <p:spPr>
          <a:xfrm flipV="1">
            <a:off x="701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0" name="TextShape 18"/>
          <p:cNvSpPr txBox="1"/>
          <p:nvPr/>
        </p:nvSpPr>
        <p:spPr>
          <a:xfrm rot="18900000">
            <a:off x="5265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131" name="Line 19"/>
          <p:cNvSpPr/>
          <p:nvPr/>
        </p:nvSpPr>
        <p:spPr>
          <a:xfrm flipV="1">
            <a:off x="615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2" name="Line 20"/>
          <p:cNvSpPr/>
          <p:nvPr/>
        </p:nvSpPr>
        <p:spPr>
          <a:xfrm flipV="1">
            <a:off x="647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3" name="TextShape 21"/>
          <p:cNvSpPr txBox="1"/>
          <p:nvPr/>
        </p:nvSpPr>
        <p:spPr>
          <a:xfrm rot="18900000">
            <a:off x="4725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34" name="Line 22"/>
          <p:cNvSpPr/>
          <p:nvPr/>
        </p:nvSpPr>
        <p:spPr>
          <a:xfrm flipV="1">
            <a:off x="561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5" name="Line 23"/>
          <p:cNvSpPr/>
          <p:nvPr/>
        </p:nvSpPr>
        <p:spPr>
          <a:xfrm flipV="1">
            <a:off x="593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6" name="TextShape 24"/>
          <p:cNvSpPr txBox="1"/>
          <p:nvPr/>
        </p:nvSpPr>
        <p:spPr>
          <a:xfrm rot="18900000">
            <a:off x="4185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37" name="Line 25"/>
          <p:cNvSpPr/>
          <p:nvPr/>
        </p:nvSpPr>
        <p:spPr>
          <a:xfrm flipV="1">
            <a:off x="507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8" name="Line 26"/>
          <p:cNvSpPr/>
          <p:nvPr/>
        </p:nvSpPr>
        <p:spPr>
          <a:xfrm flipV="1">
            <a:off x="539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9" name="TextShape 27"/>
          <p:cNvSpPr txBox="1"/>
          <p:nvPr/>
        </p:nvSpPr>
        <p:spPr>
          <a:xfrm rot="18900000">
            <a:off x="3681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40" name="Line 28"/>
          <p:cNvSpPr/>
          <p:nvPr/>
        </p:nvSpPr>
        <p:spPr>
          <a:xfrm flipV="1">
            <a:off x="45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1" name="Line 29"/>
          <p:cNvSpPr/>
          <p:nvPr/>
        </p:nvSpPr>
        <p:spPr>
          <a:xfrm flipV="1">
            <a:off x="48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42" name="TextShape 30"/>
          <p:cNvSpPr txBox="1"/>
          <p:nvPr/>
        </p:nvSpPr>
        <p:spPr>
          <a:xfrm rot="18900000">
            <a:off x="3141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43" name="Line 31"/>
          <p:cNvSpPr/>
          <p:nvPr/>
        </p:nvSpPr>
        <p:spPr>
          <a:xfrm flipV="1">
            <a:off x="403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4" name="Line 32"/>
          <p:cNvSpPr/>
          <p:nvPr/>
        </p:nvSpPr>
        <p:spPr>
          <a:xfrm flipV="1">
            <a:off x="435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45" name="TextShape 33"/>
          <p:cNvSpPr txBox="1"/>
          <p:nvPr/>
        </p:nvSpPr>
        <p:spPr>
          <a:xfrm rot="18900000">
            <a:off x="2601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46" name="Line 34"/>
          <p:cNvSpPr/>
          <p:nvPr/>
        </p:nvSpPr>
        <p:spPr>
          <a:xfrm flipV="1">
            <a:off x="34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7" name="Line 35"/>
          <p:cNvSpPr/>
          <p:nvPr/>
        </p:nvSpPr>
        <p:spPr>
          <a:xfrm flipV="1">
            <a:off x="38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48" name="TextShape 36"/>
          <p:cNvSpPr txBox="1"/>
          <p:nvPr/>
        </p:nvSpPr>
        <p:spPr>
          <a:xfrm rot="18900000">
            <a:off x="2061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49" name="Line 37"/>
          <p:cNvSpPr/>
          <p:nvPr/>
        </p:nvSpPr>
        <p:spPr>
          <a:xfrm flipV="1">
            <a:off x="295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0" name="Line 38"/>
          <p:cNvSpPr/>
          <p:nvPr/>
        </p:nvSpPr>
        <p:spPr>
          <a:xfrm flipV="1">
            <a:off x="327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1" name="TextShape 39"/>
          <p:cNvSpPr txBox="1"/>
          <p:nvPr/>
        </p:nvSpPr>
        <p:spPr>
          <a:xfrm rot="18900000">
            <a:off x="1521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52" name="Line 40"/>
          <p:cNvSpPr/>
          <p:nvPr/>
        </p:nvSpPr>
        <p:spPr>
          <a:xfrm flipV="1">
            <a:off x="241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3" name="Line 41"/>
          <p:cNvSpPr/>
          <p:nvPr/>
        </p:nvSpPr>
        <p:spPr>
          <a:xfrm flipV="1">
            <a:off x="273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4" name="TextShape 42"/>
          <p:cNvSpPr txBox="1"/>
          <p:nvPr/>
        </p:nvSpPr>
        <p:spPr>
          <a:xfrm rot="18900000">
            <a:off x="981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55" name="Line 43"/>
          <p:cNvSpPr/>
          <p:nvPr/>
        </p:nvSpPr>
        <p:spPr>
          <a:xfrm flipV="1">
            <a:off x="18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6" name="Line 44"/>
          <p:cNvSpPr/>
          <p:nvPr/>
        </p:nvSpPr>
        <p:spPr>
          <a:xfrm flipV="1">
            <a:off x="21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7" name="TextShape 45"/>
          <p:cNvSpPr txBox="1"/>
          <p:nvPr/>
        </p:nvSpPr>
        <p:spPr>
          <a:xfrm rot="18900000">
            <a:off x="47736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58" name="Line 46"/>
          <p:cNvSpPr/>
          <p:nvPr/>
        </p:nvSpPr>
        <p:spPr>
          <a:xfrm flipV="1">
            <a:off x="1371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9" name="Line 47"/>
          <p:cNvSpPr/>
          <p:nvPr/>
        </p:nvSpPr>
        <p:spPr>
          <a:xfrm flipV="1">
            <a:off x="1690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60" name="TextShape 48"/>
          <p:cNvSpPr txBox="1"/>
          <p:nvPr/>
        </p:nvSpPr>
        <p:spPr>
          <a:xfrm rot="18900000">
            <a:off x="-62280" y="5963040"/>
            <a:ext cx="1199880" cy="29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09/01/2015</a:t>
            </a:r>
            <a:endParaRPr/>
          </a:p>
        </p:txBody>
      </p:sp>
      <p:sp>
        <p:nvSpPr>
          <p:cNvPr id="161" name="Line 49"/>
          <p:cNvSpPr/>
          <p:nvPr/>
        </p:nvSpPr>
        <p:spPr>
          <a:xfrm flipV="1">
            <a:off x="7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2" name="Line 50"/>
          <p:cNvSpPr/>
          <p:nvPr/>
        </p:nvSpPr>
        <p:spPr>
          <a:xfrm flipV="1">
            <a:off x="11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63" name="CustomShape 51"/>
          <p:cNvSpPr/>
          <p:nvPr/>
        </p:nvSpPr>
        <p:spPr>
          <a:xfrm>
            <a:off x="989280" y="4719240"/>
            <a:ext cx="7680960" cy="457200"/>
          </a:xfrm>
          <a:prstGeom prst="rect">
            <a:avLst/>
          </a:prstGeom>
          <a:gradFill>
            <a:gsLst>
              <a:gs pos="0">
                <a:srgbClr val="ff950e"/>
              </a:gs>
              <a:gs pos="100000">
                <a:srgbClr val="c5000b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64" name="Line 52"/>
          <p:cNvSpPr/>
          <p:nvPr/>
        </p:nvSpPr>
        <p:spPr>
          <a:xfrm>
            <a:off x="1720800" y="4389120"/>
            <a:ext cx="0" cy="3301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5" name="TextShape 53"/>
          <p:cNvSpPr txBox="1"/>
          <p:nvPr/>
        </p:nvSpPr>
        <p:spPr>
          <a:xfrm>
            <a:off x="623520" y="4114800"/>
            <a:ext cx="1920240" cy="29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66" name="Line 54"/>
          <p:cNvSpPr/>
          <p:nvPr/>
        </p:nvSpPr>
        <p:spPr>
          <a:xfrm>
            <a:off x="226944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7" name="TextShape 55"/>
          <p:cNvSpPr txBox="1"/>
          <p:nvPr/>
        </p:nvSpPr>
        <p:spPr>
          <a:xfrm>
            <a:off x="1080720" y="3733200"/>
            <a:ext cx="192024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168" name="Line 56"/>
          <p:cNvSpPr/>
          <p:nvPr/>
        </p:nvSpPr>
        <p:spPr>
          <a:xfrm>
            <a:off x="2909520" y="3657600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9" name="TextShape 57"/>
          <p:cNvSpPr txBox="1"/>
          <p:nvPr/>
        </p:nvSpPr>
        <p:spPr>
          <a:xfrm>
            <a:off x="440640" y="3383280"/>
            <a:ext cx="283464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170" name="Line 58"/>
          <p:cNvSpPr/>
          <p:nvPr/>
        </p:nvSpPr>
        <p:spPr>
          <a:xfrm>
            <a:off x="3366720" y="3200400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1" name="TextShape 59"/>
          <p:cNvSpPr txBox="1"/>
          <p:nvPr/>
        </p:nvSpPr>
        <p:spPr>
          <a:xfrm>
            <a:off x="623520" y="2926080"/>
            <a:ext cx="292608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172" name="Line 60"/>
          <p:cNvSpPr/>
          <p:nvPr/>
        </p:nvSpPr>
        <p:spPr>
          <a:xfrm>
            <a:off x="8412480" y="3017520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3" name="TextShape 61"/>
          <p:cNvSpPr txBox="1"/>
          <p:nvPr/>
        </p:nvSpPr>
        <p:spPr>
          <a:xfrm>
            <a:off x="7315200" y="2566440"/>
            <a:ext cx="1920240" cy="68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174" name="Line 62"/>
          <p:cNvSpPr/>
          <p:nvPr/>
        </p:nvSpPr>
        <p:spPr>
          <a:xfrm>
            <a:off x="4114800" y="2834640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5" name="TextShape 63"/>
          <p:cNvSpPr txBox="1"/>
          <p:nvPr/>
        </p:nvSpPr>
        <p:spPr>
          <a:xfrm>
            <a:off x="1554480" y="2560320"/>
            <a:ext cx="292608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176" name="Line 64"/>
          <p:cNvSpPr/>
          <p:nvPr/>
        </p:nvSpPr>
        <p:spPr>
          <a:xfrm>
            <a:off x="4754880" y="2468880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7" name="TextShape 65"/>
          <p:cNvSpPr txBox="1"/>
          <p:nvPr/>
        </p:nvSpPr>
        <p:spPr>
          <a:xfrm>
            <a:off x="3657600" y="2194560"/>
            <a:ext cx="128016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178" name="Line 66"/>
          <p:cNvSpPr/>
          <p:nvPr/>
        </p:nvSpPr>
        <p:spPr>
          <a:xfrm>
            <a:off x="54864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9" name="TextShape 67"/>
          <p:cNvSpPr txBox="1"/>
          <p:nvPr/>
        </p:nvSpPr>
        <p:spPr>
          <a:xfrm>
            <a:off x="4389120" y="1828800"/>
            <a:ext cx="292608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180" name="Line 68"/>
          <p:cNvSpPr/>
          <p:nvPr/>
        </p:nvSpPr>
        <p:spPr>
          <a:xfrm>
            <a:off x="73152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81" name="TextShape 69"/>
          <p:cNvSpPr txBox="1"/>
          <p:nvPr/>
        </p:nvSpPr>
        <p:spPr>
          <a:xfrm>
            <a:off x="6949440" y="1260720"/>
            <a:ext cx="2103120" cy="889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182" name="Line 70"/>
          <p:cNvSpPr/>
          <p:nvPr/>
        </p:nvSpPr>
        <p:spPr>
          <a:xfrm>
            <a:off x="6126480" y="1844640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83" name="TextShape 71"/>
          <p:cNvSpPr txBox="1"/>
          <p:nvPr/>
        </p:nvSpPr>
        <p:spPr>
          <a:xfrm>
            <a:off x="5029200" y="1554480"/>
            <a:ext cx="292608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184" name="Line 72"/>
          <p:cNvSpPr/>
          <p:nvPr/>
        </p:nvSpPr>
        <p:spPr>
          <a:xfrm>
            <a:off x="6858000" y="1417320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85" name="TextShape 73"/>
          <p:cNvSpPr txBox="1"/>
          <p:nvPr/>
        </p:nvSpPr>
        <p:spPr>
          <a:xfrm>
            <a:off x="5303520" y="1172880"/>
            <a:ext cx="2926080" cy="29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Flow Chart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473840" y="1280160"/>
            <a:ext cx="822960" cy="320040"/>
          </a:xfrm>
          <a:prstGeom prst="ellipse">
            <a:avLst/>
          </a:prstGeom>
          <a:solidFill>
            <a:srgbClr val="ff950e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Start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925200" y="201168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925200" y="265176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SPI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925200" y="329184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UART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925200" y="393192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timer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925200" y="457200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ADC</a:t>
            </a:r>
            <a:endParaRPr/>
          </a:p>
        </p:txBody>
      </p:sp>
      <p:sp>
        <p:nvSpPr>
          <p:cNvPr id="193" name="CustomShape 8"/>
          <p:cNvSpPr/>
          <p:nvPr/>
        </p:nvSpPr>
        <p:spPr>
          <a:xfrm>
            <a:off x="925200" y="521208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LCD</a:t>
            </a:r>
            <a:endParaRPr/>
          </a:p>
        </p:txBody>
      </p:sp>
      <p:sp>
        <p:nvSpPr>
          <p:cNvPr id="194" name="Line 9"/>
          <p:cNvSpPr/>
          <p:nvPr/>
        </p:nvSpPr>
        <p:spPr>
          <a:xfrm>
            <a:off x="1839600" y="1600200"/>
            <a:ext cx="0" cy="41148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5" name="CustomShape 10"/>
          <p:cNvSpPr/>
          <p:nvPr/>
        </p:nvSpPr>
        <p:spPr>
          <a:xfrm>
            <a:off x="925200" y="201168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96" name="Line 11"/>
          <p:cNvSpPr/>
          <p:nvPr/>
        </p:nvSpPr>
        <p:spPr>
          <a:xfrm>
            <a:off x="1839600" y="30175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7" name="Line 12"/>
          <p:cNvSpPr/>
          <p:nvPr/>
        </p:nvSpPr>
        <p:spPr>
          <a:xfrm>
            <a:off x="1839600" y="2377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8" name="Line 13"/>
          <p:cNvSpPr/>
          <p:nvPr/>
        </p:nvSpPr>
        <p:spPr>
          <a:xfrm>
            <a:off x="1839600" y="36576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9" name="Line 14"/>
          <p:cNvSpPr/>
          <p:nvPr/>
        </p:nvSpPr>
        <p:spPr>
          <a:xfrm>
            <a:off x="1839600" y="42976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0" name="Line 15"/>
          <p:cNvSpPr/>
          <p:nvPr/>
        </p:nvSpPr>
        <p:spPr>
          <a:xfrm>
            <a:off x="1839600" y="49377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1" name="CustomShape 16"/>
          <p:cNvSpPr/>
          <p:nvPr/>
        </p:nvSpPr>
        <p:spPr>
          <a:xfrm>
            <a:off x="938880" y="585216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gyro</a:t>
            </a:r>
            <a:endParaRPr/>
          </a:p>
        </p:txBody>
      </p:sp>
      <p:sp>
        <p:nvSpPr>
          <p:cNvPr id="202" name="Line 17"/>
          <p:cNvSpPr/>
          <p:nvPr/>
        </p:nvSpPr>
        <p:spPr>
          <a:xfrm>
            <a:off x="1853280" y="55778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3" name="CustomShape 18"/>
          <p:cNvSpPr/>
          <p:nvPr/>
        </p:nvSpPr>
        <p:spPr>
          <a:xfrm>
            <a:off x="4230720" y="128016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Capture phone number</a:t>
            </a:r>
            <a:endParaRPr/>
          </a:p>
        </p:txBody>
      </p:sp>
      <p:cxnSp>
        <p:nvCxnSpPr>
          <p:cNvPr id="204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sp>
        <p:nvSpPr>
          <p:cNvPr id="205" name="CustomShape 20"/>
          <p:cNvSpPr/>
          <p:nvPr/>
        </p:nvSpPr>
        <p:spPr>
          <a:xfrm>
            <a:off x="4230720" y="192024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Initialize FONA</a:t>
            </a:r>
            <a:endParaRPr/>
          </a:p>
        </p:txBody>
      </p:sp>
      <p:sp>
        <p:nvSpPr>
          <p:cNvPr id="206" name="Line 21"/>
          <p:cNvSpPr/>
          <p:nvPr/>
        </p:nvSpPr>
        <p:spPr>
          <a:xfrm>
            <a:off x="5145120" y="16459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7" name="CustomShape 22"/>
          <p:cNvSpPr/>
          <p:nvPr/>
        </p:nvSpPr>
        <p:spPr>
          <a:xfrm>
            <a:off x="4230720" y="256032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Read gyro</a:t>
            </a:r>
            <a:endParaRPr/>
          </a:p>
        </p:txBody>
      </p:sp>
      <p:sp>
        <p:nvSpPr>
          <p:cNvPr id="208" name="CustomShape 23"/>
          <p:cNvSpPr/>
          <p:nvPr/>
        </p:nvSpPr>
        <p:spPr>
          <a:xfrm>
            <a:off x="4230720" y="320040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Check heart rate</a:t>
            </a:r>
            <a:endParaRPr/>
          </a:p>
        </p:txBody>
      </p:sp>
      <p:sp>
        <p:nvSpPr>
          <p:cNvPr id="209" name="Line 24"/>
          <p:cNvSpPr/>
          <p:nvPr/>
        </p:nvSpPr>
        <p:spPr>
          <a:xfrm>
            <a:off x="5145120" y="22860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0" name="Line 25"/>
          <p:cNvSpPr/>
          <p:nvPr/>
        </p:nvSpPr>
        <p:spPr>
          <a:xfrm>
            <a:off x="5145120" y="2926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1" name="CustomShape 26"/>
          <p:cNvSpPr/>
          <p:nvPr/>
        </p:nvSpPr>
        <p:spPr>
          <a:xfrm>
            <a:off x="4541040" y="3840480"/>
            <a:ext cx="1188720" cy="1097280"/>
          </a:xfrm>
          <a:prstGeom prst="diamond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Distress?</a:t>
            </a:r>
            <a:endParaRPr/>
          </a:p>
        </p:txBody>
      </p:sp>
      <p:sp>
        <p:nvSpPr>
          <p:cNvPr id="212" name="Line 27"/>
          <p:cNvSpPr/>
          <p:nvPr/>
        </p:nvSpPr>
        <p:spPr>
          <a:xfrm>
            <a:off x="5145120" y="35661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3" name="CustomShape 28"/>
          <p:cNvSpPr/>
          <p:nvPr/>
        </p:nvSpPr>
        <p:spPr>
          <a:xfrm>
            <a:off x="6333840" y="422568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Get GPS location</a:t>
            </a:r>
            <a:endParaRPr/>
          </a:p>
        </p:txBody>
      </p:sp>
      <p:sp>
        <p:nvSpPr>
          <p:cNvPr id="214" name="CustomShape 29"/>
          <p:cNvSpPr/>
          <p:nvPr/>
        </p:nvSpPr>
        <p:spPr>
          <a:xfrm>
            <a:off x="6333840" y="548640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Print to LCD</a:t>
            </a:r>
            <a:endParaRPr/>
          </a:p>
        </p:txBody>
      </p:sp>
      <p:sp>
        <p:nvSpPr>
          <p:cNvPr id="215" name="Line 30"/>
          <p:cNvSpPr/>
          <p:nvPr/>
        </p:nvSpPr>
        <p:spPr>
          <a:xfrm>
            <a:off x="5729760" y="4389120"/>
            <a:ext cx="604080" cy="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6" name="Line 31"/>
          <p:cNvSpPr/>
          <p:nvPr/>
        </p:nvSpPr>
        <p:spPr>
          <a:xfrm>
            <a:off x="7248240" y="4591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cxnSp>
        <p:nvCxnSpPr>
          <p:cNvPr id="217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sp>
        <p:nvSpPr>
          <p:cNvPr id="218" name="CustomShape 33"/>
          <p:cNvSpPr/>
          <p:nvPr/>
        </p:nvSpPr>
        <p:spPr>
          <a:xfrm>
            <a:off x="6333840" y="4846320"/>
            <a:ext cx="18288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Send SMS</a:t>
            </a:r>
            <a:endParaRPr/>
          </a:p>
        </p:txBody>
      </p:sp>
      <p:sp>
        <p:nvSpPr>
          <p:cNvPr id="219" name="Line 34"/>
          <p:cNvSpPr/>
          <p:nvPr/>
        </p:nvSpPr>
        <p:spPr>
          <a:xfrm>
            <a:off x="7248240" y="5212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cxnSp>
        <p:nvCxnSpPr>
          <p:cNvPr id="220" name="Line 3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Software 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Code Composer Studio – Integrated development environment for TI microcontrollers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Git – Source code control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Arduino C++ libraries ported to TI Launchpad in C (for gyro)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SPI interface – Hard to initially understand and get configuration right on Launchpad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UART – </a:t>
            </a:r>
            <a:r>
              <a:rPr lang="en-US" sz="2000">
                <a:latin typeface="Courier 10 Pitch"/>
              </a:rPr>
              <a:t>printf</a:t>
            </a:r>
            <a:r>
              <a:rPr lang="en-US" sz="2000">
                <a:latin typeface="Arial"/>
              </a:rPr>
              <a:t>s to CCS console caused timing issues and UART wasn't working as expected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Most components purchased from Sparkfun/Adafruit come with Arduino libraries.  Took full advantage and ported to MSP430 C/C++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ISRs – They had to be really fast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274680"/>
            <a:ext cx="658368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Issues/Solutions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