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0" r:id="rId6"/>
    <p:sldId id="26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5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4752000"/>
            <a:ext cx="9143280" cy="2112120"/>
          </a:xfrm>
          <a:prstGeom prst="rect">
            <a:avLst/>
          </a:prstGeom>
          <a:solidFill>
            <a:srgbClr val="7E7E7E"/>
          </a:solidFill>
          <a:ln w="9360">
            <a:noFill/>
          </a:ln>
        </p:spPr>
      </p:sp>
      <p:sp>
        <p:nvSpPr>
          <p:cNvPr id="7" name="CustomShape 2"/>
          <p:cNvSpPr/>
          <p:nvPr/>
        </p:nvSpPr>
        <p:spPr>
          <a:xfrm>
            <a:off x="7315200" y="0"/>
            <a:ext cx="1828080" cy="6857280"/>
          </a:xfrm>
          <a:prstGeom prst="rect">
            <a:avLst/>
          </a:prstGeom>
          <a:solidFill>
            <a:srgbClr val="5D5D5D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4752000"/>
            <a:ext cx="9143280" cy="2112120"/>
          </a:xfrm>
          <a:prstGeom prst="rect">
            <a:avLst/>
          </a:prstGeom>
          <a:solidFill>
            <a:srgbClr val="7E7E7E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6105600" y="0"/>
            <a:ext cx="3037680" cy="6857280"/>
          </a:xfrm>
          <a:prstGeom prst="rect">
            <a:avLst/>
          </a:prstGeom>
          <a:solidFill>
            <a:srgbClr val="5D5D5D"/>
          </a:solidFill>
          <a:ln w="9360">
            <a:noFill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6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4752000"/>
            <a:ext cx="9143280" cy="2112120"/>
          </a:xfrm>
          <a:prstGeom prst="rect">
            <a:avLst/>
          </a:prstGeom>
          <a:solidFill>
            <a:srgbClr val="7E7E7E"/>
          </a:solidFill>
          <a:ln w="9360">
            <a:noFill/>
          </a:ln>
        </p:spPr>
      </p:sp>
      <p:sp>
        <p:nvSpPr>
          <p:cNvPr id="41" name="CustomShape 2"/>
          <p:cNvSpPr/>
          <p:nvPr/>
        </p:nvSpPr>
        <p:spPr>
          <a:xfrm>
            <a:off x="7315200" y="0"/>
            <a:ext cx="1828080" cy="6857280"/>
          </a:xfrm>
          <a:prstGeom prst="rect">
            <a:avLst/>
          </a:prstGeom>
          <a:solidFill>
            <a:srgbClr val="5D5D5D"/>
          </a:solidFill>
          <a:ln w="9360">
            <a:noFill/>
          </a:ln>
        </p:spPr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1">
                <a:solidFill>
                  <a:srgbClr val="83CAFF"/>
                </a:solidFill>
                <a:latin typeface="Arial"/>
              </a:rPr>
              <a:t>EADAS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/>
              </a:rPr>
              <a:t>Abhimanyu Chopra</a:t>
            </a:r>
            <a:endParaRPr dirty="0">
              <a:solidFill>
                <a:schemeClr val="bg1"/>
              </a:solidFill>
            </a:endParaRPr>
          </a:p>
          <a:p>
            <a:pPr algn="ctr"/>
            <a:r>
              <a:rPr lang="en-US" sz="3200" dirty="0" err="1">
                <a:solidFill>
                  <a:schemeClr val="bg1"/>
                </a:solidFill>
                <a:latin typeface="Arial"/>
              </a:rPr>
              <a:t>Lalitha</a:t>
            </a:r>
            <a:r>
              <a:rPr lang="en-US" sz="3200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/>
              </a:rPr>
              <a:t>Baskharuni</a:t>
            </a:r>
            <a:endParaRPr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rial"/>
              </a:rPr>
              <a:t>Nisarg Patel</a:t>
            </a:r>
            <a:endParaRPr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rial"/>
              </a:rPr>
              <a:t>Sammy Lin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57200" y="1600200"/>
            <a:ext cx="746676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000" dirty="0">
                <a:solidFill>
                  <a:schemeClr val="bg1"/>
                </a:solidFill>
                <a:latin typeface="Arial"/>
              </a:rPr>
              <a:t>SPI interface – Hard to initially understand and get configuration right on Launchpad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000" dirty="0">
                <a:solidFill>
                  <a:schemeClr val="bg1"/>
                </a:solidFill>
                <a:latin typeface="Arial"/>
              </a:rPr>
              <a:t>UART – </a:t>
            </a:r>
            <a:r>
              <a:rPr lang="en-US" sz="2000" dirty="0" err="1">
                <a:solidFill>
                  <a:schemeClr val="bg1"/>
                </a:solidFill>
                <a:latin typeface="Courier 10 Pitch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Arial"/>
              </a:rPr>
              <a:t> to CCS console caused timing issues and UART wasn't working as expected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000" dirty="0">
                <a:solidFill>
                  <a:schemeClr val="bg1"/>
                </a:solidFill>
                <a:latin typeface="Arial"/>
              </a:rPr>
              <a:t>Most components purchased from </a:t>
            </a:r>
            <a:r>
              <a:rPr lang="en-US" sz="2000" dirty="0" err="1">
                <a:solidFill>
                  <a:schemeClr val="bg1"/>
                </a:solidFill>
                <a:latin typeface="Arial"/>
              </a:rPr>
              <a:t>Sparkfun</a:t>
            </a:r>
            <a:r>
              <a:rPr lang="en-US" sz="2000" dirty="0">
                <a:solidFill>
                  <a:schemeClr val="bg1"/>
                </a:solidFill>
                <a:latin typeface="Arial"/>
              </a:rPr>
              <a:t>/</a:t>
            </a:r>
            <a:r>
              <a:rPr lang="en-US" sz="2000" dirty="0" err="1">
                <a:solidFill>
                  <a:schemeClr val="bg1"/>
                </a:solidFill>
                <a:latin typeface="Arial"/>
              </a:rPr>
              <a:t>Adafruit</a:t>
            </a:r>
            <a:r>
              <a:rPr lang="en-US" sz="2000" dirty="0">
                <a:solidFill>
                  <a:schemeClr val="bg1"/>
                </a:solidFill>
                <a:latin typeface="Arial"/>
              </a:rPr>
              <a:t> come with Arduino libraries.  Took full advantage and ported to MSP430 C/C++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000" dirty="0">
                <a:solidFill>
                  <a:schemeClr val="bg1"/>
                </a:solidFill>
                <a:latin typeface="Arial"/>
              </a:rPr>
              <a:t>ISRs – They had to be really fast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000" dirty="0">
                <a:solidFill>
                  <a:schemeClr val="bg1"/>
                </a:solidFill>
                <a:latin typeface="Arial"/>
              </a:rPr>
              <a:t>Didn't include buzzard in PCB design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57200" y="274680"/>
            <a:ext cx="6583320" cy="114228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600" dirty="0">
                <a:solidFill>
                  <a:srgbClr val="FFFFFF"/>
                </a:solidFill>
                <a:latin typeface="Franklin Gothic Book"/>
              </a:rPr>
              <a:t>Issues/Solutions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188720" y="3063600"/>
            <a:ext cx="7466760" cy="114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600" dirty="0">
                <a:solidFill>
                  <a:schemeClr val="bg1"/>
                </a:solidFill>
                <a:latin typeface="Arial"/>
              </a:rPr>
              <a:t>Demo Time!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/>
              </a:rPr>
              <a:t>Questions?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26" name="Picture 225"/>
          <p:cNvPicPr/>
          <p:nvPr/>
        </p:nvPicPr>
        <p:blipFill>
          <a:blip r:embed="rId2"/>
          <a:stretch>
            <a:fillRect/>
          </a:stretch>
        </p:blipFill>
        <p:spPr>
          <a:xfrm>
            <a:off x="2926080" y="2711160"/>
            <a:ext cx="3076200" cy="286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600" dirty="0" err="1">
                <a:solidFill>
                  <a:schemeClr val="bg1"/>
                </a:solidFill>
                <a:latin typeface="Arial"/>
              </a:rPr>
              <a:t>MotD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28" name="Picture 227"/>
          <p:cNvPicPr/>
          <p:nvPr/>
        </p:nvPicPr>
        <p:blipFill>
          <a:blip r:embed="rId2"/>
          <a:stretch>
            <a:fillRect/>
          </a:stretch>
        </p:blipFill>
        <p:spPr>
          <a:xfrm>
            <a:off x="1674360" y="1719720"/>
            <a:ext cx="5752440" cy="431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Franklin Gothic Book"/>
              </a:rPr>
              <a:t>Project Objectives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746676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In person monitoring of the elderly is not always convenient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Solution :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"/>
              </a:rPr>
              <a:t>EADAS- Elderly Asset Distress Alarm System</a:t>
            </a: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Franklin Gothic Book"/>
              </a:rPr>
              <a:t>Block diagram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3520440" y="1752480"/>
            <a:ext cx="1494720" cy="1813320"/>
          </a:xfrm>
          <a:prstGeom prst="rect">
            <a:avLst/>
          </a:prstGeom>
          <a:solidFill>
            <a:srgbClr val="66FFFF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MSP-430EXPFR6989</a:t>
            </a:r>
            <a:r>
              <a:rPr lang="en-US" sz="1600" b="1">
                <a:solidFill>
                  <a:srgbClr val="000000"/>
                </a:solidFill>
                <a:latin typeface="Calibri"/>
              </a:rPr>
              <a:t>               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600" b="1">
                <a:solidFill>
                  <a:srgbClr val="FFFFFF"/>
                </a:solidFill>
                <a:latin typeface="Calibri"/>
              </a:rPr>
              <a:t>          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2930400" y="1920240"/>
            <a:ext cx="58968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85" name="CustomShape 4"/>
          <p:cNvSpPr/>
          <p:nvPr/>
        </p:nvSpPr>
        <p:spPr>
          <a:xfrm>
            <a:off x="1463040" y="1737360"/>
            <a:ext cx="1494720" cy="45684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Pulse </a:t>
            </a:r>
            <a:r>
              <a:rPr lang="en-US" sz="1400" dirty="0" smtClean="0">
                <a:solidFill>
                  <a:srgbClr val="000000"/>
                </a:solidFill>
                <a:latin typeface="Calibri"/>
              </a:rPr>
              <a:t>Sensor</a:t>
            </a:r>
          </a:p>
        </p:txBody>
      </p:sp>
      <p:sp>
        <p:nvSpPr>
          <p:cNvPr id="86" name="CustomShape 5"/>
          <p:cNvSpPr/>
          <p:nvPr/>
        </p:nvSpPr>
        <p:spPr>
          <a:xfrm>
            <a:off x="1463040" y="2377440"/>
            <a:ext cx="1494720" cy="50292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alibri"/>
              </a:rPr>
              <a:t>Gyro</a:t>
            </a:r>
          </a:p>
          <a:p>
            <a:pPr algn="ctr">
              <a:lnSpc>
                <a:spcPct val="10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alibri"/>
              </a:rPr>
              <a:t>LSM9DS0</a:t>
            </a:r>
            <a:endParaRPr dirty="0"/>
          </a:p>
        </p:txBody>
      </p:sp>
      <p:sp>
        <p:nvSpPr>
          <p:cNvPr id="87" name="CustomShape 6"/>
          <p:cNvSpPr/>
          <p:nvPr/>
        </p:nvSpPr>
        <p:spPr>
          <a:xfrm>
            <a:off x="1463040" y="3017520"/>
            <a:ext cx="1494720" cy="50292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alibri"/>
              </a:rPr>
              <a:t>4*3 matrix</a:t>
            </a:r>
          </a:p>
          <a:p>
            <a:pPr algn="ctr">
              <a:lnSpc>
                <a:spcPct val="10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alibri"/>
              </a:rPr>
              <a:t>Keypad</a:t>
            </a:r>
            <a:endParaRPr dirty="0"/>
          </a:p>
        </p:txBody>
      </p:sp>
      <p:sp>
        <p:nvSpPr>
          <p:cNvPr id="88" name="CustomShape 7"/>
          <p:cNvSpPr/>
          <p:nvPr/>
        </p:nvSpPr>
        <p:spPr>
          <a:xfrm>
            <a:off x="2926080" y="2560320"/>
            <a:ext cx="58968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89" name="CustomShape 8"/>
          <p:cNvSpPr/>
          <p:nvPr/>
        </p:nvSpPr>
        <p:spPr>
          <a:xfrm>
            <a:off x="2926080" y="3200400"/>
            <a:ext cx="58968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90" name="CustomShape 9"/>
          <p:cNvSpPr/>
          <p:nvPr/>
        </p:nvSpPr>
        <p:spPr>
          <a:xfrm>
            <a:off x="5747040" y="2377440"/>
            <a:ext cx="1494720" cy="548280"/>
          </a:xfrm>
          <a:prstGeom prst="rect">
            <a:avLst/>
          </a:prstGeom>
          <a:solidFill>
            <a:srgbClr val="99FF66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dirty="0" err="1" smtClean="0">
                <a:solidFill>
                  <a:srgbClr val="000000"/>
                </a:solidFill>
                <a:latin typeface="Calibri"/>
              </a:rPr>
              <a:t>Adafruit</a:t>
            </a:r>
            <a:r>
              <a:rPr lang="en-US" sz="14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alibri"/>
              </a:rPr>
              <a:t>fona</a:t>
            </a:r>
            <a:endParaRPr lang="en-US" sz="1400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alibri"/>
              </a:rPr>
              <a:t>GSM/GPS 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Module</a:t>
            </a:r>
            <a:endParaRPr dirty="0"/>
          </a:p>
        </p:txBody>
      </p:sp>
      <p:sp>
        <p:nvSpPr>
          <p:cNvPr id="91" name="CustomShape 10"/>
          <p:cNvSpPr/>
          <p:nvPr/>
        </p:nvSpPr>
        <p:spPr>
          <a:xfrm>
            <a:off x="5747040" y="1737360"/>
            <a:ext cx="1494720" cy="548280"/>
          </a:xfrm>
          <a:prstGeom prst="rect">
            <a:avLst/>
          </a:prstGeom>
          <a:solidFill>
            <a:srgbClr val="99FF66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LCD</a:t>
            </a:r>
            <a:endParaRPr/>
          </a:p>
        </p:txBody>
      </p:sp>
      <p:sp>
        <p:nvSpPr>
          <p:cNvPr id="92" name="CustomShape 11"/>
          <p:cNvSpPr/>
          <p:nvPr/>
        </p:nvSpPr>
        <p:spPr>
          <a:xfrm>
            <a:off x="5015520" y="2011680"/>
            <a:ext cx="73116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93" name="CustomShape 12"/>
          <p:cNvSpPr/>
          <p:nvPr/>
        </p:nvSpPr>
        <p:spPr>
          <a:xfrm>
            <a:off x="5015520" y="2651400"/>
            <a:ext cx="73116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94" name="CustomShape 13"/>
          <p:cNvSpPr/>
          <p:nvPr/>
        </p:nvSpPr>
        <p:spPr>
          <a:xfrm>
            <a:off x="3534120" y="4114800"/>
            <a:ext cx="1494720" cy="456840"/>
          </a:xfrm>
          <a:prstGeom prst="rect">
            <a:avLst/>
          </a:prstGeom>
          <a:solidFill>
            <a:srgbClr val="FF3333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Power Supply</a:t>
            </a:r>
            <a:endParaRPr dirty="0"/>
          </a:p>
        </p:txBody>
      </p:sp>
      <p:sp>
        <p:nvSpPr>
          <p:cNvPr id="95" name="CustomShape 14"/>
          <p:cNvSpPr/>
          <p:nvPr/>
        </p:nvSpPr>
        <p:spPr>
          <a:xfrm flipV="1">
            <a:off x="4206240" y="3565440"/>
            <a:ext cx="360" cy="54792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96" name="CustomShape 15"/>
          <p:cNvSpPr/>
          <p:nvPr/>
        </p:nvSpPr>
        <p:spPr>
          <a:xfrm>
            <a:off x="5715000" y="3474720"/>
            <a:ext cx="1494720" cy="548280"/>
          </a:xfrm>
          <a:prstGeom prst="rect">
            <a:avLst/>
          </a:prstGeom>
          <a:solidFill>
            <a:srgbClr val="FF3333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GSM Power Supply</a:t>
            </a:r>
            <a:endParaRPr dirty="0"/>
          </a:p>
        </p:txBody>
      </p:sp>
      <p:sp>
        <p:nvSpPr>
          <p:cNvPr id="97" name="CustomShape 16"/>
          <p:cNvSpPr/>
          <p:nvPr/>
        </p:nvSpPr>
        <p:spPr>
          <a:xfrm flipV="1">
            <a:off x="6478560" y="2926080"/>
            <a:ext cx="360" cy="54792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98" name="CustomShape 17"/>
          <p:cNvSpPr/>
          <p:nvPr/>
        </p:nvSpPr>
        <p:spPr>
          <a:xfrm>
            <a:off x="425160" y="5029200"/>
            <a:ext cx="7712640" cy="45684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Key:</a:t>
            </a:r>
            <a:endParaRPr/>
          </a:p>
        </p:txBody>
      </p:sp>
      <p:sp>
        <p:nvSpPr>
          <p:cNvPr id="99" name="CustomShape 18"/>
          <p:cNvSpPr/>
          <p:nvPr/>
        </p:nvSpPr>
        <p:spPr>
          <a:xfrm>
            <a:off x="1005840" y="5029200"/>
            <a:ext cx="1494720" cy="45684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Input</a:t>
            </a:r>
            <a:endParaRPr/>
          </a:p>
        </p:txBody>
      </p:sp>
      <p:sp>
        <p:nvSpPr>
          <p:cNvPr id="100" name="CustomShape 19"/>
          <p:cNvSpPr/>
          <p:nvPr/>
        </p:nvSpPr>
        <p:spPr>
          <a:xfrm>
            <a:off x="2802600" y="5029200"/>
            <a:ext cx="1494720" cy="443880"/>
          </a:xfrm>
          <a:prstGeom prst="rect">
            <a:avLst/>
          </a:prstGeom>
          <a:solidFill>
            <a:srgbClr val="99FF66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Output</a:t>
            </a:r>
            <a:endParaRPr/>
          </a:p>
        </p:txBody>
      </p:sp>
      <p:sp>
        <p:nvSpPr>
          <p:cNvPr id="101" name="CustomShape 20"/>
          <p:cNvSpPr/>
          <p:nvPr/>
        </p:nvSpPr>
        <p:spPr>
          <a:xfrm>
            <a:off x="4572000" y="5029200"/>
            <a:ext cx="1494720" cy="456840"/>
          </a:xfrm>
          <a:prstGeom prst="rect">
            <a:avLst/>
          </a:prstGeom>
          <a:solidFill>
            <a:srgbClr val="FF3333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Power</a:t>
            </a:r>
            <a:endParaRPr/>
          </a:p>
        </p:txBody>
      </p:sp>
      <p:sp>
        <p:nvSpPr>
          <p:cNvPr id="102" name="CustomShape 21"/>
          <p:cNvSpPr/>
          <p:nvPr/>
        </p:nvSpPr>
        <p:spPr>
          <a:xfrm>
            <a:off x="6368760" y="5029200"/>
            <a:ext cx="1494720" cy="456840"/>
          </a:xfrm>
          <a:prstGeom prst="rect">
            <a:avLst/>
          </a:prstGeom>
          <a:solidFill>
            <a:srgbClr val="66FFFF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Logic</a:t>
            </a: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Franklin Gothic Book"/>
              </a:rPr>
              <a:t>System Flow Chart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1473840" y="1280160"/>
            <a:ext cx="822600" cy="319680"/>
          </a:xfrm>
          <a:prstGeom prst="ellipse">
            <a:avLst/>
          </a:prstGeom>
          <a:solidFill>
            <a:srgbClr val="FF950E"/>
          </a:solidFill>
          <a:ln>
            <a:solidFill>
              <a:srgbClr val="EEEEEE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Start</a:t>
            </a: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925200" y="201168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Initialize clock</a:t>
            </a:r>
            <a:endParaRPr/>
          </a:p>
        </p:txBody>
      </p:sp>
      <p:sp>
        <p:nvSpPr>
          <p:cNvPr id="108" name="CustomShape 4"/>
          <p:cNvSpPr/>
          <p:nvPr/>
        </p:nvSpPr>
        <p:spPr>
          <a:xfrm>
            <a:off x="925200" y="265176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Initialize SPI</a:t>
            </a:r>
            <a:endParaRPr/>
          </a:p>
        </p:txBody>
      </p:sp>
      <p:sp>
        <p:nvSpPr>
          <p:cNvPr id="109" name="CustomShape 5"/>
          <p:cNvSpPr/>
          <p:nvPr/>
        </p:nvSpPr>
        <p:spPr>
          <a:xfrm>
            <a:off x="925200" y="329184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Initialize UART</a:t>
            </a:r>
            <a:endParaRPr/>
          </a:p>
        </p:txBody>
      </p:sp>
      <p:sp>
        <p:nvSpPr>
          <p:cNvPr id="110" name="CustomShape 6"/>
          <p:cNvSpPr/>
          <p:nvPr/>
        </p:nvSpPr>
        <p:spPr>
          <a:xfrm>
            <a:off x="925200" y="393192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Initialize timer</a:t>
            </a:r>
            <a:endParaRPr/>
          </a:p>
        </p:txBody>
      </p:sp>
      <p:sp>
        <p:nvSpPr>
          <p:cNvPr id="111" name="CustomShape 7"/>
          <p:cNvSpPr/>
          <p:nvPr/>
        </p:nvSpPr>
        <p:spPr>
          <a:xfrm>
            <a:off x="925200" y="457200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Initialize ADC</a:t>
            </a:r>
            <a:endParaRPr/>
          </a:p>
        </p:txBody>
      </p:sp>
      <p:sp>
        <p:nvSpPr>
          <p:cNvPr id="112" name="CustomShape 8"/>
          <p:cNvSpPr/>
          <p:nvPr/>
        </p:nvSpPr>
        <p:spPr>
          <a:xfrm>
            <a:off x="925200" y="521208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Initialize LCD</a:t>
            </a:r>
            <a:endParaRPr/>
          </a:p>
        </p:txBody>
      </p:sp>
      <p:sp>
        <p:nvSpPr>
          <p:cNvPr id="113" name="Line 9"/>
          <p:cNvSpPr/>
          <p:nvPr/>
        </p:nvSpPr>
        <p:spPr>
          <a:xfrm>
            <a:off x="1839600" y="1600200"/>
            <a:ext cx="0" cy="411480"/>
          </a:xfrm>
          <a:prstGeom prst="line">
            <a:avLst/>
          </a:prstGeom>
          <a:ln>
            <a:solidFill>
              <a:srgbClr val="EEEEEE"/>
            </a:solidFill>
            <a:tailEnd type="triangle" w="med" len="med"/>
          </a:ln>
        </p:spPr>
      </p:sp>
      <p:sp>
        <p:nvSpPr>
          <p:cNvPr id="114" name="CustomShape 10"/>
          <p:cNvSpPr/>
          <p:nvPr/>
        </p:nvSpPr>
        <p:spPr>
          <a:xfrm>
            <a:off x="925200" y="201168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Initialize clock</a:t>
            </a:r>
            <a:endParaRPr/>
          </a:p>
        </p:txBody>
      </p:sp>
      <p:sp>
        <p:nvSpPr>
          <p:cNvPr id="115" name="Line 11"/>
          <p:cNvSpPr/>
          <p:nvPr/>
        </p:nvSpPr>
        <p:spPr>
          <a:xfrm>
            <a:off x="1839600" y="301752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type="triangle" w="med" len="med"/>
          </a:ln>
        </p:spPr>
      </p:sp>
      <p:sp>
        <p:nvSpPr>
          <p:cNvPr id="116" name="Line 12"/>
          <p:cNvSpPr/>
          <p:nvPr/>
        </p:nvSpPr>
        <p:spPr>
          <a:xfrm>
            <a:off x="1839600" y="237744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type="triangle" w="med" len="med"/>
          </a:ln>
        </p:spPr>
      </p:sp>
      <p:sp>
        <p:nvSpPr>
          <p:cNvPr id="117" name="Line 13"/>
          <p:cNvSpPr/>
          <p:nvPr/>
        </p:nvSpPr>
        <p:spPr>
          <a:xfrm>
            <a:off x="1839600" y="365760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type="triangle" w="med" len="med"/>
          </a:ln>
        </p:spPr>
      </p:sp>
      <p:sp>
        <p:nvSpPr>
          <p:cNvPr id="118" name="Line 14"/>
          <p:cNvSpPr/>
          <p:nvPr/>
        </p:nvSpPr>
        <p:spPr>
          <a:xfrm>
            <a:off x="1839600" y="429768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type="triangle" w="med" len="med"/>
          </a:ln>
        </p:spPr>
      </p:sp>
      <p:sp>
        <p:nvSpPr>
          <p:cNvPr id="119" name="Line 15"/>
          <p:cNvSpPr/>
          <p:nvPr/>
        </p:nvSpPr>
        <p:spPr>
          <a:xfrm>
            <a:off x="1839600" y="493776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type="triangle" w="med" len="med"/>
          </a:ln>
        </p:spPr>
      </p:sp>
      <p:sp>
        <p:nvSpPr>
          <p:cNvPr id="120" name="CustomShape 16"/>
          <p:cNvSpPr/>
          <p:nvPr/>
        </p:nvSpPr>
        <p:spPr>
          <a:xfrm>
            <a:off x="938880" y="585216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Initialize gyro</a:t>
            </a:r>
            <a:endParaRPr/>
          </a:p>
        </p:txBody>
      </p:sp>
      <p:sp>
        <p:nvSpPr>
          <p:cNvPr id="121" name="Line 17"/>
          <p:cNvSpPr/>
          <p:nvPr/>
        </p:nvSpPr>
        <p:spPr>
          <a:xfrm>
            <a:off x="1853280" y="557784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type="triangle" w="med" len="med"/>
          </a:ln>
        </p:spPr>
      </p:sp>
      <p:sp>
        <p:nvSpPr>
          <p:cNvPr id="122" name="CustomShape 18"/>
          <p:cNvSpPr/>
          <p:nvPr/>
        </p:nvSpPr>
        <p:spPr>
          <a:xfrm>
            <a:off x="4230720" y="128016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Capture phone number</a:t>
            </a:r>
            <a:endParaRPr/>
          </a:p>
        </p:txBody>
      </p:sp>
      <p:sp>
        <p:nvSpPr>
          <p:cNvPr id="123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EEEEEE"/>
            </a:solidFill>
            <a:tailEnd type="triangle" w="med" len="med"/>
          </a:ln>
        </p:spPr>
      </p:sp>
      <p:sp>
        <p:nvSpPr>
          <p:cNvPr id="124" name="CustomShape 20"/>
          <p:cNvSpPr/>
          <p:nvPr/>
        </p:nvSpPr>
        <p:spPr>
          <a:xfrm>
            <a:off x="4230720" y="192024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Initialize FONA</a:t>
            </a:r>
            <a:endParaRPr/>
          </a:p>
        </p:txBody>
      </p:sp>
      <p:sp>
        <p:nvSpPr>
          <p:cNvPr id="125" name="Line 21"/>
          <p:cNvSpPr/>
          <p:nvPr/>
        </p:nvSpPr>
        <p:spPr>
          <a:xfrm>
            <a:off x="5145120" y="164592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type="triangle" w="med" len="med"/>
          </a:ln>
        </p:spPr>
      </p:sp>
      <p:sp>
        <p:nvSpPr>
          <p:cNvPr id="126" name="CustomShape 22"/>
          <p:cNvSpPr/>
          <p:nvPr/>
        </p:nvSpPr>
        <p:spPr>
          <a:xfrm>
            <a:off x="4230720" y="256032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Read gyro</a:t>
            </a:r>
            <a:endParaRPr/>
          </a:p>
        </p:txBody>
      </p:sp>
      <p:sp>
        <p:nvSpPr>
          <p:cNvPr id="127" name="CustomShape 23"/>
          <p:cNvSpPr/>
          <p:nvPr/>
        </p:nvSpPr>
        <p:spPr>
          <a:xfrm>
            <a:off x="4230720" y="320040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Check heart rate</a:t>
            </a:r>
            <a:endParaRPr/>
          </a:p>
        </p:txBody>
      </p:sp>
      <p:sp>
        <p:nvSpPr>
          <p:cNvPr id="128" name="Line 24"/>
          <p:cNvSpPr/>
          <p:nvPr/>
        </p:nvSpPr>
        <p:spPr>
          <a:xfrm>
            <a:off x="5145120" y="228600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type="triangle" w="med" len="med"/>
          </a:ln>
        </p:spPr>
      </p:sp>
      <p:sp>
        <p:nvSpPr>
          <p:cNvPr id="129" name="Line 25"/>
          <p:cNvSpPr/>
          <p:nvPr/>
        </p:nvSpPr>
        <p:spPr>
          <a:xfrm>
            <a:off x="5145120" y="292608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type="triangle" w="med" len="med"/>
          </a:ln>
        </p:spPr>
      </p:sp>
      <p:sp>
        <p:nvSpPr>
          <p:cNvPr id="130" name="CustomShape 26"/>
          <p:cNvSpPr/>
          <p:nvPr/>
        </p:nvSpPr>
        <p:spPr>
          <a:xfrm>
            <a:off x="4541040" y="3840480"/>
            <a:ext cx="1188360" cy="1096920"/>
          </a:xfrm>
          <a:prstGeom prst="diamond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Distress?</a:t>
            </a:r>
            <a:endParaRPr/>
          </a:p>
        </p:txBody>
      </p:sp>
      <p:sp>
        <p:nvSpPr>
          <p:cNvPr id="131" name="Line 27"/>
          <p:cNvSpPr/>
          <p:nvPr/>
        </p:nvSpPr>
        <p:spPr>
          <a:xfrm>
            <a:off x="5145120" y="356616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type="triangle" w="med" len="med"/>
          </a:ln>
        </p:spPr>
      </p:sp>
      <p:sp>
        <p:nvSpPr>
          <p:cNvPr id="132" name="CustomShape 28"/>
          <p:cNvSpPr/>
          <p:nvPr/>
        </p:nvSpPr>
        <p:spPr>
          <a:xfrm>
            <a:off x="6333840" y="422568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Get GPS location</a:t>
            </a:r>
            <a:endParaRPr/>
          </a:p>
        </p:txBody>
      </p:sp>
      <p:sp>
        <p:nvSpPr>
          <p:cNvPr id="133" name="CustomShape 29"/>
          <p:cNvSpPr/>
          <p:nvPr/>
        </p:nvSpPr>
        <p:spPr>
          <a:xfrm>
            <a:off x="6333840" y="548640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Print to LCD</a:t>
            </a:r>
            <a:endParaRPr/>
          </a:p>
        </p:txBody>
      </p:sp>
      <p:sp>
        <p:nvSpPr>
          <p:cNvPr id="134" name="Line 30"/>
          <p:cNvSpPr/>
          <p:nvPr/>
        </p:nvSpPr>
        <p:spPr>
          <a:xfrm>
            <a:off x="5729760" y="4389120"/>
            <a:ext cx="604080" cy="0"/>
          </a:xfrm>
          <a:prstGeom prst="line">
            <a:avLst/>
          </a:prstGeom>
          <a:ln>
            <a:solidFill>
              <a:srgbClr val="EEEEEE"/>
            </a:solidFill>
            <a:tailEnd type="triangle" w="med" len="med"/>
          </a:ln>
        </p:spPr>
      </p:sp>
      <p:sp>
        <p:nvSpPr>
          <p:cNvPr id="135" name="Line 31"/>
          <p:cNvSpPr/>
          <p:nvPr/>
        </p:nvSpPr>
        <p:spPr>
          <a:xfrm>
            <a:off x="7248240" y="459144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type="triangle" w="med" len="med"/>
          </a:ln>
        </p:spPr>
      </p:sp>
      <p:sp>
        <p:nvSpPr>
          <p:cNvPr id="136" name="Line 3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EEEEEE"/>
            </a:solidFill>
            <a:tailEnd type="triangle" w="med" len="med"/>
          </a:ln>
        </p:spPr>
      </p:sp>
      <p:sp>
        <p:nvSpPr>
          <p:cNvPr id="137" name="CustomShape 33"/>
          <p:cNvSpPr/>
          <p:nvPr/>
        </p:nvSpPr>
        <p:spPr>
          <a:xfrm>
            <a:off x="6333840" y="484632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Send SMS</a:t>
            </a:r>
            <a:endParaRPr/>
          </a:p>
        </p:txBody>
      </p:sp>
      <p:sp>
        <p:nvSpPr>
          <p:cNvPr id="138" name="Line 34"/>
          <p:cNvSpPr/>
          <p:nvPr/>
        </p:nvSpPr>
        <p:spPr>
          <a:xfrm>
            <a:off x="7248240" y="521208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type="triangle" w="med" len="med"/>
          </a:ln>
        </p:spPr>
      </p:sp>
      <p:sp>
        <p:nvSpPr>
          <p:cNvPr id="139" name="Line 3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EEEEEE"/>
            </a:solidFill>
            <a:tailEnd type="triangle" w="med" len="med"/>
          </a:ln>
        </p:spPr>
      </p:sp>
      <p:cxnSp>
        <p:nvCxnSpPr>
          <p:cNvPr id="140" name="Line 3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EEEEEE"/>
            </a:solidFill>
            <a:tailEnd type="triangle" w="med" len="med"/>
          </a:ln>
        </p:spPr>
      </p:cxnSp>
      <p:cxnSp>
        <p:nvCxnSpPr>
          <p:cNvPr id="141" name="Line 3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EEEEEE"/>
            </a:solidFill>
            <a:tailEnd type="triangle" w="med" len="med"/>
          </a:ln>
        </p:spPr>
      </p:cxnSp>
      <p:cxnSp>
        <p:nvCxnSpPr>
          <p:cNvPr id="142" name="Line 3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EEEEEE"/>
            </a:solidFill>
            <a:tailEnd type="triangle" w="med" len="med"/>
          </a:ln>
        </p:spPr>
      </p:cxnSp>
      <p:sp>
        <p:nvSpPr>
          <p:cNvPr id="143" name="TextShape 39"/>
          <p:cNvSpPr txBox="1"/>
          <p:nvPr/>
        </p:nvSpPr>
        <p:spPr>
          <a:xfrm>
            <a:off x="5669280" y="4114800"/>
            <a:ext cx="64008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solidFill>
                  <a:schemeClr val="bg1"/>
                </a:solidFill>
                <a:latin typeface="Arial"/>
              </a:rPr>
              <a:t>Yes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4" name="TextShape 40"/>
          <p:cNvSpPr txBox="1"/>
          <p:nvPr/>
        </p:nvSpPr>
        <p:spPr>
          <a:xfrm>
            <a:off x="4114800" y="4114800"/>
            <a:ext cx="64008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solidFill>
                  <a:schemeClr val="bg1"/>
                </a:solidFill>
                <a:latin typeface="Arial"/>
              </a:rPr>
              <a:t>No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600" dirty="0" smtClean="0">
                <a:solidFill>
                  <a:srgbClr val="FFFFFF"/>
                </a:solidFill>
                <a:latin typeface="Franklin Gothic Book"/>
              </a:rPr>
              <a:t>Major components</a:t>
            </a:r>
            <a:endParaRPr dirty="0"/>
          </a:p>
        </p:txBody>
      </p:sp>
      <p:sp>
        <p:nvSpPr>
          <p:cNvPr id="221" name="CustomShape 2"/>
          <p:cNvSpPr/>
          <p:nvPr/>
        </p:nvSpPr>
        <p:spPr>
          <a:xfrm>
            <a:off x="457200" y="1600200"/>
            <a:ext cx="746676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Fall calculation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Heart beat calculation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GSM module communication</a:t>
            </a:r>
            <a:endParaRPr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92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40080" y="1737360"/>
            <a:ext cx="7948080" cy="4754880"/>
          </a:xfrm>
          <a:prstGeom prst="rect">
            <a:avLst/>
          </a:prstGeom>
          <a:ln>
            <a:noFill/>
          </a:ln>
        </p:spPr>
      </p:pic>
      <p:sp>
        <p:nvSpPr>
          <p:cNvPr id="104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dirty="0">
                <a:solidFill>
                  <a:schemeClr val="bg1"/>
                </a:solidFill>
                <a:latin typeface="Arial"/>
              </a:rPr>
              <a:t>Box &amp; Lid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7040520" cy="114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600" dirty="0">
                <a:solidFill>
                  <a:schemeClr val="bg1"/>
                </a:solidFill>
                <a:latin typeface="Arial"/>
              </a:rPr>
              <a:t>Project Time-line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46" name="Picture 145"/>
          <p:cNvPicPr/>
          <p:nvPr/>
        </p:nvPicPr>
        <p:blipFill>
          <a:blip r:embed="rId2"/>
          <a:stretch>
            <a:fillRect/>
          </a:stretch>
        </p:blipFill>
        <p:spPr>
          <a:xfrm>
            <a:off x="2651040" y="2667960"/>
            <a:ext cx="3658320" cy="144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600" dirty="0">
                <a:solidFill>
                  <a:schemeClr val="bg1"/>
                </a:solidFill>
                <a:latin typeface="Arial"/>
              </a:rPr>
              <a:t>Project Time-line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8" name="CustomShape 2"/>
          <p:cNvSpPr/>
          <p:nvPr/>
        </p:nvSpPr>
        <p:spPr>
          <a:xfrm rot="18900000">
            <a:off x="7574400" y="5939640"/>
            <a:ext cx="103320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12/8/2015</a:t>
            </a:r>
            <a:endParaRPr/>
          </a:p>
        </p:txBody>
      </p:sp>
      <p:sp>
        <p:nvSpPr>
          <p:cNvPr id="149" name="Line 3"/>
          <p:cNvSpPr/>
          <p:nvPr/>
        </p:nvSpPr>
        <p:spPr>
          <a:xfrm flipV="1">
            <a:off x="8326440" y="5510520"/>
            <a:ext cx="330120" cy="330120"/>
          </a:xfrm>
          <a:prstGeom prst="line">
            <a:avLst/>
          </a:prstGeom>
          <a:ln>
            <a:solidFill>
              <a:srgbClr val="FF3333"/>
            </a:solidFill>
          </a:ln>
        </p:spPr>
      </p:sp>
      <p:sp>
        <p:nvSpPr>
          <p:cNvPr id="150" name="Line 4"/>
          <p:cNvSpPr/>
          <p:nvPr/>
        </p:nvSpPr>
        <p:spPr>
          <a:xfrm flipV="1">
            <a:off x="8645400" y="5144040"/>
            <a:ext cx="0" cy="366840"/>
          </a:xfrm>
          <a:prstGeom prst="line">
            <a:avLst/>
          </a:prstGeom>
          <a:ln>
            <a:solidFill>
              <a:srgbClr val="FF3333"/>
            </a:solidFill>
            <a:tailEnd type="triangle" w="med" len="med"/>
          </a:ln>
        </p:spPr>
      </p:sp>
      <p:sp>
        <p:nvSpPr>
          <p:cNvPr id="151" name="CustomShape 5"/>
          <p:cNvSpPr/>
          <p:nvPr/>
        </p:nvSpPr>
        <p:spPr>
          <a:xfrm rot="18900000">
            <a:off x="6984000" y="5939640"/>
            <a:ext cx="103320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12/1/2015</a:t>
            </a:r>
            <a:endParaRPr/>
          </a:p>
        </p:txBody>
      </p:sp>
      <p:sp>
        <p:nvSpPr>
          <p:cNvPr id="152" name="Line 6"/>
          <p:cNvSpPr/>
          <p:nvPr/>
        </p:nvSpPr>
        <p:spPr>
          <a:xfrm flipV="1">
            <a:off x="7772040" y="551052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53" name="Line 7"/>
          <p:cNvSpPr/>
          <p:nvPr/>
        </p:nvSpPr>
        <p:spPr>
          <a:xfrm flipV="1">
            <a:off x="8091000" y="514404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54" name="CustomShape 8"/>
          <p:cNvSpPr/>
          <p:nvPr/>
        </p:nvSpPr>
        <p:spPr>
          <a:xfrm rot="18900000">
            <a:off x="6359400" y="596268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11/24/2015</a:t>
            </a:r>
            <a:endParaRPr/>
          </a:p>
        </p:txBody>
      </p:sp>
      <p:sp>
        <p:nvSpPr>
          <p:cNvPr id="155" name="Line 9"/>
          <p:cNvSpPr/>
          <p:nvPr/>
        </p:nvSpPr>
        <p:spPr>
          <a:xfrm flipV="1">
            <a:off x="7253640" y="551052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56" name="Line 10"/>
          <p:cNvSpPr/>
          <p:nvPr/>
        </p:nvSpPr>
        <p:spPr>
          <a:xfrm flipV="1">
            <a:off x="7572600" y="514404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57" name="Line 11"/>
          <p:cNvSpPr/>
          <p:nvPr/>
        </p:nvSpPr>
        <p:spPr>
          <a:xfrm>
            <a:off x="8663760" y="4412880"/>
            <a:ext cx="0" cy="306360"/>
          </a:xfrm>
          <a:prstGeom prst="line">
            <a:avLst/>
          </a:prstGeom>
          <a:ln>
            <a:solidFill>
              <a:srgbClr val="FF3333"/>
            </a:solidFill>
            <a:tailEnd type="diamond" w="med" len="med"/>
          </a:ln>
        </p:spPr>
      </p:sp>
      <p:sp>
        <p:nvSpPr>
          <p:cNvPr id="158" name="CustomShape 12"/>
          <p:cNvSpPr/>
          <p:nvPr/>
        </p:nvSpPr>
        <p:spPr>
          <a:xfrm>
            <a:off x="8376480" y="4190400"/>
            <a:ext cx="91404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solidFill>
                  <a:srgbClr val="FF3333"/>
                </a:solidFill>
                <a:latin typeface="Arial"/>
              </a:rPr>
              <a:t>Demo!</a:t>
            </a:r>
            <a:endParaRPr/>
          </a:p>
        </p:txBody>
      </p:sp>
      <p:sp>
        <p:nvSpPr>
          <p:cNvPr id="159" name="CustomShape 13"/>
          <p:cNvSpPr/>
          <p:nvPr/>
        </p:nvSpPr>
        <p:spPr>
          <a:xfrm>
            <a:off x="7370640" y="3657600"/>
            <a:ext cx="1919880" cy="48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dirty="0">
                <a:solidFill>
                  <a:schemeClr val="bg1"/>
                </a:solidFill>
                <a:latin typeface="Arial"/>
              </a:rPr>
              <a:t>Complete pulse/SMS code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0" name="CustomShape 14"/>
          <p:cNvSpPr/>
          <p:nvPr/>
        </p:nvSpPr>
        <p:spPr>
          <a:xfrm rot="18900000">
            <a:off x="5805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11/17/2015</a:t>
            </a:r>
            <a:endParaRPr/>
          </a:p>
        </p:txBody>
      </p:sp>
      <p:sp>
        <p:nvSpPr>
          <p:cNvPr id="161" name="Line 15"/>
          <p:cNvSpPr/>
          <p:nvPr/>
        </p:nvSpPr>
        <p:spPr>
          <a:xfrm flipV="1">
            <a:off x="6699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62" name="Line 16"/>
          <p:cNvSpPr/>
          <p:nvPr/>
        </p:nvSpPr>
        <p:spPr>
          <a:xfrm flipV="1">
            <a:off x="7018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63" name="CustomShape 17"/>
          <p:cNvSpPr/>
          <p:nvPr/>
        </p:nvSpPr>
        <p:spPr>
          <a:xfrm rot="18900000">
            <a:off x="5265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11/10/2015</a:t>
            </a:r>
            <a:endParaRPr/>
          </a:p>
        </p:txBody>
      </p:sp>
      <p:sp>
        <p:nvSpPr>
          <p:cNvPr id="164" name="Line 18"/>
          <p:cNvSpPr/>
          <p:nvPr/>
        </p:nvSpPr>
        <p:spPr>
          <a:xfrm flipV="1">
            <a:off x="6159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65" name="Line 19"/>
          <p:cNvSpPr/>
          <p:nvPr/>
        </p:nvSpPr>
        <p:spPr>
          <a:xfrm flipV="1">
            <a:off x="6478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66" name="CustomShape 20"/>
          <p:cNvSpPr/>
          <p:nvPr/>
        </p:nvSpPr>
        <p:spPr>
          <a:xfrm rot="18900000">
            <a:off x="4725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11/03/2015</a:t>
            </a:r>
            <a:endParaRPr/>
          </a:p>
        </p:txBody>
      </p:sp>
      <p:sp>
        <p:nvSpPr>
          <p:cNvPr id="167" name="Line 21"/>
          <p:cNvSpPr/>
          <p:nvPr/>
        </p:nvSpPr>
        <p:spPr>
          <a:xfrm flipV="1">
            <a:off x="5619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68" name="Line 22"/>
          <p:cNvSpPr/>
          <p:nvPr/>
        </p:nvSpPr>
        <p:spPr>
          <a:xfrm flipV="1">
            <a:off x="5938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69" name="CustomShape 23"/>
          <p:cNvSpPr/>
          <p:nvPr/>
        </p:nvSpPr>
        <p:spPr>
          <a:xfrm rot="18900000">
            <a:off x="4185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10/27/2015</a:t>
            </a:r>
            <a:endParaRPr/>
          </a:p>
        </p:txBody>
      </p:sp>
      <p:sp>
        <p:nvSpPr>
          <p:cNvPr id="170" name="Line 24"/>
          <p:cNvSpPr/>
          <p:nvPr/>
        </p:nvSpPr>
        <p:spPr>
          <a:xfrm flipV="1">
            <a:off x="5079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71" name="Line 25"/>
          <p:cNvSpPr/>
          <p:nvPr/>
        </p:nvSpPr>
        <p:spPr>
          <a:xfrm flipV="1">
            <a:off x="5398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72" name="CustomShape 26"/>
          <p:cNvSpPr/>
          <p:nvPr/>
        </p:nvSpPr>
        <p:spPr>
          <a:xfrm rot="18900000">
            <a:off x="3681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10/20/2015</a:t>
            </a:r>
            <a:endParaRPr/>
          </a:p>
        </p:txBody>
      </p:sp>
      <p:sp>
        <p:nvSpPr>
          <p:cNvPr id="173" name="Line 27"/>
          <p:cNvSpPr/>
          <p:nvPr/>
        </p:nvSpPr>
        <p:spPr>
          <a:xfrm flipV="1">
            <a:off x="4575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74" name="Line 28"/>
          <p:cNvSpPr/>
          <p:nvPr/>
        </p:nvSpPr>
        <p:spPr>
          <a:xfrm flipV="1">
            <a:off x="4894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75" name="CustomShape 29"/>
          <p:cNvSpPr/>
          <p:nvPr/>
        </p:nvSpPr>
        <p:spPr>
          <a:xfrm rot="18900000">
            <a:off x="3141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10/13/2015</a:t>
            </a:r>
            <a:endParaRPr/>
          </a:p>
        </p:txBody>
      </p:sp>
      <p:sp>
        <p:nvSpPr>
          <p:cNvPr id="176" name="Line 30"/>
          <p:cNvSpPr/>
          <p:nvPr/>
        </p:nvSpPr>
        <p:spPr>
          <a:xfrm flipV="1">
            <a:off x="4035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77" name="Line 31"/>
          <p:cNvSpPr/>
          <p:nvPr/>
        </p:nvSpPr>
        <p:spPr>
          <a:xfrm flipV="1">
            <a:off x="4354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78" name="CustomShape 32"/>
          <p:cNvSpPr/>
          <p:nvPr/>
        </p:nvSpPr>
        <p:spPr>
          <a:xfrm rot="18900000">
            <a:off x="2601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10/06/2015</a:t>
            </a:r>
            <a:endParaRPr/>
          </a:p>
        </p:txBody>
      </p:sp>
      <p:sp>
        <p:nvSpPr>
          <p:cNvPr id="179" name="Line 33"/>
          <p:cNvSpPr/>
          <p:nvPr/>
        </p:nvSpPr>
        <p:spPr>
          <a:xfrm flipV="1">
            <a:off x="3495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80" name="Line 34"/>
          <p:cNvSpPr/>
          <p:nvPr/>
        </p:nvSpPr>
        <p:spPr>
          <a:xfrm flipV="1">
            <a:off x="3814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81" name="CustomShape 35"/>
          <p:cNvSpPr/>
          <p:nvPr/>
        </p:nvSpPr>
        <p:spPr>
          <a:xfrm rot="18900000">
            <a:off x="2061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09/29/2015</a:t>
            </a:r>
            <a:endParaRPr/>
          </a:p>
        </p:txBody>
      </p:sp>
      <p:sp>
        <p:nvSpPr>
          <p:cNvPr id="182" name="Line 36"/>
          <p:cNvSpPr/>
          <p:nvPr/>
        </p:nvSpPr>
        <p:spPr>
          <a:xfrm flipV="1">
            <a:off x="2955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83" name="Line 37"/>
          <p:cNvSpPr/>
          <p:nvPr/>
        </p:nvSpPr>
        <p:spPr>
          <a:xfrm flipV="1">
            <a:off x="3274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84" name="CustomShape 38"/>
          <p:cNvSpPr/>
          <p:nvPr/>
        </p:nvSpPr>
        <p:spPr>
          <a:xfrm rot="18900000">
            <a:off x="1521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09/22/2015</a:t>
            </a:r>
            <a:endParaRPr/>
          </a:p>
        </p:txBody>
      </p:sp>
      <p:sp>
        <p:nvSpPr>
          <p:cNvPr id="185" name="Line 39"/>
          <p:cNvSpPr/>
          <p:nvPr/>
        </p:nvSpPr>
        <p:spPr>
          <a:xfrm flipV="1">
            <a:off x="2415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86" name="Line 40"/>
          <p:cNvSpPr/>
          <p:nvPr/>
        </p:nvSpPr>
        <p:spPr>
          <a:xfrm flipV="1">
            <a:off x="2734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87" name="CustomShape 41"/>
          <p:cNvSpPr/>
          <p:nvPr/>
        </p:nvSpPr>
        <p:spPr>
          <a:xfrm rot="18900000">
            <a:off x="981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09/15/2015</a:t>
            </a:r>
            <a:endParaRPr/>
          </a:p>
        </p:txBody>
      </p:sp>
      <p:sp>
        <p:nvSpPr>
          <p:cNvPr id="188" name="Line 42"/>
          <p:cNvSpPr/>
          <p:nvPr/>
        </p:nvSpPr>
        <p:spPr>
          <a:xfrm flipV="1">
            <a:off x="1875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89" name="Line 43"/>
          <p:cNvSpPr/>
          <p:nvPr/>
        </p:nvSpPr>
        <p:spPr>
          <a:xfrm flipV="1">
            <a:off x="2194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90" name="CustomShape 44"/>
          <p:cNvSpPr/>
          <p:nvPr/>
        </p:nvSpPr>
        <p:spPr>
          <a:xfrm rot="18900000">
            <a:off x="477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09/08/2015</a:t>
            </a:r>
            <a:endParaRPr/>
          </a:p>
        </p:txBody>
      </p:sp>
      <p:sp>
        <p:nvSpPr>
          <p:cNvPr id="191" name="Line 45"/>
          <p:cNvSpPr/>
          <p:nvPr/>
        </p:nvSpPr>
        <p:spPr>
          <a:xfrm flipV="1">
            <a:off x="1371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92" name="Line 46"/>
          <p:cNvSpPr/>
          <p:nvPr/>
        </p:nvSpPr>
        <p:spPr>
          <a:xfrm flipV="1">
            <a:off x="1690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93" name="CustomShape 47"/>
          <p:cNvSpPr/>
          <p:nvPr/>
        </p:nvSpPr>
        <p:spPr>
          <a:xfrm rot="18900000">
            <a:off x="-6228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09/01/2015</a:t>
            </a:r>
            <a:endParaRPr/>
          </a:p>
        </p:txBody>
      </p:sp>
      <p:sp>
        <p:nvSpPr>
          <p:cNvPr id="194" name="Line 48"/>
          <p:cNvSpPr/>
          <p:nvPr/>
        </p:nvSpPr>
        <p:spPr>
          <a:xfrm flipV="1">
            <a:off x="795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95" name="Line 49"/>
          <p:cNvSpPr/>
          <p:nvPr/>
        </p:nvSpPr>
        <p:spPr>
          <a:xfrm flipV="1">
            <a:off x="1114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96" name="CustomShape 50"/>
          <p:cNvSpPr/>
          <p:nvPr/>
        </p:nvSpPr>
        <p:spPr>
          <a:xfrm>
            <a:off x="989280" y="4719240"/>
            <a:ext cx="7680600" cy="456840"/>
          </a:xfrm>
          <a:prstGeom prst="rect">
            <a:avLst/>
          </a:prstGeom>
          <a:gradFill>
            <a:gsLst>
              <a:gs pos="0">
                <a:srgbClr val="FF950E"/>
              </a:gs>
              <a:gs pos="100000">
                <a:srgbClr val="C5000B"/>
              </a:gs>
            </a:gsLst>
            <a:lin ang="2700000"/>
          </a:gradFill>
          <a:ln>
            <a:solidFill>
              <a:srgbClr val="FFFFFF"/>
            </a:solidFill>
          </a:ln>
        </p:spPr>
      </p:sp>
      <p:sp>
        <p:nvSpPr>
          <p:cNvPr id="197" name="Line 51"/>
          <p:cNvSpPr/>
          <p:nvPr/>
        </p:nvSpPr>
        <p:spPr>
          <a:xfrm>
            <a:off x="1720800" y="4389120"/>
            <a:ext cx="0" cy="33012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98" name="CustomShape 52"/>
          <p:cNvSpPr/>
          <p:nvPr/>
        </p:nvSpPr>
        <p:spPr>
          <a:xfrm>
            <a:off x="623520" y="4114800"/>
            <a:ext cx="191988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dirty="0">
                <a:solidFill>
                  <a:schemeClr val="bg1"/>
                </a:solidFill>
                <a:latin typeface="Arial"/>
              </a:rPr>
              <a:t>Formed team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9" name="Line 53"/>
          <p:cNvSpPr/>
          <p:nvPr/>
        </p:nvSpPr>
        <p:spPr>
          <a:xfrm>
            <a:off x="2269440" y="3955680"/>
            <a:ext cx="0" cy="76356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200" name="CustomShape 54"/>
          <p:cNvSpPr/>
          <p:nvPr/>
        </p:nvSpPr>
        <p:spPr>
          <a:xfrm>
            <a:off x="1080720" y="3733200"/>
            <a:ext cx="191988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Arial"/>
              </a:rPr>
              <a:t>EADAS is born!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01" name="Line 55"/>
          <p:cNvSpPr/>
          <p:nvPr/>
        </p:nvSpPr>
        <p:spPr>
          <a:xfrm>
            <a:off x="2909520" y="3657600"/>
            <a:ext cx="0" cy="106164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202" name="CustomShape 56"/>
          <p:cNvSpPr/>
          <p:nvPr/>
        </p:nvSpPr>
        <p:spPr>
          <a:xfrm>
            <a:off x="440640" y="3383280"/>
            <a:ext cx="283428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Arial"/>
              </a:rPr>
              <a:t>Hardware researched/sourced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03" name="Line 57"/>
          <p:cNvSpPr/>
          <p:nvPr/>
        </p:nvSpPr>
        <p:spPr>
          <a:xfrm>
            <a:off x="3366720" y="3200400"/>
            <a:ext cx="0" cy="151884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204" name="CustomShape 58"/>
          <p:cNvSpPr/>
          <p:nvPr/>
        </p:nvSpPr>
        <p:spPr>
          <a:xfrm>
            <a:off x="623520" y="2926080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Arial"/>
              </a:rPr>
              <a:t>Hardware received and distributed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05" name="Line 59"/>
          <p:cNvSpPr/>
          <p:nvPr/>
        </p:nvSpPr>
        <p:spPr>
          <a:xfrm>
            <a:off x="8412480" y="3017520"/>
            <a:ext cx="0" cy="170172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206" name="CustomShape 60"/>
          <p:cNvSpPr/>
          <p:nvPr/>
        </p:nvSpPr>
        <p:spPr>
          <a:xfrm>
            <a:off x="7315200" y="2566440"/>
            <a:ext cx="1919880" cy="689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dirty="0">
                <a:solidFill>
                  <a:schemeClr val="bg1"/>
                </a:solidFill>
                <a:latin typeface="Arial"/>
              </a:rPr>
              <a:t>Complete documentation &amp; 3D printing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07" name="Line 61"/>
          <p:cNvSpPr/>
          <p:nvPr/>
        </p:nvSpPr>
        <p:spPr>
          <a:xfrm>
            <a:off x="4114800" y="2834640"/>
            <a:ext cx="0" cy="188460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208" name="CustomShape 62"/>
          <p:cNvSpPr/>
          <p:nvPr/>
        </p:nvSpPr>
        <p:spPr>
          <a:xfrm>
            <a:off x="1554480" y="2560320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Arial"/>
              </a:rPr>
              <a:t>Distributed tasks amongst team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09" name="Line 63"/>
          <p:cNvSpPr/>
          <p:nvPr/>
        </p:nvSpPr>
        <p:spPr>
          <a:xfrm>
            <a:off x="4754880" y="2468880"/>
            <a:ext cx="0" cy="225036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210" name="CustomShape 64"/>
          <p:cNvSpPr/>
          <p:nvPr/>
        </p:nvSpPr>
        <p:spPr>
          <a:xfrm>
            <a:off x="3657600" y="2194560"/>
            <a:ext cx="127980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Arial"/>
              </a:rPr>
              <a:t>Started code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1" name="Line 65"/>
          <p:cNvSpPr/>
          <p:nvPr/>
        </p:nvSpPr>
        <p:spPr>
          <a:xfrm>
            <a:off x="5486400" y="2103120"/>
            <a:ext cx="0" cy="263196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212" name="CustomShape 66"/>
          <p:cNvSpPr/>
          <p:nvPr/>
        </p:nvSpPr>
        <p:spPr>
          <a:xfrm>
            <a:off x="4389120" y="1828800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Arial"/>
              </a:rPr>
              <a:t>Gyro working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3" name="Line 67"/>
          <p:cNvSpPr/>
          <p:nvPr/>
        </p:nvSpPr>
        <p:spPr>
          <a:xfrm>
            <a:off x="7315200" y="2103120"/>
            <a:ext cx="0" cy="263196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214" name="CustomShape 68"/>
          <p:cNvSpPr/>
          <p:nvPr/>
        </p:nvSpPr>
        <p:spPr>
          <a:xfrm>
            <a:off x="6949440" y="1260720"/>
            <a:ext cx="2102760" cy="889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dirty="0">
                <a:solidFill>
                  <a:schemeClr val="bg1"/>
                </a:solidFill>
                <a:latin typeface="Arial"/>
              </a:rPr>
              <a:t>UART </a:t>
            </a:r>
            <a:r>
              <a:rPr lang="en-US" sz="1400" dirty="0" err="1">
                <a:solidFill>
                  <a:schemeClr val="bg1"/>
                </a:solidFill>
                <a:latin typeface="Arial"/>
              </a:rPr>
              <a:t>comm</a:t>
            </a:r>
            <a:r>
              <a:rPr lang="en-US" sz="1400" dirty="0">
                <a:solidFill>
                  <a:schemeClr val="bg1"/>
                </a:solidFill>
                <a:latin typeface="Arial"/>
              </a:rPr>
              <a:t> working/keypad working/PCB cut/complete assembly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5" name="Line 69"/>
          <p:cNvSpPr/>
          <p:nvPr/>
        </p:nvSpPr>
        <p:spPr>
          <a:xfrm>
            <a:off x="6126480" y="1844640"/>
            <a:ext cx="0" cy="287460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216" name="CustomShape 70"/>
          <p:cNvSpPr/>
          <p:nvPr/>
        </p:nvSpPr>
        <p:spPr>
          <a:xfrm>
            <a:off x="5029200" y="1554480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Arial"/>
              </a:rPr>
              <a:t>Pulse sensor working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7" name="Line 71"/>
          <p:cNvSpPr/>
          <p:nvPr/>
        </p:nvSpPr>
        <p:spPr>
          <a:xfrm>
            <a:off x="6858000" y="1417320"/>
            <a:ext cx="0" cy="330192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218" name="CustomShape 72"/>
          <p:cNvSpPr/>
          <p:nvPr/>
        </p:nvSpPr>
        <p:spPr>
          <a:xfrm>
            <a:off x="5303520" y="1172880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Arial"/>
              </a:rPr>
              <a:t>LCD code working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9" name="Line 73"/>
          <p:cNvSpPr/>
          <p:nvPr/>
        </p:nvSpPr>
        <p:spPr>
          <a:xfrm>
            <a:off x="8121600" y="3955680"/>
            <a:ext cx="0" cy="76356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Franklin Gothic Book"/>
              </a:rPr>
              <a:t>Software </a:t>
            </a:r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457200" y="1600200"/>
            <a:ext cx="746676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en-US" sz="3000" dirty="0">
                <a:solidFill>
                  <a:srgbClr val="FFFFFF"/>
                </a:solidFill>
                <a:latin typeface="Arial"/>
              </a:rPr>
              <a:t>Code Composer Studio v6.1 – Integrated development environment for TI microcontrollers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en-US" sz="3000" dirty="0" err="1">
                <a:solidFill>
                  <a:srgbClr val="FFFFFF"/>
                </a:solidFill>
                <a:latin typeface="Arial"/>
              </a:rPr>
              <a:t>Git</a:t>
            </a:r>
            <a:r>
              <a:rPr lang="en-US" sz="3000" dirty="0">
                <a:solidFill>
                  <a:srgbClr val="FFFFFF"/>
                </a:solidFill>
                <a:latin typeface="Arial"/>
              </a:rPr>
              <a:t> – Source code control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en-US" sz="3000" dirty="0">
                <a:solidFill>
                  <a:srgbClr val="FFFFFF"/>
                </a:solidFill>
                <a:latin typeface="Arial"/>
              </a:rPr>
              <a:t>Arduino C++ libraries ported to TI Launchpad in C (for gyro)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271</Words>
  <Application>Microsoft Office PowerPoint</Application>
  <PresentationFormat>On-screen Show (4:3)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10 Pitch</vt:lpstr>
      <vt:lpstr>DejaVu Sans</vt:lpstr>
      <vt:lpstr>Franklin Gothic Book</vt:lpstr>
      <vt:lpstr>StarSymbol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Nisarg Patel</cp:lastModifiedBy>
  <cp:revision>19</cp:revision>
  <dcterms:modified xsi:type="dcterms:W3CDTF">2015-12-08T16:50:00Z</dcterms:modified>
</cp:coreProperties>
</file>