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8" r:id="rId2"/>
  </p:sldIdLst>
  <p:sldSz cx="21945600" cy="16459200"/>
  <p:notesSz cx="6858000" cy="9144000"/>
  <p:defaultTextStyle>
    <a:defPPr>
      <a:defRPr lang="en-US"/>
    </a:defPPr>
    <a:lvl1pPr marL="0" algn="l" defTabSz="1746547" rtl="0" eaLnBrk="1" latinLnBrk="0" hangingPunct="1">
      <a:defRPr sz="3400" kern="1200">
        <a:solidFill>
          <a:schemeClr val="tx1"/>
        </a:solidFill>
        <a:latin typeface="+mn-lt"/>
        <a:ea typeface="+mn-ea"/>
        <a:cs typeface="+mn-cs"/>
      </a:defRPr>
    </a:lvl1pPr>
    <a:lvl2pPr marL="873273" algn="l" defTabSz="1746547" rtl="0" eaLnBrk="1" latinLnBrk="0" hangingPunct="1">
      <a:defRPr sz="3400" kern="1200">
        <a:solidFill>
          <a:schemeClr val="tx1"/>
        </a:solidFill>
        <a:latin typeface="+mn-lt"/>
        <a:ea typeface="+mn-ea"/>
        <a:cs typeface="+mn-cs"/>
      </a:defRPr>
    </a:lvl2pPr>
    <a:lvl3pPr marL="1746547" algn="l" defTabSz="1746547" rtl="0" eaLnBrk="1" latinLnBrk="0" hangingPunct="1">
      <a:defRPr sz="3400" kern="1200">
        <a:solidFill>
          <a:schemeClr val="tx1"/>
        </a:solidFill>
        <a:latin typeface="+mn-lt"/>
        <a:ea typeface="+mn-ea"/>
        <a:cs typeface="+mn-cs"/>
      </a:defRPr>
    </a:lvl3pPr>
    <a:lvl4pPr marL="2619821" algn="l" defTabSz="1746547" rtl="0" eaLnBrk="1" latinLnBrk="0" hangingPunct="1">
      <a:defRPr sz="3400" kern="1200">
        <a:solidFill>
          <a:schemeClr val="tx1"/>
        </a:solidFill>
        <a:latin typeface="+mn-lt"/>
        <a:ea typeface="+mn-ea"/>
        <a:cs typeface="+mn-cs"/>
      </a:defRPr>
    </a:lvl4pPr>
    <a:lvl5pPr marL="3493095" algn="l" defTabSz="1746547" rtl="0" eaLnBrk="1" latinLnBrk="0" hangingPunct="1">
      <a:defRPr sz="3400" kern="1200">
        <a:solidFill>
          <a:schemeClr val="tx1"/>
        </a:solidFill>
        <a:latin typeface="+mn-lt"/>
        <a:ea typeface="+mn-ea"/>
        <a:cs typeface="+mn-cs"/>
      </a:defRPr>
    </a:lvl5pPr>
    <a:lvl6pPr marL="4366368" algn="l" defTabSz="1746547" rtl="0" eaLnBrk="1" latinLnBrk="0" hangingPunct="1">
      <a:defRPr sz="3400" kern="1200">
        <a:solidFill>
          <a:schemeClr val="tx1"/>
        </a:solidFill>
        <a:latin typeface="+mn-lt"/>
        <a:ea typeface="+mn-ea"/>
        <a:cs typeface="+mn-cs"/>
      </a:defRPr>
    </a:lvl6pPr>
    <a:lvl7pPr marL="5239642" algn="l" defTabSz="1746547" rtl="0" eaLnBrk="1" latinLnBrk="0" hangingPunct="1">
      <a:defRPr sz="3400" kern="1200">
        <a:solidFill>
          <a:schemeClr val="tx1"/>
        </a:solidFill>
        <a:latin typeface="+mn-lt"/>
        <a:ea typeface="+mn-ea"/>
        <a:cs typeface="+mn-cs"/>
      </a:defRPr>
    </a:lvl7pPr>
    <a:lvl8pPr marL="6112915" algn="l" defTabSz="1746547" rtl="0" eaLnBrk="1" latinLnBrk="0" hangingPunct="1">
      <a:defRPr sz="3400" kern="1200">
        <a:solidFill>
          <a:schemeClr val="tx1"/>
        </a:solidFill>
        <a:latin typeface="+mn-lt"/>
        <a:ea typeface="+mn-ea"/>
        <a:cs typeface="+mn-cs"/>
      </a:defRPr>
    </a:lvl8pPr>
    <a:lvl9pPr marL="6986190" algn="l" defTabSz="1746547" rtl="0" eaLnBrk="1" latinLnBrk="0" hangingPunct="1">
      <a:defRPr sz="3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0">
          <p15:clr>
            <a:srgbClr val="A4A3A4"/>
          </p15:clr>
        </p15:guide>
        <p15:guide id="2" pos="60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3248"/>
    <a:srgbClr val="01004B"/>
    <a:srgbClr val="1A4BA9"/>
    <a:srgbClr val="09306B"/>
    <a:srgbClr val="C4172F"/>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76"/>
    <p:restoredTop sz="94681"/>
  </p:normalViewPr>
  <p:slideViewPr>
    <p:cSldViewPr>
      <p:cViewPr>
        <p:scale>
          <a:sx n="86" d="100"/>
          <a:sy n="86" d="100"/>
        </p:scale>
        <p:origin x="-1144" y="-2184"/>
      </p:cViewPr>
      <p:guideLst>
        <p:guide orient="horz" pos="8400"/>
        <p:guide pos="603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12/12/17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24B43-5809-E841-B010-6B8580B5C320}" type="datetimeFigureOut">
              <a:rPr lang="en-US" smtClean="0"/>
              <a:t>12/12/17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D25E95-68ED-9043-BD15-B5C925BD6FCE}" type="slidenum">
              <a:rPr lang="en-US" smtClean="0"/>
              <a:t>‹#›</a:t>
            </a:fld>
            <a:endParaRPr lang="en-US"/>
          </a:p>
        </p:txBody>
      </p:sp>
    </p:spTree>
    <p:extLst>
      <p:ext uri="{BB962C8B-B14F-4D97-AF65-F5344CB8AC3E}">
        <p14:creationId xmlns:p14="http://schemas.microsoft.com/office/powerpoint/2010/main" val="1731872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D25E95-68ED-9043-BD15-B5C925BD6FCE}" type="slidenum">
              <a:rPr lang="en-US" smtClean="0"/>
              <a:t>1</a:t>
            </a:fld>
            <a:endParaRPr lang="en-US"/>
          </a:p>
        </p:txBody>
      </p:sp>
    </p:spTree>
    <p:extLst>
      <p:ext uri="{BB962C8B-B14F-4D97-AF65-F5344CB8AC3E}">
        <p14:creationId xmlns:p14="http://schemas.microsoft.com/office/powerpoint/2010/main" val="593335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quot; x 48&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348343" y="304800"/>
            <a:ext cx="21248915" cy="1676400"/>
          </a:xfrm>
          <a:prstGeom prst="rect">
            <a:avLst/>
          </a:prstGeom>
          <a:solidFill>
            <a:srgbClr val="C4172F"/>
          </a:solidFill>
          <a:ln>
            <a:solidFill>
              <a:srgbClr val="C4172F"/>
            </a:solidFill>
          </a:ln>
        </p:spPr>
        <p:txBody>
          <a:bodyPr vert="horz" lIns="78373" tIns="39187" rIns="78373" bIns="39187" anchor="ctr" anchorCtr="1"/>
          <a:lstStyle>
            <a:lvl1pPr>
              <a:defRPr sz="3100" b="1">
                <a:solidFill>
                  <a:schemeClr val="bg1"/>
                </a:solidFill>
                <a:latin typeface="Arial"/>
                <a:cs typeface="Arial"/>
              </a:defRPr>
            </a:lvl1pPr>
          </a:lstStyle>
          <a:p>
            <a:r>
              <a:rPr lang="en-US" dirty="0" smtClean="0"/>
              <a:t>Poster Presentation Title</a:t>
            </a:r>
            <a:br>
              <a:rPr lang="en-US" dirty="0" smtClean="0"/>
            </a:br>
            <a:r>
              <a:rPr lang="en-US" sz="2100" b="1" dirty="0" smtClean="0">
                <a:solidFill>
                  <a:schemeClr val="bg1"/>
                </a:solidFill>
                <a:latin typeface="Arial" pitchFamily="34" charset="0"/>
                <a:cs typeface="Arial" pitchFamily="34" charset="0"/>
              </a:rPr>
              <a:t>List Author Name(s)</a:t>
            </a:r>
            <a:br>
              <a:rPr lang="en-US" sz="2100" b="1" dirty="0" smtClean="0">
                <a:solidFill>
                  <a:schemeClr val="bg1"/>
                </a:solidFill>
                <a:latin typeface="Arial" pitchFamily="34" charset="0"/>
                <a:cs typeface="Arial" pitchFamily="34" charset="0"/>
              </a:rPr>
            </a:br>
            <a:r>
              <a:rPr lang="en-US" sz="2100" b="1" dirty="0" smtClean="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348343" y="21336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Abstract or Introduction</a:t>
            </a:r>
            <a:endParaRPr lang="en-US" dirty="0"/>
          </a:p>
        </p:txBody>
      </p:sp>
      <p:sp>
        <p:nvSpPr>
          <p:cNvPr id="24" name="Text Placeholder 23"/>
          <p:cNvSpPr>
            <a:spLocks noGrp="1"/>
          </p:cNvSpPr>
          <p:nvPr>
            <p:ph type="body" sz="quarter" idx="11" hasCustomPrompt="1"/>
          </p:nvPr>
        </p:nvSpPr>
        <p:spPr>
          <a:xfrm>
            <a:off x="348343" y="2819400"/>
            <a:ext cx="6792685" cy="4343400"/>
          </a:xfrm>
          <a:prstGeom prst="rect">
            <a:avLst/>
          </a:prstGeom>
        </p:spPr>
        <p:txBody>
          <a:bodyPr vert="horz" lIns="78373" tIns="39187" rIns="78373" bIns="39187"/>
          <a:lstStyle>
            <a:lvl1pPr marL="0" indent="0">
              <a:buNone/>
              <a:defRPr sz="1400" baseline="0"/>
            </a:lvl1pPr>
            <a:lvl2pPr marL="198654" indent="0">
              <a:buNone/>
              <a:defRPr sz="1400" baseline="0"/>
            </a:lvl2pPr>
            <a:lvl3pPr marL="386424" indent="0">
              <a:buNone/>
              <a:defRPr sz="1400" baseline="0"/>
            </a:lvl3pPr>
            <a:lvl4pPr>
              <a:defRPr sz="1400"/>
            </a:lvl4pPr>
            <a:lvl5pPr>
              <a:defRPr sz="1400"/>
            </a:lvl5pPr>
          </a:lstStyle>
          <a:p>
            <a:pPr lvl="0"/>
            <a:r>
              <a:rPr lang="en-US" dirty="0" smtClean="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348343" y="73152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Objectives</a:t>
            </a:r>
            <a:endParaRPr lang="en-US" dirty="0"/>
          </a:p>
        </p:txBody>
      </p:sp>
      <p:sp>
        <p:nvSpPr>
          <p:cNvPr id="26" name="Text Placeholder 23"/>
          <p:cNvSpPr>
            <a:spLocks noGrp="1"/>
          </p:cNvSpPr>
          <p:nvPr>
            <p:ph type="body" sz="quarter" idx="13" hasCustomPrompt="1"/>
          </p:nvPr>
        </p:nvSpPr>
        <p:spPr>
          <a:xfrm>
            <a:off x="348343" y="8001000"/>
            <a:ext cx="6792685" cy="3657600"/>
          </a:xfrm>
          <a:prstGeom prst="rect">
            <a:avLst/>
          </a:prstGeom>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547" rtl="0" eaLnBrk="1" fontAlgn="auto" latinLnBrk="0" hangingPunct="1">
              <a:lnSpc>
                <a:spcPct val="100000"/>
              </a:lnSpc>
              <a:spcBef>
                <a:spcPct val="20000"/>
              </a:spcBef>
              <a:spcAft>
                <a:spcPts val="0"/>
              </a:spcAft>
              <a:buClrTx/>
              <a:buSzTx/>
              <a:buFont typeface="Arial" pitchFamily="34" charset="0"/>
              <a:buNone/>
              <a:tabLst/>
              <a:defRPr/>
            </a:pPr>
            <a:r>
              <a:rPr lang="en-US" dirty="0" smtClean="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348343" y="118110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Methods</a:t>
            </a:r>
            <a:endParaRPr lang="en-US" dirty="0"/>
          </a:p>
        </p:txBody>
      </p:sp>
      <p:sp>
        <p:nvSpPr>
          <p:cNvPr id="28" name="Text Placeholder 23"/>
          <p:cNvSpPr>
            <a:spLocks noGrp="1"/>
          </p:cNvSpPr>
          <p:nvPr>
            <p:ph type="body" sz="quarter" idx="15" hasCustomPrompt="1"/>
          </p:nvPr>
        </p:nvSpPr>
        <p:spPr>
          <a:xfrm>
            <a:off x="348343" y="12496800"/>
            <a:ext cx="6792685" cy="3657600"/>
          </a:xfrm>
          <a:prstGeom prst="rect">
            <a:avLst/>
          </a:prstGeom>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547" rtl="0" eaLnBrk="1" fontAlgn="auto" latinLnBrk="0" hangingPunct="1">
              <a:lnSpc>
                <a:spcPct val="100000"/>
              </a:lnSpc>
              <a:spcBef>
                <a:spcPct val="20000"/>
              </a:spcBef>
              <a:spcAft>
                <a:spcPts val="0"/>
              </a:spcAft>
              <a:buClrTx/>
              <a:buSzTx/>
              <a:buFont typeface="Arial" pitchFamily="34" charset="0"/>
              <a:buNone/>
              <a:tabLst/>
              <a:defRPr/>
            </a:pPr>
            <a:r>
              <a:rPr lang="en-US" dirty="0" smtClean="0"/>
              <a:t>Copy and paste title bars and text boxes to create additional sections.</a:t>
            </a:r>
          </a:p>
        </p:txBody>
      </p:sp>
      <p:sp>
        <p:nvSpPr>
          <p:cNvPr id="29" name="Text Placeholder 21"/>
          <p:cNvSpPr>
            <a:spLocks noGrp="1"/>
          </p:cNvSpPr>
          <p:nvPr>
            <p:ph type="body" sz="quarter" idx="16" hasCustomPrompt="1"/>
          </p:nvPr>
        </p:nvSpPr>
        <p:spPr>
          <a:xfrm>
            <a:off x="7576458" y="21336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Results</a:t>
            </a:r>
            <a:endParaRPr lang="en-US" dirty="0"/>
          </a:p>
        </p:txBody>
      </p:sp>
      <p:sp>
        <p:nvSpPr>
          <p:cNvPr id="30" name="Text Placeholder 23"/>
          <p:cNvSpPr>
            <a:spLocks noGrp="1"/>
          </p:cNvSpPr>
          <p:nvPr>
            <p:ph type="body" sz="quarter" idx="17"/>
          </p:nvPr>
        </p:nvSpPr>
        <p:spPr>
          <a:xfrm>
            <a:off x="14804572" y="12496800"/>
            <a:ext cx="6792685" cy="3657600"/>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21"/>
          <p:cNvSpPr>
            <a:spLocks noGrp="1"/>
          </p:cNvSpPr>
          <p:nvPr>
            <p:ph type="body" sz="quarter" idx="18" hasCustomPrompt="1"/>
          </p:nvPr>
        </p:nvSpPr>
        <p:spPr>
          <a:xfrm>
            <a:off x="14804572" y="21336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Conclusion</a:t>
            </a:r>
            <a:endParaRPr lang="en-US" dirty="0"/>
          </a:p>
        </p:txBody>
      </p:sp>
      <p:sp>
        <p:nvSpPr>
          <p:cNvPr id="32" name="Text Placeholder 23"/>
          <p:cNvSpPr>
            <a:spLocks noGrp="1"/>
          </p:cNvSpPr>
          <p:nvPr>
            <p:ph type="body" sz="quarter" idx="19"/>
          </p:nvPr>
        </p:nvSpPr>
        <p:spPr>
          <a:xfrm>
            <a:off x="14804572" y="2819400"/>
            <a:ext cx="6792685" cy="8839200"/>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Text Placeholder 21"/>
          <p:cNvSpPr>
            <a:spLocks noGrp="1"/>
          </p:cNvSpPr>
          <p:nvPr>
            <p:ph type="body" sz="quarter" idx="20" hasCustomPrompt="1"/>
          </p:nvPr>
        </p:nvSpPr>
        <p:spPr>
          <a:xfrm>
            <a:off x="14804572" y="11811000"/>
            <a:ext cx="6792685"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smtClean="0"/>
              <a:t>References</a:t>
            </a:r>
            <a:endParaRPr lang="en-US" dirty="0"/>
          </a:p>
        </p:txBody>
      </p:sp>
      <p:sp>
        <p:nvSpPr>
          <p:cNvPr id="34" name="Text Placeholder 23"/>
          <p:cNvSpPr>
            <a:spLocks noGrp="1"/>
          </p:cNvSpPr>
          <p:nvPr>
            <p:ph type="body" sz="quarter" idx="21" hasCustomPrompt="1"/>
          </p:nvPr>
        </p:nvSpPr>
        <p:spPr>
          <a:xfrm>
            <a:off x="7576458" y="2819400"/>
            <a:ext cx="6792685" cy="13335000"/>
          </a:xfrm>
          <a:prstGeom prst="rect">
            <a:avLst/>
          </a:prstGeom>
        </p:spPr>
        <p:txBody>
          <a:bodyPr vert="horz" lIns="78373" tIns="39187" rIns="78373" bIns="39187"/>
          <a:lstStyle>
            <a:lvl1pPr marL="0" indent="0">
              <a:buNone/>
              <a:defRPr sz="1400" baseline="0"/>
            </a:lvl1pPr>
            <a:lvl2pPr marL="198654" indent="0">
              <a:buNone/>
              <a:defRPr sz="1400"/>
            </a:lvl2pPr>
            <a:lvl3pPr>
              <a:defRPr sz="1400"/>
            </a:lvl3pPr>
            <a:lvl4pPr>
              <a:defRPr sz="1400"/>
            </a:lvl4pPr>
            <a:lvl5pPr>
              <a:defRPr sz="1400"/>
            </a:lvl5pPr>
          </a:lstStyle>
          <a:p>
            <a:pPr lvl="0"/>
            <a:r>
              <a:rPr lang="en-US" dirty="0" smtClean="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609602" y="457200"/>
            <a:ext cx="1567543" cy="1371600"/>
          </a:xfrm>
          <a:prstGeom prst="rect">
            <a:avLst/>
          </a:prstGeom>
          <a:solidFill>
            <a:schemeClr val="bg1"/>
          </a:solidFill>
        </p:spPr>
        <p:txBody>
          <a:bodyPr vert="horz" lIns="78373" tIns="39187" rIns="78373" bIns="39187"/>
          <a:lstStyle>
            <a:lvl1pPr marL="0" indent="0">
              <a:buNone/>
              <a:defRPr sz="1000"/>
            </a:lvl1pPr>
          </a:lstStyle>
          <a:p>
            <a:r>
              <a:rPr lang="en-US" dirty="0" smtClean="0"/>
              <a:t>LOGO</a:t>
            </a:r>
            <a:endParaRPr lang="en-US" dirty="0"/>
          </a:p>
        </p:txBody>
      </p:sp>
      <p:sp>
        <p:nvSpPr>
          <p:cNvPr id="37" name="Picture Placeholder 35"/>
          <p:cNvSpPr>
            <a:spLocks noGrp="1"/>
          </p:cNvSpPr>
          <p:nvPr>
            <p:ph type="pic" sz="quarter" idx="23" hasCustomPrompt="1"/>
          </p:nvPr>
        </p:nvSpPr>
        <p:spPr>
          <a:xfrm>
            <a:off x="19855545" y="457200"/>
            <a:ext cx="1567543" cy="1371600"/>
          </a:xfrm>
          <a:prstGeom prst="rect">
            <a:avLst/>
          </a:prstGeom>
          <a:solidFill>
            <a:schemeClr val="bg1"/>
          </a:solidFill>
        </p:spPr>
        <p:txBody>
          <a:bodyPr vert="horz" lIns="78373" tIns="39187" rIns="78373" bIns="39187"/>
          <a:lstStyle>
            <a:lvl1pPr marL="0" indent="0">
              <a:buNone/>
              <a:defRPr sz="1000"/>
            </a:lvl1pPr>
          </a:lstStyle>
          <a:p>
            <a:r>
              <a:rPr lang="en-US" dirty="0" smtClean="0"/>
              <a:t>LOGO</a:t>
            </a:r>
            <a:endParaRPr lang="en-US" dirty="0"/>
          </a:p>
        </p:txBody>
      </p:sp>
      <p:sp>
        <p:nvSpPr>
          <p:cNvPr id="39" name="Chart Placeholder 38"/>
          <p:cNvSpPr>
            <a:spLocks noGrp="1"/>
          </p:cNvSpPr>
          <p:nvPr>
            <p:ph type="chart" sz="quarter" idx="24"/>
          </p:nvPr>
        </p:nvSpPr>
        <p:spPr>
          <a:xfrm>
            <a:off x="8098974" y="8077200"/>
            <a:ext cx="5747657" cy="3352800"/>
          </a:xfrm>
          <a:prstGeom prst="rect">
            <a:avLst/>
          </a:prstGeom>
        </p:spPr>
        <p:txBody>
          <a:bodyPr vert="horz" lIns="78373" tIns="39187" rIns="78373" bIns="39187"/>
          <a:lstStyle>
            <a:lvl1pPr marL="0" indent="0">
              <a:buNone/>
              <a:defRPr sz="1400"/>
            </a:lvl1pPr>
          </a:lstStyle>
          <a:p>
            <a:endParaRPr lang="en-US" dirty="0"/>
          </a:p>
        </p:txBody>
      </p:sp>
      <p:sp>
        <p:nvSpPr>
          <p:cNvPr id="40" name="Chart Placeholder 38"/>
          <p:cNvSpPr>
            <a:spLocks noGrp="1"/>
          </p:cNvSpPr>
          <p:nvPr>
            <p:ph type="chart" sz="quarter" idx="25"/>
          </p:nvPr>
        </p:nvSpPr>
        <p:spPr>
          <a:xfrm>
            <a:off x="8098974" y="12268200"/>
            <a:ext cx="5747657" cy="3352800"/>
          </a:xfrm>
          <a:prstGeom prst="rect">
            <a:avLst/>
          </a:prstGeom>
        </p:spPr>
        <p:txBody>
          <a:bodyPr vert="horz" lIns="78373" tIns="39187" rIns="78373" bIns="39187"/>
          <a:lstStyle>
            <a:lvl1pPr marL="0" indent="0">
              <a:buNone/>
              <a:defRPr sz="1400"/>
            </a:lvl1pPr>
          </a:lstStyle>
          <a:p>
            <a:endParaRPr lang="en-US" dirty="0"/>
          </a:p>
        </p:txBody>
      </p:sp>
      <p:pic>
        <p:nvPicPr>
          <p:cNvPr id="4" name="Picture 3"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269200" y="16208386"/>
            <a:ext cx="1371600" cy="219456"/>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746547" rtl="0" eaLnBrk="1" latinLnBrk="0" hangingPunct="1">
        <a:spcBef>
          <a:spcPct val="0"/>
        </a:spcBef>
        <a:buNone/>
        <a:defRPr sz="8400" kern="1200">
          <a:solidFill>
            <a:schemeClr val="tx1"/>
          </a:solidFill>
          <a:latin typeface="+mj-lt"/>
          <a:ea typeface="+mj-ea"/>
          <a:cs typeface="+mj-cs"/>
        </a:defRPr>
      </a:lvl1pPr>
    </p:titleStyle>
    <p:bodyStyle>
      <a:lvl1pPr marL="654956" indent="-654956" algn="l" defTabSz="1746547" rtl="0" eaLnBrk="1" latinLnBrk="0" hangingPunct="1">
        <a:spcBef>
          <a:spcPct val="20000"/>
        </a:spcBef>
        <a:buFont typeface="Arial" pitchFamily="34" charset="0"/>
        <a:buChar char="•"/>
        <a:defRPr sz="6100" kern="1200">
          <a:solidFill>
            <a:schemeClr val="tx1"/>
          </a:solidFill>
          <a:latin typeface="+mn-lt"/>
          <a:ea typeface="+mn-ea"/>
          <a:cs typeface="+mn-cs"/>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p:bodyStyle>
    <p:otherStyle>
      <a:defPPr>
        <a:defRPr lang="en-US"/>
      </a:defPPr>
      <a:lvl1pPr marL="0" algn="l" defTabSz="1746547" rtl="0" eaLnBrk="1" latinLnBrk="0" hangingPunct="1">
        <a:defRPr sz="3400" kern="1200">
          <a:solidFill>
            <a:schemeClr val="tx1"/>
          </a:solidFill>
          <a:latin typeface="+mn-lt"/>
          <a:ea typeface="+mn-ea"/>
          <a:cs typeface="+mn-cs"/>
        </a:defRPr>
      </a:lvl1pPr>
      <a:lvl2pPr marL="873273" algn="l" defTabSz="1746547" rtl="0" eaLnBrk="1" latinLnBrk="0" hangingPunct="1">
        <a:defRPr sz="3400" kern="1200">
          <a:solidFill>
            <a:schemeClr val="tx1"/>
          </a:solidFill>
          <a:latin typeface="+mn-lt"/>
          <a:ea typeface="+mn-ea"/>
          <a:cs typeface="+mn-cs"/>
        </a:defRPr>
      </a:lvl2pPr>
      <a:lvl3pPr marL="1746547" algn="l" defTabSz="1746547" rtl="0" eaLnBrk="1" latinLnBrk="0" hangingPunct="1">
        <a:defRPr sz="3400" kern="1200">
          <a:solidFill>
            <a:schemeClr val="tx1"/>
          </a:solidFill>
          <a:latin typeface="+mn-lt"/>
          <a:ea typeface="+mn-ea"/>
          <a:cs typeface="+mn-cs"/>
        </a:defRPr>
      </a:lvl3pPr>
      <a:lvl4pPr marL="2619821" algn="l" defTabSz="1746547" rtl="0" eaLnBrk="1" latinLnBrk="0" hangingPunct="1">
        <a:defRPr sz="3400" kern="1200">
          <a:solidFill>
            <a:schemeClr val="tx1"/>
          </a:solidFill>
          <a:latin typeface="+mn-lt"/>
          <a:ea typeface="+mn-ea"/>
          <a:cs typeface="+mn-cs"/>
        </a:defRPr>
      </a:lvl4pPr>
      <a:lvl5pPr marL="3493095" algn="l" defTabSz="1746547" rtl="0" eaLnBrk="1" latinLnBrk="0" hangingPunct="1">
        <a:defRPr sz="3400" kern="1200">
          <a:solidFill>
            <a:schemeClr val="tx1"/>
          </a:solidFill>
          <a:latin typeface="+mn-lt"/>
          <a:ea typeface="+mn-ea"/>
          <a:cs typeface="+mn-cs"/>
        </a:defRPr>
      </a:lvl5pPr>
      <a:lvl6pPr marL="4366368" algn="l" defTabSz="1746547" rtl="0" eaLnBrk="1" latinLnBrk="0" hangingPunct="1">
        <a:defRPr sz="3400" kern="1200">
          <a:solidFill>
            <a:schemeClr val="tx1"/>
          </a:solidFill>
          <a:latin typeface="+mn-lt"/>
          <a:ea typeface="+mn-ea"/>
          <a:cs typeface="+mn-cs"/>
        </a:defRPr>
      </a:lvl6pPr>
      <a:lvl7pPr marL="5239642" algn="l" defTabSz="1746547" rtl="0" eaLnBrk="1" latinLnBrk="0" hangingPunct="1">
        <a:defRPr sz="3400" kern="1200">
          <a:solidFill>
            <a:schemeClr val="tx1"/>
          </a:solidFill>
          <a:latin typeface="+mn-lt"/>
          <a:ea typeface="+mn-ea"/>
          <a:cs typeface="+mn-cs"/>
        </a:defRPr>
      </a:lvl7pPr>
      <a:lvl8pPr marL="6112915" algn="l" defTabSz="1746547" rtl="0" eaLnBrk="1" latinLnBrk="0" hangingPunct="1">
        <a:defRPr sz="3400" kern="1200">
          <a:solidFill>
            <a:schemeClr val="tx1"/>
          </a:solidFill>
          <a:latin typeface="+mn-lt"/>
          <a:ea typeface="+mn-ea"/>
          <a:cs typeface="+mn-cs"/>
        </a:defRPr>
      </a:lvl8pPr>
      <a:lvl9pPr marL="6986190" algn="l" defTabSz="1746547" rtl="0" eaLnBrk="1" latinLnBrk="0" hangingPunct="1">
        <a:defRPr sz="3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8.png"/><Relationship Id="rId21" Type="http://schemas.openxmlformats.org/officeDocument/2006/relationships/image" Target="../media/image19.png"/><Relationship Id="rId22" Type="http://schemas.openxmlformats.org/officeDocument/2006/relationships/image" Target="../media/image20.png"/><Relationship Id="rId23" Type="http://schemas.openxmlformats.org/officeDocument/2006/relationships/image" Target="../media/image21.png"/><Relationship Id="rId24" Type="http://schemas.openxmlformats.org/officeDocument/2006/relationships/image" Target="../media/image22.png"/><Relationship Id="rId25" Type="http://schemas.openxmlformats.org/officeDocument/2006/relationships/image" Target="../media/image23.emf"/><Relationship Id="rId26" Type="http://schemas.openxmlformats.org/officeDocument/2006/relationships/image" Target="../media/image24.emf"/><Relationship Id="rId27" Type="http://schemas.openxmlformats.org/officeDocument/2006/relationships/image" Target="../media/image25.emf"/><Relationship Id="rId28" Type="http://schemas.openxmlformats.org/officeDocument/2006/relationships/image" Target="../media/image26.png"/><Relationship Id="rId29" Type="http://schemas.openxmlformats.org/officeDocument/2006/relationships/image" Target="../media/image27.png"/><Relationship Id="rId30" Type="http://schemas.openxmlformats.org/officeDocument/2006/relationships/image" Target="../media/image28.png"/><Relationship Id="rId31" Type="http://schemas.openxmlformats.org/officeDocument/2006/relationships/image" Target="../media/image29.png"/><Relationship Id="rId32" Type="http://schemas.openxmlformats.org/officeDocument/2006/relationships/image" Target="../media/image30.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5.gif"/><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1"/>
          </p:nvPr>
        </p:nvSpPr>
        <p:spPr>
          <a:xfrm>
            <a:off x="7611316" y="8424635"/>
            <a:ext cx="6792685" cy="7882165"/>
          </a:xfrm>
        </p:spPr>
        <p:txBody>
          <a:bodyPr/>
          <a:lstStyle/>
          <a:p>
            <a:r>
              <a:rPr lang="en-US" dirty="0" smtClean="0"/>
              <a:t> </a:t>
            </a:r>
            <a:endParaRPr lang="en-US" dirty="0"/>
          </a:p>
        </p:txBody>
      </p:sp>
      <p:sp>
        <p:nvSpPr>
          <p:cNvPr id="19" name="Title 18"/>
          <p:cNvSpPr>
            <a:spLocks noGrp="1"/>
          </p:cNvSpPr>
          <p:nvPr>
            <p:ph type="title"/>
          </p:nvPr>
        </p:nvSpPr>
        <p:spPr>
          <a:solidFill>
            <a:srgbClr val="01004B"/>
          </a:solidFill>
          <a:ln>
            <a:solidFill>
              <a:srgbClr val="09306B"/>
            </a:solidFill>
          </a:ln>
        </p:spPr>
        <p:txBody>
          <a:bodyPr/>
          <a:lstStyle/>
          <a:p>
            <a:r>
              <a:rPr lang="en-US" sz="4000" dirty="0"/>
              <a:t>A Discrete Universal Denoiser and Its Application to Binary Images</a:t>
            </a:r>
            <a:br>
              <a:rPr lang="en-US" sz="4000" dirty="0"/>
            </a:br>
            <a:r>
              <a:rPr lang="en-US" sz="3200" dirty="0"/>
              <a:t>Boning Li</a:t>
            </a:r>
            <a:br>
              <a:rPr lang="en-US" sz="3200" dirty="0"/>
            </a:br>
            <a:r>
              <a:rPr lang="en-US" sz="3200" dirty="0"/>
              <a:t>ECE 587 Information Theory</a:t>
            </a:r>
            <a:endParaRPr lang="en-US" sz="4000" dirty="0"/>
          </a:p>
        </p:txBody>
      </p:sp>
      <p:sp>
        <p:nvSpPr>
          <p:cNvPr id="20" name="Text Placeholder 19"/>
          <p:cNvSpPr>
            <a:spLocks noGrp="1"/>
          </p:cNvSpPr>
          <p:nvPr>
            <p:ph type="body" sz="quarter" idx="10"/>
          </p:nvPr>
        </p:nvSpPr>
        <p:spPr>
          <a:solidFill>
            <a:srgbClr val="01004B"/>
          </a:solidFill>
          <a:ln>
            <a:solidFill>
              <a:srgbClr val="09306B"/>
            </a:solidFill>
          </a:ln>
        </p:spPr>
        <p:txBody>
          <a:bodyPr/>
          <a:lstStyle/>
          <a:p>
            <a:r>
              <a:rPr lang="en-US" dirty="0" smtClean="0"/>
              <a:t>Introduction</a:t>
            </a:r>
            <a:endParaRPr lang="en-US" dirty="0"/>
          </a:p>
        </p:txBody>
      </p:sp>
      <mc:AlternateContent xmlns:mc="http://schemas.openxmlformats.org/markup-compatibility/2006" xmlns:a14="http://schemas.microsoft.com/office/drawing/2010/main">
        <mc:Choice Requires="a14">
          <p:sp>
            <p:nvSpPr>
              <p:cNvPr id="21" name="Text Placeholder 20"/>
              <p:cNvSpPr>
                <a:spLocks noGrp="1"/>
              </p:cNvSpPr>
              <p:nvPr>
                <p:ph type="body" sz="quarter" idx="11"/>
              </p:nvPr>
            </p:nvSpPr>
            <p:spPr>
              <a:xfrm>
                <a:off x="348343" y="2819400"/>
                <a:ext cx="6792685" cy="3420120"/>
              </a:xfrm>
            </p:spPr>
            <p:txBody>
              <a:bodyPr/>
              <a:lstStyle/>
              <a:p>
                <a:r>
                  <a:rPr lang="en-US" b="1" dirty="0"/>
                  <a:t>Discrete Universal Denoiser </a:t>
                </a:r>
                <a:r>
                  <a:rPr lang="en-US" dirty="0"/>
                  <a:t>(</a:t>
                </a:r>
                <a:r>
                  <a:rPr lang="en-US" b="1" dirty="0"/>
                  <a:t>DUDE</a:t>
                </a:r>
                <a:r>
                  <a:rPr lang="en-US" dirty="0"/>
                  <a:t>) is a denoising scheme for recovering sequences over a finite alphabet, which have been corrupted by a known discrete memoryless channel (DMC). Consider recovering a signal </a:t>
                </a:r>
                <a14:m>
                  <m:oMath xmlns:m="http://schemas.openxmlformats.org/officeDocument/2006/math">
                    <m:sSup>
                      <m:sSupPr>
                        <m:ctrlPr>
                          <a:rPr lang="en-US" i="1">
                            <a:latin typeface="Cambria Math" charset="0"/>
                          </a:rPr>
                        </m:ctrlPr>
                      </m:sSupPr>
                      <m:e>
                        <m:r>
                          <a:rPr lang="en-US" i="1">
                            <a:latin typeface="Cambria Math" charset="0"/>
                          </a:rPr>
                          <m:t>𝑋</m:t>
                        </m:r>
                      </m:e>
                      <m:sup>
                        <m:r>
                          <a:rPr lang="en-US" i="1">
                            <a:latin typeface="Cambria Math" charset="0"/>
                          </a:rPr>
                          <m:t>𝑛</m:t>
                        </m:r>
                      </m:sup>
                    </m:sSup>
                    <m:r>
                      <a:rPr lang="en-US" i="1">
                        <a:latin typeface="Cambria Math" charset="0"/>
                      </a:rPr>
                      <m:t> </m:t>
                    </m:r>
                  </m:oMath>
                </a14:m>
                <a:r>
                  <a:rPr lang="en-US" dirty="0"/>
                  <a:t>from a noisy version </a:t>
                </a:r>
                <a14:m>
                  <m:oMath xmlns:m="http://schemas.openxmlformats.org/officeDocument/2006/math">
                    <m:sSup>
                      <m:sSupPr>
                        <m:ctrlPr>
                          <a:rPr lang="en-US" i="1">
                            <a:latin typeface="Cambria Math" charset="0"/>
                          </a:rPr>
                        </m:ctrlPr>
                      </m:sSupPr>
                      <m:e>
                        <m:r>
                          <a:rPr lang="en-US" i="1">
                            <a:latin typeface="Cambria Math" charset="0"/>
                          </a:rPr>
                          <m:t>𝑍</m:t>
                        </m:r>
                      </m:e>
                      <m:sup>
                        <m:r>
                          <a:rPr lang="en-US" i="1">
                            <a:latin typeface="Cambria Math" charset="0"/>
                          </a:rPr>
                          <m:t>𝑛</m:t>
                        </m:r>
                      </m:sup>
                    </m:sSup>
                  </m:oMath>
                </a14:m>
                <a:r>
                  <a:rPr lang="en-US" dirty="0"/>
                  <a:t>; this problem, for various types of input-output alphabets and channels, arises naturally in a wide range of applications spanning fields such as statistics, engineering, computer science, image processing, astronomy, biology, cryptography, and information theory. The DUDE algorithm does not assume knowledge of statistical properties of the original input sequence. The algorithm is practical, requiring linear time and sub-linear storage relative to the input data length. </a:t>
                </a:r>
              </a:p>
              <a:p>
                <a:endParaRPr lang="en-US" dirty="0"/>
              </a:p>
              <a:p>
                <a:r>
                  <a:rPr lang="en-US" dirty="0"/>
                  <a:t>This project implements a binary image DUDE, aiming at understanding the algorithm and underlying principles related to information theory. We first set up the problem, then infer the </a:t>
                </a:r>
                <a:r>
                  <a:rPr lang="en-US" dirty="0" smtClean="0"/>
                  <a:t>form </a:t>
                </a:r>
                <a:r>
                  <a:rPr lang="en-US" dirty="0"/>
                  <a:t>of the denoiser, and </a:t>
                </a:r>
                <a:r>
                  <a:rPr lang="en-US" dirty="0" smtClean="0"/>
                  <a:t>finally introduce experiments </a:t>
                </a:r>
                <a:r>
                  <a:rPr lang="en-US" dirty="0"/>
                  <a:t>where the algorithm was implemented to </a:t>
                </a:r>
                <a:r>
                  <a:rPr lang="en-US" dirty="0" err="1" smtClean="0"/>
                  <a:t>denoise</a:t>
                </a:r>
                <a:r>
                  <a:rPr lang="en-US" dirty="0" smtClean="0"/>
                  <a:t> </a:t>
                </a:r>
                <a:r>
                  <a:rPr lang="en-US" dirty="0"/>
                  <a:t>binary </a:t>
                </a:r>
                <a:r>
                  <a:rPr lang="en-US" dirty="0" smtClean="0"/>
                  <a:t>images </a:t>
                </a:r>
                <a:r>
                  <a:rPr lang="en-US" dirty="0"/>
                  <a:t>corrupted by a simulated BSC. Different </a:t>
                </a:r>
                <a:r>
                  <a:rPr lang="en-US" dirty="0" smtClean="0"/>
                  <a:t>choices </a:t>
                </a:r>
                <a:r>
                  <a:rPr lang="en-US" dirty="0"/>
                  <a:t>of context </a:t>
                </a:r>
                <a:r>
                  <a:rPr lang="en-US" dirty="0" smtClean="0"/>
                  <a:t>length, channel parameter and image size are discussed. </a:t>
                </a:r>
                <a:endParaRPr lang="en-US" dirty="0"/>
              </a:p>
            </p:txBody>
          </p:sp>
        </mc:Choice>
        <mc:Fallback xmlns="">
          <p:sp>
            <p:nvSpPr>
              <p:cNvPr id="21" name="Text Placeholder 20"/>
              <p:cNvSpPr>
                <a:spLocks noGrp="1" noRot="1" noChangeAspect="1" noMove="1" noResize="1" noEditPoints="1" noAdjustHandles="1" noChangeArrowheads="1" noChangeShapeType="1" noTextEdit="1"/>
              </p:cNvSpPr>
              <p:nvPr>
                <p:ph type="body" sz="quarter" idx="11"/>
              </p:nvPr>
            </p:nvSpPr>
            <p:spPr>
              <a:xfrm>
                <a:off x="348343" y="2819400"/>
                <a:ext cx="6792685" cy="3420120"/>
              </a:xfrm>
              <a:blipFill rotWithShape="0">
                <a:blip r:embed="rId3"/>
                <a:stretch>
                  <a:fillRect l="-449" t="-535" r="-359"/>
                </a:stretch>
              </a:blipFill>
            </p:spPr>
            <p:txBody>
              <a:bodyPr/>
              <a:lstStyle/>
              <a:p>
                <a:r>
                  <a:rPr lang="en-US">
                    <a:noFill/>
                  </a:rPr>
                  <a:t> </a:t>
                </a:r>
              </a:p>
            </p:txBody>
          </p:sp>
        </mc:Fallback>
      </mc:AlternateContent>
      <p:sp>
        <p:nvSpPr>
          <p:cNvPr id="22" name="Text Placeholder 21"/>
          <p:cNvSpPr>
            <a:spLocks noGrp="1"/>
          </p:cNvSpPr>
          <p:nvPr>
            <p:ph type="body" sz="quarter" idx="12"/>
          </p:nvPr>
        </p:nvSpPr>
        <p:spPr>
          <a:xfrm>
            <a:off x="348343" y="6267068"/>
            <a:ext cx="6792685" cy="533400"/>
          </a:xfrm>
          <a:solidFill>
            <a:srgbClr val="01004B"/>
          </a:solidFill>
          <a:ln>
            <a:solidFill>
              <a:srgbClr val="09306B"/>
            </a:solidFill>
          </a:ln>
        </p:spPr>
        <p:txBody>
          <a:bodyPr vert="horz" lIns="78373" tIns="39187" rIns="78373" bIns="39187"/>
          <a:lstStyle/>
          <a:p>
            <a:r>
              <a:rPr lang="en-US" dirty="0" smtClean="0"/>
              <a:t>Inference</a:t>
            </a:r>
            <a:endParaRPr lang="en-US" dirty="0"/>
          </a:p>
        </p:txBody>
      </p:sp>
      <mc:AlternateContent xmlns:mc="http://schemas.openxmlformats.org/markup-compatibility/2006">
        <mc:Choice xmlns:a14="http://schemas.microsoft.com/office/drawing/2010/main" Requires="a14">
          <p:sp>
            <p:nvSpPr>
              <p:cNvPr id="23" name="Text Placeholder 22"/>
              <p:cNvSpPr>
                <a:spLocks noGrp="1"/>
              </p:cNvSpPr>
              <p:nvPr>
                <p:ph type="body" sz="quarter" idx="13"/>
              </p:nvPr>
            </p:nvSpPr>
            <p:spPr>
              <a:xfrm>
                <a:off x="348343" y="6875473"/>
                <a:ext cx="6792685" cy="9358103"/>
              </a:xfrm>
            </p:spPr>
            <p:txBody>
              <a:bodyPr/>
              <a:lstStyle/>
              <a:p>
                <a:pPr>
                  <a:spcAft>
                    <a:spcPts val="336"/>
                  </a:spcAft>
                </a:pPr>
                <a:r>
                  <a:rPr lang="en-US" dirty="0" smtClean="0"/>
                  <a:t>Original image             Channel         </a:t>
                </a:r>
                <a:r>
                  <a:rPr lang="en-US" dirty="0"/>
                  <a:t>Corrupted image     </a:t>
                </a:r>
                <a:r>
                  <a:rPr lang="en-US" dirty="0" smtClean="0"/>
                  <a:t>      Denoiser          Corrected </a:t>
                </a:r>
                <a:r>
                  <a:rPr lang="en-US" dirty="0"/>
                  <a:t>image</a:t>
                </a:r>
              </a:p>
              <a:p>
                <a:pPr>
                  <a:spcAft>
                    <a:spcPts val="336"/>
                  </a:spcAft>
                </a:pPr>
                <a:endParaRPr lang="en-US" dirty="0"/>
              </a:p>
              <a:p>
                <a:pPr>
                  <a:spcAft>
                    <a:spcPts val="336"/>
                  </a:spcAft>
                </a:pPr>
                <a:endParaRPr lang="en-US" dirty="0"/>
              </a:p>
              <a:p>
                <a:pPr>
                  <a:spcAft>
                    <a:spcPts val="336"/>
                  </a:spcAft>
                </a:pPr>
                <a:endParaRPr lang="en-US" dirty="0"/>
              </a:p>
              <a:p>
                <a:pPr>
                  <a:spcAft>
                    <a:spcPts val="336"/>
                  </a:spcAft>
                </a:pPr>
                <a:endParaRPr lang="en-US" dirty="0"/>
              </a:p>
              <a:p>
                <a:pPr>
                  <a:spcAft>
                    <a:spcPts val="336"/>
                  </a:spcAft>
                </a:pPr>
                <a:endParaRPr lang="en-US" dirty="0"/>
              </a:p>
              <a:p>
                <a:pPr algn="ctr">
                  <a:spcAft>
                    <a:spcPts val="336"/>
                  </a:spcAft>
                </a:pPr>
                <a:endParaRPr lang="en-US" dirty="0" smtClean="0"/>
              </a:p>
              <a:p>
                <a:pPr algn="ctr">
                  <a:spcAft>
                    <a:spcPts val="336"/>
                  </a:spcAft>
                </a:pPr>
                <a:r>
                  <a:rPr lang="en-US" dirty="0" smtClean="0"/>
                  <a:t>Figure 1: </a:t>
                </a:r>
                <a:r>
                  <a:rPr lang="en-US" dirty="0"/>
                  <a:t>binary image denoising problem </a:t>
                </a:r>
              </a:p>
              <a:p>
                <a:r>
                  <a:rPr lang="en-US" dirty="0"/>
                  <a:t>Consider the denoising problem illustrated in Fig. 1, where </a:t>
                </a:r>
              </a:p>
              <a:p>
                <a:pPr marL="285750" indent="-285750">
                  <a:buFont typeface="Arial" charset="0"/>
                  <a:buChar char="•"/>
                </a:pPr>
                <a14:m>
                  <m:oMath xmlns:m="http://schemas.openxmlformats.org/officeDocument/2006/math">
                    <m:r>
                      <a:rPr lang="en-US" i="1">
                        <a:latin typeface="Cambria Math" charset="0"/>
                        <a:ea typeface="Cambria Math" charset="0"/>
                        <a:cs typeface="Cambria Math" charset="0"/>
                      </a:rPr>
                      <m:t>𝒜</m:t>
                    </m:r>
                  </m:oMath>
                </a14:m>
                <a:r>
                  <a:rPr lang="en-US" dirty="0">
                    <a:ea typeface="Cambria Math" charset="0"/>
                    <a:cs typeface="Cambria Math" charset="0"/>
                  </a:rPr>
                  <a:t> is the finite alphabet. For binary images, </a:t>
                </a:r>
                <a14:m>
                  <m:oMath xmlns:m="http://schemas.openxmlformats.org/officeDocument/2006/math">
                    <m:r>
                      <a:rPr lang="en-US" i="1">
                        <a:latin typeface="Cambria Math" charset="0"/>
                        <a:ea typeface="Cambria Math" charset="0"/>
                        <a:cs typeface="Cambria Math" charset="0"/>
                      </a:rPr>
                      <m:t>𝒜</m:t>
                    </m:r>
                    <m:r>
                      <a:rPr lang="en-US" i="1">
                        <a:latin typeface="Cambria Math" charset="0"/>
                        <a:ea typeface="Cambria Math" charset="0"/>
                        <a:cs typeface="Cambria Math" charset="0"/>
                      </a:rPr>
                      <m:t>=</m:t>
                    </m:r>
                    <m:d>
                      <m:dPr>
                        <m:begChr m:val="{"/>
                        <m:endChr m:val="}"/>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0,1</m:t>
                        </m:r>
                      </m:e>
                    </m:d>
                  </m:oMath>
                </a14:m>
                <a:r>
                  <a:rPr lang="en-US" dirty="0">
                    <a:ea typeface="Cambria Math" charset="0"/>
                    <a:cs typeface="Cambria Math" charset="0"/>
                  </a:rPr>
                  <a:t>;</a:t>
                </a:r>
              </a:p>
              <a:p>
                <a:pPr marL="285750" indent="-285750">
                  <a:buFont typeface="Arial" charset="0"/>
                  <a:buChar char="•"/>
                </a:pPr>
                <a14:m>
                  <m:oMath xmlns:m="http://schemas.openxmlformats.org/officeDocument/2006/math">
                    <m:sSub>
                      <m:sSubPr>
                        <m:ctrlPr>
                          <a:rPr lang="en-US" i="1">
                            <a:latin typeface="Cambria Math" charset="0"/>
                          </a:rPr>
                        </m:ctrlPr>
                      </m:sSubPr>
                      <m:e>
                        <m:r>
                          <a:rPr lang="en-US">
                            <a:latin typeface="Cambria Math" charset="0"/>
                          </a:rPr>
                          <m:t>𝑥</m:t>
                        </m:r>
                      </m:e>
                      <m:sub>
                        <m:r>
                          <a:rPr lang="en-US">
                            <a:latin typeface="Cambria Math" charset="0"/>
                          </a:rPr>
                          <m:t>𝑚</m:t>
                        </m:r>
                        <m:r>
                          <a:rPr lang="en-US">
                            <a:latin typeface="Cambria Math" charset="0"/>
                          </a:rPr>
                          <m:t>×</m:t>
                        </m:r>
                        <m:r>
                          <a:rPr lang="en-US">
                            <a:latin typeface="Cambria Math" charset="0"/>
                          </a:rPr>
                          <m:t>𝑛</m:t>
                        </m:r>
                      </m:sub>
                    </m:sSub>
                  </m:oMath>
                </a14:m>
                <a:r>
                  <a:rPr lang="en-US" dirty="0" smtClean="0">
                    <a:ea typeface="Cambria Math" charset="0"/>
                    <a:cs typeface="Cambria Math" charset="0"/>
                  </a:rPr>
                  <a:t>, </a:t>
                </a:r>
                <a14:m>
                  <m:oMath xmlns:m="http://schemas.openxmlformats.org/officeDocument/2006/math">
                    <m:sSub>
                      <m:sSubPr>
                        <m:ctrlPr>
                          <a:rPr lang="en-US" i="1">
                            <a:latin typeface="Cambria Math" charset="0"/>
                          </a:rPr>
                        </m:ctrlPr>
                      </m:sSubPr>
                      <m:e>
                        <m:r>
                          <a:rPr lang="en-US" b="0" i="1" smtClean="0">
                            <a:latin typeface="Cambria Math" charset="0"/>
                          </a:rPr>
                          <m:t>𝑧</m:t>
                        </m:r>
                      </m:e>
                      <m:sub>
                        <m:r>
                          <a:rPr lang="en-US">
                            <a:latin typeface="Cambria Math" charset="0"/>
                          </a:rPr>
                          <m:t>𝑚</m:t>
                        </m:r>
                        <m:r>
                          <a:rPr lang="en-US">
                            <a:latin typeface="Cambria Math" charset="0"/>
                          </a:rPr>
                          <m:t>×</m:t>
                        </m:r>
                        <m:r>
                          <a:rPr lang="en-US">
                            <a:latin typeface="Cambria Math" charset="0"/>
                          </a:rPr>
                          <m:t>𝑛</m:t>
                        </m:r>
                      </m:sub>
                    </m:sSub>
                    <m:r>
                      <a:rPr lang="en-US" i="1">
                        <a:latin typeface="Cambria Math" charset="0"/>
                      </a:rPr>
                      <m:t> </m:t>
                    </m:r>
                  </m:oMath>
                </a14:m>
                <a:r>
                  <a:rPr lang="en-US" dirty="0" smtClean="0">
                    <a:ea typeface="Cambria Math" charset="0"/>
                    <a:cs typeface="Cambria Math" charset="0"/>
                  </a:rPr>
                  <a:t>and </a:t>
                </a:r>
                <a14:m>
                  <m:oMath xmlns:m="http://schemas.openxmlformats.org/officeDocument/2006/math">
                    <m:sSub>
                      <m:sSubPr>
                        <m:ctrlPr>
                          <a:rPr lang="en-US" i="1">
                            <a:latin typeface="Cambria Math" charset="0"/>
                          </a:rPr>
                        </m:ctrlPr>
                      </m:sSubPr>
                      <m:e>
                        <m:acc>
                          <m:accPr>
                            <m:chr m:val="̂"/>
                            <m:ctrlPr>
                              <a:rPr lang="en-US" i="1" smtClean="0">
                                <a:latin typeface="Cambria Math" charset="0"/>
                              </a:rPr>
                            </m:ctrlPr>
                          </m:accPr>
                          <m:e>
                            <m:r>
                              <a:rPr lang="en-US" b="0" i="1" smtClean="0">
                                <a:latin typeface="Cambria Math" charset="0"/>
                              </a:rPr>
                              <m:t>𝑥</m:t>
                            </m:r>
                          </m:e>
                        </m:acc>
                      </m:e>
                      <m:sub>
                        <m:r>
                          <a:rPr lang="en-US">
                            <a:latin typeface="Cambria Math" charset="0"/>
                          </a:rPr>
                          <m:t>𝑚</m:t>
                        </m:r>
                        <m:r>
                          <a:rPr lang="en-US">
                            <a:latin typeface="Cambria Math" charset="0"/>
                          </a:rPr>
                          <m:t>×</m:t>
                        </m:r>
                        <m:r>
                          <a:rPr lang="en-US">
                            <a:latin typeface="Cambria Math" charset="0"/>
                          </a:rPr>
                          <m:t>𝑛</m:t>
                        </m:r>
                      </m:sub>
                    </m:sSub>
                    <m:r>
                      <a:rPr lang="en-US" i="1">
                        <a:latin typeface="Cambria Math" charset="0"/>
                      </a:rPr>
                      <m:t> </m:t>
                    </m:r>
                  </m:oMath>
                </a14:m>
                <a:r>
                  <a:rPr lang="en-US" dirty="0" smtClean="0">
                    <a:ea typeface="Cambria Math" charset="0"/>
                    <a:cs typeface="Cambria Math" charset="0"/>
                  </a:rPr>
                  <a:t>are </a:t>
                </a:r>
                <a14:m>
                  <m:oMath xmlns:m="http://schemas.openxmlformats.org/officeDocument/2006/math">
                    <m:r>
                      <a:rPr lang="en-US" i="1">
                        <a:latin typeface="Cambria Math" charset="0"/>
                        <a:ea typeface="Cambria Math" charset="0"/>
                        <a:cs typeface="Cambria Math" charset="0"/>
                      </a:rPr>
                      <m:t>𝑚</m:t>
                    </m:r>
                    <m:r>
                      <a:rPr lang="en-US" i="1">
                        <a:latin typeface="Cambria Math" charset="0"/>
                        <a:ea typeface="Cambria Math" charset="0"/>
                        <a:cs typeface="Cambria Math" charset="0"/>
                      </a:rPr>
                      <m:t>×</m:t>
                    </m:r>
                    <m:r>
                      <a:rPr lang="en-US" i="1">
                        <a:latin typeface="Cambria Math" charset="0"/>
                        <a:ea typeface="Cambria Math" charset="0"/>
                        <a:cs typeface="Cambria Math" charset="0"/>
                      </a:rPr>
                      <m:t>𝑛</m:t>
                    </m:r>
                    <m:r>
                      <a:rPr lang="en-US" i="1">
                        <a:latin typeface="Cambria Math" charset="0"/>
                        <a:ea typeface="Cambria Math" charset="0"/>
                        <a:cs typeface="Cambria Math" charset="0"/>
                      </a:rPr>
                      <m:t> </m:t>
                    </m:r>
                  </m:oMath>
                </a14:m>
                <a:r>
                  <a:rPr lang="en-US" dirty="0">
                    <a:ea typeface="Cambria Math" charset="0"/>
                    <a:cs typeface="Cambria Math" charset="0"/>
                  </a:rPr>
                  <a:t>single channel images;</a:t>
                </a:r>
              </a:p>
              <a:p>
                <a:pPr marL="285750" indent="-285750">
                  <a:buFont typeface="Arial" charset="0"/>
                  <a:buChar char="•"/>
                </a:pPr>
                <a14:m>
                  <m:oMath xmlns:m="http://schemas.openxmlformats.org/officeDocument/2006/math">
                    <m:sSup>
                      <m:sSupPr>
                        <m:ctrlPr>
                          <a:rPr lang="en-US" i="1">
                            <a:latin typeface="Cambria Math" charset="0"/>
                          </a:rPr>
                        </m:ctrlPr>
                      </m:sSupPr>
                      <m:e>
                        <m:acc>
                          <m:accPr>
                            <m:chr m:val="̂"/>
                            <m:ctrlPr>
                              <a:rPr lang="en-US" i="1">
                                <a:latin typeface="Cambria Math" charset="0"/>
                              </a:rPr>
                            </m:ctrlPr>
                          </m:accPr>
                          <m:e>
                            <m:r>
                              <a:rPr lang="en-US" i="1">
                                <a:latin typeface="Cambria Math" charset="0"/>
                              </a:rPr>
                              <m:t>𝑋</m:t>
                            </m:r>
                          </m:e>
                        </m:acc>
                      </m:e>
                      <m:sup>
                        <m:r>
                          <a:rPr lang="en-US" i="1">
                            <a:latin typeface="Cambria Math" charset="0"/>
                          </a:rPr>
                          <m:t>𝑚</m:t>
                        </m:r>
                        <m:r>
                          <a:rPr lang="en-US" i="1">
                            <a:latin typeface="Cambria Math" charset="0"/>
                            <a:ea typeface="Cambria Math" charset="0"/>
                            <a:cs typeface="Cambria Math" charset="0"/>
                          </a:rPr>
                          <m:t>×</m:t>
                        </m:r>
                        <m:r>
                          <a:rPr lang="en-US" i="1">
                            <a:latin typeface="Cambria Math" charset="0"/>
                            <a:ea typeface="Cambria Math" charset="0"/>
                            <a:cs typeface="Cambria Math" charset="0"/>
                          </a:rPr>
                          <m:t>𝑛</m:t>
                        </m:r>
                      </m:sup>
                    </m:sSup>
                  </m:oMath>
                </a14:m>
                <a:r>
                  <a:rPr lang="en-US" dirty="0">
                    <a:ea typeface="Cambria Math" charset="0"/>
                    <a:cs typeface="Cambria Math" charset="0"/>
                  </a:rPr>
                  <a:t> is a </a:t>
                </a:r>
                <a14:m>
                  <m:oMath xmlns:m="http://schemas.openxmlformats.org/officeDocument/2006/math">
                    <m:r>
                      <a:rPr lang="en-US" i="1">
                        <a:latin typeface="Cambria Math" charset="0"/>
                        <a:ea typeface="Cambria Math" charset="0"/>
                        <a:cs typeface="Cambria Math" charset="0"/>
                      </a:rPr>
                      <m:t>𝑚</m:t>
                    </m:r>
                    <m:r>
                      <a:rPr lang="en-US" i="1">
                        <a:latin typeface="Cambria Math" charset="0"/>
                        <a:ea typeface="Cambria Math" charset="0"/>
                        <a:cs typeface="Cambria Math" charset="0"/>
                      </a:rPr>
                      <m:t>×</m:t>
                    </m:r>
                    <m:r>
                      <a:rPr lang="en-US" i="1">
                        <a:latin typeface="Cambria Math" charset="0"/>
                        <a:ea typeface="Cambria Math" charset="0"/>
                        <a:cs typeface="Cambria Math" charset="0"/>
                      </a:rPr>
                      <m:t>𝑛</m:t>
                    </m:r>
                    <m:r>
                      <a:rPr lang="en-US" i="1">
                        <a:latin typeface="Cambria Math" charset="0"/>
                        <a:ea typeface="Cambria Math" charset="0"/>
                        <a:cs typeface="Cambria Math" charset="0"/>
                      </a:rPr>
                      <m:t> </m:t>
                    </m:r>
                  </m:oMath>
                </a14:m>
                <a:r>
                  <a:rPr lang="en-US" dirty="0">
                    <a:ea typeface="Cambria Math" charset="0"/>
                    <a:cs typeface="Cambria Math" charset="0"/>
                  </a:rPr>
                  <a:t>denoiser, and</a:t>
                </a:r>
                <a:r>
                  <a:rPr lang="en-US" dirty="0" smtClean="0">
                    <a:ea typeface="Cambria Math" charset="0"/>
                    <a:cs typeface="Cambria Math" charset="0"/>
                  </a:rPr>
                  <a:t> </a:t>
                </a:r>
                <a14:m>
                  <m:oMath xmlns:m="http://schemas.openxmlformats.org/officeDocument/2006/math">
                    <m:sSubSup>
                      <m:sSubSupPr>
                        <m:ctrlPr>
                          <a:rPr lang="en-US" i="1" smtClean="0">
                            <a:latin typeface="Cambria Math" charset="0"/>
                          </a:rPr>
                        </m:ctrlPr>
                      </m:sSubSupPr>
                      <m:e>
                        <m:acc>
                          <m:accPr>
                            <m:chr m:val="̂"/>
                            <m:ctrlPr>
                              <a:rPr lang="en-US" i="1">
                                <a:latin typeface="Cambria Math" charset="0"/>
                              </a:rPr>
                            </m:ctrlPr>
                          </m:accPr>
                          <m:e>
                            <m:r>
                              <a:rPr lang="en-US" i="1">
                                <a:latin typeface="Cambria Math" charset="0"/>
                              </a:rPr>
                              <m:t>𝑋</m:t>
                            </m:r>
                          </m:e>
                        </m:acc>
                      </m:e>
                      <m:sub>
                        <m:r>
                          <a:rPr lang="en-US" i="1">
                            <a:latin typeface="Cambria Math" charset="0"/>
                            <a:ea typeface="Cambria Math" charset="0"/>
                            <a:cs typeface="Cambria Math" charset="0"/>
                          </a:rPr>
                          <m:t>𝒮</m:t>
                        </m:r>
                      </m:sub>
                      <m:sup>
                        <m:r>
                          <a:rPr lang="en-US" i="1">
                            <a:latin typeface="Cambria Math" charset="0"/>
                          </a:rPr>
                          <m:t>𝑚</m:t>
                        </m:r>
                        <m:r>
                          <a:rPr lang="en-US" i="1">
                            <a:latin typeface="Cambria Math" charset="0"/>
                            <a:ea typeface="Cambria Math" charset="0"/>
                            <a:cs typeface="Cambria Math" charset="0"/>
                          </a:rPr>
                          <m:t>×</m:t>
                        </m:r>
                        <m:r>
                          <a:rPr lang="en-US" i="1">
                            <a:latin typeface="Cambria Math" charset="0"/>
                            <a:ea typeface="Cambria Math" charset="0"/>
                            <a:cs typeface="Cambria Math" charset="0"/>
                          </a:rPr>
                          <m:t>𝑛</m:t>
                        </m:r>
                      </m:sup>
                    </m:sSubSup>
                    <m:d>
                      <m:dPr>
                        <m:ctrlPr>
                          <a:rPr lang="en-US" i="1">
                            <a:latin typeface="Cambria Math" charset="0"/>
                            <a:ea typeface="Cambria Math" charset="0"/>
                            <a:cs typeface="Cambria Math" charset="0"/>
                          </a:rPr>
                        </m:ctrlPr>
                      </m:dPr>
                      <m:e>
                        <m:sSub>
                          <m:sSubPr>
                            <m:ctrlPr>
                              <a:rPr lang="en-US" i="1">
                                <a:latin typeface="Cambria Math" charset="0"/>
                              </a:rPr>
                            </m:ctrlPr>
                          </m:sSubPr>
                          <m:e>
                            <m:r>
                              <a:rPr lang="en-US" i="1">
                                <a:latin typeface="Cambria Math" charset="0"/>
                              </a:rPr>
                              <m:t>𝑧</m:t>
                            </m:r>
                          </m:e>
                          <m:sub>
                            <m:r>
                              <a:rPr lang="en-US">
                                <a:latin typeface="Cambria Math" charset="0"/>
                              </a:rPr>
                              <m:t>𝑚</m:t>
                            </m:r>
                            <m:r>
                              <a:rPr lang="en-US">
                                <a:latin typeface="Cambria Math" charset="0"/>
                              </a:rPr>
                              <m:t>×</m:t>
                            </m:r>
                            <m:r>
                              <a:rPr lang="en-US">
                                <a:latin typeface="Cambria Math" charset="0"/>
                              </a:rPr>
                              <m:t>𝑛</m:t>
                            </m:r>
                          </m:sub>
                        </m:sSub>
                      </m:e>
                    </m:d>
                    <m:d>
                      <m:dPr>
                        <m:begChr m:val="["/>
                        <m:endChr m:val="]"/>
                        <m:ctrlPr>
                          <a:rPr lang="mr-IN" i="1">
                            <a:latin typeface="Cambria Math" charset="0"/>
                            <a:ea typeface="Cambria Math" charset="0"/>
                            <a:cs typeface="Cambria Math" charset="0"/>
                          </a:rPr>
                        </m:ctrlPr>
                      </m:dPr>
                      <m:e>
                        <m:r>
                          <a:rPr lang="en-US" b="0" i="1" smtClean="0">
                            <a:latin typeface="Cambria Math" charset="0"/>
                            <a:ea typeface="Cambria Math" charset="0"/>
                            <a:cs typeface="Cambria Math" charset="0"/>
                          </a:rPr>
                          <m:t>𝑖</m:t>
                        </m:r>
                      </m:e>
                    </m:d>
                  </m:oMath>
                </a14:m>
                <a:r>
                  <a:rPr lang="en-US" dirty="0">
                    <a:ea typeface="Cambria Math" charset="0"/>
                    <a:cs typeface="Cambria Math" charset="0"/>
                  </a:rPr>
                  <a:t> denotes its </a:t>
                </a:r>
                <a:r>
                  <a:rPr lang="en-US" i="1" dirty="0" err="1">
                    <a:ea typeface="Cambria Math" charset="0"/>
                    <a:cs typeface="Cambria Math" charset="0"/>
                  </a:rPr>
                  <a:t>i</a:t>
                </a:r>
                <a:r>
                  <a:rPr lang="en-US" dirty="0" err="1">
                    <a:ea typeface="Cambria Math" charset="0"/>
                    <a:cs typeface="Cambria Math" charset="0"/>
                  </a:rPr>
                  <a:t>-th</a:t>
                </a:r>
                <a:r>
                  <a:rPr lang="en-US" dirty="0">
                    <a:ea typeface="Cambria Math" charset="0"/>
                    <a:cs typeface="Cambria Math" charset="0"/>
                  </a:rPr>
                  <a:t> </a:t>
                </a:r>
                <a:r>
                  <a:rPr lang="en-US" dirty="0" smtClean="0">
                    <a:ea typeface="Cambria Math" charset="0"/>
                    <a:cs typeface="Cambria Math" charset="0"/>
                  </a:rPr>
                  <a:t>location using the </a:t>
                </a:r>
                <a14:m>
                  <m:oMath xmlns:m="http://schemas.openxmlformats.org/officeDocument/2006/math">
                    <m:r>
                      <a:rPr lang="en-US" i="1" smtClean="0">
                        <a:latin typeface="Cambria Math" charset="0"/>
                        <a:ea typeface="Cambria Math" charset="0"/>
                        <a:cs typeface="Cambria Math" charset="0"/>
                      </a:rPr>
                      <m:t>𝒮</m:t>
                    </m:r>
                  </m:oMath>
                </a14:m>
                <a:r>
                  <a:rPr lang="en-US" dirty="0" smtClean="0">
                    <a:ea typeface="Cambria Math" charset="0"/>
                    <a:cs typeface="Cambria Math" charset="0"/>
                  </a:rPr>
                  <a:t> neighborhood (Fig. 2);</a:t>
                </a:r>
              </a:p>
              <a:p>
                <a:pPr marL="285750" indent="-285750">
                  <a:spcAft>
                    <a:spcPts val="336"/>
                  </a:spcAft>
                  <a:buFont typeface="Arial" charset="0"/>
                  <a:buChar char="•"/>
                </a:pPr>
                <a:endParaRPr lang="en-US" dirty="0">
                  <a:ea typeface="Cambria Math" charset="0"/>
                  <a:cs typeface="Cambria Math" charset="0"/>
                </a:endParaRPr>
              </a:p>
              <a:p>
                <a:pPr marL="285750" indent="-285750">
                  <a:spcAft>
                    <a:spcPts val="336"/>
                  </a:spcAft>
                  <a:buFont typeface="Arial" charset="0"/>
                  <a:buChar char="•"/>
                </a:pPr>
                <a:endParaRPr lang="en-US" dirty="0" smtClean="0">
                  <a:ea typeface="Cambria Math" charset="0"/>
                  <a:cs typeface="Cambria Math" charset="0"/>
                </a:endParaRPr>
              </a:p>
              <a:p>
                <a:pPr marL="285750" indent="-285750">
                  <a:spcAft>
                    <a:spcPts val="336"/>
                  </a:spcAft>
                  <a:buFont typeface="Arial" charset="0"/>
                  <a:buChar char="•"/>
                </a:pPr>
                <a:endParaRPr lang="en-US" dirty="0">
                  <a:ea typeface="Cambria Math" charset="0"/>
                  <a:cs typeface="Cambria Math" charset="0"/>
                </a:endParaRPr>
              </a:p>
              <a:p>
                <a:pPr marL="285750" indent="-285750">
                  <a:spcAft>
                    <a:spcPts val="336"/>
                  </a:spcAft>
                  <a:buFont typeface="Arial" charset="0"/>
                  <a:buChar char="•"/>
                </a:pPr>
                <a:endParaRPr lang="en-US" dirty="0" smtClean="0">
                  <a:ea typeface="Cambria Math" charset="0"/>
                  <a:cs typeface="Cambria Math" charset="0"/>
                </a:endParaRPr>
              </a:p>
              <a:p>
                <a:pPr algn="ctr">
                  <a:spcAft>
                    <a:spcPts val="336"/>
                  </a:spcAft>
                </a:pPr>
                <a:endParaRPr lang="en-US" dirty="0">
                  <a:ea typeface="Cambria Math" charset="0"/>
                  <a:cs typeface="Cambria Math" charset="0"/>
                </a:endParaRPr>
              </a:p>
              <a:p>
                <a:pPr>
                  <a:spcAft>
                    <a:spcPts val="336"/>
                  </a:spcAft>
                </a:pPr>
                <a:endParaRPr lang="en-US" dirty="0">
                  <a:ea typeface="Cambria Math" charset="0"/>
                  <a:cs typeface="Cambria Math" charset="0"/>
                </a:endParaRPr>
              </a:p>
              <a:p>
                <a:pPr marL="285750" indent="-285750">
                  <a:spcAft>
                    <a:spcPts val="336"/>
                  </a:spcAft>
                  <a:buFont typeface="Arial" charset="0"/>
                  <a:buChar char="•"/>
                </a:pPr>
                <a:endParaRPr lang="en-US" b="1" dirty="0" smtClean="0">
                  <a:latin typeface="Cambria Math" charset="0"/>
                  <a:ea typeface="Cambria Math" charset="0"/>
                  <a:cs typeface="Cambria Math" charset="0"/>
                </a:endParaRPr>
              </a:p>
              <a:p>
                <a:pPr marL="285750" indent="-285750">
                  <a:spcAft>
                    <a:spcPts val="336"/>
                  </a:spcAft>
                  <a:buFont typeface="Arial" charset="0"/>
                  <a:buChar char="•"/>
                </a:pPr>
                <a14:m>
                  <m:oMath xmlns:m="http://schemas.openxmlformats.org/officeDocument/2006/math">
                    <m:r>
                      <a:rPr lang="el-GR" b="1">
                        <a:latin typeface="Cambria Math" charset="0"/>
                        <a:ea typeface="Cambria Math" charset="0"/>
                        <a:cs typeface="Cambria Math" charset="0"/>
                      </a:rPr>
                      <m:t>𝚷</m:t>
                    </m:r>
                  </m:oMath>
                </a14:m>
                <a:r>
                  <a:rPr lang="en-US" dirty="0">
                    <a:ea typeface="Cambria Math" charset="0"/>
                    <a:cs typeface="Cambria Math" charset="0"/>
                  </a:rPr>
                  <a:t> is the transition matrix of the discrete memoryless channel. For BSC with error probability </a:t>
                </a:r>
                <a14:m>
                  <m:oMath xmlns:m="http://schemas.openxmlformats.org/officeDocument/2006/math">
                    <m:r>
                      <a:rPr lang="en-US" i="1">
                        <a:latin typeface="Cambria Math" charset="0"/>
                        <a:ea typeface="Cambria Math" charset="0"/>
                        <a:cs typeface="Cambria Math" charset="0"/>
                      </a:rPr>
                      <m:t>𝛿</m:t>
                    </m:r>
                  </m:oMath>
                </a14:m>
                <a:r>
                  <a:rPr lang="en-US" dirty="0" smtClean="0">
                    <a:ea typeface="Cambria Math" charset="0"/>
                    <a:cs typeface="Cambria Math" charset="0"/>
                  </a:rPr>
                  <a:t> (assume </a:t>
                </a:r>
                <a14:m>
                  <m:oMath xmlns:m="http://schemas.openxmlformats.org/officeDocument/2006/math">
                    <m:r>
                      <a:rPr lang="en-US" i="1">
                        <a:latin typeface="Cambria Math" charset="0"/>
                        <a:ea typeface="Cambria Math" charset="0"/>
                        <a:cs typeface="Cambria Math" charset="0"/>
                      </a:rPr>
                      <m:t>𝛿</m:t>
                    </m:r>
                    <m:r>
                      <a:rPr lang="en-US" b="0" i="1" smtClean="0">
                        <a:latin typeface="Cambria Math" charset="0"/>
                        <a:ea typeface="Cambria Math" charset="0"/>
                        <a:cs typeface="Cambria Math" charset="0"/>
                      </a:rPr>
                      <m:t>&lt;1/2</m:t>
                    </m:r>
                  </m:oMath>
                </a14:m>
                <a:r>
                  <a:rPr lang="en-US" dirty="0" smtClean="0">
                    <a:ea typeface="Cambria Math" charset="0"/>
                    <a:cs typeface="Cambria Math" charset="0"/>
                  </a:rPr>
                  <a:t>), </a:t>
                </a:r>
                <a:endParaRPr lang="en-US" dirty="0">
                  <a:ea typeface="Cambria Math" charset="0"/>
                  <a:cs typeface="Cambria Math" charset="0"/>
                </a:endParaRPr>
              </a:p>
              <a:p>
                <a:pPr algn="ctr">
                  <a:spcAft>
                    <a:spcPts val="336"/>
                  </a:spcAft>
                </a:pPr>
                <a14:m>
                  <m:oMath xmlns:m="http://schemas.openxmlformats.org/officeDocument/2006/math">
                    <m:r>
                      <a:rPr lang="el-GR" b="1">
                        <a:latin typeface="Cambria Math" charset="0"/>
                        <a:ea typeface="Cambria Math" charset="0"/>
                        <a:cs typeface="Cambria Math" charset="0"/>
                      </a:rPr>
                      <m:t>𝚷</m:t>
                    </m:r>
                    <m:r>
                      <a:rPr lang="en-US" i="1">
                        <a:latin typeface="Cambria Math" charset="0"/>
                        <a:ea typeface="Cambria Math" charset="0"/>
                        <a:cs typeface="Cambria Math" charset="0"/>
                      </a:rPr>
                      <m:t>=</m:t>
                    </m:r>
                    <m:d>
                      <m:dPr>
                        <m:begChr m:val="["/>
                        <m:endChr m:val="]"/>
                        <m:ctrlPr>
                          <a:rPr lang="mr-IN" i="1">
                            <a:latin typeface="Cambria Math" charset="0"/>
                            <a:ea typeface="Cambria Math" charset="0"/>
                            <a:cs typeface="Cambria Math" charset="0"/>
                          </a:rPr>
                        </m:ctrlPr>
                      </m:dPr>
                      <m:e>
                        <m:m>
                          <m:mPr>
                            <m:mcs>
                              <m:mc>
                                <m:mcPr>
                                  <m:count m:val="2"/>
                                  <m:mcJc m:val="center"/>
                                </m:mcPr>
                              </m:mc>
                            </m:mcs>
                            <m:ctrlPr>
                              <a:rPr lang="mr-IN" i="1">
                                <a:latin typeface="Cambria Math" charset="0"/>
                                <a:ea typeface="Cambria Math" charset="0"/>
                                <a:cs typeface="Cambria Math" charset="0"/>
                              </a:rPr>
                            </m:ctrlPr>
                          </m:mPr>
                          <m:mr>
                            <m:e>
                              <m:r>
                                <m:rPr>
                                  <m:brk m:alnAt="7"/>
                                </m:rPr>
                                <a:rPr lang="en-US" i="1">
                                  <a:latin typeface="Cambria Math" charset="0"/>
                                  <a:ea typeface="Cambria Math" charset="0"/>
                                  <a:cs typeface="Cambria Math" charset="0"/>
                                </a:rPr>
                                <m:t>1</m:t>
                              </m:r>
                              <m:r>
                                <a:rPr lang="en-US" i="1">
                                  <a:latin typeface="Cambria Math" charset="0"/>
                                  <a:ea typeface="Cambria Math" charset="0"/>
                                  <a:cs typeface="Cambria Math" charset="0"/>
                                </a:rPr>
                                <m:t>−</m:t>
                              </m:r>
                              <m:r>
                                <a:rPr lang="en-US" i="1">
                                  <a:latin typeface="Cambria Math" charset="0"/>
                                  <a:ea typeface="Cambria Math" charset="0"/>
                                  <a:cs typeface="Cambria Math" charset="0"/>
                                </a:rPr>
                                <m:t>𝛿</m:t>
                              </m:r>
                            </m:e>
                            <m:e>
                              <m:r>
                                <a:rPr lang="en-US" i="1">
                                  <a:latin typeface="Cambria Math" charset="0"/>
                                  <a:ea typeface="Cambria Math" charset="0"/>
                                  <a:cs typeface="Cambria Math" charset="0"/>
                                </a:rPr>
                                <m:t>𝛿</m:t>
                              </m:r>
                            </m:e>
                          </m:mr>
                          <m:mr>
                            <m:e>
                              <m:r>
                                <a:rPr lang="en-US" i="1">
                                  <a:latin typeface="Cambria Math" charset="0"/>
                                  <a:ea typeface="Cambria Math" charset="0"/>
                                  <a:cs typeface="Cambria Math" charset="0"/>
                                </a:rPr>
                                <m:t>𝛿</m:t>
                              </m:r>
                            </m:e>
                            <m:e>
                              <m:r>
                                <m:rPr>
                                  <m:brk m:alnAt="7"/>
                                </m:rPr>
                                <a:rPr lang="en-US" i="1">
                                  <a:latin typeface="Cambria Math" charset="0"/>
                                  <a:ea typeface="Cambria Math" charset="0"/>
                                  <a:cs typeface="Cambria Math" charset="0"/>
                                </a:rPr>
                                <m:t>1</m:t>
                              </m:r>
                              <m:r>
                                <a:rPr lang="en-US" i="1">
                                  <a:latin typeface="Cambria Math" charset="0"/>
                                  <a:ea typeface="Cambria Math" charset="0"/>
                                  <a:cs typeface="Cambria Math" charset="0"/>
                                </a:rPr>
                                <m:t>−</m:t>
                              </m:r>
                              <m:r>
                                <a:rPr lang="en-US" i="1">
                                  <a:latin typeface="Cambria Math" charset="0"/>
                                  <a:ea typeface="Cambria Math" charset="0"/>
                                  <a:cs typeface="Cambria Math" charset="0"/>
                                </a:rPr>
                                <m:t>𝛿</m:t>
                              </m:r>
                            </m:e>
                          </m:mr>
                        </m:m>
                      </m:e>
                    </m:d>
                  </m:oMath>
                </a14:m>
                <a:r>
                  <a:rPr lang="en-US" dirty="0" smtClean="0">
                    <a:ea typeface="Cambria Math" charset="0"/>
                    <a:cs typeface="Cambria Math" charset="0"/>
                  </a:rPr>
                  <a:t>, and </a:t>
                </a:r>
                <a14:m>
                  <m:oMath xmlns:m="http://schemas.openxmlformats.org/officeDocument/2006/math">
                    <m:sSup>
                      <m:sSupPr>
                        <m:ctrlPr>
                          <a:rPr lang="el-GR" b="1" i="1" smtClean="0">
                            <a:latin typeface="Cambria Math" charset="0"/>
                            <a:ea typeface="Cambria Math" charset="0"/>
                            <a:cs typeface="Cambria Math" charset="0"/>
                          </a:rPr>
                        </m:ctrlPr>
                      </m:sSupPr>
                      <m:e>
                        <m:r>
                          <a:rPr lang="el-GR" b="1">
                            <a:latin typeface="Cambria Math" charset="0"/>
                            <a:ea typeface="Cambria Math" charset="0"/>
                            <a:cs typeface="Cambria Math" charset="0"/>
                          </a:rPr>
                          <m:t>𝚷</m:t>
                        </m:r>
                      </m:e>
                      <m:sup>
                        <m:r>
                          <a:rPr lang="en-US" b="1" i="1" smtClean="0">
                            <a:latin typeface="Cambria Math" charset="0"/>
                            <a:ea typeface="Cambria Math" charset="0"/>
                            <a:cs typeface="Cambria Math" charset="0"/>
                          </a:rPr>
                          <m:t>−</m:t>
                        </m:r>
                        <m:r>
                          <a:rPr lang="en-US" b="1" i="1" smtClean="0">
                            <a:latin typeface="Cambria Math" charset="0"/>
                            <a:ea typeface="Cambria Math" charset="0"/>
                            <a:cs typeface="Cambria Math" charset="0"/>
                          </a:rPr>
                          <m:t>𝟏</m:t>
                        </m:r>
                      </m:sup>
                    </m:sSup>
                    <m:r>
                      <a:rPr lang="en-US" i="1">
                        <a:latin typeface="Cambria Math" charset="0"/>
                        <a:ea typeface="Cambria Math" charset="0"/>
                        <a:cs typeface="Cambria Math" charset="0"/>
                      </a:rPr>
                      <m:t>=</m:t>
                    </m:r>
                    <m:f>
                      <m:fPr>
                        <m:ctrlPr>
                          <a:rPr lang="mr-IN" i="1" smtClean="0">
                            <a:latin typeface="Cambria Math" charset="0"/>
                            <a:ea typeface="Cambria Math" charset="0"/>
                            <a:cs typeface="Cambria Math" charset="0"/>
                          </a:rPr>
                        </m:ctrlPr>
                      </m:fPr>
                      <m:num>
                        <m:r>
                          <a:rPr lang="en-US" b="0" i="1" smtClean="0">
                            <a:latin typeface="Cambria Math" charset="0"/>
                            <a:ea typeface="Cambria Math" charset="0"/>
                            <a:cs typeface="Cambria Math" charset="0"/>
                          </a:rPr>
                          <m:t>1</m:t>
                        </m:r>
                      </m:num>
                      <m:den>
                        <m:r>
                          <a:rPr lang="en-US" b="0" i="1" smtClean="0">
                            <a:latin typeface="Cambria Math" charset="0"/>
                            <a:ea typeface="Cambria Math" charset="0"/>
                            <a:cs typeface="Cambria Math" charset="0"/>
                          </a:rPr>
                          <m:t>1−2</m:t>
                        </m:r>
                        <m:r>
                          <a:rPr lang="en-US" b="0" i="1" smtClean="0">
                            <a:latin typeface="Cambria Math" charset="0"/>
                            <a:ea typeface="Cambria Math" charset="0"/>
                            <a:cs typeface="Cambria Math" charset="0"/>
                          </a:rPr>
                          <m:t>𝛿</m:t>
                        </m:r>
                      </m:den>
                    </m:f>
                    <m:d>
                      <m:dPr>
                        <m:begChr m:val="["/>
                        <m:endChr m:val="]"/>
                        <m:ctrlPr>
                          <a:rPr lang="mr-IN" i="1">
                            <a:latin typeface="Cambria Math" charset="0"/>
                            <a:ea typeface="Cambria Math" charset="0"/>
                            <a:cs typeface="Cambria Math" charset="0"/>
                          </a:rPr>
                        </m:ctrlPr>
                      </m:dPr>
                      <m:e>
                        <m:m>
                          <m:mPr>
                            <m:mcs>
                              <m:mc>
                                <m:mcPr>
                                  <m:count m:val="2"/>
                                  <m:mcJc m:val="center"/>
                                </m:mcPr>
                              </m:mc>
                            </m:mcs>
                            <m:ctrlPr>
                              <a:rPr lang="mr-IN" i="1">
                                <a:latin typeface="Cambria Math" charset="0"/>
                                <a:ea typeface="Cambria Math" charset="0"/>
                                <a:cs typeface="Cambria Math" charset="0"/>
                              </a:rPr>
                            </m:ctrlPr>
                          </m:mPr>
                          <m:mr>
                            <m:e>
                              <m:r>
                                <m:rPr>
                                  <m:brk m:alnAt="7"/>
                                </m:rPr>
                                <a:rPr lang="en-US" i="1" smtClean="0">
                                  <a:latin typeface="Cambria Math" charset="0"/>
                                  <a:ea typeface="Cambria Math" charset="0"/>
                                  <a:cs typeface="Cambria Math" charset="0"/>
                                </a:rPr>
                                <m:t>1</m:t>
                              </m:r>
                              <m:r>
                                <a:rPr lang="en-US" i="1">
                                  <a:latin typeface="Cambria Math" charset="0"/>
                                  <a:ea typeface="Cambria Math" charset="0"/>
                                  <a:cs typeface="Cambria Math" charset="0"/>
                                </a:rPr>
                                <m:t>−</m:t>
                              </m:r>
                              <m:r>
                                <a:rPr lang="en-US" i="1">
                                  <a:latin typeface="Cambria Math" charset="0"/>
                                  <a:ea typeface="Cambria Math" charset="0"/>
                                  <a:cs typeface="Cambria Math" charset="0"/>
                                </a:rPr>
                                <m:t>𝛿</m:t>
                              </m:r>
                            </m:e>
                            <m:e>
                              <m:r>
                                <a:rPr lang="en-US" b="0" i="1" smtClean="0">
                                  <a:latin typeface="Cambria Math" charset="0"/>
                                  <a:ea typeface="Cambria Math" charset="0"/>
                                  <a:cs typeface="Cambria Math" charset="0"/>
                                </a:rPr>
                                <m:t>−</m:t>
                              </m:r>
                              <m:r>
                                <a:rPr lang="en-US" i="1">
                                  <a:latin typeface="Cambria Math" charset="0"/>
                                  <a:ea typeface="Cambria Math" charset="0"/>
                                  <a:cs typeface="Cambria Math" charset="0"/>
                                </a:rPr>
                                <m:t>𝛿</m:t>
                              </m:r>
                            </m:e>
                          </m:mr>
                          <m:mr>
                            <m:e>
                              <m:r>
                                <a:rPr lang="en-US" b="0" i="1" smtClean="0">
                                  <a:latin typeface="Cambria Math" charset="0"/>
                                  <a:ea typeface="Cambria Math" charset="0"/>
                                  <a:cs typeface="Cambria Math" charset="0"/>
                                </a:rPr>
                                <m:t>−</m:t>
                              </m:r>
                              <m:r>
                                <a:rPr lang="en-US" i="1">
                                  <a:latin typeface="Cambria Math" charset="0"/>
                                  <a:ea typeface="Cambria Math" charset="0"/>
                                  <a:cs typeface="Cambria Math" charset="0"/>
                                </a:rPr>
                                <m:t>𝛿</m:t>
                              </m:r>
                            </m:e>
                            <m:e>
                              <m:r>
                                <m:rPr>
                                  <m:brk m:alnAt="7"/>
                                </m:rPr>
                                <a:rPr lang="en-US" i="1">
                                  <a:latin typeface="Cambria Math" charset="0"/>
                                  <a:ea typeface="Cambria Math" charset="0"/>
                                  <a:cs typeface="Cambria Math" charset="0"/>
                                </a:rPr>
                                <m:t>1</m:t>
                              </m:r>
                              <m:r>
                                <a:rPr lang="en-US" i="1">
                                  <a:latin typeface="Cambria Math" charset="0"/>
                                  <a:ea typeface="Cambria Math" charset="0"/>
                                  <a:cs typeface="Cambria Math" charset="0"/>
                                </a:rPr>
                                <m:t>−</m:t>
                              </m:r>
                              <m:r>
                                <a:rPr lang="en-US" i="1">
                                  <a:latin typeface="Cambria Math" charset="0"/>
                                  <a:ea typeface="Cambria Math" charset="0"/>
                                  <a:cs typeface="Cambria Math" charset="0"/>
                                </a:rPr>
                                <m:t>𝛿</m:t>
                              </m:r>
                            </m:e>
                          </m:mr>
                        </m:m>
                      </m:e>
                    </m:d>
                  </m:oMath>
                </a14:m>
                <a:endParaRPr lang="en-US" dirty="0">
                  <a:ea typeface="Cambria Math" charset="0"/>
                  <a:cs typeface="Cambria Math" charset="0"/>
                </a:endParaRPr>
              </a:p>
              <a:p>
                <a:pPr>
                  <a:spcAft>
                    <a:spcPts val="336"/>
                  </a:spcAft>
                </a:pPr>
                <a:r>
                  <a:rPr lang="en-US" dirty="0">
                    <a:ea typeface="Cambria Math" charset="0"/>
                    <a:cs typeface="Cambria Math" charset="0"/>
                  </a:rPr>
                  <a:t>Given loss function </a:t>
                </a:r>
                <a14:m>
                  <m:oMath xmlns:m="http://schemas.openxmlformats.org/officeDocument/2006/math">
                    <m:r>
                      <m:rPr>
                        <m:sty m:val="p"/>
                      </m:rPr>
                      <a:rPr lang="el-GR" i="1">
                        <a:latin typeface="Cambria Math" charset="0"/>
                        <a:ea typeface="Cambria Math" charset="0"/>
                        <a:cs typeface="Cambria Math" charset="0"/>
                      </a:rPr>
                      <m:t>Λ</m:t>
                    </m:r>
                    <m:r>
                      <a:rPr lang="en-US" i="1">
                        <a:latin typeface="Cambria Math" charset="0"/>
                        <a:ea typeface="Cambria Math" charset="0"/>
                        <a:cs typeface="Cambria Math" charset="0"/>
                      </a:rPr>
                      <m:t>: </m:t>
                    </m:r>
                    <m:sSup>
                      <m:sSupPr>
                        <m:ctrlPr>
                          <a:rPr lang="en-US" i="1">
                            <a:latin typeface="Cambria Math" charset="0"/>
                            <a:ea typeface="Cambria Math" charset="0"/>
                            <a:cs typeface="Cambria Math" charset="0"/>
                          </a:rPr>
                        </m:ctrlPr>
                      </m:sSupPr>
                      <m:e>
                        <m:r>
                          <a:rPr lang="en-US" i="1">
                            <a:latin typeface="Cambria Math" charset="0"/>
                            <a:ea typeface="Cambria Math" charset="0"/>
                            <a:cs typeface="Cambria Math" charset="0"/>
                          </a:rPr>
                          <m:t>𝒜</m:t>
                        </m:r>
                      </m:e>
                      <m:sup>
                        <m:r>
                          <a:rPr lang="en-US" i="1">
                            <a:latin typeface="Cambria Math" charset="0"/>
                            <a:ea typeface="Cambria Math" charset="0"/>
                            <a:cs typeface="Cambria Math" charset="0"/>
                          </a:rPr>
                          <m:t>2</m:t>
                        </m:r>
                      </m:sup>
                    </m:sSup>
                    <m:r>
                      <a:rPr lang="is-IS" i="1">
                        <a:latin typeface="Cambria Math" charset="0"/>
                        <a:ea typeface="Cambria Math" charset="0"/>
                        <a:cs typeface="Cambria Math" charset="0"/>
                      </a:rPr>
                      <m:t>→</m:t>
                    </m:r>
                    <m:r>
                      <a:rPr lang="en-US" i="1">
                        <a:latin typeface="Cambria Math" charset="0"/>
                        <a:ea typeface="Cambria Math" charset="0"/>
                        <a:cs typeface="Cambria Math" charset="0"/>
                      </a:rPr>
                      <m:t>[0,</m:t>
                    </m:r>
                    <m:r>
                      <m:rPr>
                        <m:nor/>
                      </m:rPr>
                      <a:rPr lang="en-US"/>
                      <m:t>∞</m:t>
                    </m:r>
                    <m:r>
                      <m:rPr>
                        <m:nor/>
                      </m:rPr>
                      <a:rPr lang="en-US">
                        <a:latin typeface="Cambria Math" charset="0"/>
                        <a:ea typeface="Cambria Math" charset="0"/>
                        <a:cs typeface="Cambria Math" charset="0"/>
                      </a:rPr>
                      <m:t>)</m:t>
                    </m:r>
                  </m:oMath>
                </a14:m>
                <a:r>
                  <a:rPr lang="en-US" dirty="0">
                    <a:ea typeface="Cambria Math" charset="0"/>
                    <a:cs typeface="Cambria Math" charset="0"/>
                  </a:rPr>
                  <a:t>, represented by </a:t>
                </a:r>
                <a14:m>
                  <m:oMath xmlns:m="http://schemas.openxmlformats.org/officeDocument/2006/math">
                    <m:sSub>
                      <m:sSubPr>
                        <m:ctrlPr>
                          <a:rPr lang="en-US" i="1">
                            <a:latin typeface="Cambria Math" charset="0"/>
                            <a:ea typeface="Cambria Math" charset="0"/>
                            <a:cs typeface="Cambria Math" charset="0"/>
                          </a:rPr>
                        </m:ctrlPr>
                      </m:sSubPr>
                      <m:e>
                        <m:r>
                          <a:rPr lang="el-GR" b="1">
                            <a:latin typeface="Cambria Math" charset="0"/>
                            <a:ea typeface="Cambria Math" charset="0"/>
                            <a:cs typeface="Cambria Math" charset="0"/>
                          </a:rPr>
                          <m:t>𝚲</m:t>
                        </m:r>
                        <m:r>
                          <a:rPr lang="mr-IN" i="1">
                            <a:latin typeface="Cambria Math" charset="0"/>
                            <a:ea typeface="Cambria Math" charset="0"/>
                            <a:cs typeface="Cambria Math" charset="0"/>
                          </a:rPr>
                          <m:t>=</m:t>
                        </m:r>
                        <m:d>
                          <m:dPr>
                            <m:begChr m:val="{"/>
                            <m:endChr m:val="}"/>
                            <m:ctrlPr>
                              <a:rPr lang="mr-IN" i="1">
                                <a:latin typeface="Cambria Math" charset="0"/>
                                <a:ea typeface="Cambria Math" charset="0"/>
                                <a:cs typeface="Cambria Math" charset="0"/>
                              </a:rPr>
                            </m:ctrlPr>
                          </m:dPr>
                          <m:e>
                            <m:r>
                              <m:rPr>
                                <m:sty m:val="p"/>
                              </m:rPr>
                              <a:rPr lang="el-GR" i="1">
                                <a:latin typeface="Cambria Math" charset="0"/>
                                <a:ea typeface="Cambria Math" charset="0"/>
                                <a:cs typeface="Cambria Math" charset="0"/>
                              </a:rPr>
                              <m:t>Λ</m:t>
                            </m:r>
                            <m:d>
                              <m:dPr>
                                <m:ctrlPr>
                                  <a:rPr lang="mr-IN" i="1">
                                    <a:latin typeface="Cambria Math" charset="0"/>
                                    <a:ea typeface="Cambria Math" charset="0"/>
                                    <a:cs typeface="Cambria Math" charset="0"/>
                                  </a:rPr>
                                </m:ctrlPr>
                              </m:dPr>
                              <m:e>
                                <m:r>
                                  <a:rPr lang="en-US" i="1">
                                    <a:latin typeface="Cambria Math" charset="0"/>
                                    <a:ea typeface="Cambria Math" charset="0"/>
                                    <a:cs typeface="Cambria Math" charset="0"/>
                                  </a:rPr>
                                  <m:t>𝑎</m:t>
                                </m:r>
                                <m:r>
                                  <a:rPr lang="en-US" i="1">
                                    <a:latin typeface="Cambria Math" charset="0"/>
                                    <a:ea typeface="Cambria Math" charset="0"/>
                                    <a:cs typeface="Cambria Math" charset="0"/>
                                  </a:rPr>
                                  <m:t>,</m:t>
                                </m:r>
                                <m:r>
                                  <a:rPr lang="en-US" i="1">
                                    <a:latin typeface="Cambria Math" charset="0"/>
                                    <a:ea typeface="Cambria Math" charset="0"/>
                                    <a:cs typeface="Cambria Math" charset="0"/>
                                  </a:rPr>
                                  <m:t>𝑏</m:t>
                                </m:r>
                              </m:e>
                            </m:d>
                          </m:e>
                        </m:d>
                      </m:e>
                      <m:sub>
                        <m:r>
                          <a:rPr lang="en-US" i="1">
                            <a:latin typeface="Cambria Math" charset="0"/>
                            <a:ea typeface="Cambria Math" charset="0"/>
                            <a:cs typeface="Cambria Math" charset="0"/>
                          </a:rPr>
                          <m:t>𝑎</m:t>
                        </m:r>
                        <m:r>
                          <a:rPr lang="en-US" i="1">
                            <a:latin typeface="Cambria Math" charset="0"/>
                            <a:ea typeface="Cambria Math" charset="0"/>
                            <a:cs typeface="Cambria Math" charset="0"/>
                          </a:rPr>
                          <m:t>,</m:t>
                        </m:r>
                        <m:r>
                          <a:rPr lang="en-US" i="1">
                            <a:latin typeface="Cambria Math" charset="0"/>
                            <a:ea typeface="Cambria Math" charset="0"/>
                            <a:cs typeface="Cambria Math" charset="0"/>
                          </a:rPr>
                          <m:t>𝑏</m:t>
                        </m:r>
                        <m:r>
                          <a:rPr lang="en-US" i="1">
                            <a:latin typeface="Cambria Math" charset="0"/>
                            <a:ea typeface="Cambria Math" charset="0"/>
                            <a:cs typeface="Cambria Math" charset="0"/>
                          </a:rPr>
                          <m:t>∈</m:t>
                        </m:r>
                        <m:r>
                          <a:rPr lang="en-US" i="1">
                            <a:latin typeface="Cambria Math" charset="0"/>
                            <a:ea typeface="Cambria Math" charset="0"/>
                            <a:cs typeface="Cambria Math" charset="0"/>
                          </a:rPr>
                          <m:t>𝒜</m:t>
                        </m:r>
                      </m:sub>
                    </m:sSub>
                  </m:oMath>
                </a14:m>
                <a:r>
                  <a:rPr lang="en-US" dirty="0">
                    <a:ea typeface="Cambria Math" charset="0"/>
                    <a:cs typeface="Cambria Math" charset="0"/>
                  </a:rPr>
                  <a:t>. Here we assume Hamming loss. The objective is to minimize </a:t>
                </a:r>
                <a:r>
                  <a:rPr lang="en-US" dirty="0"/>
                  <a:t>bit error rate given the observation of </a:t>
                </a:r>
                <a:r>
                  <a:rPr lang="en-US" dirty="0" smtClean="0"/>
                  <a:t>r-neighborhood. </a:t>
                </a:r>
                <a:endParaRPr lang="en-US" dirty="0">
                  <a:ea typeface="Cambria Math" charset="0"/>
                  <a:cs typeface="Cambria Math" charset="0"/>
                </a:endParaRPr>
              </a:p>
              <a:p>
                <a:pPr algn="ctr">
                  <a:spcAft>
                    <a:spcPts val="336"/>
                  </a:spcAft>
                </a:pPr>
                <a14:m>
                  <m:oMathPara xmlns:m="http://schemas.openxmlformats.org/officeDocument/2006/math">
                    <m:oMathParaPr>
                      <m:jc m:val="centerGroup"/>
                    </m:oMathParaPr>
                    <m:oMath xmlns:m="http://schemas.openxmlformats.org/officeDocument/2006/math">
                      <m:sSubSup>
                        <m:sSubSupPr>
                          <m:ctrlPr>
                            <a:rPr lang="en-US" i="1">
                              <a:latin typeface="Cambria Math" charset="0"/>
                            </a:rPr>
                          </m:ctrlPr>
                        </m:sSubSupPr>
                        <m:e>
                          <m:acc>
                            <m:accPr>
                              <m:chr m:val="̂"/>
                              <m:ctrlPr>
                                <a:rPr lang="en-US" i="1">
                                  <a:latin typeface="Cambria Math" charset="0"/>
                                </a:rPr>
                              </m:ctrlPr>
                            </m:accPr>
                            <m:e>
                              <m:r>
                                <a:rPr lang="en-US" i="1">
                                  <a:latin typeface="Cambria Math" charset="0"/>
                                </a:rPr>
                                <m:t>𝑋</m:t>
                              </m:r>
                            </m:e>
                          </m:acc>
                        </m:e>
                        <m:sub>
                          <m:r>
                            <a:rPr lang="en-US" i="1">
                              <a:latin typeface="Cambria Math" charset="0"/>
                              <a:ea typeface="Cambria Math" charset="0"/>
                              <a:cs typeface="Cambria Math" charset="0"/>
                            </a:rPr>
                            <m:t>𝒮</m:t>
                          </m:r>
                        </m:sub>
                        <m:sup>
                          <m:r>
                            <a:rPr lang="en-US" i="1">
                              <a:latin typeface="Cambria Math" charset="0"/>
                            </a:rPr>
                            <m:t>𝑚</m:t>
                          </m:r>
                          <m:r>
                            <a:rPr lang="en-US" i="1">
                              <a:latin typeface="Cambria Math" charset="0"/>
                              <a:ea typeface="Cambria Math" charset="0"/>
                              <a:cs typeface="Cambria Math" charset="0"/>
                            </a:rPr>
                            <m:t>×</m:t>
                          </m:r>
                          <m:r>
                            <a:rPr lang="en-US" i="1">
                              <a:latin typeface="Cambria Math" charset="0"/>
                              <a:ea typeface="Cambria Math" charset="0"/>
                              <a:cs typeface="Cambria Math" charset="0"/>
                            </a:rPr>
                            <m:t>𝑛</m:t>
                          </m:r>
                        </m:sup>
                      </m:sSubSup>
                      <m:d>
                        <m:dPr>
                          <m:ctrlPr>
                            <a:rPr lang="en-US" i="1">
                              <a:latin typeface="Cambria Math" charset="0"/>
                              <a:ea typeface="Cambria Math" charset="0"/>
                              <a:cs typeface="Cambria Math" charset="0"/>
                            </a:rPr>
                          </m:ctrlPr>
                        </m:dPr>
                        <m:e>
                          <m:sSub>
                            <m:sSubPr>
                              <m:ctrlPr>
                                <a:rPr lang="en-US" i="1">
                                  <a:latin typeface="Cambria Math" charset="0"/>
                                </a:rPr>
                              </m:ctrlPr>
                            </m:sSubPr>
                            <m:e>
                              <m:r>
                                <a:rPr lang="en-US" i="1">
                                  <a:latin typeface="Cambria Math" charset="0"/>
                                </a:rPr>
                                <m:t>𝑧</m:t>
                              </m:r>
                            </m:e>
                            <m:sub>
                              <m:r>
                                <a:rPr lang="en-US">
                                  <a:latin typeface="Cambria Math" charset="0"/>
                                </a:rPr>
                                <m:t>𝑚</m:t>
                              </m:r>
                              <m:r>
                                <a:rPr lang="en-US">
                                  <a:latin typeface="Cambria Math" charset="0"/>
                                </a:rPr>
                                <m:t>×</m:t>
                              </m:r>
                              <m:r>
                                <a:rPr lang="en-US">
                                  <a:latin typeface="Cambria Math" charset="0"/>
                                </a:rPr>
                                <m:t>𝑛</m:t>
                              </m:r>
                            </m:sub>
                          </m:sSub>
                        </m:e>
                      </m:d>
                      <m:d>
                        <m:dPr>
                          <m:begChr m:val="["/>
                          <m:endChr m:val="]"/>
                          <m:ctrlPr>
                            <a:rPr lang="mr-IN" i="1">
                              <a:latin typeface="Cambria Math" charset="0"/>
                              <a:ea typeface="Cambria Math" charset="0"/>
                              <a:cs typeface="Cambria Math" charset="0"/>
                            </a:rPr>
                          </m:ctrlPr>
                        </m:dPr>
                        <m:e>
                          <m:r>
                            <a:rPr lang="en-US" b="0" i="1" smtClean="0">
                              <a:latin typeface="Cambria Math" charset="0"/>
                              <a:ea typeface="Cambria Math" charset="0"/>
                              <a:cs typeface="Cambria Math" charset="0"/>
                            </a:rPr>
                            <m:t>𝑖</m:t>
                          </m:r>
                        </m:e>
                      </m:d>
                      <m:r>
                        <a:rPr lang="en-US" b="0" i="1" smtClean="0">
                          <a:latin typeface="Cambria Math" charset="0"/>
                          <a:ea typeface="Cambria Math" charset="0"/>
                          <a:cs typeface="Cambria Math" charset="0"/>
                        </a:rPr>
                        <m:t>=</m:t>
                      </m:r>
                      <m:func>
                        <m:funcPr>
                          <m:ctrlPr>
                            <a:rPr lang="mr-IN" b="0" i="1" smtClean="0">
                              <a:latin typeface="Cambria Math" charset="0"/>
                              <a:ea typeface="Cambria Math" charset="0"/>
                              <a:cs typeface="Cambria Math" charset="0"/>
                            </a:rPr>
                          </m:ctrlPr>
                        </m:funcPr>
                        <m:fName>
                          <m:limLow>
                            <m:limLowPr>
                              <m:ctrlPr>
                                <a:rPr lang="mr-IN" b="0" i="1" smtClean="0">
                                  <a:latin typeface="Cambria Math" charset="0"/>
                                  <a:ea typeface="Cambria Math" charset="0"/>
                                  <a:cs typeface="Cambria Math" charset="0"/>
                                </a:rPr>
                              </m:ctrlPr>
                            </m:limLowPr>
                            <m:e>
                              <m:r>
                                <m:rPr>
                                  <m:sty m:val="p"/>
                                </m:rPr>
                                <a:rPr lang="en-US" b="0" i="0" smtClean="0">
                                  <a:latin typeface="Cambria Math" charset="0"/>
                                  <a:ea typeface="Cambria Math" charset="0"/>
                                  <a:cs typeface="Cambria Math" charset="0"/>
                                </a:rPr>
                                <m:t>argmin</m:t>
                              </m:r>
                            </m:e>
                            <m:lim>
                              <m:acc>
                                <m:accPr>
                                  <m:chr m:val="̂"/>
                                  <m:ctrlPr>
                                    <a:rPr lang="mr-IN" b="0" i="1" smtClean="0">
                                      <a:latin typeface="Cambria Math" charset="0"/>
                                      <a:ea typeface="Cambria Math" charset="0"/>
                                      <a:cs typeface="Cambria Math" charset="0"/>
                                    </a:rPr>
                                  </m:ctrlPr>
                                </m:accPr>
                                <m:e>
                                  <m:r>
                                    <a:rPr lang="en-US" b="0" i="1" smtClean="0">
                                      <a:latin typeface="Cambria Math" charset="0"/>
                                      <a:ea typeface="Cambria Math" charset="0"/>
                                      <a:cs typeface="Cambria Math" charset="0"/>
                                    </a:rPr>
                                    <m:t>𝑥</m:t>
                                  </m:r>
                                </m:e>
                              </m:acc>
                              <m:r>
                                <a:rPr lang="en-US" i="1" smtClean="0">
                                  <a:latin typeface="Cambria Math" charset="0"/>
                                  <a:ea typeface="Cambria Math" charset="0"/>
                                  <a:cs typeface="Cambria Math" charset="0"/>
                                </a:rPr>
                                <m:t>∈</m:t>
                              </m:r>
                              <m:r>
                                <a:rPr lang="en-US" i="1" smtClean="0">
                                  <a:latin typeface="Cambria Math" charset="0"/>
                                  <a:ea typeface="Cambria Math" charset="0"/>
                                  <a:cs typeface="Cambria Math" charset="0"/>
                                </a:rPr>
                                <m:t>𝒜</m:t>
                              </m:r>
                            </m:lim>
                          </m:limLow>
                        </m:fName>
                        <m:e>
                          <m:sSup>
                            <m:sSupPr>
                              <m:ctrlPr>
                                <a:rPr lang="mr-IN" b="0" i="1" smtClean="0">
                                  <a:latin typeface="Cambria Math" charset="0"/>
                                  <a:ea typeface="Cambria Math" charset="0"/>
                                  <a:cs typeface="Cambria Math" charset="0"/>
                                </a:rPr>
                              </m:ctrlPr>
                            </m:sSupPr>
                            <m:e>
                              <m:r>
                                <a:rPr lang="en-US" b="1" i="0" smtClean="0">
                                  <a:latin typeface="Cambria Math" charset="0"/>
                                  <a:ea typeface="Cambria Math" charset="0"/>
                                  <a:cs typeface="Cambria Math" charset="0"/>
                                </a:rPr>
                                <m:t>𝐦</m:t>
                              </m:r>
                            </m:e>
                            <m:sup>
                              <m:r>
                                <a:rPr lang="en-US" b="0" i="1" smtClean="0">
                                  <a:latin typeface="Cambria Math" charset="0"/>
                                  <a:ea typeface="Cambria Math" charset="0"/>
                                  <a:cs typeface="Cambria Math" charset="0"/>
                                </a:rPr>
                                <m:t>𝑇</m:t>
                              </m:r>
                            </m:sup>
                          </m:sSup>
                          <m:d>
                            <m:dPr>
                              <m:ctrlPr>
                                <a:rPr lang="mr-IN" b="0" i="1" smtClean="0">
                                  <a:latin typeface="Cambria Math" charset="0"/>
                                  <a:ea typeface="Cambria Math" charset="0"/>
                                  <a:cs typeface="Cambria Math" charset="0"/>
                                </a:rPr>
                              </m:ctrlPr>
                            </m:dPr>
                            <m:e>
                              <m:sSub>
                                <m:sSubPr>
                                  <m:ctrlPr>
                                    <a:rPr lang="en-US" i="1">
                                      <a:latin typeface="Cambria Math" charset="0"/>
                                    </a:rPr>
                                  </m:ctrlPr>
                                </m:sSubPr>
                                <m:e>
                                  <m:r>
                                    <a:rPr lang="en-US" i="1">
                                      <a:latin typeface="Cambria Math" charset="0"/>
                                    </a:rPr>
                                    <m:t>𝑧</m:t>
                                  </m:r>
                                </m:e>
                                <m:sub>
                                  <m:r>
                                    <a:rPr lang="en-US">
                                      <a:latin typeface="Cambria Math" charset="0"/>
                                    </a:rPr>
                                    <m:t>𝑚</m:t>
                                  </m:r>
                                  <m:r>
                                    <a:rPr lang="en-US">
                                      <a:latin typeface="Cambria Math" charset="0"/>
                                    </a:rPr>
                                    <m:t>×</m:t>
                                  </m:r>
                                  <m:r>
                                    <a:rPr lang="en-US">
                                      <a:latin typeface="Cambria Math" charset="0"/>
                                    </a:rPr>
                                    <m:t>𝑛</m:t>
                                  </m:r>
                                </m:sub>
                              </m:sSub>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𝑧</m:t>
                              </m:r>
                              <m:d>
                                <m:dPr>
                                  <m:ctrlPr>
                                    <a:rPr lang="mr-IN" b="0" i="1" smtClean="0">
                                      <a:latin typeface="Cambria Math" charset="0"/>
                                      <a:ea typeface="Cambria Math" charset="0"/>
                                      <a:cs typeface="Cambria Math" charset="0"/>
                                    </a:rPr>
                                  </m:ctrlPr>
                                </m:dPr>
                                <m:e>
                                  <m:r>
                                    <a:rPr lang="en-US" i="1">
                                      <a:latin typeface="Cambria Math" charset="0"/>
                                      <a:ea typeface="Cambria Math" charset="0"/>
                                      <a:cs typeface="Cambria Math" charset="0"/>
                                    </a:rPr>
                                    <m:t>𝒮</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𝑖</m:t>
                                  </m:r>
                                </m:e>
                              </m:d>
                            </m:e>
                          </m:d>
                        </m:e>
                      </m:func>
                      <m:r>
                        <a:rPr lang="mr-IN" b="0" i="1" smtClean="0">
                          <a:latin typeface="Cambria Math" charset="0"/>
                          <a:ea typeface="Cambria Math" charset="0"/>
                          <a:cs typeface="Cambria Math" charset="0"/>
                        </a:rPr>
                        <m:t>∙</m:t>
                      </m:r>
                      <m:sSup>
                        <m:sSupPr>
                          <m:ctrlPr>
                            <a:rPr lang="el-GR" b="0" i="1" smtClean="0">
                              <a:latin typeface="Cambria Math" charset="0"/>
                              <a:ea typeface="Cambria Math" charset="0"/>
                              <a:cs typeface="Cambria Math" charset="0"/>
                            </a:rPr>
                          </m:ctrlPr>
                        </m:sSupPr>
                        <m:e>
                          <m:r>
                            <a:rPr lang="el-GR" b="1" i="0">
                              <a:latin typeface="Cambria Math" charset="0"/>
                              <a:ea typeface="Cambria Math" charset="0"/>
                              <a:cs typeface="Cambria Math" charset="0"/>
                            </a:rPr>
                            <m:t>𝚷</m:t>
                          </m:r>
                        </m:e>
                        <m:sup>
                          <m:r>
                            <a:rPr lang="en-US" b="0" i="1" smtClean="0">
                              <a:latin typeface="Cambria Math" charset="0"/>
                              <a:ea typeface="Cambria Math" charset="0"/>
                              <a:cs typeface="Cambria Math" charset="0"/>
                            </a:rPr>
                            <m:t>−1</m:t>
                          </m:r>
                        </m:sup>
                      </m:sSup>
                      <m:r>
                        <a:rPr lang="el-GR" b="0" i="1" smtClean="0">
                          <a:latin typeface="Cambria Math" charset="0"/>
                          <a:ea typeface="Cambria Math" charset="0"/>
                          <a:cs typeface="Cambria Math" charset="0"/>
                        </a:rPr>
                        <m:t>∙</m:t>
                      </m:r>
                      <m:d>
                        <m:dPr>
                          <m:ctrlPr>
                            <a:rPr lang="mr-IN" b="0" i="1" smtClean="0">
                              <a:latin typeface="Cambria Math" charset="0"/>
                              <a:ea typeface="Cambria Math" charset="0"/>
                              <a:cs typeface="Cambria Math" charset="0"/>
                            </a:rPr>
                          </m:ctrlPr>
                        </m:dPr>
                        <m:e>
                          <m:sSub>
                            <m:sSubPr>
                              <m:ctrlPr>
                                <a:rPr lang="en-US" b="1" i="1" smtClean="0">
                                  <a:latin typeface="Cambria Math" charset="0"/>
                                  <a:ea typeface="Cambria Math" charset="0"/>
                                  <a:cs typeface="Cambria Math" charset="0"/>
                                </a:rPr>
                              </m:ctrlPr>
                            </m:sSubPr>
                            <m:e>
                              <m:r>
                                <a:rPr lang="en-US" b="1" i="1" smtClean="0">
                                  <a:latin typeface="Cambria Math" charset="0"/>
                                  <a:ea typeface="Cambria Math" charset="0"/>
                                  <a:cs typeface="Cambria Math" charset="0"/>
                                </a:rPr>
                                <m:t>𝝀</m:t>
                              </m:r>
                            </m:e>
                            <m:sub>
                              <m:acc>
                                <m:accPr>
                                  <m:chr m:val="̂"/>
                                  <m:ctrlPr>
                                    <a:rPr lang="en-US" b="1" i="1" smtClean="0">
                                      <a:latin typeface="Cambria Math" charset="0"/>
                                      <a:ea typeface="Cambria Math" charset="0"/>
                                      <a:cs typeface="Cambria Math" charset="0"/>
                                    </a:rPr>
                                  </m:ctrlPr>
                                </m:accPr>
                                <m:e>
                                  <m:r>
                                    <a:rPr lang="en-US" b="0" i="1" smtClean="0">
                                      <a:latin typeface="Cambria Math" charset="0"/>
                                      <a:ea typeface="Cambria Math" charset="0"/>
                                      <a:cs typeface="Cambria Math" charset="0"/>
                                    </a:rPr>
                                    <m:t>𝑥</m:t>
                                  </m:r>
                                </m:e>
                              </m:acc>
                            </m:sub>
                          </m:sSub>
                          <m:sSub>
                            <m:sSubPr>
                              <m:ctrlPr>
                                <a:rPr lang="en-US"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m:t>
                              </m:r>
                              <m:r>
                                <a:rPr lang="en-US" b="1" i="1" smtClean="0">
                                  <a:latin typeface="Cambria Math" charset="0"/>
                                  <a:ea typeface="Cambria Math" charset="0"/>
                                  <a:cs typeface="Cambria Math" charset="0"/>
                                </a:rPr>
                                <m:t>𝝅</m:t>
                              </m:r>
                            </m:e>
                            <m:sub>
                              <m:sSub>
                                <m:sSubPr>
                                  <m:ctrlPr>
                                    <a:rPr lang="en-US"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𝑧</m:t>
                                  </m:r>
                                </m:e>
                                <m:sub>
                                  <m:r>
                                    <a:rPr lang="en-US" b="0" i="1" smtClean="0">
                                      <a:latin typeface="Cambria Math" charset="0"/>
                                      <a:ea typeface="Cambria Math" charset="0"/>
                                      <a:cs typeface="Cambria Math" charset="0"/>
                                    </a:rPr>
                                    <m:t>𝑖</m:t>
                                  </m:r>
                                </m:sub>
                              </m:sSub>
                            </m:sub>
                          </m:sSub>
                        </m:e>
                      </m:d>
                    </m:oMath>
                  </m:oMathPara>
                </a14:m>
                <a:endParaRPr lang="en-US" i="1" dirty="0" smtClean="0">
                  <a:ea typeface="Cambria Math" charset="0"/>
                  <a:cs typeface="Cambria Math" charset="0"/>
                </a:endParaRPr>
              </a:p>
              <a:p>
                <a:pPr>
                  <a:spcAft>
                    <a:spcPts val="336"/>
                  </a:spcAft>
                </a:pPr>
                <a:r>
                  <a:rPr lang="en-US" dirty="0" smtClean="0">
                    <a:ea typeface="Cambria Math" charset="0"/>
                    <a:cs typeface="Cambria Math" charset="0"/>
                  </a:rPr>
                  <a:t>Where </a:t>
                </a:r>
                <a14:m>
                  <m:oMath xmlns:m="http://schemas.openxmlformats.org/officeDocument/2006/math">
                    <m:sSup>
                      <m:sSupPr>
                        <m:ctrlPr>
                          <a:rPr lang="mr-IN" i="1">
                            <a:latin typeface="Cambria Math" charset="0"/>
                            <a:ea typeface="Cambria Math" charset="0"/>
                            <a:cs typeface="Cambria Math" charset="0"/>
                          </a:rPr>
                        </m:ctrlPr>
                      </m:sSupPr>
                      <m:e>
                        <m:r>
                          <a:rPr lang="en-US" b="1">
                            <a:latin typeface="Cambria Math" charset="0"/>
                            <a:ea typeface="Cambria Math" charset="0"/>
                            <a:cs typeface="Cambria Math" charset="0"/>
                          </a:rPr>
                          <m:t>𝐦</m:t>
                        </m:r>
                      </m:e>
                      <m:sup>
                        <m:r>
                          <a:rPr lang="en-US" i="1">
                            <a:latin typeface="Cambria Math" charset="0"/>
                            <a:ea typeface="Cambria Math" charset="0"/>
                            <a:cs typeface="Cambria Math" charset="0"/>
                          </a:rPr>
                          <m:t>𝑇</m:t>
                        </m:r>
                      </m:sup>
                    </m:sSup>
                    <m:d>
                      <m:dPr>
                        <m:ctrlPr>
                          <a:rPr lang="mr-IN" i="1">
                            <a:latin typeface="Cambria Math" charset="0"/>
                            <a:ea typeface="Cambria Math" charset="0"/>
                            <a:cs typeface="Cambria Math" charset="0"/>
                          </a:rPr>
                        </m:ctrlPr>
                      </m:dPr>
                      <m:e>
                        <m:sSub>
                          <m:sSubPr>
                            <m:ctrlPr>
                              <a:rPr lang="en-US" i="1">
                                <a:latin typeface="Cambria Math" charset="0"/>
                              </a:rPr>
                            </m:ctrlPr>
                          </m:sSubPr>
                          <m:e>
                            <m:r>
                              <a:rPr lang="en-US" i="1">
                                <a:latin typeface="Cambria Math" charset="0"/>
                              </a:rPr>
                              <m:t>𝑧</m:t>
                            </m:r>
                          </m:e>
                          <m:sub>
                            <m:r>
                              <a:rPr lang="en-US">
                                <a:latin typeface="Cambria Math" charset="0"/>
                              </a:rPr>
                              <m:t>𝑚</m:t>
                            </m:r>
                            <m:r>
                              <a:rPr lang="en-US">
                                <a:latin typeface="Cambria Math" charset="0"/>
                              </a:rPr>
                              <m:t>×</m:t>
                            </m:r>
                            <m:r>
                              <a:rPr lang="en-US">
                                <a:latin typeface="Cambria Math" charset="0"/>
                              </a:rPr>
                              <m:t>𝑛</m:t>
                            </m:r>
                          </m:sub>
                        </m:sSub>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𝑏</m:t>
                        </m:r>
                        <m:d>
                          <m:dPr>
                            <m:ctrlPr>
                              <a:rPr lang="mr-IN" i="1">
                                <a:latin typeface="Cambria Math" charset="0"/>
                                <a:ea typeface="Cambria Math" charset="0"/>
                                <a:cs typeface="Cambria Math" charset="0"/>
                              </a:rPr>
                            </m:ctrlPr>
                          </m:dPr>
                          <m:e>
                            <m:r>
                              <a:rPr lang="en-US" i="1">
                                <a:latin typeface="Cambria Math" charset="0"/>
                                <a:ea typeface="Cambria Math" charset="0"/>
                                <a:cs typeface="Cambria Math" charset="0"/>
                              </a:rPr>
                              <m:t>𝒮</m:t>
                            </m:r>
                          </m:e>
                        </m:d>
                      </m:e>
                    </m:d>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𝛼</m:t>
                    </m:r>
                    <m:r>
                      <a:rPr lang="en-US" b="0" i="1" smtClean="0">
                        <a:latin typeface="Cambria Math" charset="0"/>
                        <a:ea typeface="Cambria Math" charset="0"/>
                        <a:cs typeface="Cambria Math" charset="0"/>
                      </a:rPr>
                      <m:t>]</m:t>
                    </m:r>
                  </m:oMath>
                </a14:m>
                <a:r>
                  <a:rPr lang="en-US" dirty="0" smtClean="0">
                    <a:ea typeface="Cambria Math" charset="0"/>
                    <a:cs typeface="Cambria Math" charset="0"/>
                  </a:rPr>
                  <a:t> is the count of locations in the noisy image </a:t>
                </a:r>
                <a14:m>
                  <m:oMath xmlns:m="http://schemas.openxmlformats.org/officeDocument/2006/math">
                    <m:sSub>
                      <m:sSubPr>
                        <m:ctrlPr>
                          <a:rPr lang="en-US" i="1">
                            <a:latin typeface="Cambria Math" charset="0"/>
                          </a:rPr>
                        </m:ctrlPr>
                      </m:sSubPr>
                      <m:e>
                        <m:r>
                          <a:rPr lang="en-US" i="1">
                            <a:latin typeface="Cambria Math" charset="0"/>
                          </a:rPr>
                          <m:t>𝑧</m:t>
                        </m:r>
                      </m:e>
                      <m:sub>
                        <m:r>
                          <a:rPr lang="en-US">
                            <a:latin typeface="Cambria Math" charset="0"/>
                          </a:rPr>
                          <m:t>𝑚</m:t>
                        </m:r>
                        <m:r>
                          <a:rPr lang="en-US">
                            <a:latin typeface="Cambria Math" charset="0"/>
                          </a:rPr>
                          <m:t>×</m:t>
                        </m:r>
                        <m:r>
                          <a:rPr lang="en-US">
                            <a:latin typeface="Cambria Math" charset="0"/>
                          </a:rPr>
                          <m:t>𝑛</m:t>
                        </m:r>
                      </m:sub>
                    </m:sSub>
                  </m:oMath>
                </a14:m>
                <a:r>
                  <a:rPr lang="en-US" dirty="0" smtClean="0">
                    <a:ea typeface="Cambria Math" charset="0"/>
                    <a:cs typeface="Cambria Math" charset="0"/>
                  </a:rPr>
                  <a:t> where symbol </a:t>
                </a:r>
                <a14:m>
                  <m:oMath xmlns:m="http://schemas.openxmlformats.org/officeDocument/2006/math">
                    <m:r>
                      <a:rPr lang="en-US" i="1">
                        <a:latin typeface="Cambria Math" charset="0"/>
                        <a:ea typeface="Cambria Math" charset="0"/>
                        <a:cs typeface="Cambria Math" charset="0"/>
                      </a:rPr>
                      <m:t>𝛼</m:t>
                    </m:r>
                  </m:oMath>
                </a14:m>
                <a:r>
                  <a:rPr lang="en-US" dirty="0" smtClean="0">
                    <a:ea typeface="Cambria Math" charset="0"/>
                    <a:cs typeface="Cambria Math" charset="0"/>
                  </a:rPr>
                  <a:t> appears in context </a:t>
                </a:r>
                <a14:m>
                  <m:oMath xmlns:m="http://schemas.openxmlformats.org/officeDocument/2006/math">
                    <m:r>
                      <a:rPr lang="en-US" i="1">
                        <a:latin typeface="Cambria Math" charset="0"/>
                        <a:ea typeface="Cambria Math" charset="0"/>
                        <a:cs typeface="Cambria Math" charset="0"/>
                      </a:rPr>
                      <m:t>𝑏</m:t>
                    </m:r>
                    <m:d>
                      <m:dPr>
                        <m:ctrlPr>
                          <a:rPr lang="mr-IN" i="1">
                            <a:latin typeface="Cambria Math" charset="0"/>
                            <a:ea typeface="Cambria Math" charset="0"/>
                            <a:cs typeface="Cambria Math" charset="0"/>
                          </a:rPr>
                        </m:ctrlPr>
                      </m:dPr>
                      <m:e>
                        <m:r>
                          <a:rPr lang="en-US" i="1">
                            <a:latin typeface="Cambria Math" charset="0"/>
                            <a:ea typeface="Cambria Math" charset="0"/>
                            <a:cs typeface="Cambria Math" charset="0"/>
                          </a:rPr>
                          <m:t>𝒮</m:t>
                        </m:r>
                      </m:e>
                    </m:d>
                  </m:oMath>
                </a14:m>
                <a:r>
                  <a:rPr lang="en-US" dirty="0" smtClean="0">
                    <a:ea typeface="Cambria Math" charset="0"/>
                    <a:cs typeface="Cambria Math" charset="0"/>
                  </a:rPr>
                  <a:t>. Simplified for binary image and BSC with </a:t>
                </a:r>
                <a14:m>
                  <m:oMath xmlns:m="http://schemas.openxmlformats.org/officeDocument/2006/math">
                    <m:r>
                      <a:rPr lang="en-US" i="1" smtClean="0">
                        <a:latin typeface="Cambria Math" charset="0"/>
                        <a:ea typeface="Cambria Math" charset="0"/>
                        <a:cs typeface="Cambria Math" charset="0"/>
                      </a:rPr>
                      <m:t>𝛿</m:t>
                    </m:r>
                  </m:oMath>
                </a14:m>
                <a:r>
                  <a:rPr lang="en-US" dirty="0" smtClean="0">
                    <a:ea typeface="Cambria Math" charset="0"/>
                    <a:cs typeface="Cambria Math" charset="0"/>
                  </a:rPr>
                  <a:t>, the denoiser can be written as</a:t>
                </a:r>
              </a:p>
              <a:p>
                <a:pPr algn="ctr">
                  <a:spcAft>
                    <a:spcPts val="336"/>
                  </a:spcAft>
                </a:pPr>
                <a14:m>
                  <m:oMathPara xmlns:m="http://schemas.openxmlformats.org/officeDocument/2006/math">
                    <m:oMathParaPr>
                      <m:jc m:val="centerGroup"/>
                    </m:oMathParaPr>
                    <m:oMath xmlns:m="http://schemas.openxmlformats.org/officeDocument/2006/math">
                      <m:sSubSup>
                        <m:sSubSupPr>
                          <m:ctrlPr>
                            <a:rPr lang="en-US" i="1" smtClean="0">
                              <a:latin typeface="Cambria Math" charset="0"/>
                            </a:rPr>
                          </m:ctrlPr>
                        </m:sSubSupPr>
                        <m:e>
                          <m:acc>
                            <m:accPr>
                              <m:chr m:val="̂"/>
                              <m:ctrlPr>
                                <a:rPr lang="en-US" i="1">
                                  <a:latin typeface="Cambria Math" charset="0"/>
                                </a:rPr>
                              </m:ctrlPr>
                            </m:accPr>
                            <m:e>
                              <m:r>
                                <a:rPr lang="en-US" i="1">
                                  <a:latin typeface="Cambria Math" charset="0"/>
                                </a:rPr>
                                <m:t>𝑋</m:t>
                              </m:r>
                            </m:e>
                          </m:acc>
                        </m:e>
                        <m:sub>
                          <m:r>
                            <a:rPr lang="en-US" i="1">
                              <a:latin typeface="Cambria Math" charset="0"/>
                              <a:ea typeface="Cambria Math" charset="0"/>
                              <a:cs typeface="Cambria Math" charset="0"/>
                            </a:rPr>
                            <m:t>𝒮</m:t>
                          </m:r>
                        </m:sub>
                        <m:sup>
                          <m:r>
                            <a:rPr lang="en-US" i="1">
                              <a:latin typeface="Cambria Math" charset="0"/>
                            </a:rPr>
                            <m:t>𝑚</m:t>
                          </m:r>
                          <m:r>
                            <a:rPr lang="en-US" i="1">
                              <a:latin typeface="Cambria Math" charset="0"/>
                              <a:ea typeface="Cambria Math" charset="0"/>
                              <a:cs typeface="Cambria Math" charset="0"/>
                            </a:rPr>
                            <m:t>×</m:t>
                          </m:r>
                          <m:r>
                            <a:rPr lang="en-US" i="1">
                              <a:latin typeface="Cambria Math" charset="0"/>
                              <a:ea typeface="Cambria Math" charset="0"/>
                              <a:cs typeface="Cambria Math" charset="0"/>
                            </a:rPr>
                            <m:t>𝑛</m:t>
                          </m:r>
                        </m:sup>
                      </m:sSubSup>
                      <m:d>
                        <m:dPr>
                          <m:ctrlPr>
                            <a:rPr lang="en-US" i="1">
                              <a:latin typeface="Cambria Math" charset="0"/>
                              <a:ea typeface="Cambria Math" charset="0"/>
                              <a:cs typeface="Cambria Math" charset="0"/>
                            </a:rPr>
                          </m:ctrlPr>
                        </m:dPr>
                        <m:e>
                          <m:sSub>
                            <m:sSubPr>
                              <m:ctrlPr>
                                <a:rPr lang="en-US" i="1">
                                  <a:latin typeface="Cambria Math" charset="0"/>
                                </a:rPr>
                              </m:ctrlPr>
                            </m:sSubPr>
                            <m:e>
                              <m:r>
                                <a:rPr lang="en-US" i="1">
                                  <a:latin typeface="Cambria Math" charset="0"/>
                                </a:rPr>
                                <m:t>𝑧</m:t>
                              </m:r>
                            </m:e>
                            <m:sub>
                              <m:r>
                                <a:rPr lang="en-US">
                                  <a:latin typeface="Cambria Math" charset="0"/>
                                </a:rPr>
                                <m:t>𝑚</m:t>
                              </m:r>
                              <m:r>
                                <a:rPr lang="en-US">
                                  <a:latin typeface="Cambria Math" charset="0"/>
                                </a:rPr>
                                <m:t>×</m:t>
                              </m:r>
                              <m:r>
                                <a:rPr lang="en-US">
                                  <a:latin typeface="Cambria Math" charset="0"/>
                                </a:rPr>
                                <m:t>𝑛</m:t>
                              </m:r>
                            </m:sub>
                          </m:sSub>
                        </m:e>
                      </m:d>
                      <m:d>
                        <m:dPr>
                          <m:begChr m:val="["/>
                          <m:endChr m:val="]"/>
                          <m:ctrlPr>
                            <a:rPr lang="mr-IN" i="1">
                              <a:latin typeface="Cambria Math" charset="0"/>
                              <a:ea typeface="Cambria Math" charset="0"/>
                              <a:cs typeface="Cambria Math" charset="0"/>
                            </a:rPr>
                          </m:ctrlPr>
                        </m:dPr>
                        <m:e>
                          <m:r>
                            <a:rPr lang="en-US" i="1">
                              <a:latin typeface="Cambria Math" charset="0"/>
                              <a:ea typeface="Cambria Math" charset="0"/>
                              <a:cs typeface="Cambria Math" charset="0"/>
                            </a:rPr>
                            <m:t>𝑖</m:t>
                          </m:r>
                        </m:e>
                      </m:d>
                      <m:r>
                        <a:rPr lang="en-US" i="1">
                          <a:latin typeface="Cambria Math" charset="0"/>
                          <a:ea typeface="Cambria Math" charset="0"/>
                          <a:cs typeface="Cambria Math" charset="0"/>
                        </a:rPr>
                        <m:t>=</m:t>
                      </m:r>
                      <m:d>
                        <m:dPr>
                          <m:begChr m:val="{"/>
                          <m:endChr m:val=""/>
                          <m:ctrlPr>
                            <a:rPr lang="mr-IN" i="1" smtClean="0">
                              <a:latin typeface="Cambria Math" charset="0"/>
                              <a:ea typeface="Cambria Math" charset="0"/>
                              <a:cs typeface="Cambria Math" charset="0"/>
                            </a:rPr>
                          </m:ctrlPr>
                        </m:dPr>
                        <m:e>
                          <m:eqArr>
                            <m:eqArrPr>
                              <m:ctrlPr>
                                <a:rPr lang="mr-IN" i="1" smtClean="0">
                                  <a:latin typeface="Cambria Math" charset="0"/>
                                  <a:ea typeface="Cambria Math" charset="0"/>
                                  <a:cs typeface="Cambria Math" charset="0"/>
                                </a:rPr>
                              </m:ctrlPr>
                            </m:eqArrPr>
                            <m:e>
                              <m:sSub>
                                <m:sSubPr>
                                  <m:ctrlPr>
                                    <a:rPr lang="en-US"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𝑧</m:t>
                                  </m:r>
                                </m:e>
                                <m:sub>
                                  <m:r>
                                    <a:rPr lang="en-US" b="0" i="1" smtClean="0">
                                      <a:latin typeface="Cambria Math" charset="0"/>
                                      <a:ea typeface="Cambria Math" charset="0"/>
                                      <a:cs typeface="Cambria Math" charset="0"/>
                                    </a:rPr>
                                    <m:t>𝑖</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𝑖𝑓</m:t>
                              </m:r>
                              <m:f>
                                <m:fPr>
                                  <m:ctrlPr>
                                    <a:rPr lang="mr-IN" i="1">
                                      <a:latin typeface="Cambria Math" charset="0"/>
                                      <a:ea typeface="Cambria Math" charset="0"/>
                                      <a:cs typeface="Cambria Math" charset="0"/>
                                    </a:rPr>
                                  </m:ctrlPr>
                                </m:fPr>
                                <m:num>
                                  <m:sSup>
                                    <m:sSupPr>
                                      <m:ctrlPr>
                                        <a:rPr lang="mr-IN" i="1">
                                          <a:latin typeface="Cambria Math" charset="0"/>
                                          <a:ea typeface="Cambria Math" charset="0"/>
                                          <a:cs typeface="Cambria Math" charset="0"/>
                                        </a:rPr>
                                      </m:ctrlPr>
                                    </m:sSupPr>
                                    <m:e>
                                      <m:r>
                                        <a:rPr lang="en-US" b="1">
                                          <a:latin typeface="Cambria Math" charset="0"/>
                                          <a:ea typeface="Cambria Math" charset="0"/>
                                          <a:cs typeface="Cambria Math" charset="0"/>
                                        </a:rPr>
                                        <m:t>𝐦</m:t>
                                      </m:r>
                                    </m:e>
                                    <m:sup>
                                      <m:r>
                                        <a:rPr lang="en-US" i="1">
                                          <a:latin typeface="Cambria Math" charset="0"/>
                                          <a:ea typeface="Cambria Math" charset="0"/>
                                          <a:cs typeface="Cambria Math" charset="0"/>
                                        </a:rPr>
                                        <m:t>𝑇</m:t>
                                      </m:r>
                                    </m:sup>
                                  </m:sSup>
                                  <m:d>
                                    <m:dPr>
                                      <m:ctrlPr>
                                        <a:rPr lang="mr-IN" i="1">
                                          <a:latin typeface="Cambria Math" charset="0"/>
                                          <a:ea typeface="Cambria Math" charset="0"/>
                                          <a:cs typeface="Cambria Math" charset="0"/>
                                        </a:rPr>
                                      </m:ctrlPr>
                                    </m:dPr>
                                    <m:e>
                                      <m:sSub>
                                        <m:sSubPr>
                                          <m:ctrlPr>
                                            <a:rPr lang="en-US" i="1">
                                              <a:latin typeface="Cambria Math" charset="0"/>
                                            </a:rPr>
                                          </m:ctrlPr>
                                        </m:sSubPr>
                                        <m:e>
                                          <m:r>
                                            <a:rPr lang="en-US" i="1">
                                              <a:latin typeface="Cambria Math" charset="0"/>
                                            </a:rPr>
                                            <m:t>𝑧</m:t>
                                          </m:r>
                                        </m:e>
                                        <m:sub>
                                          <m:r>
                                            <a:rPr lang="en-US">
                                              <a:latin typeface="Cambria Math" charset="0"/>
                                            </a:rPr>
                                            <m:t>𝑚</m:t>
                                          </m:r>
                                          <m:r>
                                            <a:rPr lang="en-US">
                                              <a:latin typeface="Cambria Math" charset="0"/>
                                            </a:rPr>
                                            <m:t>×</m:t>
                                          </m:r>
                                          <m:r>
                                            <a:rPr lang="en-US">
                                              <a:latin typeface="Cambria Math" charset="0"/>
                                            </a:rPr>
                                            <m:t>𝑛</m:t>
                                          </m:r>
                                        </m:sub>
                                      </m:sSub>
                                      <m:r>
                                        <a:rPr lang="en-US" i="1">
                                          <a:latin typeface="Cambria Math" charset="0"/>
                                          <a:ea typeface="Cambria Math" charset="0"/>
                                          <a:cs typeface="Cambria Math" charset="0"/>
                                        </a:rPr>
                                        <m:t>,</m:t>
                                      </m:r>
                                      <m:r>
                                        <a:rPr lang="en-US" i="1">
                                          <a:latin typeface="Cambria Math" charset="0"/>
                                          <a:ea typeface="Cambria Math" charset="0"/>
                                          <a:cs typeface="Cambria Math" charset="0"/>
                                        </a:rPr>
                                        <m:t>𝑏</m:t>
                                      </m:r>
                                      <m:d>
                                        <m:dPr>
                                          <m:ctrlPr>
                                            <a:rPr lang="mr-IN" i="1">
                                              <a:latin typeface="Cambria Math" charset="0"/>
                                              <a:ea typeface="Cambria Math" charset="0"/>
                                              <a:cs typeface="Cambria Math" charset="0"/>
                                            </a:rPr>
                                          </m:ctrlPr>
                                        </m:dPr>
                                        <m:e>
                                          <m:r>
                                            <a:rPr lang="en-US" i="1">
                                              <a:latin typeface="Cambria Math" charset="0"/>
                                              <a:ea typeface="Cambria Math" charset="0"/>
                                              <a:cs typeface="Cambria Math" charset="0"/>
                                            </a:rPr>
                                            <m:t>𝒮</m:t>
                                          </m:r>
                                        </m:e>
                                      </m:d>
                                    </m:e>
                                  </m:d>
                                  <m:r>
                                    <a:rPr lang="en-US"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𝑧</m:t>
                                      </m:r>
                                    </m:e>
                                    <m:sub>
                                      <m:r>
                                        <a:rPr lang="en-US" i="1">
                                          <a:latin typeface="Cambria Math" charset="0"/>
                                          <a:ea typeface="Cambria Math" charset="0"/>
                                          <a:cs typeface="Cambria Math" charset="0"/>
                                        </a:rPr>
                                        <m:t>𝑖</m:t>
                                      </m:r>
                                    </m:sub>
                                  </m:sSub>
                                  <m:r>
                                    <a:rPr lang="en-US" i="1">
                                      <a:latin typeface="Cambria Math" charset="0"/>
                                      <a:ea typeface="Cambria Math" charset="0"/>
                                      <a:cs typeface="Cambria Math" charset="0"/>
                                    </a:rPr>
                                    <m:t>]</m:t>
                                  </m:r>
                                </m:num>
                                <m:den>
                                  <m:sSup>
                                    <m:sSupPr>
                                      <m:ctrlPr>
                                        <a:rPr lang="mr-IN" i="1">
                                          <a:latin typeface="Cambria Math" charset="0"/>
                                          <a:ea typeface="Cambria Math" charset="0"/>
                                          <a:cs typeface="Cambria Math" charset="0"/>
                                        </a:rPr>
                                      </m:ctrlPr>
                                    </m:sSupPr>
                                    <m:e>
                                      <m:r>
                                        <a:rPr lang="en-US" b="1">
                                          <a:latin typeface="Cambria Math" charset="0"/>
                                          <a:ea typeface="Cambria Math" charset="0"/>
                                          <a:cs typeface="Cambria Math" charset="0"/>
                                        </a:rPr>
                                        <m:t>𝐦</m:t>
                                      </m:r>
                                    </m:e>
                                    <m:sup>
                                      <m:r>
                                        <a:rPr lang="en-US" i="1">
                                          <a:latin typeface="Cambria Math" charset="0"/>
                                          <a:ea typeface="Cambria Math" charset="0"/>
                                          <a:cs typeface="Cambria Math" charset="0"/>
                                        </a:rPr>
                                        <m:t>𝑇</m:t>
                                      </m:r>
                                    </m:sup>
                                  </m:sSup>
                                  <m:d>
                                    <m:dPr>
                                      <m:ctrlPr>
                                        <a:rPr lang="mr-IN" i="1">
                                          <a:latin typeface="Cambria Math" charset="0"/>
                                          <a:ea typeface="Cambria Math" charset="0"/>
                                          <a:cs typeface="Cambria Math" charset="0"/>
                                        </a:rPr>
                                      </m:ctrlPr>
                                    </m:dPr>
                                    <m:e>
                                      <m:sSub>
                                        <m:sSubPr>
                                          <m:ctrlPr>
                                            <a:rPr lang="en-US" i="1">
                                              <a:latin typeface="Cambria Math" charset="0"/>
                                            </a:rPr>
                                          </m:ctrlPr>
                                        </m:sSubPr>
                                        <m:e>
                                          <m:r>
                                            <a:rPr lang="en-US" i="1">
                                              <a:latin typeface="Cambria Math" charset="0"/>
                                            </a:rPr>
                                            <m:t>𝑧</m:t>
                                          </m:r>
                                        </m:e>
                                        <m:sub>
                                          <m:r>
                                            <a:rPr lang="en-US">
                                              <a:latin typeface="Cambria Math" charset="0"/>
                                            </a:rPr>
                                            <m:t>𝑚</m:t>
                                          </m:r>
                                          <m:r>
                                            <a:rPr lang="en-US">
                                              <a:latin typeface="Cambria Math" charset="0"/>
                                            </a:rPr>
                                            <m:t>×</m:t>
                                          </m:r>
                                          <m:r>
                                            <a:rPr lang="en-US">
                                              <a:latin typeface="Cambria Math" charset="0"/>
                                            </a:rPr>
                                            <m:t>𝑛</m:t>
                                          </m:r>
                                        </m:sub>
                                      </m:sSub>
                                      <m:r>
                                        <a:rPr lang="en-US" i="1">
                                          <a:latin typeface="Cambria Math" charset="0"/>
                                          <a:ea typeface="Cambria Math" charset="0"/>
                                          <a:cs typeface="Cambria Math" charset="0"/>
                                        </a:rPr>
                                        <m:t>,</m:t>
                                      </m:r>
                                      <m:r>
                                        <a:rPr lang="en-US" i="1">
                                          <a:latin typeface="Cambria Math" charset="0"/>
                                          <a:ea typeface="Cambria Math" charset="0"/>
                                          <a:cs typeface="Cambria Math" charset="0"/>
                                        </a:rPr>
                                        <m:t>𝑏</m:t>
                                      </m:r>
                                      <m:d>
                                        <m:dPr>
                                          <m:ctrlPr>
                                            <a:rPr lang="mr-IN" i="1">
                                              <a:latin typeface="Cambria Math" charset="0"/>
                                              <a:ea typeface="Cambria Math" charset="0"/>
                                              <a:cs typeface="Cambria Math" charset="0"/>
                                            </a:rPr>
                                          </m:ctrlPr>
                                        </m:dPr>
                                        <m:e>
                                          <m:r>
                                            <a:rPr lang="en-US" i="1">
                                              <a:latin typeface="Cambria Math" charset="0"/>
                                              <a:ea typeface="Cambria Math" charset="0"/>
                                              <a:cs typeface="Cambria Math" charset="0"/>
                                            </a:rPr>
                                            <m:t>𝒮</m:t>
                                          </m:r>
                                        </m:e>
                                      </m:d>
                                    </m:e>
                                  </m:d>
                                  <m:r>
                                    <a:rPr lang="en-US" i="1">
                                      <a:latin typeface="Cambria Math" charset="0"/>
                                      <a:ea typeface="Cambria Math" charset="0"/>
                                      <a:cs typeface="Cambria Math" charset="0"/>
                                    </a:rPr>
                                    <m:t>[</m:t>
                                  </m:r>
                                  <m:sSub>
                                    <m:sSubPr>
                                      <m:ctrlPr>
                                        <a:rPr lang="en-US" i="1" smtClean="0">
                                          <a:latin typeface="Cambria Math" charset="0"/>
                                          <a:ea typeface="Cambria Math" charset="0"/>
                                          <a:cs typeface="Cambria Math" charset="0"/>
                                        </a:rPr>
                                      </m:ctrlPr>
                                    </m:sSubPr>
                                    <m:e>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𝑧</m:t>
                                          </m:r>
                                        </m:e>
                                      </m:acc>
                                    </m:e>
                                    <m:sub>
                                      <m:r>
                                        <a:rPr lang="en-US" i="1">
                                          <a:latin typeface="Cambria Math" charset="0"/>
                                          <a:ea typeface="Cambria Math" charset="0"/>
                                          <a:cs typeface="Cambria Math" charset="0"/>
                                        </a:rPr>
                                        <m:t>𝑖</m:t>
                                      </m:r>
                                    </m:sub>
                                  </m:sSub>
                                  <m:r>
                                    <a:rPr lang="en-US" i="1">
                                      <a:latin typeface="Cambria Math" charset="0"/>
                                      <a:ea typeface="Cambria Math" charset="0"/>
                                      <a:cs typeface="Cambria Math" charset="0"/>
                                    </a:rPr>
                                    <m:t>]</m:t>
                                  </m:r>
                                </m:den>
                              </m:f>
                              <m:r>
                                <a:rPr lang="en-US" i="1" smtClean="0">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r>
                                    <a:rPr lang="en-US" i="1">
                                      <a:latin typeface="Cambria Math" charset="0"/>
                                      <a:ea typeface="Cambria Math" charset="0"/>
                                      <a:cs typeface="Cambria Math" charset="0"/>
                                    </a:rPr>
                                    <m:t>2</m:t>
                                  </m:r>
                                  <m:r>
                                    <a:rPr lang="en-US" i="1">
                                      <a:latin typeface="Cambria Math" charset="0"/>
                                      <a:ea typeface="Cambria Math" charset="0"/>
                                      <a:cs typeface="Cambria Math" charset="0"/>
                                    </a:rPr>
                                    <m:t>𝛿</m:t>
                                  </m:r>
                                  <m:r>
                                    <a:rPr lang="en-US" i="1">
                                      <a:latin typeface="Cambria Math" charset="0"/>
                                      <a:ea typeface="Cambria Math" charset="0"/>
                                      <a:cs typeface="Cambria Math" charset="0"/>
                                    </a:rPr>
                                    <m:t>(1−</m:t>
                                  </m:r>
                                  <m:r>
                                    <a:rPr lang="en-US" i="1">
                                      <a:latin typeface="Cambria Math" charset="0"/>
                                      <a:ea typeface="Cambria Math" charset="0"/>
                                      <a:cs typeface="Cambria Math" charset="0"/>
                                    </a:rPr>
                                    <m:t>𝛿</m:t>
                                  </m:r>
                                  <m:r>
                                    <a:rPr lang="en-US" i="1">
                                      <a:latin typeface="Cambria Math" charset="0"/>
                                      <a:ea typeface="Cambria Math" charset="0"/>
                                      <a:cs typeface="Cambria Math" charset="0"/>
                                    </a:rPr>
                                    <m:t>)</m:t>
                                  </m:r>
                                </m:num>
                                <m:den>
                                  <m:sSup>
                                    <m:sSupPr>
                                      <m:ctrlPr>
                                        <a:rPr lang="mr-IN" i="1">
                                          <a:latin typeface="Cambria Math" charset="0"/>
                                          <a:ea typeface="Cambria Math" charset="0"/>
                                          <a:cs typeface="Cambria Math" charset="0"/>
                                        </a:rPr>
                                      </m:ctrlPr>
                                    </m:sSupPr>
                                    <m:e>
                                      <m:r>
                                        <a:rPr lang="en-US" i="1">
                                          <a:latin typeface="Cambria Math" charset="0"/>
                                          <a:ea typeface="Cambria Math" charset="0"/>
                                          <a:cs typeface="Cambria Math" charset="0"/>
                                        </a:rPr>
                                        <m:t>(1−</m:t>
                                      </m:r>
                                      <m:r>
                                        <a:rPr lang="en-US" i="1">
                                          <a:latin typeface="Cambria Math" charset="0"/>
                                          <a:ea typeface="Cambria Math" charset="0"/>
                                          <a:cs typeface="Cambria Math" charset="0"/>
                                        </a:rPr>
                                        <m:t>𝛿</m:t>
                                      </m:r>
                                      <m:r>
                                        <a:rPr lang="en-US" i="1">
                                          <a:latin typeface="Cambria Math" charset="0"/>
                                          <a:ea typeface="Cambria Math" charset="0"/>
                                          <a:cs typeface="Cambria Math" charset="0"/>
                                        </a:rPr>
                                        <m:t>)</m:t>
                                      </m:r>
                                    </m:e>
                                    <m:sup>
                                      <m:r>
                                        <a:rPr lang="en-US" i="1">
                                          <a:latin typeface="Cambria Math" charset="0"/>
                                          <a:ea typeface="Cambria Math" charset="0"/>
                                          <a:cs typeface="Cambria Math" charset="0"/>
                                        </a:rPr>
                                        <m:t>2</m:t>
                                      </m:r>
                                    </m:sup>
                                  </m:sSup>
                                  <m:r>
                                    <a:rPr lang="en-US" i="1">
                                      <a:latin typeface="Cambria Math" charset="0"/>
                                      <a:ea typeface="Cambria Math" charset="0"/>
                                      <a:cs typeface="Cambria Math" charset="0"/>
                                    </a:rPr>
                                    <m:t>+</m:t>
                                  </m:r>
                                  <m:sSup>
                                    <m:sSupPr>
                                      <m:ctrlPr>
                                        <a:rPr lang="en-US" i="1">
                                          <a:latin typeface="Cambria Math" charset="0"/>
                                          <a:ea typeface="Cambria Math" charset="0"/>
                                          <a:cs typeface="Cambria Math" charset="0"/>
                                        </a:rPr>
                                      </m:ctrlPr>
                                    </m:sSupPr>
                                    <m:e>
                                      <m:r>
                                        <a:rPr lang="en-US" i="1">
                                          <a:latin typeface="Cambria Math" charset="0"/>
                                          <a:ea typeface="Cambria Math" charset="0"/>
                                          <a:cs typeface="Cambria Math" charset="0"/>
                                        </a:rPr>
                                        <m:t>𝛿</m:t>
                                      </m:r>
                                    </m:e>
                                    <m:sup>
                                      <m:r>
                                        <a:rPr lang="en-US" i="1">
                                          <a:latin typeface="Cambria Math" charset="0"/>
                                          <a:ea typeface="Cambria Math" charset="0"/>
                                          <a:cs typeface="Cambria Math" charset="0"/>
                                        </a:rPr>
                                        <m:t>2</m:t>
                                      </m:r>
                                    </m:sup>
                                  </m:sSup>
                                </m:den>
                              </m:f>
                            </m:e>
                            <m:e>
                              <m:r>
                                <a:rPr lang="en-US" b="0" i="1" smtClean="0">
                                  <a:latin typeface="Cambria Math" charset="0"/>
                                  <a:ea typeface="Cambria Math" charset="0"/>
                                  <a:cs typeface="Cambria Math" charset="0"/>
                                </a:rPr>
                                <m:t>0, </m:t>
                              </m:r>
                              <m:r>
                                <a:rPr lang="en-US" b="0" i="1" smtClean="0">
                                  <a:latin typeface="Cambria Math" charset="0"/>
                                  <a:ea typeface="Cambria Math" charset="0"/>
                                  <a:cs typeface="Cambria Math" charset="0"/>
                                </a:rPr>
                                <m:t>𝑜𝑡h𝑒𝑟𝑤𝑖𝑠𝑒</m:t>
                              </m:r>
                            </m:e>
                          </m:eqArr>
                        </m:e>
                      </m:d>
                    </m:oMath>
                  </m:oMathPara>
                </a14:m>
                <a:endParaRPr lang="en-US" i="1" dirty="0">
                  <a:ea typeface="Cambria Math" charset="0"/>
                  <a:cs typeface="Cambria Math" charset="0"/>
                </a:endParaRPr>
              </a:p>
            </p:txBody>
          </p:sp>
        </mc:Choice>
        <mc:Fallback>
          <p:sp>
            <p:nvSpPr>
              <p:cNvPr id="23" name="Text Placeholder 22"/>
              <p:cNvSpPr>
                <a:spLocks noGrp="1" noRot="1" noChangeAspect="1" noMove="1" noResize="1" noEditPoints="1" noAdjustHandles="1" noChangeArrowheads="1" noChangeShapeType="1" noTextEdit="1"/>
              </p:cNvSpPr>
              <p:nvPr>
                <p:ph type="body" sz="quarter" idx="13"/>
              </p:nvPr>
            </p:nvSpPr>
            <p:spPr>
              <a:xfrm>
                <a:off x="348343" y="6875473"/>
                <a:ext cx="6792685" cy="9358103"/>
              </a:xfrm>
              <a:blipFill rotWithShape="0">
                <a:blip r:embed="rId4"/>
                <a:stretch>
                  <a:fillRect l="-449" t="-195" r="-90"/>
                </a:stretch>
              </a:blipFill>
            </p:spPr>
            <p:txBody>
              <a:bodyPr/>
              <a:lstStyle/>
              <a:p>
                <a:r>
                  <a:rPr lang="en-US">
                    <a:noFill/>
                  </a:rPr>
                  <a:t> </a:t>
                </a:r>
              </a:p>
            </p:txBody>
          </p:sp>
        </mc:Fallback>
      </mc:AlternateContent>
      <p:sp>
        <p:nvSpPr>
          <p:cNvPr id="24" name="Text Placeholder 23"/>
          <p:cNvSpPr>
            <a:spLocks noGrp="1"/>
          </p:cNvSpPr>
          <p:nvPr>
            <p:ph type="body" sz="quarter" idx="14"/>
          </p:nvPr>
        </p:nvSpPr>
        <p:spPr>
          <a:xfrm>
            <a:off x="7611316" y="2146680"/>
            <a:ext cx="6792685" cy="533400"/>
          </a:xfrm>
          <a:solidFill>
            <a:srgbClr val="01004B"/>
          </a:solidFill>
          <a:ln>
            <a:solidFill>
              <a:srgbClr val="09306B"/>
            </a:solidFill>
          </a:ln>
        </p:spPr>
        <p:txBody>
          <a:bodyPr vert="horz" lIns="78373" tIns="39187" rIns="78373" bIns="39187"/>
          <a:lstStyle/>
          <a:p>
            <a:r>
              <a:rPr lang="en-US" dirty="0"/>
              <a:t>Algorithm</a:t>
            </a:r>
          </a:p>
        </p:txBody>
      </p:sp>
      <mc:AlternateContent xmlns:mc="http://schemas.openxmlformats.org/markup-compatibility/2006">
        <mc:Choice xmlns:a14="http://schemas.microsoft.com/office/drawing/2010/main" Requires="a14">
          <p:sp>
            <p:nvSpPr>
              <p:cNvPr id="25" name="Text Placeholder 24"/>
              <p:cNvSpPr>
                <a:spLocks noGrp="1"/>
              </p:cNvSpPr>
              <p:nvPr>
                <p:ph type="body" sz="quarter" idx="15"/>
              </p:nvPr>
            </p:nvSpPr>
            <p:spPr>
              <a:xfrm>
                <a:off x="7617469" y="2768275"/>
                <a:ext cx="6792685" cy="4775526"/>
              </a:xfrm>
            </p:spPr>
            <p:txBody>
              <a:bodyPr/>
              <a:lstStyle/>
              <a:p>
                <a:pPr marL="285750" indent="-285750">
                  <a:buFont typeface="Arial" charset="0"/>
                  <a:buChar char="•"/>
                </a:pPr>
                <a:r>
                  <a:rPr lang="en-US" b="1" dirty="0" smtClean="0"/>
                  <a:t>Known</a:t>
                </a:r>
                <a:r>
                  <a:rPr lang="en-US" dirty="0" smtClean="0"/>
                  <a:t>: noisy image </a:t>
                </a:r>
                <a14:m>
                  <m:oMath xmlns:m="http://schemas.openxmlformats.org/officeDocument/2006/math">
                    <m:sSub>
                      <m:sSubPr>
                        <m:ctrlPr>
                          <a:rPr lang="en-US" i="1">
                            <a:latin typeface="Cambria Math" charset="0"/>
                          </a:rPr>
                        </m:ctrlPr>
                      </m:sSubPr>
                      <m:e>
                        <m:r>
                          <a:rPr lang="en-US" i="1">
                            <a:latin typeface="Cambria Math" charset="0"/>
                          </a:rPr>
                          <m:t>𝑧</m:t>
                        </m:r>
                      </m:e>
                      <m:sub>
                        <m:r>
                          <a:rPr lang="en-US">
                            <a:latin typeface="Cambria Math" charset="0"/>
                          </a:rPr>
                          <m:t>𝑚</m:t>
                        </m:r>
                        <m:r>
                          <a:rPr lang="en-US">
                            <a:latin typeface="Cambria Math" charset="0"/>
                          </a:rPr>
                          <m:t>×</m:t>
                        </m:r>
                        <m:r>
                          <a:rPr lang="en-US">
                            <a:latin typeface="Cambria Math" charset="0"/>
                          </a:rPr>
                          <m:t>𝑛</m:t>
                        </m:r>
                      </m:sub>
                    </m:sSub>
                  </m:oMath>
                </a14:m>
                <a:r>
                  <a:rPr lang="en-US" dirty="0" smtClean="0"/>
                  <a:t>, denoiser order </a:t>
                </a:r>
                <a14:m>
                  <m:oMath xmlns:m="http://schemas.openxmlformats.org/officeDocument/2006/math">
                    <m:r>
                      <a:rPr lang="en-US" i="1" dirty="0">
                        <a:latin typeface="Cambria Math" charset="0"/>
                      </a:rPr>
                      <m:t>𝑘</m:t>
                    </m:r>
                  </m:oMath>
                </a14:m>
                <a:r>
                  <a:rPr lang="en-US" dirty="0" smtClean="0"/>
                  <a:t>, BSC parameter </a:t>
                </a:r>
                <a14:m>
                  <m:oMath xmlns:m="http://schemas.openxmlformats.org/officeDocument/2006/math">
                    <m:r>
                      <a:rPr lang="en-US" i="1">
                        <a:latin typeface="Cambria Math" charset="0"/>
                        <a:ea typeface="Cambria Math" charset="0"/>
                        <a:cs typeface="Cambria Math" charset="0"/>
                      </a:rPr>
                      <m:t>𝛿</m:t>
                    </m:r>
                  </m:oMath>
                </a14:m>
                <a:r>
                  <a:rPr lang="en-US" dirty="0" smtClean="0"/>
                  <a:t>, Hamming loss.</a:t>
                </a:r>
              </a:p>
              <a:p>
                <a:pPr marL="285750" indent="-285750">
                  <a:buFont typeface="Arial" charset="0"/>
                  <a:buChar char="•"/>
                </a:pPr>
                <a:r>
                  <a:rPr lang="en-US" b="1" dirty="0" smtClean="0"/>
                  <a:t>Compute</a:t>
                </a:r>
                <a:r>
                  <a:rPr lang="en-US" dirty="0" smtClean="0"/>
                  <a:t>: 1) neighborhood radius </a:t>
                </a:r>
                <a14:m>
                  <m:oMath xmlns:m="http://schemas.openxmlformats.org/officeDocument/2006/math">
                    <m:r>
                      <a:rPr lang="en-US" i="1" dirty="0">
                        <a:latin typeface="Cambria Math" charset="0"/>
                      </a:rPr>
                      <m:t>𝑟</m:t>
                    </m:r>
                  </m:oMath>
                </a14:m>
                <a:r>
                  <a:rPr lang="en-US" dirty="0" smtClean="0"/>
                  <a:t>; 2) callable context path; 3) padded noisy image.</a:t>
                </a:r>
              </a:p>
              <a:p>
                <a:pPr marL="285750" indent="-285750">
                  <a:buFont typeface="Arial" charset="0"/>
                  <a:buChar char="•"/>
                </a:pPr>
                <a:r>
                  <a:rPr lang="en-US" b="1" dirty="0" smtClean="0"/>
                  <a:t>Pseudo code</a:t>
                </a:r>
                <a:r>
                  <a:rPr lang="en-US" dirty="0" smtClean="0"/>
                  <a:t>:</a:t>
                </a:r>
                <a:endParaRPr lang="en-US" dirty="0"/>
              </a:p>
              <a:p>
                <a:r>
                  <a:rPr lang="en-US" dirty="0" smtClean="0">
                    <a:solidFill>
                      <a:schemeClr val="accent3">
                        <a:lumMod val="75000"/>
                      </a:schemeClr>
                    </a:solidFill>
                  </a:rPr>
                  <a:t>// </a:t>
                </a:r>
                <a:r>
                  <a:rPr lang="en-US" b="1" dirty="0" smtClean="0">
                    <a:solidFill>
                      <a:schemeClr val="accent3">
                        <a:lumMod val="75000"/>
                      </a:schemeClr>
                    </a:solidFill>
                  </a:rPr>
                  <a:t>FIRST PASS: PRECOMPUTATION</a:t>
                </a:r>
              </a:p>
              <a:p>
                <a:r>
                  <a:rPr lang="en-US" dirty="0" smtClean="0">
                    <a:latin typeface="Courier New" charset="0"/>
                    <a:ea typeface="Courier New" charset="0"/>
                    <a:cs typeface="Courier New" charset="0"/>
                  </a:rPr>
                  <a:t>M = zeros(m*</a:t>
                </a:r>
                <a:r>
                  <a:rPr lang="en-US" dirty="0" err="1" smtClean="0">
                    <a:latin typeface="Courier New" charset="0"/>
                    <a:ea typeface="Courier New" charset="0"/>
                    <a:cs typeface="Courier New" charset="0"/>
                  </a:rPr>
                  <a:t>n,k</a:t>
                </a:r>
                <a:r>
                  <a:rPr lang="en-US" dirty="0" smtClean="0">
                    <a:latin typeface="Courier New" charset="0"/>
                    <a:ea typeface="Courier New" charset="0"/>
                    <a:cs typeface="Courier New" charset="0"/>
                  </a:rPr>
                  <a:t>)</a:t>
                </a:r>
                <a:r>
                  <a:rPr lang="en-US" dirty="0" smtClean="0">
                    <a:solidFill>
                      <a:schemeClr val="accent3">
                        <a:lumMod val="75000"/>
                      </a:schemeClr>
                    </a:solidFill>
                  </a:rPr>
                  <a:t> </a:t>
                </a:r>
                <a:r>
                  <a:rPr lang="en-US" dirty="0">
                    <a:solidFill>
                      <a:schemeClr val="accent3">
                        <a:lumMod val="75000"/>
                      </a:schemeClr>
                    </a:solidFill>
                  </a:rPr>
                  <a:t>// Initialize the empirical distributions </a:t>
                </a:r>
                <a:r>
                  <a:rPr lang="en-US" dirty="0" smtClean="0">
                    <a:solidFill>
                      <a:schemeClr val="accent3">
                        <a:lumMod val="75000"/>
                      </a:schemeClr>
                    </a:solidFill>
                  </a:rPr>
                  <a:t>as </a:t>
                </a:r>
                <a:r>
                  <a:rPr lang="en-US" dirty="0">
                    <a:solidFill>
                      <a:schemeClr val="accent3">
                        <a:lumMod val="75000"/>
                      </a:schemeClr>
                    </a:solidFill>
                  </a:rPr>
                  <a:t>a </a:t>
                </a:r>
                <a14:m>
                  <m:oMath xmlns:m="http://schemas.openxmlformats.org/officeDocument/2006/math">
                    <m:sSub>
                      <m:sSubPr>
                        <m:ctrlPr>
                          <a:rPr lang="en-US" i="1">
                            <a:solidFill>
                              <a:schemeClr val="accent3">
                                <a:lumMod val="75000"/>
                              </a:schemeClr>
                            </a:solidFill>
                            <a:latin typeface="Cambria Math" charset="0"/>
                            <a:ea typeface="Cambria Math" charset="0"/>
                            <a:cs typeface="Cambria Math" charset="0"/>
                          </a:rPr>
                        </m:ctrlPr>
                      </m:sSubPr>
                      <m:e>
                        <m:r>
                          <a:rPr lang="en-US" i="1">
                            <a:solidFill>
                              <a:schemeClr val="accent3">
                                <a:lumMod val="75000"/>
                              </a:schemeClr>
                            </a:solidFill>
                            <a:latin typeface="Cambria Math" charset="0"/>
                            <a:ea typeface="Cambria Math" charset="0"/>
                            <a:cs typeface="Cambria Math" charset="0"/>
                          </a:rPr>
                          <m:t>𝑙</m:t>
                        </m:r>
                      </m:e>
                      <m:sub>
                        <m:r>
                          <a:rPr lang="en-US" i="1">
                            <a:solidFill>
                              <a:schemeClr val="accent3">
                                <a:lumMod val="75000"/>
                              </a:schemeClr>
                            </a:solidFill>
                            <a:latin typeface="Cambria Math" charset="0"/>
                            <a:ea typeface="Cambria Math" charset="0"/>
                            <a:cs typeface="Cambria Math" charset="0"/>
                          </a:rPr>
                          <m:t>𝑠𝑖𝑔𝑛𝑎𝑙</m:t>
                        </m:r>
                      </m:sub>
                    </m:sSub>
                    <m:r>
                      <a:rPr lang="en-US" i="1">
                        <a:solidFill>
                          <a:schemeClr val="accent3">
                            <a:lumMod val="75000"/>
                          </a:schemeClr>
                        </a:solidFill>
                        <a:latin typeface="Cambria Math" charset="0"/>
                        <a:ea typeface="Cambria Math" charset="0"/>
                        <a:cs typeface="Cambria Math" charset="0"/>
                      </a:rPr>
                      <m:t>×</m:t>
                    </m:r>
                  </m:oMath>
                </a14:m>
                <a:r>
                  <a:rPr lang="en-US" dirty="0">
                    <a:solidFill>
                      <a:schemeClr val="accent3">
                        <a:lumMod val="75000"/>
                      </a:schemeClr>
                    </a:solidFill>
                    <a:ea typeface="Cambria Math" charset="0"/>
                    <a:cs typeface="Cambria Math" charset="0"/>
                  </a:rPr>
                  <a:t> </a:t>
                </a:r>
                <a14:m>
                  <m:oMath xmlns:m="http://schemas.openxmlformats.org/officeDocument/2006/math">
                    <m:sSub>
                      <m:sSubPr>
                        <m:ctrlPr>
                          <a:rPr lang="en-US" i="1">
                            <a:solidFill>
                              <a:schemeClr val="accent3">
                                <a:lumMod val="75000"/>
                              </a:schemeClr>
                            </a:solidFill>
                            <a:latin typeface="Cambria Math" charset="0"/>
                            <a:ea typeface="Cambria Math" charset="0"/>
                            <a:cs typeface="Cambria Math" charset="0"/>
                          </a:rPr>
                        </m:ctrlPr>
                      </m:sSubPr>
                      <m:e>
                        <m:r>
                          <a:rPr lang="en-US" i="1">
                            <a:solidFill>
                              <a:schemeClr val="accent3">
                                <a:lumMod val="75000"/>
                              </a:schemeClr>
                            </a:solidFill>
                            <a:latin typeface="Cambria Math" charset="0"/>
                            <a:ea typeface="Cambria Math" charset="0"/>
                            <a:cs typeface="Cambria Math" charset="0"/>
                          </a:rPr>
                          <m:t>𝑙</m:t>
                        </m:r>
                      </m:e>
                      <m:sub>
                        <m:r>
                          <a:rPr lang="en-US" i="1">
                            <a:solidFill>
                              <a:schemeClr val="accent3">
                                <a:lumMod val="75000"/>
                              </a:schemeClr>
                            </a:solidFill>
                            <a:latin typeface="Cambria Math" charset="0"/>
                            <a:ea typeface="Cambria Math" charset="0"/>
                            <a:cs typeface="Cambria Math" charset="0"/>
                          </a:rPr>
                          <m:t>𝑐𝑜𝑛𝑡𝑒𝑥𝑡</m:t>
                        </m:r>
                      </m:sub>
                    </m:sSub>
                  </m:oMath>
                </a14:m>
                <a:r>
                  <a:rPr lang="en-US" dirty="0" smtClean="0">
                    <a:solidFill>
                      <a:schemeClr val="accent3">
                        <a:lumMod val="75000"/>
                      </a:schemeClr>
                    </a:solidFill>
                  </a:rPr>
                  <a:t> matrix</a:t>
                </a:r>
                <a:endParaRPr lang="en-US" dirty="0">
                  <a:solidFill>
                    <a:schemeClr val="accent3">
                      <a:lumMod val="75000"/>
                    </a:schemeClr>
                  </a:solidFill>
                </a:endParaRPr>
              </a:p>
              <a:p>
                <a:r>
                  <a:rPr lang="en-US" dirty="0">
                    <a:solidFill>
                      <a:srgbClr val="0070C0"/>
                    </a:solidFill>
                    <a:latin typeface="Courier New" charset="0"/>
                    <a:ea typeface="Courier New" charset="0"/>
                    <a:cs typeface="Courier New" charset="0"/>
                  </a:rPr>
                  <a:t>f</a:t>
                </a:r>
                <a:r>
                  <a:rPr lang="en-US" dirty="0" smtClean="0">
                    <a:solidFill>
                      <a:srgbClr val="0070C0"/>
                    </a:solidFill>
                    <a:latin typeface="Courier New" charset="0"/>
                    <a:ea typeface="Courier New" charset="0"/>
                    <a:cs typeface="Courier New" charset="0"/>
                  </a:rPr>
                  <a:t>or</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i</a:t>
                </a:r>
                <a:r>
                  <a:rPr lang="en-US" dirty="0" smtClean="0">
                    <a:latin typeface="Courier New" charset="0"/>
                    <a:ea typeface="Courier New" charset="0"/>
                    <a:cs typeface="Courier New" charset="0"/>
                  </a:rPr>
                  <a:t> in </a:t>
                </a:r>
                <a:r>
                  <a:rPr lang="en-US" dirty="0" err="1" smtClean="0">
                    <a:latin typeface="Courier New" charset="0"/>
                    <a:ea typeface="Courier New" charset="0"/>
                    <a:cs typeface="Courier New" charset="0"/>
                  </a:rPr>
                  <a:t>meshgrid</a:t>
                </a:r>
                <a:r>
                  <a:rPr lang="en-US" dirty="0" smtClean="0">
                    <a:latin typeface="Courier New" charset="0"/>
                    <a:ea typeface="Courier New" charset="0"/>
                    <a:cs typeface="Courier New" charset="0"/>
                  </a:rPr>
                  <a:t>(1:m,1:n): </a:t>
                </a:r>
                <a:r>
                  <a:rPr lang="en-US" dirty="0" smtClean="0">
                    <a:solidFill>
                      <a:schemeClr val="accent3">
                        <a:lumMod val="75000"/>
                      </a:schemeClr>
                    </a:solidFill>
                  </a:rPr>
                  <a:t>// For each index </a:t>
                </a:r>
                <a14:m>
                  <m:oMath xmlns:m="http://schemas.openxmlformats.org/officeDocument/2006/math">
                    <m:r>
                      <a:rPr lang="en-US" i="1" dirty="0">
                        <a:solidFill>
                          <a:schemeClr val="accent3">
                            <a:lumMod val="75000"/>
                          </a:schemeClr>
                        </a:solidFill>
                        <a:latin typeface="Cambria Math" charset="0"/>
                      </a:rPr>
                      <m:t>𝑖</m:t>
                    </m:r>
                  </m:oMath>
                </a14:m>
                <a:r>
                  <a:rPr lang="en-US" dirty="0">
                    <a:solidFill>
                      <a:schemeClr val="accent3">
                        <a:lumMod val="75000"/>
                      </a:schemeClr>
                    </a:solidFill>
                  </a:rPr>
                  <a:t> in </a:t>
                </a:r>
                <a14:m>
                  <m:oMath xmlns:m="http://schemas.openxmlformats.org/officeDocument/2006/math">
                    <m:sSup>
                      <m:sSupPr>
                        <m:ctrlPr>
                          <a:rPr lang="en-US" i="1">
                            <a:solidFill>
                              <a:schemeClr val="accent3">
                                <a:lumMod val="75000"/>
                              </a:schemeClr>
                            </a:solidFill>
                            <a:latin typeface="Cambria Math" charset="0"/>
                            <a:ea typeface="Cambria Math" charset="0"/>
                            <a:cs typeface="Cambria Math" charset="0"/>
                          </a:rPr>
                        </m:ctrlPr>
                      </m:sSupPr>
                      <m:e>
                        <m:r>
                          <a:rPr lang="en-US" i="1">
                            <a:solidFill>
                              <a:schemeClr val="accent3">
                                <a:lumMod val="75000"/>
                              </a:schemeClr>
                            </a:solidFill>
                            <a:latin typeface="Cambria Math" charset="0"/>
                            <a:ea typeface="Cambria Math" charset="0"/>
                            <a:cs typeface="Cambria Math" charset="0"/>
                          </a:rPr>
                          <m:t>𝒜</m:t>
                        </m:r>
                      </m:e>
                      <m:sup>
                        <m:r>
                          <a:rPr lang="en-US" i="1">
                            <a:solidFill>
                              <a:schemeClr val="accent3">
                                <a:lumMod val="75000"/>
                              </a:schemeClr>
                            </a:solidFill>
                            <a:latin typeface="Cambria Math" charset="0"/>
                            <a:ea typeface="Cambria Math" charset="0"/>
                            <a:cs typeface="Cambria Math" charset="0"/>
                          </a:rPr>
                          <m:t>𝑚</m:t>
                        </m:r>
                        <m:r>
                          <a:rPr lang="en-US" i="1">
                            <a:solidFill>
                              <a:schemeClr val="accent3">
                                <a:lumMod val="75000"/>
                              </a:schemeClr>
                            </a:solidFill>
                            <a:latin typeface="Cambria Math" charset="0"/>
                            <a:ea typeface="Cambria Math" charset="0"/>
                            <a:cs typeface="Cambria Math" charset="0"/>
                          </a:rPr>
                          <m:t>×</m:t>
                        </m:r>
                        <m:r>
                          <a:rPr lang="en-US" i="1">
                            <a:solidFill>
                              <a:schemeClr val="accent3">
                                <a:lumMod val="75000"/>
                              </a:schemeClr>
                            </a:solidFill>
                            <a:latin typeface="Cambria Math" charset="0"/>
                            <a:ea typeface="Cambria Math" charset="0"/>
                            <a:cs typeface="Cambria Math" charset="0"/>
                          </a:rPr>
                          <m:t>𝑛</m:t>
                        </m:r>
                      </m:sup>
                    </m:sSup>
                    <m:r>
                      <a:rPr lang="en-US" i="1">
                        <a:solidFill>
                          <a:schemeClr val="accent3">
                            <a:lumMod val="75000"/>
                          </a:schemeClr>
                        </a:solidFill>
                        <a:latin typeface="Cambria Math" charset="0"/>
                        <a:ea typeface="Cambria Math" charset="0"/>
                        <a:cs typeface="Cambria Math" charset="0"/>
                      </a:rPr>
                      <m:t> </m:t>
                    </m:r>
                  </m:oMath>
                </a14:m>
                <a:r>
                  <a:rPr lang="en-US" dirty="0" smtClean="0">
                    <a:solidFill>
                      <a:schemeClr val="accent3">
                        <a:lumMod val="75000"/>
                      </a:schemeClr>
                    </a:solidFill>
                  </a:rPr>
                  <a:t>:</a:t>
                </a:r>
                <a:endParaRPr lang="en-US" dirty="0" smtClean="0"/>
              </a:p>
              <a:p>
                <a:r>
                  <a:rPr lang="en-US" dirty="0" smtClean="0">
                    <a:solidFill>
                      <a:schemeClr val="accent3">
                        <a:lumMod val="75000"/>
                      </a:schemeClr>
                    </a:solidFill>
                  </a:rPr>
                  <a:t>    // Generate the context vector of </a:t>
                </a:r>
                <a14:m>
                  <m:oMath xmlns:m="http://schemas.openxmlformats.org/officeDocument/2006/math">
                    <m:sSub>
                      <m:sSubPr>
                        <m:ctrlPr>
                          <a:rPr lang="en-US" i="1" dirty="0">
                            <a:solidFill>
                              <a:schemeClr val="accent3">
                                <a:lumMod val="75000"/>
                              </a:schemeClr>
                            </a:solidFill>
                            <a:latin typeface="Cambria Math" charset="0"/>
                          </a:rPr>
                        </m:ctrlPr>
                      </m:sSubPr>
                      <m:e>
                        <m:r>
                          <a:rPr lang="en-US" i="1" dirty="0">
                            <a:solidFill>
                              <a:schemeClr val="accent3">
                                <a:lumMod val="75000"/>
                              </a:schemeClr>
                            </a:solidFill>
                            <a:latin typeface="Cambria Math" charset="0"/>
                          </a:rPr>
                          <m:t>𝑧</m:t>
                        </m:r>
                      </m:e>
                      <m:sub>
                        <m:r>
                          <a:rPr lang="en-US" b="0" i="1" dirty="0" smtClean="0">
                            <a:solidFill>
                              <a:schemeClr val="accent3">
                                <a:lumMod val="75000"/>
                              </a:schemeClr>
                            </a:solidFill>
                            <a:latin typeface="Cambria Math" charset="0"/>
                          </a:rPr>
                          <m:t>𝑖</m:t>
                        </m:r>
                      </m:sub>
                    </m:sSub>
                    <m:r>
                      <a:rPr lang="en-US" i="1" dirty="0">
                        <a:solidFill>
                          <a:schemeClr val="accent3">
                            <a:lumMod val="75000"/>
                          </a:schemeClr>
                        </a:solidFill>
                        <a:latin typeface="Cambria Math" charset="0"/>
                      </a:rPr>
                      <m:t> </m:t>
                    </m:r>
                  </m:oMath>
                </a14:m>
                <a:r>
                  <a:rPr lang="en-US" dirty="0" smtClean="0">
                    <a:solidFill>
                      <a:schemeClr val="accent3">
                        <a:lumMod val="75000"/>
                      </a:schemeClr>
                    </a:solidFill>
                  </a:rPr>
                  <a:t>and assign it to the </a:t>
                </a:r>
                <a14:m>
                  <m:oMath xmlns:m="http://schemas.openxmlformats.org/officeDocument/2006/math">
                    <m:r>
                      <a:rPr lang="en-US" i="1" dirty="0" smtClean="0">
                        <a:solidFill>
                          <a:schemeClr val="accent3">
                            <a:lumMod val="75000"/>
                          </a:schemeClr>
                        </a:solidFill>
                        <a:latin typeface="Cambria Math" charset="0"/>
                      </a:rPr>
                      <m:t>𝑖</m:t>
                    </m:r>
                  </m:oMath>
                </a14:m>
                <a:r>
                  <a:rPr lang="en-US" dirty="0" smtClean="0">
                    <a:solidFill>
                      <a:schemeClr val="accent3">
                        <a:lumMod val="75000"/>
                      </a:schemeClr>
                    </a:solidFill>
                  </a:rPr>
                  <a:t>-</a:t>
                </a:r>
                <a:r>
                  <a:rPr lang="en-US" dirty="0" err="1" smtClean="0">
                    <a:solidFill>
                      <a:schemeClr val="accent3">
                        <a:lumMod val="75000"/>
                      </a:schemeClr>
                    </a:solidFill>
                  </a:rPr>
                  <a:t>th</a:t>
                </a:r>
                <a:r>
                  <a:rPr lang="en-US" dirty="0" smtClean="0">
                    <a:solidFill>
                      <a:schemeClr val="accent3">
                        <a:lumMod val="75000"/>
                      </a:schemeClr>
                    </a:solidFill>
                  </a:rPr>
                  <a:t> row of </a:t>
                </a:r>
                <a14:m>
                  <m:oMath xmlns:m="http://schemas.openxmlformats.org/officeDocument/2006/math">
                    <m:r>
                      <a:rPr lang="en-US" b="1" dirty="0" smtClean="0">
                        <a:solidFill>
                          <a:schemeClr val="accent3">
                            <a:lumMod val="75000"/>
                          </a:schemeClr>
                        </a:solidFill>
                        <a:latin typeface="Cambria Math" charset="0"/>
                      </a:rPr>
                      <m:t>𝐌</m:t>
                    </m:r>
                  </m:oMath>
                </a14:m>
                <a:endParaRPr lang="en-US" b="1" dirty="0" smtClean="0">
                  <a:solidFill>
                    <a:schemeClr val="accent3">
                      <a:lumMod val="75000"/>
                    </a:schemeClr>
                  </a:solidFill>
                </a:endParaRPr>
              </a:p>
              <a:p>
                <a:r>
                  <a:rPr lang="en-US" dirty="0" smtClean="0">
                    <a:latin typeface="Courier New" charset="0"/>
                    <a:ea typeface="Courier New" charset="0"/>
                    <a:cs typeface="Courier New" charset="0"/>
                  </a:rPr>
                  <a:t>  M(</a:t>
                </a:r>
                <a:r>
                  <a:rPr lang="en-US" dirty="0" err="1" smtClean="0">
                    <a:latin typeface="Courier New" charset="0"/>
                    <a:ea typeface="Courier New" charset="0"/>
                    <a:cs typeface="Courier New" charset="0"/>
                  </a:rPr>
                  <a:t>i</a:t>
                </a:r>
                <a:r>
                  <a:rPr lang="en-US" dirty="0" smtClean="0">
                    <a:latin typeface="Courier New" charset="0"/>
                    <a:ea typeface="Courier New" charset="0"/>
                    <a:cs typeface="Courier New" charset="0"/>
                  </a:rPr>
                  <a:t>,:) = context(image=pad(</a:t>
                </a:r>
                <a:r>
                  <a:rPr lang="en-US" dirty="0" err="1" smtClean="0">
                    <a:latin typeface="Courier New" charset="0"/>
                    <a:ea typeface="Courier New" charset="0"/>
                    <a:cs typeface="Courier New" charset="0"/>
                  </a:rPr>
                  <a:t>z_mxn</a:t>
                </a:r>
                <a:r>
                  <a:rPr lang="en-US" dirty="0" smtClean="0">
                    <a:latin typeface="Courier New" charset="0"/>
                    <a:ea typeface="Courier New" charset="0"/>
                    <a:cs typeface="Courier New" charset="0"/>
                  </a:rPr>
                  <a:t>),center=</a:t>
                </a:r>
                <a:r>
                  <a:rPr lang="en-US" dirty="0" err="1" smtClean="0">
                    <a:latin typeface="Courier New" charset="0"/>
                    <a:ea typeface="Courier New" charset="0"/>
                    <a:cs typeface="Courier New" charset="0"/>
                  </a:rPr>
                  <a:t>z_mxn</a:t>
                </a:r>
                <a:r>
                  <a:rPr lang="en-US" dirty="0" smtClean="0">
                    <a:latin typeface="Courier New" charset="0"/>
                    <a:ea typeface="Courier New" charset="0"/>
                    <a:cs typeface="Courier New" charset="0"/>
                  </a:rPr>
                  <a:t>(</a:t>
                </a:r>
                <a:r>
                  <a:rPr lang="en-US" dirty="0" err="1" smtClean="0">
                    <a:latin typeface="Courier New" charset="0"/>
                    <a:ea typeface="Courier New" charset="0"/>
                    <a:cs typeface="Courier New" charset="0"/>
                  </a:rPr>
                  <a:t>i</a:t>
                </a:r>
                <a:r>
                  <a:rPr lang="en-US" dirty="0" smtClean="0">
                    <a:latin typeface="Courier New" charset="0"/>
                    <a:ea typeface="Courier New" charset="0"/>
                    <a:cs typeface="Courier New" charset="0"/>
                  </a:rPr>
                  <a:t>),length=k)</a:t>
                </a:r>
              </a:p>
              <a:p>
                <a:r>
                  <a:rPr lang="en-US" dirty="0" smtClean="0">
                    <a:solidFill>
                      <a:schemeClr val="accent3">
                        <a:lumMod val="75000"/>
                      </a:schemeClr>
                    </a:solidFill>
                  </a:rPr>
                  <a:t>// </a:t>
                </a:r>
                <a:r>
                  <a:rPr lang="en-US" b="1" dirty="0" smtClean="0">
                    <a:solidFill>
                      <a:schemeClr val="accent3">
                        <a:lumMod val="75000"/>
                      </a:schemeClr>
                    </a:solidFill>
                  </a:rPr>
                  <a:t>SECOND PASS: DENOISING</a:t>
                </a:r>
                <a:endParaRPr lang="en-US" dirty="0" smtClean="0">
                  <a:latin typeface="Courier New" charset="0"/>
                  <a:ea typeface="Courier New" charset="0"/>
                  <a:cs typeface="Courier New" charset="0"/>
                </a:endParaRPr>
              </a:p>
              <a:p>
                <a:r>
                  <a:rPr lang="en-US" dirty="0" err="1" smtClean="0">
                    <a:latin typeface="Courier New" charset="0"/>
                    <a:ea typeface="Courier New" charset="0"/>
                    <a:cs typeface="Courier New" charset="0"/>
                  </a:rPr>
                  <a:t>x_hat</a:t>
                </a:r>
                <a:r>
                  <a:rPr lang="en-US" dirty="0" smtClean="0">
                    <a:latin typeface="Courier New" charset="0"/>
                    <a:ea typeface="Courier New" charset="0"/>
                    <a:cs typeface="Courier New" charset="0"/>
                  </a:rPr>
                  <a:t> = </a:t>
                </a:r>
                <a:r>
                  <a:rPr lang="en-US" dirty="0" err="1" smtClean="0">
                    <a:latin typeface="Courier New" charset="0"/>
                    <a:ea typeface="Courier New" charset="0"/>
                    <a:cs typeface="Courier New" charset="0"/>
                  </a:rPr>
                  <a:t>z_mxn</a:t>
                </a:r>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threshold = 2*d*(1-d)/((1-d)^2+d^2)</a:t>
                </a:r>
              </a:p>
              <a:p>
                <a:r>
                  <a:rPr lang="en-US" dirty="0" smtClean="0">
                    <a:solidFill>
                      <a:srgbClr val="0070C0"/>
                    </a:solidFill>
                    <a:latin typeface="Courier New" charset="0"/>
                    <a:ea typeface="Courier New" charset="0"/>
                    <a:cs typeface="Courier New" charset="0"/>
                  </a:rPr>
                  <a:t>for</a:t>
                </a:r>
                <a:r>
                  <a:rPr lang="en-US" dirty="0" smtClean="0">
                    <a:latin typeface="Courier New" charset="0"/>
                    <a:ea typeface="Courier New" charset="0"/>
                    <a:cs typeface="Courier New" charset="0"/>
                  </a:rPr>
                  <a:t> </a:t>
                </a:r>
                <a:r>
                  <a:rPr lang="en-US" dirty="0" err="1">
                    <a:latin typeface="Courier New" charset="0"/>
                    <a:ea typeface="Courier New" charset="0"/>
                    <a:cs typeface="Courier New" charset="0"/>
                  </a:rPr>
                  <a:t>i</a:t>
                </a:r>
                <a:r>
                  <a:rPr lang="en-US" dirty="0">
                    <a:latin typeface="Courier New" charset="0"/>
                    <a:ea typeface="Courier New" charset="0"/>
                    <a:cs typeface="Courier New" charset="0"/>
                  </a:rPr>
                  <a:t> in </a:t>
                </a:r>
                <a:r>
                  <a:rPr lang="en-US" dirty="0" err="1" smtClean="0">
                    <a:latin typeface="Courier New" charset="0"/>
                    <a:ea typeface="Courier New" charset="0"/>
                    <a:cs typeface="Courier New" charset="0"/>
                  </a:rPr>
                  <a:t>meshgrid</a:t>
                </a:r>
                <a:r>
                  <a:rPr lang="en-US" dirty="0" smtClean="0">
                    <a:latin typeface="Courier New" charset="0"/>
                    <a:ea typeface="Courier New" charset="0"/>
                    <a:cs typeface="Courier New" charset="0"/>
                  </a:rPr>
                  <a:t>(1:m,1:n): </a:t>
                </a:r>
              </a:p>
              <a:p>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cntxt_i</a:t>
                </a:r>
                <a:r>
                  <a:rPr lang="en-US" dirty="0" smtClean="0">
                    <a:latin typeface="Courier New" charset="0"/>
                    <a:ea typeface="Courier New" charset="0"/>
                    <a:cs typeface="Courier New" charset="0"/>
                  </a:rPr>
                  <a:t> </a:t>
                </a:r>
                <a:r>
                  <a:rPr lang="en-US" dirty="0" smtClean="0">
                    <a:latin typeface="Courier New" charset="0"/>
                    <a:ea typeface="Courier New" charset="0"/>
                    <a:cs typeface="Courier New" charset="0"/>
                  </a:rPr>
                  <a:t>= context(center=</a:t>
                </a:r>
                <a:r>
                  <a:rPr lang="en-US" dirty="0" err="1" smtClean="0">
                    <a:latin typeface="Courier New" charset="0"/>
                    <a:ea typeface="Courier New" charset="0"/>
                    <a:cs typeface="Courier New" charset="0"/>
                  </a:rPr>
                  <a:t>zi,length</a:t>
                </a:r>
                <a:r>
                  <a:rPr lang="en-US" dirty="0" smtClean="0">
                    <a:latin typeface="Courier New" charset="0"/>
                    <a:ea typeface="Courier New" charset="0"/>
                    <a:cs typeface="Courier New" charset="0"/>
                  </a:rPr>
                  <a:t>=k))</a:t>
                </a:r>
                <a:r>
                  <a:rPr lang="en-US" dirty="0" smtClean="0">
                    <a:solidFill>
                      <a:schemeClr val="accent3">
                        <a:lumMod val="75000"/>
                      </a:schemeClr>
                    </a:solidFill>
                  </a:rPr>
                  <a:t>// the </a:t>
                </a:r>
                <a:r>
                  <a:rPr lang="en-US" dirty="0">
                    <a:solidFill>
                      <a:schemeClr val="accent3">
                        <a:lumMod val="75000"/>
                      </a:schemeClr>
                    </a:solidFill>
                  </a:rPr>
                  <a:t>context vector at position </a:t>
                </a:r>
                <a14:m>
                  <m:oMath xmlns:m="http://schemas.openxmlformats.org/officeDocument/2006/math">
                    <m:r>
                      <a:rPr lang="en-US" i="1" dirty="0">
                        <a:solidFill>
                          <a:schemeClr val="accent3">
                            <a:lumMod val="75000"/>
                          </a:schemeClr>
                        </a:solidFill>
                        <a:latin typeface="Cambria Math" charset="0"/>
                      </a:rPr>
                      <m:t>𝑖</m:t>
                    </m:r>
                  </m:oMath>
                </a14:m>
                <a:endParaRPr lang="en-US" dirty="0" smtClean="0">
                  <a:latin typeface="Courier New" charset="0"/>
                  <a:ea typeface="Courier New" charset="0"/>
                  <a:cs typeface="Courier New" charset="0"/>
                </a:endParaRPr>
              </a:p>
              <a:p>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m_i</a:t>
                </a:r>
                <a:r>
                  <a:rPr lang="en-US" dirty="0" smtClean="0">
                    <a:latin typeface="Courier New" charset="0"/>
                    <a:ea typeface="Courier New" charset="0"/>
                    <a:cs typeface="Courier New" charset="0"/>
                  </a:rPr>
                  <a:t> = M==</a:t>
                </a:r>
                <a:r>
                  <a:rPr lang="en-US" dirty="0" err="1" smtClean="0">
                    <a:latin typeface="Courier New" charset="0"/>
                    <a:ea typeface="Courier New" charset="0"/>
                    <a:cs typeface="Courier New" charset="0"/>
                  </a:rPr>
                  <a:t>context_i</a:t>
                </a:r>
                <a:r>
                  <a:rPr lang="en-US" dirty="0">
                    <a:latin typeface="Courier New" charset="0"/>
                    <a:ea typeface="Courier New" charset="0"/>
                    <a:cs typeface="Courier New" charset="0"/>
                  </a:rPr>
                  <a:t> </a:t>
                </a:r>
                <a:r>
                  <a:rPr lang="en-US" dirty="0">
                    <a:solidFill>
                      <a:schemeClr val="accent3">
                        <a:lumMod val="75000"/>
                      </a:schemeClr>
                    </a:solidFill>
                  </a:rPr>
                  <a:t>// compare</a:t>
                </a:r>
                <a:r>
                  <a:rPr lang="en-US" dirty="0" smtClean="0">
                    <a:solidFill>
                      <a:schemeClr val="accent3">
                        <a:lumMod val="75000"/>
                      </a:schemeClr>
                    </a:solidFill>
                  </a:rPr>
                  <a:t> each row </a:t>
                </a:r>
                <a14:m>
                  <m:oMath xmlns:m="http://schemas.openxmlformats.org/officeDocument/2006/math">
                    <m:r>
                      <a:rPr lang="en-US" b="1" dirty="0">
                        <a:solidFill>
                          <a:schemeClr val="accent3">
                            <a:lumMod val="75000"/>
                          </a:schemeClr>
                        </a:solidFill>
                        <a:latin typeface="Cambria Math" charset="0"/>
                      </a:rPr>
                      <m:t>𝐌</m:t>
                    </m:r>
                    <m:r>
                      <a:rPr lang="en-US" b="1" i="0" dirty="0" smtClean="0">
                        <a:solidFill>
                          <a:schemeClr val="accent3">
                            <a:lumMod val="75000"/>
                          </a:schemeClr>
                        </a:solidFill>
                        <a:latin typeface="Cambria Math" charset="0"/>
                      </a:rPr>
                      <m:t> </m:t>
                    </m:r>
                  </m:oMath>
                </a14:m>
                <a:r>
                  <a:rPr lang="en-US" dirty="0" smtClean="0">
                    <a:solidFill>
                      <a:schemeClr val="accent3">
                        <a:lumMod val="75000"/>
                      </a:schemeClr>
                    </a:solidFill>
                  </a:rPr>
                  <a:t>with </a:t>
                </a:r>
                <a:r>
                  <a:rPr lang="en-US" dirty="0" err="1" smtClean="0">
                    <a:solidFill>
                      <a:schemeClr val="accent3">
                        <a:lumMod val="75000"/>
                      </a:schemeClr>
                    </a:solidFill>
                  </a:rPr>
                  <a:t>cntxt_i</a:t>
                </a:r>
                <a:r>
                  <a:rPr lang="en-US" dirty="0" smtClean="0">
                    <a:solidFill>
                      <a:schemeClr val="accent3">
                        <a:lumMod val="75000"/>
                      </a:schemeClr>
                    </a:solidFill>
                  </a:rPr>
                  <a:t>; </a:t>
                </a:r>
                <a:r>
                  <a:rPr lang="en-US" dirty="0" err="1" smtClean="0">
                    <a:solidFill>
                      <a:schemeClr val="accent3">
                        <a:lumMod val="75000"/>
                      </a:schemeClr>
                    </a:solidFill>
                  </a:rPr>
                  <a:t>m_i</a:t>
                </a:r>
                <a:r>
                  <a:rPr lang="en-US" dirty="0" smtClean="0">
                    <a:solidFill>
                      <a:schemeClr val="accent3">
                        <a:lumMod val="75000"/>
                      </a:schemeClr>
                    </a:solidFill>
                  </a:rPr>
                  <a:t> is a logical vector</a:t>
                </a:r>
              </a:p>
              <a:p>
                <a:r>
                  <a:rPr lang="en-US" dirty="0" smtClean="0">
                    <a:solidFill>
                      <a:schemeClr val="accent3">
                        <a:lumMod val="75000"/>
                      </a:schemeClr>
                    </a:solidFill>
                    <a:latin typeface="Courier New" charset="0"/>
                    <a:ea typeface="Courier New" charset="0"/>
                    <a:cs typeface="Courier New" charset="0"/>
                  </a:rPr>
                  <a:t>  </a:t>
                </a:r>
                <a:r>
                  <a:rPr lang="en-US" dirty="0" err="1" smtClean="0">
                    <a:latin typeface="Courier New" charset="0"/>
                    <a:ea typeface="Courier New" charset="0"/>
                    <a:cs typeface="Courier New" charset="0"/>
                  </a:rPr>
                  <a:t>count_zi</a:t>
                </a:r>
                <a:r>
                  <a:rPr lang="en-US" dirty="0" smtClean="0">
                    <a:latin typeface="Courier New" charset="0"/>
                    <a:ea typeface="Courier New" charset="0"/>
                    <a:cs typeface="Courier New" charset="0"/>
                  </a:rPr>
                  <a:t> = </a:t>
                </a:r>
                <a:r>
                  <a:rPr lang="en-US" dirty="0" err="1" smtClean="0">
                    <a:latin typeface="Courier New" charset="0"/>
                    <a:ea typeface="Courier New" charset="0"/>
                    <a:cs typeface="Courier New" charset="0"/>
                  </a:rPr>
                  <a:t>m_i</a:t>
                </a:r>
                <a:r>
                  <a:rPr lang="en-US" dirty="0" smtClean="0">
                    <a:latin typeface="Courier New" charset="0"/>
                    <a:ea typeface="Courier New" charset="0"/>
                    <a:cs typeface="Courier New" charset="0"/>
                  </a:rPr>
                  <a:t>.*</a:t>
                </a:r>
                <a:r>
                  <a:rPr lang="en-US" dirty="0" err="1" smtClean="0">
                    <a:latin typeface="Courier New" charset="0"/>
                    <a:ea typeface="Courier New" charset="0"/>
                    <a:cs typeface="Courier New" charset="0"/>
                  </a:rPr>
                  <a:t>z_mxn</a:t>
                </a:r>
                <a:r>
                  <a:rPr lang="en-US" dirty="0" smtClean="0">
                    <a:latin typeface="Courier New" charset="0"/>
                    <a:ea typeface="Courier New" charset="0"/>
                    <a:cs typeface="Courier New" charset="0"/>
                  </a:rPr>
                  <a:t>(:) </a:t>
                </a:r>
                <a:r>
                  <a:rPr lang="en-US" dirty="0">
                    <a:solidFill>
                      <a:schemeClr val="accent3">
                        <a:lumMod val="75000"/>
                      </a:schemeClr>
                    </a:solidFill>
                  </a:rPr>
                  <a:t>// count of locations where </a:t>
                </a:r>
                <a14:m>
                  <m:oMath xmlns:m="http://schemas.openxmlformats.org/officeDocument/2006/math">
                    <m:sSub>
                      <m:sSubPr>
                        <m:ctrlPr>
                          <a:rPr lang="en-US" i="1" smtClean="0">
                            <a:solidFill>
                              <a:schemeClr val="accent3">
                                <a:lumMod val="75000"/>
                              </a:schemeClr>
                            </a:solidFill>
                            <a:latin typeface="Cambria Math" charset="0"/>
                            <a:ea typeface="Cambria Math" charset="0"/>
                            <a:cs typeface="Cambria Math" charset="0"/>
                          </a:rPr>
                        </m:ctrlPr>
                      </m:sSubPr>
                      <m:e>
                        <m:r>
                          <a:rPr lang="en-US" i="1">
                            <a:solidFill>
                              <a:schemeClr val="accent3">
                                <a:lumMod val="75000"/>
                              </a:schemeClr>
                            </a:solidFill>
                            <a:latin typeface="Cambria Math" charset="0"/>
                            <a:ea typeface="Cambria Math" charset="0"/>
                            <a:cs typeface="Cambria Math" charset="0"/>
                          </a:rPr>
                          <m:t>𝑧</m:t>
                        </m:r>
                      </m:e>
                      <m:sub>
                        <m:r>
                          <a:rPr lang="en-US" i="1">
                            <a:solidFill>
                              <a:schemeClr val="accent3">
                                <a:lumMod val="75000"/>
                              </a:schemeClr>
                            </a:solidFill>
                            <a:latin typeface="Cambria Math" charset="0"/>
                            <a:ea typeface="Cambria Math" charset="0"/>
                            <a:cs typeface="Cambria Math" charset="0"/>
                          </a:rPr>
                          <m:t>𝑖</m:t>
                        </m:r>
                      </m:sub>
                    </m:sSub>
                  </m:oMath>
                </a14:m>
                <a:r>
                  <a:rPr lang="en-US" dirty="0" smtClean="0">
                    <a:solidFill>
                      <a:schemeClr val="accent3">
                        <a:lumMod val="75000"/>
                      </a:schemeClr>
                    </a:solidFill>
                  </a:rPr>
                  <a:t> </a:t>
                </a:r>
                <a:r>
                  <a:rPr lang="en-US" dirty="0">
                    <a:solidFill>
                      <a:schemeClr val="accent3">
                        <a:lumMod val="75000"/>
                      </a:schemeClr>
                    </a:solidFill>
                  </a:rPr>
                  <a:t>appears in </a:t>
                </a:r>
                <a:r>
                  <a:rPr lang="en-US" dirty="0" err="1" smtClean="0">
                    <a:solidFill>
                      <a:schemeClr val="accent3">
                        <a:lumMod val="75000"/>
                      </a:schemeClr>
                    </a:solidFill>
                  </a:rPr>
                  <a:t>cntxt_i</a:t>
                </a:r>
                <a:r>
                  <a:rPr lang="en-US" dirty="0" smtClean="0">
                    <a:solidFill>
                      <a:schemeClr val="accent3">
                        <a:lumMod val="75000"/>
                      </a:schemeClr>
                    </a:solidFill>
                  </a:rPr>
                  <a:t> </a:t>
                </a:r>
                <a:endParaRPr lang="en-US" dirty="0">
                  <a:solidFill>
                    <a:schemeClr val="accent3">
                      <a:lumMod val="75000"/>
                    </a:schemeClr>
                  </a:solidFill>
                </a:endParaRPr>
              </a:p>
              <a:p>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count_nzi</a:t>
                </a:r>
                <a:r>
                  <a:rPr lang="en-US" dirty="0" smtClean="0">
                    <a:latin typeface="Courier New" charset="0"/>
                    <a:ea typeface="Courier New" charset="0"/>
                    <a:cs typeface="Courier New" charset="0"/>
                  </a:rPr>
                  <a:t> = </a:t>
                </a:r>
                <a:r>
                  <a:rPr lang="en-US" dirty="0" err="1" smtClean="0">
                    <a:latin typeface="Courier New" charset="0"/>
                    <a:ea typeface="Courier New" charset="0"/>
                    <a:cs typeface="Courier New" charset="0"/>
                  </a:rPr>
                  <a:t>m_i</a:t>
                </a:r>
                <a:r>
                  <a:rPr lang="en-US" dirty="0" smtClean="0">
                    <a:latin typeface="Courier New" charset="0"/>
                    <a:ea typeface="Courier New" charset="0"/>
                    <a:cs typeface="Courier New" charset="0"/>
                  </a:rPr>
                  <a:t>.*(~</a:t>
                </a:r>
                <a:r>
                  <a:rPr lang="en-US" dirty="0" err="1" smtClean="0">
                    <a:latin typeface="Courier New" charset="0"/>
                    <a:ea typeface="Courier New" charset="0"/>
                    <a:cs typeface="Courier New" charset="0"/>
                  </a:rPr>
                  <a:t>z_mxn</a:t>
                </a:r>
                <a:r>
                  <a:rPr lang="en-US" dirty="0" smtClean="0">
                    <a:latin typeface="Courier New" charset="0"/>
                    <a:ea typeface="Courier New" charset="0"/>
                    <a:cs typeface="Courier New" charset="0"/>
                  </a:rPr>
                  <a:t>(:))</a:t>
                </a:r>
                <a:r>
                  <a:rPr lang="en-US" dirty="0">
                    <a:solidFill>
                      <a:schemeClr val="accent3">
                        <a:lumMod val="75000"/>
                      </a:schemeClr>
                    </a:solidFill>
                  </a:rPr>
                  <a:t> // count of locations where </a:t>
                </a:r>
                <a14:m>
                  <m:oMath xmlns:m="http://schemas.openxmlformats.org/officeDocument/2006/math">
                    <m:sSub>
                      <m:sSubPr>
                        <m:ctrlPr>
                          <a:rPr lang="en-US" i="1" smtClean="0">
                            <a:solidFill>
                              <a:schemeClr val="accent3">
                                <a:lumMod val="75000"/>
                              </a:schemeClr>
                            </a:solidFill>
                            <a:latin typeface="Cambria Math" charset="0"/>
                            <a:ea typeface="Courier New" charset="0"/>
                            <a:cs typeface="Courier New" charset="0"/>
                          </a:rPr>
                        </m:ctrlPr>
                      </m:sSubPr>
                      <m:e>
                        <m:acc>
                          <m:accPr>
                            <m:chr m:val="̅"/>
                            <m:ctrlPr>
                              <a:rPr lang="en-US" i="1">
                                <a:solidFill>
                                  <a:schemeClr val="accent3">
                                    <a:lumMod val="75000"/>
                                  </a:schemeClr>
                                </a:solidFill>
                                <a:latin typeface="Cambria Math" charset="0"/>
                                <a:ea typeface="Courier New" charset="0"/>
                                <a:cs typeface="Courier New" charset="0"/>
                              </a:rPr>
                            </m:ctrlPr>
                          </m:accPr>
                          <m:e>
                            <m:r>
                              <a:rPr lang="en-US" i="1">
                                <a:solidFill>
                                  <a:schemeClr val="accent3">
                                    <a:lumMod val="75000"/>
                                  </a:schemeClr>
                                </a:solidFill>
                                <a:latin typeface="Cambria Math" charset="0"/>
                                <a:ea typeface="Courier New" charset="0"/>
                                <a:cs typeface="Courier New" charset="0"/>
                              </a:rPr>
                              <m:t>𝑧</m:t>
                            </m:r>
                          </m:e>
                        </m:acc>
                      </m:e>
                      <m:sub>
                        <m:r>
                          <a:rPr lang="en-US" i="1">
                            <a:solidFill>
                              <a:schemeClr val="accent3">
                                <a:lumMod val="75000"/>
                              </a:schemeClr>
                            </a:solidFill>
                            <a:latin typeface="Cambria Math" charset="0"/>
                            <a:ea typeface="Courier New" charset="0"/>
                            <a:cs typeface="Courier New" charset="0"/>
                          </a:rPr>
                          <m:t>𝑖</m:t>
                        </m:r>
                      </m:sub>
                    </m:sSub>
                  </m:oMath>
                </a14:m>
                <a:r>
                  <a:rPr lang="en-US" dirty="0" smtClean="0">
                    <a:solidFill>
                      <a:schemeClr val="accent3">
                        <a:lumMod val="75000"/>
                      </a:schemeClr>
                    </a:solidFill>
                  </a:rPr>
                  <a:t> </a:t>
                </a:r>
                <a:r>
                  <a:rPr lang="en-US" dirty="0">
                    <a:solidFill>
                      <a:schemeClr val="accent3">
                        <a:lumMod val="75000"/>
                      </a:schemeClr>
                    </a:solidFill>
                  </a:rPr>
                  <a:t>appears </a:t>
                </a:r>
                <a:r>
                  <a:rPr lang="en-US" dirty="0" smtClean="0">
                    <a:solidFill>
                      <a:schemeClr val="accent3">
                        <a:lumMod val="75000"/>
                      </a:schemeClr>
                    </a:solidFill>
                  </a:rPr>
                  <a:t>in </a:t>
                </a:r>
                <a:r>
                  <a:rPr lang="en-US" dirty="0" err="1" smtClean="0">
                    <a:solidFill>
                      <a:schemeClr val="accent3">
                        <a:lumMod val="75000"/>
                      </a:schemeClr>
                    </a:solidFill>
                  </a:rPr>
                  <a:t>cntxt_i</a:t>
                </a:r>
                <a:r>
                  <a:rPr lang="en-US" dirty="0" smtClean="0">
                    <a:solidFill>
                      <a:schemeClr val="accent3">
                        <a:lumMod val="75000"/>
                      </a:schemeClr>
                    </a:solidFill>
                  </a:rPr>
                  <a:t> </a:t>
                </a:r>
              </a:p>
              <a:p>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en-US" dirty="0" smtClean="0">
                    <a:solidFill>
                      <a:srgbClr val="0070C0"/>
                    </a:solidFill>
                    <a:latin typeface="Courier New" charset="0"/>
                    <a:ea typeface="Courier New" charset="0"/>
                    <a:cs typeface="Courier New" charset="0"/>
                  </a:rPr>
                  <a:t>if</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count_zi</a:t>
                </a:r>
                <a:r>
                  <a:rPr lang="en-US" dirty="0" smtClean="0">
                    <a:latin typeface="Courier New" charset="0"/>
                    <a:ea typeface="Courier New" charset="0"/>
                    <a:cs typeface="Courier New" charset="0"/>
                  </a:rPr>
                  <a:t>/</a:t>
                </a:r>
                <a:r>
                  <a:rPr lang="en-US" dirty="0" err="1" smtClean="0">
                    <a:latin typeface="Courier New" charset="0"/>
                    <a:ea typeface="Courier New" charset="0"/>
                    <a:cs typeface="Courier New" charset="0"/>
                  </a:rPr>
                  <a:t>count_nzi</a:t>
                </a:r>
                <a:r>
                  <a:rPr lang="en-US" dirty="0" smtClean="0">
                    <a:latin typeface="Courier New" charset="0"/>
                    <a:ea typeface="Courier New" charset="0"/>
                    <a:cs typeface="Courier New" charset="0"/>
                  </a:rPr>
                  <a:t> &lt; threshold: </a:t>
                </a:r>
                <a:r>
                  <a:rPr lang="en-US" dirty="0">
                    <a:solidFill>
                      <a:schemeClr val="accent3">
                        <a:lumMod val="75000"/>
                      </a:schemeClr>
                    </a:solidFill>
                  </a:rPr>
                  <a:t>// </a:t>
                </a:r>
                <a:r>
                  <a:rPr lang="en-US" dirty="0" smtClean="0">
                    <a:solidFill>
                      <a:schemeClr val="accent3">
                        <a:lumMod val="75000"/>
                      </a:schemeClr>
                    </a:solidFill>
                  </a:rPr>
                  <a:t>if “otherwise</a:t>
                </a:r>
                <a:r>
                  <a:rPr lang="en-US" dirty="0">
                    <a:solidFill>
                      <a:schemeClr val="accent3">
                        <a:lumMod val="75000"/>
                      </a:schemeClr>
                    </a:solidFill>
                  </a:rPr>
                  <a:t>”</a:t>
                </a:r>
              </a:p>
              <a:p>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x_hat</a:t>
                </a:r>
                <a:r>
                  <a:rPr lang="en-US" dirty="0" smtClean="0">
                    <a:latin typeface="Courier New" charset="0"/>
                    <a:ea typeface="Courier New" charset="0"/>
                    <a:cs typeface="Courier New" charset="0"/>
                  </a:rPr>
                  <a:t>(</a:t>
                </a:r>
                <a:r>
                  <a:rPr lang="en-US" dirty="0" err="1" smtClean="0">
                    <a:latin typeface="Courier New" charset="0"/>
                    <a:ea typeface="Courier New" charset="0"/>
                    <a:cs typeface="Courier New" charset="0"/>
                  </a:rPr>
                  <a:t>i</a:t>
                </a:r>
                <a:r>
                  <a:rPr lang="en-US" dirty="0" smtClean="0">
                    <a:latin typeface="Courier New" charset="0"/>
                    <a:ea typeface="Courier New" charset="0"/>
                    <a:cs typeface="Courier New" charset="0"/>
                  </a:rPr>
                  <a:t>) = ~</a:t>
                </a:r>
                <a:r>
                  <a:rPr lang="en-US" dirty="0" err="1" smtClean="0">
                    <a:latin typeface="Courier New" charset="0"/>
                    <a:ea typeface="Courier New" charset="0"/>
                    <a:cs typeface="Courier New" charset="0"/>
                  </a:rPr>
                  <a:t>x_hat</a:t>
                </a:r>
                <a:r>
                  <a:rPr lang="en-US" dirty="0" smtClean="0">
                    <a:latin typeface="Courier New" charset="0"/>
                    <a:ea typeface="Courier New" charset="0"/>
                    <a:cs typeface="Courier New" charset="0"/>
                  </a:rPr>
                  <a:t>(</a:t>
                </a:r>
                <a:r>
                  <a:rPr lang="en-US" dirty="0" err="1" smtClean="0">
                    <a:latin typeface="Courier New" charset="0"/>
                    <a:ea typeface="Courier New" charset="0"/>
                    <a:cs typeface="Courier New" charset="0"/>
                  </a:rPr>
                  <a:t>i</a:t>
                </a:r>
                <a:r>
                  <a:rPr lang="en-US" dirty="0" smtClean="0">
                    <a:latin typeface="Courier New" charset="0"/>
                    <a:ea typeface="Courier New" charset="0"/>
                    <a:cs typeface="Courier New" charset="0"/>
                  </a:rPr>
                  <a:t>) </a:t>
                </a:r>
                <a:r>
                  <a:rPr lang="en-US" dirty="0">
                    <a:solidFill>
                      <a:schemeClr val="accent3">
                        <a:lumMod val="75000"/>
                      </a:schemeClr>
                    </a:solidFill>
                  </a:rPr>
                  <a:t>// flip the bit</a:t>
                </a:r>
              </a:p>
            </p:txBody>
          </p:sp>
        </mc:Choice>
        <mc:Fallback>
          <p:sp>
            <p:nvSpPr>
              <p:cNvPr id="25" name="Text Placeholder 24"/>
              <p:cNvSpPr>
                <a:spLocks noGrp="1" noRot="1" noChangeAspect="1" noMove="1" noResize="1" noEditPoints="1" noAdjustHandles="1" noChangeArrowheads="1" noChangeShapeType="1" noTextEdit="1"/>
              </p:cNvSpPr>
              <p:nvPr>
                <p:ph type="body" sz="quarter" idx="15"/>
              </p:nvPr>
            </p:nvSpPr>
            <p:spPr>
              <a:xfrm>
                <a:off x="7617469" y="2768275"/>
                <a:ext cx="6792685" cy="4775526"/>
              </a:xfrm>
              <a:blipFill rotWithShape="0">
                <a:blip r:embed="rId5"/>
                <a:stretch>
                  <a:fillRect l="-539" t="-383" r="-359"/>
                </a:stretch>
              </a:blipFill>
            </p:spPr>
            <p:txBody>
              <a:bodyPr/>
              <a:lstStyle/>
              <a:p>
                <a:r>
                  <a:rPr lang="en-US">
                    <a:noFill/>
                  </a:rPr>
                  <a:t> </a:t>
                </a:r>
              </a:p>
            </p:txBody>
          </p:sp>
        </mc:Fallback>
      </mc:AlternateContent>
      <p:sp>
        <p:nvSpPr>
          <p:cNvPr id="26" name="Text Placeholder 25"/>
          <p:cNvSpPr>
            <a:spLocks noGrp="1"/>
          </p:cNvSpPr>
          <p:nvPr>
            <p:ph type="body" sz="quarter" idx="16"/>
          </p:nvPr>
        </p:nvSpPr>
        <p:spPr>
          <a:xfrm>
            <a:off x="7611316" y="7658100"/>
            <a:ext cx="6792685" cy="533400"/>
          </a:xfrm>
          <a:solidFill>
            <a:srgbClr val="01004B"/>
          </a:solidFill>
          <a:ln>
            <a:solidFill>
              <a:srgbClr val="09306B"/>
            </a:solidFill>
          </a:ln>
        </p:spPr>
        <p:txBody>
          <a:bodyPr vert="horz" lIns="78373" tIns="39187" rIns="78373" bIns="39187"/>
          <a:lstStyle/>
          <a:p>
            <a:r>
              <a:rPr lang="en-US" dirty="0"/>
              <a:t>Results</a:t>
            </a:r>
          </a:p>
        </p:txBody>
      </p:sp>
      <p:sp>
        <p:nvSpPr>
          <p:cNvPr id="27" name="Text Placeholder 26"/>
          <p:cNvSpPr>
            <a:spLocks noGrp="1"/>
          </p:cNvSpPr>
          <p:nvPr>
            <p:ph type="body" sz="quarter" idx="17"/>
          </p:nvPr>
        </p:nvSpPr>
        <p:spPr>
          <a:xfrm>
            <a:off x="14804572" y="14470362"/>
            <a:ext cx="6792685" cy="1678250"/>
          </a:xfrm>
        </p:spPr>
        <p:txBody>
          <a:bodyPr/>
          <a:lstStyle/>
          <a:p>
            <a:r>
              <a:rPr lang="en-US" dirty="0" err="1"/>
              <a:t>Weissman</a:t>
            </a:r>
            <a:r>
              <a:rPr lang="en-US" dirty="0"/>
              <a:t> T, </a:t>
            </a:r>
            <a:r>
              <a:rPr lang="en-US" dirty="0" err="1"/>
              <a:t>Ordentlich</a:t>
            </a:r>
            <a:r>
              <a:rPr lang="en-US" dirty="0"/>
              <a:t> E, </a:t>
            </a:r>
            <a:r>
              <a:rPr lang="en-US" dirty="0" err="1"/>
              <a:t>Seroussi</a:t>
            </a:r>
            <a:r>
              <a:rPr lang="en-US" dirty="0"/>
              <a:t> G, </a:t>
            </a:r>
            <a:r>
              <a:rPr lang="en-US" dirty="0" err="1"/>
              <a:t>Verdú</a:t>
            </a:r>
            <a:r>
              <a:rPr lang="en-US" dirty="0"/>
              <a:t> S, Weinberger MJ. Universal discrete denoising: Known channel. IEEE Transactions on Information Theory. 2005 Jan;51(1):5-28.</a:t>
            </a:r>
          </a:p>
          <a:p>
            <a:r>
              <a:rPr lang="en-US" dirty="0" err="1"/>
              <a:t>Ordentlich</a:t>
            </a:r>
            <a:r>
              <a:rPr lang="en-US" dirty="0"/>
              <a:t> E, </a:t>
            </a:r>
            <a:r>
              <a:rPr lang="en-US" dirty="0" err="1"/>
              <a:t>Seroussi</a:t>
            </a:r>
            <a:r>
              <a:rPr lang="en-US" dirty="0"/>
              <a:t> G, </a:t>
            </a:r>
            <a:r>
              <a:rPr lang="en-US" dirty="0" err="1"/>
              <a:t>Verdu</a:t>
            </a:r>
            <a:r>
              <a:rPr lang="en-US" dirty="0"/>
              <a:t> S, Weinberger M, </a:t>
            </a:r>
            <a:r>
              <a:rPr lang="en-US" dirty="0" err="1"/>
              <a:t>Weissman</a:t>
            </a:r>
            <a:r>
              <a:rPr lang="en-US" dirty="0"/>
              <a:t> T. A discrete universal denoiser and its application to binary images. </a:t>
            </a:r>
            <a:r>
              <a:rPr lang="en-US" dirty="0" err="1"/>
              <a:t>InImage</a:t>
            </a:r>
            <a:r>
              <a:rPr lang="en-US" dirty="0"/>
              <a:t> Processing, 2003. ICIP 2003. Proceedings. 2003 International Conference on 2003 Sep 14 (Vol. 1, pp. I-117). IEEE</a:t>
            </a:r>
            <a:r>
              <a:rPr lang="en-US" dirty="0" smtClean="0"/>
              <a:t>.</a:t>
            </a:r>
            <a:endParaRPr lang="en-US" dirty="0"/>
          </a:p>
        </p:txBody>
      </p:sp>
      <p:sp>
        <p:nvSpPr>
          <p:cNvPr id="28" name="Text Placeholder 27"/>
          <p:cNvSpPr>
            <a:spLocks noGrp="1"/>
          </p:cNvSpPr>
          <p:nvPr>
            <p:ph type="body" sz="quarter" idx="18"/>
          </p:nvPr>
        </p:nvSpPr>
        <p:spPr>
          <a:xfrm>
            <a:off x="14800695" y="10058400"/>
            <a:ext cx="6792685" cy="533400"/>
          </a:xfrm>
          <a:solidFill>
            <a:srgbClr val="01004B"/>
          </a:solidFill>
          <a:ln>
            <a:solidFill>
              <a:srgbClr val="09306B"/>
            </a:solidFill>
          </a:ln>
        </p:spPr>
        <p:txBody>
          <a:bodyPr vert="horz" lIns="78373" tIns="39187" rIns="78373" bIns="39187"/>
          <a:lstStyle/>
          <a:p>
            <a:r>
              <a:rPr lang="en-US" dirty="0" smtClean="0"/>
              <a:t>Conclusions</a:t>
            </a:r>
            <a:endParaRPr lang="en-US" dirty="0"/>
          </a:p>
        </p:txBody>
      </p:sp>
      <p:sp>
        <p:nvSpPr>
          <p:cNvPr id="29" name="Text Placeholder 28"/>
          <p:cNvSpPr>
            <a:spLocks noGrp="1"/>
          </p:cNvSpPr>
          <p:nvPr>
            <p:ph type="body" sz="quarter" idx="19"/>
          </p:nvPr>
        </p:nvSpPr>
        <p:spPr>
          <a:xfrm>
            <a:off x="14804572" y="10732717"/>
            <a:ext cx="6792685" cy="3076896"/>
          </a:xfrm>
        </p:spPr>
        <p:txBody>
          <a:bodyPr/>
          <a:lstStyle/>
          <a:p>
            <a:r>
              <a:rPr lang="en-US" dirty="0" smtClean="0"/>
              <a:t>In </a:t>
            </a:r>
            <a:r>
              <a:rPr lang="en-US" dirty="0"/>
              <a:t>this paper, we extended the theory underlying the DUDE to two-dimensionally indexed data, and reported on its </a:t>
            </a:r>
            <a:r>
              <a:rPr lang="en-US" dirty="0" smtClean="0"/>
              <a:t>implementation </a:t>
            </a:r>
            <a:r>
              <a:rPr lang="en-US" dirty="0"/>
              <a:t>for binary images. It can be argued that the binary case is one whose implementation can be kept </a:t>
            </a:r>
            <a:r>
              <a:rPr lang="en-US" dirty="0" smtClean="0"/>
              <a:t>closest </a:t>
            </a:r>
            <a:r>
              <a:rPr lang="en-US" dirty="0"/>
              <a:t>to the asymptotically optimal scheme. </a:t>
            </a:r>
            <a:endParaRPr lang="en-US" dirty="0" smtClean="0"/>
          </a:p>
          <a:p>
            <a:r>
              <a:rPr lang="en-US" dirty="0" smtClean="0"/>
              <a:t>Yet</a:t>
            </a:r>
            <a:r>
              <a:rPr lang="en-US" dirty="0"/>
              <a:t>, even the </a:t>
            </a:r>
            <a:r>
              <a:rPr lang="en-US" dirty="0" smtClean="0"/>
              <a:t>binary </a:t>
            </a:r>
            <a:r>
              <a:rPr lang="en-US" dirty="0"/>
              <a:t>case exhibits some of the fundamental practical </a:t>
            </a:r>
            <a:r>
              <a:rPr lang="en-US" dirty="0" smtClean="0"/>
              <a:t>challenges</a:t>
            </a:r>
            <a:r>
              <a:rPr lang="en-US" dirty="0"/>
              <a:t>, including the design of a feasible and efficient </a:t>
            </a:r>
            <a:r>
              <a:rPr lang="en-US" dirty="0" smtClean="0"/>
              <a:t>context </a:t>
            </a:r>
            <a:r>
              <a:rPr lang="en-US" dirty="0"/>
              <a:t>model. The requirement for such a design becomes </a:t>
            </a:r>
            <a:r>
              <a:rPr lang="en-US" dirty="0" smtClean="0"/>
              <a:t>essential </a:t>
            </a:r>
            <a:r>
              <a:rPr lang="en-US" dirty="0"/>
              <a:t>when extending the domain of application to larger alphabets (e.g., continuous tone images). </a:t>
            </a:r>
            <a:endParaRPr lang="en-US" dirty="0" smtClean="0"/>
          </a:p>
          <a:p>
            <a:r>
              <a:rPr lang="en-US" dirty="0" smtClean="0"/>
              <a:t>In </a:t>
            </a:r>
            <a:r>
              <a:rPr lang="en-US" dirty="0"/>
              <a:t>particular, techniques for context model optimization through context quantization and </a:t>
            </a:r>
            <a:r>
              <a:rPr lang="en-US" dirty="0" smtClean="0"/>
              <a:t>aggregation</a:t>
            </a:r>
            <a:r>
              <a:rPr lang="en-US" dirty="0"/>
              <a:t>, as well as incorporation of prior knowledge on the data, are likely to yield significant improvements on the DUDE’s practical performance. </a:t>
            </a:r>
          </a:p>
        </p:txBody>
      </p:sp>
      <p:sp>
        <p:nvSpPr>
          <p:cNvPr id="30" name="Text Placeholder 29"/>
          <p:cNvSpPr>
            <a:spLocks noGrp="1"/>
          </p:cNvSpPr>
          <p:nvPr>
            <p:ph type="body" sz="quarter" idx="20"/>
          </p:nvPr>
        </p:nvSpPr>
        <p:spPr>
          <a:xfrm>
            <a:off x="14800696" y="13792200"/>
            <a:ext cx="6792685" cy="533400"/>
          </a:xfrm>
          <a:solidFill>
            <a:srgbClr val="01004B"/>
          </a:solidFill>
          <a:ln>
            <a:solidFill>
              <a:srgbClr val="09306B"/>
            </a:solidFill>
          </a:ln>
        </p:spPr>
        <p:txBody>
          <a:bodyPr vert="horz" lIns="78373" tIns="39187" rIns="78373" bIns="39187"/>
          <a:lstStyle/>
          <a:p>
            <a:r>
              <a:rPr lang="en-US" dirty="0" smtClean="0"/>
              <a:t>References</a:t>
            </a:r>
            <a:endParaRPr lang="en-US" dirty="0"/>
          </a:p>
        </p:txBody>
      </p:sp>
      <p:grpSp>
        <p:nvGrpSpPr>
          <p:cNvPr id="13" name="Group 12"/>
          <p:cNvGrpSpPr/>
          <p:nvPr/>
        </p:nvGrpSpPr>
        <p:grpSpPr>
          <a:xfrm>
            <a:off x="348343" y="10571281"/>
            <a:ext cx="3330305" cy="1360677"/>
            <a:chOff x="172146" y="13716000"/>
            <a:chExt cx="4476053" cy="1828800"/>
          </a:xfrm>
        </p:grpSpPr>
        <p:sp>
          <p:nvSpPr>
            <p:cNvPr id="37" name="Rectangle 36"/>
            <p:cNvSpPr/>
            <p:nvPr/>
          </p:nvSpPr>
          <p:spPr>
            <a:xfrm>
              <a:off x="2809086" y="13716000"/>
              <a:ext cx="1839113" cy="1828800"/>
            </a:xfrm>
            <a:prstGeom prst="rect">
              <a:avLst/>
            </a:prstGeom>
            <a:pattFill prst="pct20">
              <a:fgClr>
                <a:srgbClr val="01014B"/>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908627" y="13829826"/>
              <a:ext cx="839784" cy="833953"/>
            </a:xfrm>
            <a:prstGeom prst="ellipse">
              <a:avLst/>
            </a:prstGeom>
            <a:solidFill>
              <a:schemeClr val="accent5">
                <a:lumMod val="60000"/>
                <a:lumOff val="40000"/>
              </a:schemeClr>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flipV="1">
              <a:off x="3271191" y="14190016"/>
              <a:ext cx="117575" cy="118066"/>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a:stCxn id="39" idx="2"/>
            </p:cNvCxnSpPr>
            <p:nvPr/>
          </p:nvCxnSpPr>
          <p:spPr>
            <a:xfrm flipH="1" flipV="1">
              <a:off x="2569378" y="14105265"/>
              <a:ext cx="701813" cy="1437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2637643" y="14349073"/>
              <a:ext cx="440328" cy="206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449829" y="14115282"/>
              <a:ext cx="198686" cy="307776"/>
            </a:xfrm>
            <a:prstGeom prst="rect">
              <a:avLst/>
            </a:prstGeom>
            <a:noFill/>
          </p:spPr>
          <p:txBody>
            <a:bodyPr wrap="square" rtlCol="0">
              <a:spAutoFit/>
            </a:bodyPr>
            <a:lstStyle/>
            <a:p>
              <a:r>
                <a:rPr lang="en-US" sz="1400" i="1" dirty="0" smtClean="0"/>
                <a:t>r</a:t>
              </a:r>
              <a:endParaRPr lang="en-US" sz="1400" i="1" dirty="0"/>
            </a:p>
          </p:txBody>
        </p:sp>
        <p:cxnSp>
          <p:nvCxnSpPr>
            <p:cNvPr id="43" name="Straight Arrow Connector 42"/>
            <p:cNvCxnSpPr>
              <a:stCxn id="39" idx="7"/>
            </p:cNvCxnSpPr>
            <p:nvPr/>
          </p:nvCxnSpPr>
          <p:spPr>
            <a:xfrm>
              <a:off x="3371548" y="14290792"/>
              <a:ext cx="278130" cy="264535"/>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1508863" y="13953364"/>
                  <a:ext cx="1132058" cy="413664"/>
                </a:xfrm>
                <a:prstGeom prst="rect">
                  <a:avLst/>
                </a:prstGeom>
                <a:noFill/>
              </p:spPr>
              <p:txBody>
                <a:bodyPr wrap="square" rtlCol="0">
                  <a:spAutoFit/>
                </a:bodyPr>
                <a:lstStyle/>
                <a:p>
                  <a:r>
                    <a:rPr lang="en-US" sz="1400" dirty="0" smtClean="0"/>
                    <a:t>Center </a:t>
                  </a:r>
                  <a14:m>
                    <m:oMath xmlns:m="http://schemas.openxmlformats.org/officeDocument/2006/math">
                      <m:sSub>
                        <m:sSubPr>
                          <m:ctrlPr>
                            <a:rPr lang="en-US" sz="1400" i="1" smtClean="0">
                              <a:latin typeface="Cambria Math" charset="0"/>
                            </a:rPr>
                          </m:ctrlPr>
                        </m:sSubPr>
                        <m:e>
                          <m:r>
                            <a:rPr lang="en-US" sz="1400" b="0" i="1" smtClean="0">
                              <a:latin typeface="Cambria Math" charset="0"/>
                            </a:rPr>
                            <m:t>𝑧</m:t>
                          </m:r>
                        </m:e>
                        <m:sub>
                          <m:r>
                            <a:rPr lang="en-US" sz="1400" b="0" i="1" smtClean="0">
                              <a:latin typeface="Cambria Math" charset="0"/>
                            </a:rPr>
                            <m:t>𝑖</m:t>
                          </m:r>
                        </m:sub>
                      </m:sSub>
                    </m:oMath>
                  </a14:m>
                  <a:endParaRPr lang="en-US" sz="1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1508863" y="13953364"/>
                  <a:ext cx="1132058" cy="413664"/>
                </a:xfrm>
                <a:prstGeom prst="rect">
                  <a:avLst/>
                </a:prstGeom>
                <a:blipFill rotWithShape="0">
                  <a:blip r:embed="rId6"/>
                  <a:stretch>
                    <a:fillRect l="-2174" t="-3922"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72146" y="14403422"/>
                  <a:ext cx="2647256" cy="413664"/>
                </a:xfrm>
                <a:prstGeom prst="rect">
                  <a:avLst/>
                </a:prstGeom>
                <a:noFill/>
              </p:spPr>
              <p:txBody>
                <a:bodyPr wrap="square" rtlCol="0">
                  <a:spAutoFit/>
                </a:bodyPr>
                <a:lstStyle/>
                <a:p>
                  <a:r>
                    <a:rPr lang="en-US" sz="1400" dirty="0" smtClean="0"/>
                    <a:t>Neighborhood </a:t>
                  </a:r>
                  <a14:m>
                    <m:oMath xmlns:m="http://schemas.openxmlformats.org/officeDocument/2006/math">
                      <m:sSub>
                        <m:sSubPr>
                          <m:ctrlPr>
                            <a:rPr lang="en-US" sz="1400" i="1" smtClean="0">
                              <a:latin typeface="Cambria Math" charset="0"/>
                              <a:ea typeface="Cambria Math" charset="0"/>
                              <a:cs typeface="Cambria Math" charset="0"/>
                            </a:rPr>
                          </m:ctrlPr>
                        </m:sSubPr>
                        <m:e>
                          <m:r>
                            <a:rPr lang="en-US" sz="1400" i="1">
                              <a:latin typeface="Cambria Math" charset="0"/>
                              <a:ea typeface="Cambria Math" charset="0"/>
                              <a:cs typeface="Cambria Math" charset="0"/>
                            </a:rPr>
                            <m:t>𝒮</m:t>
                          </m:r>
                        </m:e>
                        <m:sub>
                          <m:r>
                            <a:rPr lang="en-US" sz="1400" b="0" i="1" smtClean="0">
                              <a:latin typeface="Cambria Math" charset="0"/>
                              <a:ea typeface="Cambria Math" charset="0"/>
                              <a:cs typeface="Cambria Math" charset="0"/>
                            </a:rPr>
                            <m:t>𝑟</m:t>
                          </m:r>
                        </m:sub>
                      </m:sSub>
                      <m:r>
                        <a:rPr lang="en-US" sz="1400" i="1" smtClean="0">
                          <a:latin typeface="Cambria Math" charset="0"/>
                          <a:ea typeface="Cambria Math" charset="0"/>
                          <a:cs typeface="Cambria Math" charset="0"/>
                        </a:rPr>
                        <m:t>⊆</m:t>
                      </m:r>
                      <m:sSup>
                        <m:sSupPr>
                          <m:ctrlPr>
                            <a:rPr lang="en-US" sz="1400" i="1" smtClean="0">
                              <a:latin typeface="Cambria Math" charset="0"/>
                              <a:ea typeface="Cambria Math" charset="0"/>
                              <a:cs typeface="Cambria Math" charset="0"/>
                            </a:rPr>
                          </m:ctrlPr>
                        </m:sSupPr>
                        <m:e>
                          <m:r>
                            <a:rPr lang="en-US" sz="1400" i="1" smtClean="0">
                              <a:latin typeface="Cambria Math" charset="0"/>
                              <a:ea typeface="Cambria Math" charset="0"/>
                              <a:cs typeface="Cambria Math" charset="0"/>
                            </a:rPr>
                            <m:t>ℤ</m:t>
                          </m:r>
                        </m:e>
                        <m:sup>
                          <m:r>
                            <a:rPr lang="en-US" sz="1400" b="0" i="1" smtClean="0">
                              <a:latin typeface="Cambria Math" charset="0"/>
                              <a:ea typeface="Cambria Math" charset="0"/>
                              <a:cs typeface="Cambria Math" charset="0"/>
                            </a:rPr>
                            <m:t>2</m:t>
                          </m:r>
                        </m:sup>
                      </m:sSup>
                    </m:oMath>
                  </a14:m>
                  <a:endParaRPr lang="en-US"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172146" y="14403422"/>
                  <a:ext cx="2647256" cy="413664"/>
                </a:xfrm>
                <a:prstGeom prst="rect">
                  <a:avLst/>
                </a:prstGeom>
                <a:blipFill rotWithShape="0">
                  <a:blip r:embed="rId7"/>
                  <a:stretch>
                    <a:fillRect l="-929" t="-3922" b="-19608"/>
                  </a:stretch>
                </a:blipFill>
              </p:spPr>
              <p:txBody>
                <a:bodyPr/>
                <a:lstStyle/>
                <a:p>
                  <a:r>
                    <a:rPr lang="en-US">
                      <a:noFill/>
                    </a:rPr>
                    <a:t> </a:t>
                  </a:r>
                </a:p>
              </p:txBody>
            </p:sp>
          </mc:Fallback>
        </mc:AlternateContent>
      </p:grpSp>
      <p:grpSp>
        <p:nvGrpSpPr>
          <p:cNvPr id="46" name="Group 45"/>
          <p:cNvGrpSpPr/>
          <p:nvPr/>
        </p:nvGrpSpPr>
        <p:grpSpPr>
          <a:xfrm>
            <a:off x="430269" y="7195688"/>
            <a:ext cx="6596746" cy="1719712"/>
            <a:chOff x="609600" y="9677400"/>
            <a:chExt cx="7532916" cy="1961425"/>
          </a:xfrm>
        </p:grpSpPr>
        <p:sp>
          <p:nvSpPr>
            <p:cNvPr id="47" name="Trapezoid 46"/>
            <p:cNvSpPr/>
            <p:nvPr/>
          </p:nvSpPr>
          <p:spPr>
            <a:xfrm rot="5400000">
              <a:off x="419100" y="9867900"/>
              <a:ext cx="1600200" cy="1219200"/>
            </a:xfrm>
            <a:prstGeom prst="trapezoid">
              <a:avLst>
                <a:gd name="adj" fmla="val 1440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rapezoid 47"/>
            <p:cNvSpPr/>
            <p:nvPr/>
          </p:nvSpPr>
          <p:spPr>
            <a:xfrm rot="5400000">
              <a:off x="3575958" y="9867900"/>
              <a:ext cx="1600200" cy="1219200"/>
            </a:xfrm>
            <a:prstGeom prst="trapezoid">
              <a:avLst>
                <a:gd name="adj" fmla="val 14402"/>
              </a:avLst>
            </a:prstGeom>
            <a:pattFill prst="pct20">
              <a:fgClr>
                <a:srgbClr val="01014B"/>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rapezoid 48"/>
            <p:cNvSpPr/>
            <p:nvPr/>
          </p:nvSpPr>
          <p:spPr>
            <a:xfrm rot="5400000">
              <a:off x="6732816" y="9867900"/>
              <a:ext cx="1600200" cy="1219200"/>
            </a:xfrm>
            <a:prstGeom prst="trapezoid">
              <a:avLst>
                <a:gd name="adj" fmla="val 14402"/>
              </a:avLst>
            </a:prstGeom>
            <a:pattFill prst="pct5">
              <a:fgClr>
                <a:srgbClr val="01014B"/>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ube 49"/>
            <p:cNvSpPr/>
            <p:nvPr/>
          </p:nvSpPr>
          <p:spPr>
            <a:xfrm>
              <a:off x="2261508" y="10363200"/>
              <a:ext cx="1072242" cy="419100"/>
            </a:xfrm>
            <a:prstGeom prst="cube">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2700000" scaled="1"/>
              <a:tileRect/>
            </a:gradFill>
          </p:spPr>
          <p:style>
            <a:lnRef idx="1">
              <a:schemeClr val="dk1"/>
            </a:lnRef>
            <a:fillRef idx="3">
              <a:schemeClr val="dk1"/>
            </a:fillRef>
            <a:effectRef idx="2">
              <a:schemeClr val="dk1"/>
            </a:effectRef>
            <a:fontRef idx="minor">
              <a:schemeClr val="lt1"/>
            </a:fontRef>
          </p:style>
          <p:txBody>
            <a:bodyPr rtlCol="0" anchor="ctr"/>
            <a:lstStyle/>
            <a:p>
              <a:pPr algn="ctr"/>
              <a:r>
                <a:rPr lang="en-US" sz="1400" dirty="0" smtClean="0"/>
                <a:t>DMC</a:t>
              </a:r>
              <a:endParaRPr lang="en-US" sz="1400" dirty="0"/>
            </a:p>
          </p:txBody>
        </p:sp>
        <p:sp>
          <p:nvSpPr>
            <p:cNvPr id="51" name="Cube 50"/>
            <p:cNvSpPr/>
            <p:nvPr/>
          </p:nvSpPr>
          <p:spPr>
            <a:xfrm>
              <a:off x="5454929" y="10363200"/>
              <a:ext cx="1072242" cy="419100"/>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DUDE</a:t>
              </a:r>
            </a:p>
          </p:txBody>
        </p:sp>
        <p:sp>
          <p:nvSpPr>
            <p:cNvPr id="52" name="Right Arrow 51"/>
            <p:cNvSpPr/>
            <p:nvPr/>
          </p:nvSpPr>
          <p:spPr>
            <a:xfrm>
              <a:off x="1657638" y="10572750"/>
              <a:ext cx="552162" cy="45719"/>
            </a:xfrm>
            <a:prstGeom prst="right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a:off x="4866204" y="10572749"/>
              <a:ext cx="552162" cy="45719"/>
            </a:xfrm>
            <a:prstGeom prst="right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a:off x="3275882" y="10569060"/>
              <a:ext cx="403491" cy="45719"/>
            </a:xfrm>
            <a:prstGeom prst="right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6487954" y="10563546"/>
              <a:ext cx="403491" cy="45719"/>
            </a:xfrm>
            <a:prstGeom prst="right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6" name="TextBox 55"/>
                <p:cNvSpPr txBox="1"/>
                <p:nvPr/>
              </p:nvSpPr>
              <p:spPr>
                <a:xfrm>
                  <a:off x="858996" y="11251168"/>
                  <a:ext cx="720407" cy="356112"/>
                </a:xfrm>
                <a:prstGeom prst="rect">
                  <a:avLst/>
                </a:prstGeom>
                <a:noFill/>
              </p:spPr>
              <p:txBody>
                <a:bodyPr wrap="square" rtlCol="0">
                  <a:spAutoFit/>
                </a:bodyPr>
                <a:lstStyle>
                  <a:defPPr>
                    <a:defRPr lang="en-US"/>
                  </a:defPPr>
                  <a:lvl1pPr algn="ctr">
                    <a:defRPr sz="1400" i="1">
                      <a:latin typeface="Cambria Math" charset="0"/>
                      <a:ea typeface="Cambria Math" charset="0"/>
                      <a:cs typeface="Cambria Math" charset="0"/>
                    </a:defRPr>
                  </a:lvl1pPr>
                </a:lstStyle>
                <a:p>
                  <a:pPr/>
                  <a14:m>
                    <m:oMathPara xmlns:m="http://schemas.openxmlformats.org/officeDocument/2006/math">
                      <m:oMathParaPr>
                        <m:jc m:val="centerGroup"/>
                      </m:oMathParaPr>
                      <m:oMath xmlns:m="http://schemas.openxmlformats.org/officeDocument/2006/math">
                        <m:sSub>
                          <m:sSubPr>
                            <m:ctrlPr>
                              <a:rPr lang="en-US" i="1">
                                <a:latin typeface="Cambria Math" charset="0"/>
                              </a:rPr>
                            </m:ctrlPr>
                          </m:sSubPr>
                          <m:e>
                            <m:r>
                              <a:rPr lang="en-US">
                                <a:latin typeface="Cambria Math" charset="0"/>
                              </a:rPr>
                              <m:t>𝑥</m:t>
                            </m:r>
                          </m:e>
                          <m:sub>
                            <m:r>
                              <a:rPr lang="en-US">
                                <a:latin typeface="Cambria Math" charset="0"/>
                              </a:rPr>
                              <m:t>𝑚</m:t>
                            </m:r>
                            <m:r>
                              <a:rPr lang="en-US">
                                <a:latin typeface="Cambria Math" charset="0"/>
                              </a:rPr>
                              <m:t>×</m:t>
                            </m:r>
                            <m:r>
                              <a:rPr lang="en-US">
                                <a:latin typeface="Cambria Math" charset="0"/>
                              </a:rPr>
                              <m:t>𝑛</m:t>
                            </m:r>
                          </m:sub>
                        </m:sSub>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858996" y="11251168"/>
                  <a:ext cx="720407" cy="35611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7150310" y="11251168"/>
                  <a:ext cx="725900" cy="3561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charset="0"/>
                              </a:rPr>
                            </m:ctrlPr>
                          </m:sSubPr>
                          <m:e>
                            <m:acc>
                              <m:accPr>
                                <m:chr m:val="̂"/>
                                <m:ctrlPr>
                                  <a:rPr lang="en-US" sz="1400" i="1" smtClean="0">
                                    <a:latin typeface="Cambria Math" charset="0"/>
                                  </a:rPr>
                                </m:ctrlPr>
                              </m:accPr>
                              <m:e>
                                <m:r>
                                  <a:rPr lang="en-US" sz="1400" b="0" i="1" smtClean="0">
                                    <a:latin typeface="Cambria Math" charset="0"/>
                                  </a:rPr>
                                  <m:t>𝑥</m:t>
                                </m:r>
                              </m:e>
                            </m:acc>
                          </m:e>
                          <m:sub>
                            <m:r>
                              <a:rPr lang="en-US" sz="1400" b="0" i="1" smtClean="0">
                                <a:latin typeface="Cambria Math" charset="0"/>
                              </a:rPr>
                              <m:t>𝑚</m:t>
                            </m:r>
                            <m:r>
                              <a:rPr lang="en-US" sz="1400" b="0" i="1" smtClean="0">
                                <a:latin typeface="Cambria Math" charset="0"/>
                                <a:ea typeface="Cambria Math" charset="0"/>
                                <a:cs typeface="Cambria Math" charset="0"/>
                              </a:rPr>
                              <m:t>×</m:t>
                            </m:r>
                            <m:r>
                              <a:rPr lang="en-US" sz="1400" b="0" i="1" smtClean="0">
                                <a:latin typeface="Cambria Math" charset="0"/>
                                <a:ea typeface="Cambria Math" charset="0"/>
                                <a:cs typeface="Cambria Math" charset="0"/>
                              </a:rPr>
                              <m:t>𝑛</m:t>
                            </m:r>
                          </m:sub>
                        </m:sSub>
                      </m:oMath>
                    </m:oMathPara>
                  </a14:m>
                  <a:endParaRPr lang="en-US" sz="1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7150310" y="11251168"/>
                  <a:ext cx="725900" cy="35611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4011623" y="11251168"/>
                  <a:ext cx="706423" cy="3561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a:latin typeface="Cambria Math" charset="0"/>
                                <a:ea typeface="Cambria Math" charset="0"/>
                                <a:cs typeface="Cambria Math" charset="0"/>
                              </a:rPr>
                            </m:ctrlPr>
                          </m:sSubPr>
                          <m:e>
                            <m:r>
                              <a:rPr lang="en-US" sz="1400" i="1">
                                <a:latin typeface="Cambria Math" charset="0"/>
                                <a:ea typeface="Cambria Math" charset="0"/>
                                <a:cs typeface="Cambria Math" charset="0"/>
                              </a:rPr>
                              <m:t>𝑧</m:t>
                            </m:r>
                          </m:e>
                          <m:sub>
                            <m:r>
                              <a:rPr lang="en-US" sz="1400" i="1">
                                <a:latin typeface="Cambria Math" charset="0"/>
                                <a:ea typeface="Cambria Math" charset="0"/>
                                <a:cs typeface="Cambria Math" charset="0"/>
                              </a:rPr>
                              <m:t>𝑚</m:t>
                            </m:r>
                            <m:r>
                              <a:rPr lang="en-US" sz="1400" i="1">
                                <a:latin typeface="Cambria Math" charset="0"/>
                                <a:ea typeface="Cambria Math" charset="0"/>
                                <a:cs typeface="Cambria Math" charset="0"/>
                              </a:rPr>
                              <m:t>×</m:t>
                            </m:r>
                            <m:r>
                              <a:rPr lang="en-US" sz="1400" i="1">
                                <a:latin typeface="Cambria Math" charset="0"/>
                                <a:ea typeface="Cambria Math" charset="0"/>
                                <a:cs typeface="Cambria Math" charset="0"/>
                              </a:rPr>
                              <m:t>𝑛</m:t>
                            </m:r>
                          </m:sub>
                        </m:sSub>
                      </m:oMath>
                    </m:oMathPara>
                  </a14:m>
                  <a:endParaRPr lang="en-US" sz="1400" i="1" dirty="0">
                    <a:latin typeface="Cambria Math" charset="0"/>
                    <a:ea typeface="Cambria Math" charset="0"/>
                    <a:cs typeface="Cambria Math" charset="0"/>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4011623" y="11251168"/>
                  <a:ext cx="706423" cy="35611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5158358" y="10995565"/>
                  <a:ext cx="1733087" cy="612141"/>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p>
                          <m:sSupPr>
                            <m:ctrlPr>
                              <a:rPr lang="en-US" sz="1400" i="1" smtClean="0">
                                <a:latin typeface="Cambria Math" charset="0"/>
                              </a:rPr>
                            </m:ctrlPr>
                          </m:sSupPr>
                          <m:e>
                            <m:acc>
                              <m:accPr>
                                <m:chr m:val="̂"/>
                                <m:ctrlPr>
                                  <a:rPr lang="en-US" sz="1400" i="1" smtClean="0">
                                    <a:latin typeface="Cambria Math" charset="0"/>
                                  </a:rPr>
                                </m:ctrlPr>
                              </m:accPr>
                              <m:e>
                                <m:r>
                                  <a:rPr lang="en-US" sz="1400" b="0" i="1" smtClean="0">
                                    <a:latin typeface="Cambria Math" charset="0"/>
                                  </a:rPr>
                                  <m:t>𝑋</m:t>
                                </m:r>
                              </m:e>
                            </m:acc>
                          </m:e>
                          <m:sup>
                            <m:r>
                              <a:rPr lang="en-US" sz="1400" b="0" i="1" smtClean="0">
                                <a:latin typeface="Cambria Math" charset="0"/>
                              </a:rPr>
                              <m:t>𝑚</m:t>
                            </m:r>
                            <m:r>
                              <a:rPr lang="en-US" sz="1400" b="0" i="1" smtClean="0">
                                <a:latin typeface="Cambria Math" charset="0"/>
                                <a:ea typeface="Cambria Math" charset="0"/>
                                <a:cs typeface="Cambria Math" charset="0"/>
                              </a:rPr>
                              <m:t>×</m:t>
                            </m:r>
                            <m:r>
                              <a:rPr lang="en-US" sz="1400" b="0" i="1" smtClean="0">
                                <a:latin typeface="Cambria Math" charset="0"/>
                                <a:ea typeface="Cambria Math" charset="0"/>
                                <a:cs typeface="Cambria Math" charset="0"/>
                              </a:rPr>
                              <m:t>𝑛</m:t>
                            </m:r>
                          </m:sup>
                        </m:sSup>
                        <m:r>
                          <a:rPr lang="en-US" sz="1400" b="0" i="1" smtClean="0">
                            <a:latin typeface="Cambria Math" charset="0"/>
                          </a:rPr>
                          <m:t>: </m:t>
                        </m:r>
                      </m:oMath>
                    </m:oMathPara>
                  </a14:m>
                  <a:endParaRPr lang="en-US" sz="1400" b="0" i="1" dirty="0" smtClean="0">
                    <a:latin typeface="Cambria Math" charset="0"/>
                  </a:endParaRPr>
                </a:p>
                <a:p>
                  <a:pPr algn="ctr"/>
                  <a14:m>
                    <m:oMathPara xmlns:m="http://schemas.openxmlformats.org/officeDocument/2006/math">
                      <m:oMathParaPr>
                        <m:jc m:val="left"/>
                      </m:oMathParaPr>
                      <m:oMath xmlns:m="http://schemas.openxmlformats.org/officeDocument/2006/math">
                        <m:sSup>
                          <m:sSupPr>
                            <m:ctrlPr>
                              <a:rPr lang="en-US" sz="1400" i="1">
                                <a:latin typeface="Cambria Math" charset="0"/>
                                <a:ea typeface="Cambria Math" charset="0"/>
                                <a:cs typeface="Cambria Math" charset="0"/>
                              </a:rPr>
                            </m:ctrlPr>
                          </m:sSupPr>
                          <m:e>
                            <m:r>
                              <a:rPr lang="en-US" sz="1400" i="1">
                                <a:latin typeface="Cambria Math" charset="0"/>
                                <a:ea typeface="Cambria Math" charset="0"/>
                                <a:cs typeface="Cambria Math" charset="0"/>
                              </a:rPr>
                              <m:t>𝒜</m:t>
                            </m:r>
                          </m:e>
                          <m:sup>
                            <m:r>
                              <a:rPr lang="en-US" sz="1400" i="1">
                                <a:latin typeface="Cambria Math" charset="0"/>
                                <a:ea typeface="Cambria Math" charset="0"/>
                                <a:cs typeface="Cambria Math" charset="0"/>
                              </a:rPr>
                              <m:t>𝑚</m:t>
                            </m:r>
                            <m:r>
                              <a:rPr lang="en-US" sz="1400" i="1">
                                <a:latin typeface="Cambria Math" charset="0"/>
                                <a:ea typeface="Cambria Math" charset="0"/>
                                <a:cs typeface="Cambria Math" charset="0"/>
                              </a:rPr>
                              <m:t>×</m:t>
                            </m:r>
                            <m:r>
                              <a:rPr lang="en-US" sz="1400" i="1">
                                <a:latin typeface="Cambria Math" charset="0"/>
                                <a:ea typeface="Cambria Math" charset="0"/>
                                <a:cs typeface="Cambria Math" charset="0"/>
                              </a:rPr>
                              <m:t>𝑛</m:t>
                            </m:r>
                          </m:sup>
                        </m:sSup>
                        <m:r>
                          <a:rPr lang="is-IS" sz="1400" i="1">
                            <a:latin typeface="Cambria Math" charset="0"/>
                            <a:ea typeface="Cambria Math" charset="0"/>
                            <a:cs typeface="Cambria Math" charset="0"/>
                          </a:rPr>
                          <m:t>→</m:t>
                        </m:r>
                        <m:sSup>
                          <m:sSupPr>
                            <m:ctrlPr>
                              <a:rPr lang="en-US" sz="1400" i="1">
                                <a:latin typeface="Cambria Math" charset="0"/>
                                <a:ea typeface="Cambria Math" charset="0"/>
                                <a:cs typeface="Cambria Math" charset="0"/>
                              </a:rPr>
                            </m:ctrlPr>
                          </m:sSupPr>
                          <m:e>
                            <m:r>
                              <a:rPr lang="en-US" sz="1400" i="1">
                                <a:latin typeface="Cambria Math" charset="0"/>
                                <a:ea typeface="Cambria Math" charset="0"/>
                                <a:cs typeface="Cambria Math" charset="0"/>
                              </a:rPr>
                              <m:t>𝒜</m:t>
                            </m:r>
                          </m:e>
                          <m:sup>
                            <m:r>
                              <a:rPr lang="en-US" sz="1400" i="1">
                                <a:latin typeface="Cambria Math" charset="0"/>
                                <a:ea typeface="Cambria Math" charset="0"/>
                                <a:cs typeface="Cambria Math" charset="0"/>
                              </a:rPr>
                              <m:t>𝑚</m:t>
                            </m:r>
                            <m:r>
                              <a:rPr lang="en-US" sz="1400" i="1">
                                <a:latin typeface="Cambria Math" charset="0"/>
                                <a:ea typeface="Cambria Math" charset="0"/>
                                <a:cs typeface="Cambria Math" charset="0"/>
                              </a:rPr>
                              <m:t>×</m:t>
                            </m:r>
                            <m:r>
                              <a:rPr lang="en-US" sz="1400" i="1">
                                <a:latin typeface="Cambria Math" charset="0"/>
                                <a:ea typeface="Cambria Math" charset="0"/>
                                <a:cs typeface="Cambria Math" charset="0"/>
                              </a:rPr>
                              <m:t>𝑛</m:t>
                            </m:r>
                          </m:sup>
                        </m:sSup>
                      </m:oMath>
                    </m:oMathPara>
                  </a14:m>
                  <a:endParaRPr lang="en-US" sz="1400" i="1" dirty="0">
                    <a:latin typeface="Cambria Math" charset="0"/>
                    <a:ea typeface="Cambria Math" charset="0"/>
                    <a:cs typeface="Cambria Math" charset="0"/>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5158358" y="10995565"/>
                  <a:ext cx="1733087" cy="612141"/>
                </a:xfrm>
                <a:prstGeom prst="rect">
                  <a:avLst/>
                </a:prstGeom>
                <a:blipFill rotWithShape="0">
                  <a:blip r:embed="rId11"/>
                  <a:stretch>
                    <a:fillRect t="-46591" b="-215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1877471" y="11257310"/>
                  <a:ext cx="2065810" cy="381515"/>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1400" i="1" smtClean="0">
                                <a:latin typeface="Cambria Math" charset="0"/>
                                <a:ea typeface="Cambria Math" charset="0"/>
                                <a:cs typeface="Cambria Math" charset="0"/>
                              </a:rPr>
                            </m:ctrlPr>
                          </m:sSubPr>
                          <m:e>
                            <m:r>
                              <a:rPr lang="el-GR" sz="1400" b="1" i="0">
                                <a:latin typeface="Cambria Math" charset="0"/>
                                <a:ea typeface="Cambria Math" charset="0"/>
                                <a:cs typeface="Cambria Math" charset="0"/>
                              </a:rPr>
                              <m:t>𝚷</m:t>
                            </m:r>
                            <m:r>
                              <a:rPr lang="mr-IN" sz="1400" i="1">
                                <a:latin typeface="Cambria Math" charset="0"/>
                                <a:ea typeface="Cambria Math" charset="0"/>
                                <a:cs typeface="Cambria Math" charset="0"/>
                              </a:rPr>
                              <m:t>=</m:t>
                            </m:r>
                            <m:d>
                              <m:dPr>
                                <m:begChr m:val="{"/>
                                <m:endChr m:val="}"/>
                                <m:ctrlPr>
                                  <a:rPr lang="mr-IN" sz="1400" i="1">
                                    <a:latin typeface="Cambria Math" charset="0"/>
                                    <a:ea typeface="Cambria Math" charset="0"/>
                                    <a:cs typeface="Cambria Math" charset="0"/>
                                  </a:rPr>
                                </m:ctrlPr>
                              </m:dPr>
                              <m:e>
                                <m:r>
                                  <m:rPr>
                                    <m:sty m:val="p"/>
                                  </m:rPr>
                                  <a:rPr lang="el-GR" sz="1400" i="1">
                                    <a:latin typeface="Cambria Math" charset="0"/>
                                    <a:ea typeface="Cambria Math" charset="0"/>
                                    <a:cs typeface="Cambria Math" charset="0"/>
                                  </a:rPr>
                                  <m:t>Π</m:t>
                                </m:r>
                                <m:d>
                                  <m:dPr>
                                    <m:ctrlPr>
                                      <a:rPr lang="mr-IN" sz="1400" i="1">
                                        <a:latin typeface="Cambria Math" charset="0"/>
                                        <a:ea typeface="Cambria Math" charset="0"/>
                                        <a:cs typeface="Cambria Math" charset="0"/>
                                      </a:rPr>
                                    </m:ctrlPr>
                                  </m:dPr>
                                  <m:e>
                                    <m:r>
                                      <a:rPr lang="en-US" sz="1400" i="1">
                                        <a:latin typeface="Cambria Math" charset="0"/>
                                        <a:ea typeface="Cambria Math" charset="0"/>
                                        <a:cs typeface="Cambria Math" charset="0"/>
                                      </a:rPr>
                                      <m:t>𝑎</m:t>
                                    </m:r>
                                    <m:r>
                                      <a:rPr lang="en-US" sz="1400" i="1">
                                        <a:latin typeface="Cambria Math" charset="0"/>
                                        <a:ea typeface="Cambria Math" charset="0"/>
                                        <a:cs typeface="Cambria Math" charset="0"/>
                                      </a:rPr>
                                      <m:t>,</m:t>
                                    </m:r>
                                    <m:r>
                                      <a:rPr lang="en-US" sz="1400" i="1">
                                        <a:latin typeface="Cambria Math" charset="0"/>
                                        <a:ea typeface="Cambria Math" charset="0"/>
                                        <a:cs typeface="Cambria Math" charset="0"/>
                                      </a:rPr>
                                      <m:t>𝑏</m:t>
                                    </m:r>
                                  </m:e>
                                </m:d>
                              </m:e>
                            </m:d>
                          </m:e>
                          <m:sub>
                            <m:r>
                              <a:rPr lang="en-US" sz="1400" b="0" i="1" smtClean="0">
                                <a:latin typeface="Cambria Math" charset="0"/>
                                <a:ea typeface="Cambria Math" charset="0"/>
                                <a:cs typeface="Cambria Math" charset="0"/>
                              </a:rPr>
                              <m:t>𝑎</m:t>
                            </m:r>
                            <m:r>
                              <a:rPr lang="en-US" sz="1400" b="0" i="1" smtClean="0">
                                <a:latin typeface="Cambria Math" charset="0"/>
                                <a:ea typeface="Cambria Math" charset="0"/>
                                <a:cs typeface="Cambria Math" charset="0"/>
                              </a:rPr>
                              <m:t>,</m:t>
                            </m:r>
                            <m:r>
                              <a:rPr lang="en-US" sz="1400" b="0" i="1" smtClean="0">
                                <a:latin typeface="Cambria Math" charset="0"/>
                                <a:ea typeface="Cambria Math" charset="0"/>
                                <a:cs typeface="Cambria Math" charset="0"/>
                              </a:rPr>
                              <m:t>𝑏</m:t>
                            </m:r>
                            <m:r>
                              <a:rPr lang="en-US" sz="1400" b="0" i="1" smtClean="0">
                                <a:latin typeface="Cambria Math" charset="0"/>
                                <a:ea typeface="Cambria Math" charset="0"/>
                                <a:cs typeface="Cambria Math" charset="0"/>
                              </a:rPr>
                              <m:t>∈</m:t>
                            </m:r>
                            <m:r>
                              <a:rPr lang="en-US" sz="1400" b="0" i="1" smtClean="0">
                                <a:latin typeface="Cambria Math" charset="0"/>
                                <a:ea typeface="Cambria Math" charset="0"/>
                                <a:cs typeface="Cambria Math" charset="0"/>
                              </a:rPr>
                              <m:t>𝒜</m:t>
                            </m:r>
                          </m:sub>
                        </m:sSub>
                      </m:oMath>
                    </m:oMathPara>
                  </a14:m>
                  <a:endParaRPr lang="en-US" sz="1400" dirty="0"/>
                </a:p>
              </p:txBody>
            </p:sp>
          </mc:Choice>
          <mc:Fallback xmlns="">
            <p:sp>
              <p:nvSpPr>
                <p:cNvPr id="60" name="TextBox 59"/>
                <p:cNvSpPr txBox="1">
                  <a:spLocks noRot="1" noChangeAspect="1" noMove="1" noResize="1" noEditPoints="1" noAdjustHandles="1" noChangeArrowheads="1" noChangeShapeType="1" noTextEdit="1"/>
                </p:cNvSpPr>
                <p:nvPr/>
              </p:nvSpPr>
              <p:spPr>
                <a:xfrm>
                  <a:off x="1877471" y="11257310"/>
                  <a:ext cx="2065810" cy="381515"/>
                </a:xfrm>
                <a:prstGeom prst="rect">
                  <a:avLst/>
                </a:prstGeom>
                <a:blipFill rotWithShape="0">
                  <a:blip r:embed="rId12"/>
                  <a:stretch>
                    <a:fillRect/>
                  </a:stretch>
                </a:blipFill>
              </p:spPr>
              <p:txBody>
                <a:bodyPr/>
                <a:lstStyle/>
                <a:p>
                  <a:r>
                    <a:rPr lang="en-US">
                      <a:noFill/>
                    </a:rPr>
                    <a:t> </a:t>
                  </a:r>
                </a:p>
              </p:txBody>
            </p:sp>
          </mc:Fallback>
        </mc:AlternateContent>
      </p:grpSp>
      <p:pic>
        <p:nvPicPr>
          <p:cNvPr id="61" name="Chart Placeholder 7"/>
          <p:cNvPicPr>
            <a:picLocks noGrp="1" noChangeAspect="1"/>
          </p:cNvPicPr>
          <p:nvPr>
            <p:ph type="chart" sz="quarter" idx="24"/>
          </p:nvPr>
        </p:nvPicPr>
        <p:blipFill>
          <a:blip r:embed="rId13">
            <a:extLst>
              <a:ext uri="{28A0092B-C50C-407E-A947-70E740481C1C}">
                <a14:useLocalDpi xmlns:a14="http://schemas.microsoft.com/office/drawing/2010/main" val="0"/>
              </a:ext>
            </a:extLst>
          </a:blip>
          <a:stretch>
            <a:fillRect/>
          </a:stretch>
        </p:blipFill>
        <p:spPr>
          <a:xfrm>
            <a:off x="503396" y="432539"/>
            <a:ext cx="868204" cy="1470986"/>
          </a:xfrm>
        </p:spPr>
      </p:pic>
      <p:pic>
        <p:nvPicPr>
          <p:cNvPr id="62" name="Chart Placeholder 10"/>
          <p:cNvPicPr>
            <a:picLocks noGrp="1" noChangeAspect="1"/>
          </p:cNvPicPr>
          <p:nvPr>
            <p:ph type="chart" sz="quarter" idx="25"/>
          </p:nvPr>
        </p:nvPicPr>
        <p:blipFill>
          <a:blip r:embed="rId14">
            <a:extLst>
              <a:ext uri="{28A0092B-C50C-407E-A947-70E740481C1C}">
                <a14:useLocalDpi xmlns:a14="http://schemas.microsoft.com/office/drawing/2010/main" val="0"/>
              </a:ext>
            </a:extLst>
          </a:blip>
          <a:stretch>
            <a:fillRect/>
          </a:stretch>
        </p:blipFill>
        <p:spPr>
          <a:xfrm>
            <a:off x="19964400" y="897214"/>
            <a:ext cx="1528508" cy="709227"/>
          </a:xfrm>
          <a:solidFill>
            <a:schemeClr val="bg1"/>
          </a:solidFill>
        </p:spPr>
      </p:pic>
      <p:sp>
        <p:nvSpPr>
          <p:cNvPr id="63" name="TextBox 62"/>
          <p:cNvSpPr txBox="1"/>
          <p:nvPr/>
        </p:nvSpPr>
        <p:spPr>
          <a:xfrm>
            <a:off x="19888200" y="533400"/>
            <a:ext cx="1844193" cy="338554"/>
          </a:xfrm>
          <a:prstGeom prst="rect">
            <a:avLst/>
          </a:prstGeom>
          <a:noFill/>
        </p:spPr>
        <p:txBody>
          <a:bodyPr wrap="square" rtlCol="0">
            <a:spAutoFit/>
          </a:bodyPr>
          <a:lstStyle/>
          <a:p>
            <a:r>
              <a:rPr lang="en-US" sz="1600" i="1" dirty="0" smtClean="0">
                <a:ln w="0"/>
                <a:solidFill>
                  <a:schemeClr val="accent1">
                    <a:lumMod val="40000"/>
                    <a:lumOff val="60000"/>
                  </a:schemeClr>
                </a:solidFill>
                <a:effectLst>
                  <a:outerShdw blurRad="38100" dist="25400" dir="5400000" algn="ctr" rotWithShape="0">
                    <a:srgbClr val="6E747A">
                      <a:alpha val="43000"/>
                    </a:srgbClr>
                  </a:outerShdw>
                </a:effectLst>
              </a:rPr>
              <a:t>Original paper by</a:t>
            </a:r>
            <a:endParaRPr lang="en-US" sz="1600" i="1" dirty="0">
              <a:ln w="0"/>
              <a:solidFill>
                <a:schemeClr val="accent1">
                  <a:lumMod val="40000"/>
                  <a:lumOff val="60000"/>
                </a:schemeClr>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486322" y="4584080"/>
            <a:ext cx="1600200" cy="1600200"/>
          </a:xfrm>
          <a:prstGeom prst="rect">
            <a:avLst/>
          </a:prstGeom>
          <a:ln>
            <a:solidFill>
              <a:schemeClr val="tx1"/>
            </a:solidFill>
          </a:ln>
        </p:spPr>
      </p:pic>
      <p:pic>
        <p:nvPicPr>
          <p:cNvPr id="4" name="Picture 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4816599" y="4584080"/>
            <a:ext cx="1600200" cy="1600200"/>
          </a:xfrm>
          <a:prstGeom prst="rect">
            <a:avLst/>
          </a:prstGeom>
          <a:ln>
            <a:solidFill>
              <a:schemeClr val="tx1"/>
            </a:solidFill>
          </a:ln>
        </p:spPr>
      </p:pic>
      <mc:AlternateContent xmlns:mc="http://schemas.openxmlformats.org/markup-compatibility/2006" xmlns:a14="http://schemas.microsoft.com/office/drawing/2010/main">
        <mc:Choice Requires="a14">
          <p:sp>
            <p:nvSpPr>
              <p:cNvPr id="5" name="TextBox 4"/>
              <p:cNvSpPr txBox="1"/>
              <p:nvPr/>
            </p:nvSpPr>
            <p:spPr>
              <a:xfrm>
                <a:off x="15299321" y="6518950"/>
                <a:ext cx="5995680" cy="307777"/>
              </a:xfrm>
              <a:prstGeom prst="rect">
                <a:avLst/>
              </a:prstGeom>
              <a:noFill/>
            </p:spPr>
            <p:txBody>
              <a:bodyPr wrap="none" rtlCol="0">
                <a:spAutoFit/>
              </a:bodyPr>
              <a:lstStyle/>
              <a:p>
                <a:r>
                  <a:rPr lang="en-US" sz="1400" dirty="0" smtClean="0"/>
                  <a:t>Figure 8: DUDE on a sample binary image (</a:t>
                </a:r>
                <a14:m>
                  <m:oMath xmlns:m="http://schemas.openxmlformats.org/officeDocument/2006/math">
                    <m:r>
                      <m:rPr>
                        <m:sty m:val="p"/>
                      </m:rPr>
                      <a:rPr lang="en-US" sz="1400" b="0" i="0" smtClean="0">
                        <a:latin typeface="Cambria Math" charset="0"/>
                        <a:ea typeface="Cambria Math" charset="0"/>
                        <a:cs typeface="Cambria Math" charset="0"/>
                      </a:rPr>
                      <m:t>size</m:t>
                    </m:r>
                    <m:r>
                      <a:rPr lang="en-US" sz="1400" b="0" i="0" smtClean="0">
                        <a:latin typeface="Cambria Math" charset="0"/>
                        <a:ea typeface="Cambria Math" charset="0"/>
                        <a:cs typeface="Cambria Math" charset="0"/>
                      </a:rPr>
                      <m:t>=500</m:t>
                    </m:r>
                    <m:r>
                      <a:rPr lang="en-US" sz="1400" b="0" i="1" smtClean="0">
                        <a:latin typeface="Cambria Math" charset="0"/>
                        <a:ea typeface="Cambria Math" charset="0"/>
                        <a:cs typeface="Cambria Math" charset="0"/>
                      </a:rPr>
                      <m:t>×500,  </m:t>
                    </m:r>
                    <m:r>
                      <m:rPr>
                        <m:sty m:val="p"/>
                      </m:rPr>
                      <a:rPr lang="en-US" sz="1400" b="0" i="0" smtClean="0">
                        <a:latin typeface="Cambria Math" charset="0"/>
                        <a:ea typeface="Cambria Math" charset="0"/>
                        <a:cs typeface="Cambria Math" charset="0"/>
                      </a:rPr>
                      <m:t>k</m:t>
                    </m:r>
                    <m:r>
                      <a:rPr lang="en-US" sz="1400" b="0" i="0" smtClean="0">
                        <a:latin typeface="Cambria Math" charset="0"/>
                        <a:ea typeface="Cambria Math" charset="0"/>
                        <a:cs typeface="Cambria Math" charset="0"/>
                      </a:rPr>
                      <m:t>=12,  </m:t>
                    </m:r>
                    <m:r>
                      <a:rPr lang="en-US" sz="1400" i="1" smtClean="0">
                        <a:latin typeface="Cambria Math" charset="0"/>
                        <a:ea typeface="Cambria Math" charset="0"/>
                        <a:cs typeface="Cambria Math" charset="0"/>
                      </a:rPr>
                      <m:t>𝛿</m:t>
                    </m:r>
                    <m:r>
                      <a:rPr lang="en-US" sz="1400" b="0" i="1" smtClean="0">
                        <a:latin typeface="Cambria Math" charset="0"/>
                        <a:ea typeface="Cambria Math" charset="0"/>
                        <a:cs typeface="Cambria Math" charset="0"/>
                      </a:rPr>
                      <m:t>=.05</m:t>
                    </m:r>
                  </m:oMath>
                </a14:m>
                <a:r>
                  <a:rPr lang="en-US" sz="1400" dirty="0" smtClean="0"/>
                  <a:t>)</a:t>
                </a:r>
                <a:endParaRPr lang="en-US" sz="1400" dirty="0"/>
              </a:p>
            </p:txBody>
          </p:sp>
        </mc:Choice>
        <mc:Fallback xmlns="">
          <p:sp>
            <p:nvSpPr>
              <p:cNvPr id="5" name="TextBox 4"/>
              <p:cNvSpPr txBox="1">
                <a:spLocks noRot="1" noChangeAspect="1" noMove="1" noResize="1" noEditPoints="1" noAdjustHandles="1" noChangeArrowheads="1" noChangeShapeType="1" noTextEdit="1"/>
              </p:cNvSpPr>
              <p:nvPr/>
            </p:nvSpPr>
            <p:spPr>
              <a:xfrm>
                <a:off x="15299321" y="6518950"/>
                <a:ext cx="5995680" cy="307777"/>
              </a:xfrm>
              <a:prstGeom prst="rect">
                <a:avLst/>
              </a:prstGeom>
              <a:blipFill rotWithShape="0">
                <a:blip r:embed="rId17"/>
                <a:stretch>
                  <a:fillRect l="-305" t="-1961" r="-305" b="-19608"/>
                </a:stretch>
              </a:blipFill>
            </p:spPr>
            <p:txBody>
              <a:bodyPr/>
              <a:lstStyle/>
              <a:p>
                <a:r>
                  <a:rPr lang="en-US">
                    <a:noFill/>
                  </a:rPr>
                  <a:t> </a:t>
                </a:r>
              </a:p>
            </p:txBody>
          </p:sp>
        </mc:Fallback>
      </mc:AlternateContent>
      <p:sp>
        <p:nvSpPr>
          <p:cNvPr id="67" name="TextBox 66"/>
          <p:cNvSpPr txBox="1"/>
          <p:nvPr/>
        </p:nvSpPr>
        <p:spPr>
          <a:xfrm>
            <a:off x="14891180" y="6218916"/>
            <a:ext cx="1451038" cy="307777"/>
          </a:xfrm>
          <a:prstGeom prst="rect">
            <a:avLst/>
          </a:prstGeom>
          <a:noFill/>
        </p:spPr>
        <p:txBody>
          <a:bodyPr wrap="none" rtlCol="0">
            <a:spAutoFit/>
          </a:bodyPr>
          <a:lstStyle/>
          <a:p>
            <a:r>
              <a:rPr lang="en-US" sz="1400" dirty="0" smtClean="0"/>
              <a:t>a</a:t>
            </a:r>
            <a:r>
              <a:rPr lang="en-US" sz="1400" smtClean="0"/>
              <a:t>) Original image</a:t>
            </a:r>
            <a:endParaRPr lang="en-US" sz="1400" dirty="0"/>
          </a:p>
        </p:txBody>
      </p:sp>
      <p:sp>
        <p:nvSpPr>
          <p:cNvPr id="68" name="TextBox 67"/>
          <p:cNvSpPr txBox="1"/>
          <p:nvPr/>
        </p:nvSpPr>
        <p:spPr>
          <a:xfrm>
            <a:off x="16437581" y="6218916"/>
            <a:ext cx="1648941" cy="307777"/>
          </a:xfrm>
          <a:prstGeom prst="rect">
            <a:avLst/>
          </a:prstGeom>
          <a:noFill/>
        </p:spPr>
        <p:txBody>
          <a:bodyPr wrap="square" rtlCol="0">
            <a:spAutoFit/>
          </a:bodyPr>
          <a:lstStyle/>
          <a:p>
            <a:r>
              <a:rPr lang="en-US" sz="1400" dirty="0" smtClean="0"/>
              <a:t>b) Corrupted image </a:t>
            </a:r>
          </a:p>
        </p:txBody>
      </p:sp>
      <p:sp>
        <p:nvSpPr>
          <p:cNvPr id="69" name="TextBox 68"/>
          <p:cNvSpPr txBox="1"/>
          <p:nvPr/>
        </p:nvSpPr>
        <p:spPr>
          <a:xfrm>
            <a:off x="18167149" y="6218916"/>
            <a:ext cx="1594272" cy="307777"/>
          </a:xfrm>
          <a:prstGeom prst="rect">
            <a:avLst/>
          </a:prstGeom>
          <a:noFill/>
        </p:spPr>
        <p:txBody>
          <a:bodyPr wrap="square" rtlCol="0">
            <a:spAutoFit/>
          </a:bodyPr>
          <a:lstStyle/>
          <a:p>
            <a:r>
              <a:rPr lang="en-US" sz="1400" dirty="0"/>
              <a:t>c</a:t>
            </a:r>
            <a:r>
              <a:rPr lang="en-US" sz="1400" dirty="0" smtClean="0"/>
              <a:t>) Denoised image </a:t>
            </a:r>
          </a:p>
        </p:txBody>
      </p:sp>
      <p:sp>
        <p:nvSpPr>
          <p:cNvPr id="70" name="TextBox 69"/>
          <p:cNvSpPr txBox="1"/>
          <p:nvPr/>
        </p:nvSpPr>
        <p:spPr>
          <a:xfrm>
            <a:off x="19756245" y="6218916"/>
            <a:ext cx="1665174" cy="307777"/>
          </a:xfrm>
          <a:prstGeom prst="rect">
            <a:avLst/>
          </a:prstGeom>
          <a:noFill/>
        </p:spPr>
        <p:txBody>
          <a:bodyPr wrap="square" rtlCol="0">
            <a:spAutoFit/>
          </a:bodyPr>
          <a:lstStyle/>
          <a:p>
            <a:pPr algn="ctr"/>
            <a:r>
              <a:rPr lang="en-US" sz="1400" dirty="0"/>
              <a:t>d</a:t>
            </a:r>
            <a:r>
              <a:rPr lang="en-US" sz="1400" dirty="0" smtClean="0"/>
              <a:t>) </a:t>
            </a:r>
            <a:r>
              <a:rPr lang="en-US" sz="1400" dirty="0"/>
              <a:t>E</a:t>
            </a:r>
            <a:r>
              <a:rPr lang="en-US" sz="1400" dirty="0" smtClean="0"/>
              <a:t>rror map </a:t>
            </a:r>
          </a:p>
        </p:txBody>
      </p:sp>
      <p:sp>
        <p:nvSpPr>
          <p:cNvPr id="14" name="TextBox 13"/>
          <p:cNvSpPr txBox="1"/>
          <p:nvPr/>
        </p:nvSpPr>
        <p:spPr>
          <a:xfrm>
            <a:off x="2783780" y="16154400"/>
            <a:ext cx="184731" cy="615553"/>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4197194" y="11923500"/>
                <a:ext cx="2212016" cy="523220"/>
              </a:xfrm>
              <a:prstGeom prst="rect">
                <a:avLst/>
              </a:prstGeom>
              <a:noFill/>
            </p:spPr>
            <p:txBody>
              <a:bodyPr wrap="none" rtlCol="0">
                <a:spAutoFit/>
              </a:bodyPr>
              <a:lstStyle/>
              <a:p>
                <a:pPr algn="ctr"/>
                <a:r>
                  <a:rPr lang="en-US" sz="1400" dirty="0" smtClean="0"/>
                  <a:t>Figure 3: creation path of a </a:t>
                </a:r>
              </a:p>
              <a:p>
                <a:pPr algn="ctr"/>
                <a:r>
                  <a:rPr lang="en-US" sz="1400" dirty="0" smtClean="0"/>
                  <a:t>context of length 12 (</a:t>
                </a:r>
                <a14:m>
                  <m:oMath xmlns:m="http://schemas.openxmlformats.org/officeDocument/2006/math">
                    <m:r>
                      <a:rPr lang="en-US" sz="1400" b="0" i="1" smtClean="0">
                        <a:latin typeface="Cambria Math" charset="0"/>
                      </a:rPr>
                      <m:t>𝑟</m:t>
                    </m:r>
                    <m:r>
                      <a:rPr lang="en-US" sz="1400" b="0" i="1" smtClean="0">
                        <a:latin typeface="Cambria Math" charset="0"/>
                      </a:rPr>
                      <m:t>=2</m:t>
                    </m:r>
                  </m:oMath>
                </a14:m>
                <a:r>
                  <a:rPr lang="en-US" sz="1400" dirty="0" smtClean="0"/>
                  <a:t>)</a:t>
                </a:r>
                <a:endParaRPr lang="en-US"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197194" y="11923500"/>
                <a:ext cx="2212016" cy="523220"/>
              </a:xfrm>
              <a:prstGeom prst="rect">
                <a:avLst/>
              </a:prstGeom>
              <a:blipFill rotWithShape="0">
                <a:blip r:embed="rId18"/>
                <a:stretch>
                  <a:fillRect l="-552" t="-2326" r="-552" b="-104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TextBox 166"/>
              <p:cNvSpPr txBox="1"/>
              <p:nvPr/>
            </p:nvSpPr>
            <p:spPr>
              <a:xfrm>
                <a:off x="1776174" y="11923500"/>
                <a:ext cx="2359507" cy="523220"/>
              </a:xfrm>
              <a:prstGeom prst="rect">
                <a:avLst/>
              </a:prstGeom>
              <a:noFill/>
            </p:spPr>
            <p:txBody>
              <a:bodyPr wrap="square" rtlCol="0">
                <a:spAutoFit/>
              </a:bodyPr>
              <a:lstStyle/>
              <a:p>
                <a:pPr algn="ctr">
                  <a:spcAft>
                    <a:spcPts val="336"/>
                  </a:spcAft>
                </a:pPr>
                <a:r>
                  <a:rPr lang="en-US" sz="1400">
                    <a:ea typeface="Cambria Math" charset="0"/>
                    <a:cs typeface="Cambria Math" charset="0"/>
                  </a:rPr>
                  <a:t>Figure </a:t>
                </a:r>
                <a:r>
                  <a:rPr lang="en-US" sz="1400" smtClean="0">
                    <a:ea typeface="Cambria Math" charset="0"/>
                    <a:cs typeface="Cambria Math" charset="0"/>
                  </a:rPr>
                  <a:t>2: </a:t>
                </a:r>
                <a:r>
                  <a:rPr lang="en-US" sz="1400" dirty="0">
                    <a:ea typeface="Cambria Math" charset="0"/>
                    <a:cs typeface="Cambria Math" charset="0"/>
                  </a:rPr>
                  <a:t>the </a:t>
                </a:r>
                <a14:m>
                  <m:oMath xmlns:m="http://schemas.openxmlformats.org/officeDocument/2006/math">
                    <m:r>
                      <a:rPr lang="en-US" sz="1400" i="1">
                        <a:latin typeface="Cambria Math" charset="0"/>
                        <a:ea typeface="Cambria Math" charset="0"/>
                        <a:cs typeface="Cambria Math" charset="0"/>
                      </a:rPr>
                      <m:t>𝒮</m:t>
                    </m:r>
                    <m:r>
                      <a:rPr lang="en-US" sz="1400" i="1">
                        <a:latin typeface="Cambria Math" charset="0"/>
                        <a:ea typeface="Cambria Math" charset="0"/>
                        <a:cs typeface="Cambria Math" charset="0"/>
                      </a:rPr>
                      <m:t> </m:t>
                    </m:r>
                  </m:oMath>
                </a14:m>
                <a:r>
                  <a:rPr lang="en-US" sz="1400" dirty="0">
                    <a:ea typeface="Cambria Math" charset="0"/>
                    <a:cs typeface="Cambria Math" charset="0"/>
                  </a:rPr>
                  <a:t>neighborhood of </a:t>
                </a:r>
                <a14:m>
                  <m:oMath xmlns:m="http://schemas.openxmlformats.org/officeDocument/2006/math">
                    <m:sSub>
                      <m:sSubPr>
                        <m:ctrlPr>
                          <a:rPr lang="en-US" sz="1400" i="1">
                            <a:latin typeface="Cambria Math" charset="0"/>
                          </a:rPr>
                        </m:ctrlPr>
                      </m:sSubPr>
                      <m:e>
                        <m:r>
                          <a:rPr lang="en-US" sz="1400" i="1">
                            <a:latin typeface="Cambria Math" charset="0"/>
                          </a:rPr>
                          <m:t>𝑧</m:t>
                        </m:r>
                      </m:e>
                      <m:sub>
                        <m:r>
                          <a:rPr lang="en-US" sz="1400" i="1">
                            <a:latin typeface="Cambria Math" charset="0"/>
                          </a:rPr>
                          <m:t>𝑖</m:t>
                        </m:r>
                      </m:sub>
                    </m:sSub>
                  </m:oMath>
                </a14:m>
                <a:r>
                  <a:rPr lang="en-US" sz="1400" dirty="0">
                    <a:ea typeface="Cambria Math" charset="0"/>
                    <a:cs typeface="Cambria Math" charset="0"/>
                  </a:rPr>
                  <a:t> with radius </a:t>
                </a:r>
                <a:r>
                  <a:rPr lang="en-US" sz="1400" i="1" dirty="0">
                    <a:ea typeface="Cambria Math" charset="0"/>
                    <a:cs typeface="Cambria Math" charset="0"/>
                  </a:rPr>
                  <a:t>r</a:t>
                </a:r>
              </a:p>
            </p:txBody>
          </p:sp>
        </mc:Choice>
        <mc:Fallback xmlns="">
          <p:sp>
            <p:nvSpPr>
              <p:cNvPr id="167" name="TextBox 166"/>
              <p:cNvSpPr txBox="1">
                <a:spLocks noRot="1" noChangeAspect="1" noMove="1" noResize="1" noEditPoints="1" noAdjustHandles="1" noChangeArrowheads="1" noChangeShapeType="1" noTextEdit="1"/>
              </p:cNvSpPr>
              <p:nvPr/>
            </p:nvSpPr>
            <p:spPr>
              <a:xfrm>
                <a:off x="1776174" y="11923500"/>
                <a:ext cx="2359507" cy="523220"/>
              </a:xfrm>
              <a:prstGeom prst="rect">
                <a:avLst/>
              </a:prstGeom>
              <a:blipFill rotWithShape="0">
                <a:blip r:embed="rId19"/>
                <a:stretch>
                  <a:fillRect t="-48837" r="-1034" b="-23256"/>
                </a:stretch>
              </a:blipFill>
            </p:spPr>
            <p:txBody>
              <a:bodyPr/>
              <a:lstStyle/>
              <a:p>
                <a:r>
                  <a:rPr lang="en-US">
                    <a:noFill/>
                  </a:rPr>
                  <a:t> </a:t>
                </a:r>
              </a:p>
            </p:txBody>
          </p:sp>
        </mc:Fallback>
      </mc:AlternateContent>
      <p:pic>
        <p:nvPicPr>
          <p:cNvPr id="232" name="Picture 23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8167149" y="4582927"/>
            <a:ext cx="1604257" cy="1595577"/>
          </a:xfrm>
          <a:prstGeom prst="rect">
            <a:avLst/>
          </a:prstGeom>
          <a:ln>
            <a:solidFill>
              <a:schemeClr val="tx1"/>
            </a:solidFill>
          </a:ln>
        </p:spPr>
      </p:pic>
      <p:grpSp>
        <p:nvGrpSpPr>
          <p:cNvPr id="34" name="Group 33"/>
          <p:cNvGrpSpPr/>
          <p:nvPr/>
        </p:nvGrpSpPr>
        <p:grpSpPr>
          <a:xfrm>
            <a:off x="4606312" y="10600453"/>
            <a:ext cx="1393777" cy="1272352"/>
            <a:chOff x="6410497" y="10835551"/>
            <a:chExt cx="1393777" cy="1272352"/>
          </a:xfrm>
        </p:grpSpPr>
        <p:grpSp>
          <p:nvGrpSpPr>
            <p:cNvPr id="33" name="Group 32"/>
            <p:cNvGrpSpPr/>
            <p:nvPr/>
          </p:nvGrpSpPr>
          <p:grpSpPr>
            <a:xfrm>
              <a:off x="6410497" y="10835551"/>
              <a:ext cx="1393777" cy="1272352"/>
              <a:chOff x="5933397" y="10529155"/>
              <a:chExt cx="1393777" cy="1272352"/>
            </a:xfrm>
          </p:grpSpPr>
          <p:sp>
            <p:nvSpPr>
              <p:cNvPr id="203" name="TextBox 202"/>
              <p:cNvSpPr txBox="1"/>
              <p:nvPr/>
            </p:nvSpPr>
            <p:spPr>
              <a:xfrm>
                <a:off x="5963850" y="10529155"/>
                <a:ext cx="370005" cy="307777"/>
              </a:xfrm>
              <a:prstGeom prst="rect">
                <a:avLst/>
              </a:prstGeom>
              <a:noFill/>
            </p:spPr>
            <p:txBody>
              <a:bodyPr wrap="square" rtlCol="0">
                <a:spAutoFit/>
              </a:bodyPr>
              <a:lstStyle/>
              <a:p>
                <a:r>
                  <a:rPr lang="en-US" sz="1400" dirty="0" smtClean="0"/>
                  <a:t>21</a:t>
                </a:r>
                <a:endParaRPr lang="en-US" sz="1400" dirty="0"/>
              </a:p>
            </p:txBody>
          </p:sp>
          <p:sp>
            <p:nvSpPr>
              <p:cNvPr id="205" name="TextBox 204"/>
              <p:cNvSpPr txBox="1"/>
              <p:nvPr/>
            </p:nvSpPr>
            <p:spPr>
              <a:xfrm>
                <a:off x="5953433" y="11493730"/>
                <a:ext cx="410856" cy="307777"/>
              </a:xfrm>
              <a:prstGeom prst="rect">
                <a:avLst/>
              </a:prstGeom>
              <a:noFill/>
            </p:spPr>
            <p:txBody>
              <a:bodyPr wrap="square" rtlCol="0">
                <a:spAutoFit/>
              </a:bodyPr>
              <a:lstStyle/>
              <a:p>
                <a:r>
                  <a:rPr lang="en-US" sz="1400" dirty="0" smtClean="0"/>
                  <a:t>22</a:t>
                </a:r>
                <a:endParaRPr lang="en-US" sz="1400" dirty="0"/>
              </a:p>
            </p:txBody>
          </p:sp>
          <p:sp>
            <p:nvSpPr>
              <p:cNvPr id="206" name="TextBox 205"/>
              <p:cNvSpPr txBox="1"/>
              <p:nvPr/>
            </p:nvSpPr>
            <p:spPr>
              <a:xfrm>
                <a:off x="5938912" y="10773439"/>
                <a:ext cx="413605" cy="307777"/>
              </a:xfrm>
              <a:prstGeom prst="rect">
                <a:avLst/>
              </a:prstGeom>
              <a:noFill/>
            </p:spPr>
            <p:txBody>
              <a:bodyPr wrap="square" rtlCol="0">
                <a:spAutoFit/>
              </a:bodyPr>
              <a:lstStyle/>
              <a:p>
                <a:r>
                  <a:rPr lang="en-US" sz="1400" dirty="0" smtClean="0"/>
                  <a:t>13</a:t>
                </a:r>
                <a:endParaRPr lang="en-US" sz="1400" dirty="0"/>
              </a:p>
            </p:txBody>
          </p:sp>
          <p:sp>
            <p:nvSpPr>
              <p:cNvPr id="207" name="TextBox 206"/>
              <p:cNvSpPr txBox="1"/>
              <p:nvPr/>
            </p:nvSpPr>
            <p:spPr>
              <a:xfrm>
                <a:off x="5933397" y="11247361"/>
                <a:ext cx="413605" cy="307777"/>
              </a:xfrm>
              <a:prstGeom prst="rect">
                <a:avLst/>
              </a:prstGeom>
              <a:noFill/>
            </p:spPr>
            <p:txBody>
              <a:bodyPr wrap="square" rtlCol="0">
                <a:spAutoFit/>
              </a:bodyPr>
              <a:lstStyle/>
              <a:p>
                <a:r>
                  <a:rPr lang="en-US" sz="1400" dirty="0" smtClean="0"/>
                  <a:t>14</a:t>
                </a:r>
                <a:endParaRPr lang="en-US" sz="1400" dirty="0"/>
              </a:p>
            </p:txBody>
          </p:sp>
          <p:sp>
            <p:nvSpPr>
              <p:cNvPr id="208" name="TextBox 207"/>
              <p:cNvSpPr txBox="1"/>
              <p:nvPr/>
            </p:nvSpPr>
            <p:spPr>
              <a:xfrm>
                <a:off x="6190459" y="10535626"/>
                <a:ext cx="385193" cy="307777"/>
              </a:xfrm>
              <a:prstGeom prst="rect">
                <a:avLst/>
              </a:prstGeom>
              <a:noFill/>
            </p:spPr>
            <p:txBody>
              <a:bodyPr wrap="square" rtlCol="0">
                <a:spAutoFit/>
              </a:bodyPr>
              <a:lstStyle/>
              <a:p>
                <a:r>
                  <a:rPr lang="en-US" sz="1400" smtClean="0"/>
                  <a:t>17</a:t>
                </a:r>
                <a:endParaRPr lang="en-US" sz="1400" dirty="0"/>
              </a:p>
            </p:txBody>
          </p:sp>
          <p:sp>
            <p:nvSpPr>
              <p:cNvPr id="213" name="TextBox 212"/>
              <p:cNvSpPr txBox="1"/>
              <p:nvPr/>
            </p:nvSpPr>
            <p:spPr>
              <a:xfrm>
                <a:off x="6441003" y="10535625"/>
                <a:ext cx="413605" cy="307777"/>
              </a:xfrm>
              <a:prstGeom prst="rect">
                <a:avLst/>
              </a:prstGeom>
              <a:noFill/>
            </p:spPr>
            <p:txBody>
              <a:bodyPr wrap="square" rtlCol="0">
                <a:spAutoFit/>
              </a:bodyPr>
              <a:lstStyle/>
              <a:p>
                <a:r>
                  <a:rPr lang="en-US" sz="1400" dirty="0" smtClean="0"/>
                  <a:t>11</a:t>
                </a:r>
                <a:endParaRPr lang="en-US" sz="1400" dirty="0"/>
              </a:p>
            </p:txBody>
          </p:sp>
          <p:sp>
            <p:nvSpPr>
              <p:cNvPr id="218" name="TextBox 217"/>
              <p:cNvSpPr txBox="1"/>
              <p:nvPr/>
            </p:nvSpPr>
            <p:spPr>
              <a:xfrm>
                <a:off x="6667127" y="10530339"/>
                <a:ext cx="368981" cy="307777"/>
              </a:xfrm>
              <a:prstGeom prst="rect">
                <a:avLst/>
              </a:prstGeom>
              <a:noFill/>
            </p:spPr>
            <p:txBody>
              <a:bodyPr wrap="square" rtlCol="0">
                <a:spAutoFit/>
              </a:bodyPr>
              <a:lstStyle/>
              <a:p>
                <a:r>
                  <a:rPr lang="en-US" sz="1400" dirty="0" smtClean="0"/>
                  <a:t>18</a:t>
                </a:r>
                <a:endParaRPr lang="en-US" sz="1400" dirty="0"/>
              </a:p>
            </p:txBody>
          </p:sp>
          <p:sp>
            <p:nvSpPr>
              <p:cNvPr id="223" name="TextBox 222"/>
              <p:cNvSpPr txBox="1"/>
              <p:nvPr/>
            </p:nvSpPr>
            <p:spPr>
              <a:xfrm>
                <a:off x="6926086" y="10535624"/>
                <a:ext cx="378841" cy="307777"/>
              </a:xfrm>
              <a:prstGeom prst="rect">
                <a:avLst/>
              </a:prstGeom>
              <a:noFill/>
            </p:spPr>
            <p:txBody>
              <a:bodyPr wrap="square" rtlCol="0">
                <a:spAutoFit/>
              </a:bodyPr>
              <a:lstStyle/>
              <a:p>
                <a:r>
                  <a:rPr lang="en-US" sz="1400" smtClean="0"/>
                  <a:t>23</a:t>
                </a:r>
                <a:endParaRPr lang="en-US" sz="1400" dirty="0"/>
              </a:p>
            </p:txBody>
          </p:sp>
          <p:grpSp>
            <p:nvGrpSpPr>
              <p:cNvPr id="32" name="Group 31"/>
              <p:cNvGrpSpPr/>
              <p:nvPr/>
            </p:nvGrpSpPr>
            <p:grpSpPr>
              <a:xfrm>
                <a:off x="5996530" y="10569661"/>
                <a:ext cx="1330644" cy="1231846"/>
                <a:chOff x="5996530" y="10569661"/>
                <a:chExt cx="1330644" cy="1231846"/>
              </a:xfrm>
            </p:grpSpPr>
            <p:sp>
              <p:nvSpPr>
                <p:cNvPr id="18" name="Rectangle 17"/>
                <p:cNvSpPr/>
                <p:nvPr/>
              </p:nvSpPr>
              <p:spPr>
                <a:xfrm>
                  <a:off x="6008095" y="10569661"/>
                  <a:ext cx="240305" cy="235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6008095" y="10807386"/>
                  <a:ext cx="240305" cy="235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a:off x="6007188" y="11049112"/>
                  <a:ext cx="240305" cy="23573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6008095" y="11280849"/>
                  <a:ext cx="240305" cy="235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6007188" y="11516205"/>
                  <a:ext cx="240305" cy="235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246262" y="10569661"/>
                  <a:ext cx="240305" cy="235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6246262" y="10807386"/>
                  <a:ext cx="240305" cy="23573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6245355" y="11049112"/>
                  <a:ext cx="240305" cy="23573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6246262" y="11280849"/>
                  <a:ext cx="240305" cy="23573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6245355" y="11516205"/>
                  <a:ext cx="240305" cy="235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6490436" y="10569661"/>
                  <a:ext cx="240305" cy="23573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6490436" y="10807386"/>
                  <a:ext cx="240305" cy="23573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6489529" y="11049112"/>
                  <a:ext cx="240305" cy="235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6490436" y="11280849"/>
                  <a:ext cx="240305" cy="23573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6489529" y="11516205"/>
                  <a:ext cx="240305" cy="23573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a:off x="6730417" y="10569661"/>
                  <a:ext cx="240305" cy="235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6730417" y="10807386"/>
                  <a:ext cx="240305" cy="23573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6729510" y="11049112"/>
                  <a:ext cx="240305" cy="23573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6730417" y="11280849"/>
                  <a:ext cx="240305" cy="23573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p:cNvSpPr/>
                <p:nvPr/>
              </p:nvSpPr>
              <p:spPr>
                <a:xfrm>
                  <a:off x="6729510" y="11516205"/>
                  <a:ext cx="240305" cy="235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6975568" y="10569661"/>
                  <a:ext cx="240305" cy="235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6975568" y="10807386"/>
                  <a:ext cx="240305" cy="235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p:cNvSpPr/>
                <p:nvPr/>
              </p:nvSpPr>
              <p:spPr>
                <a:xfrm>
                  <a:off x="6974661" y="11049112"/>
                  <a:ext cx="240305" cy="23573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6975568" y="11280849"/>
                  <a:ext cx="240305" cy="235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6974661" y="11516205"/>
                  <a:ext cx="240305" cy="235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TextBox 203"/>
                <p:cNvSpPr txBox="1"/>
                <p:nvPr/>
              </p:nvSpPr>
              <p:spPr>
                <a:xfrm>
                  <a:off x="5996530" y="11019331"/>
                  <a:ext cx="176739" cy="307777"/>
                </a:xfrm>
                <a:prstGeom prst="rect">
                  <a:avLst/>
                </a:prstGeom>
                <a:noFill/>
              </p:spPr>
              <p:txBody>
                <a:bodyPr wrap="square" rtlCol="0">
                  <a:spAutoFit/>
                </a:bodyPr>
                <a:lstStyle/>
                <a:p>
                  <a:r>
                    <a:rPr lang="en-US" sz="1400" dirty="0"/>
                    <a:t>9</a:t>
                  </a:r>
                </a:p>
              </p:txBody>
            </p:sp>
            <p:sp>
              <p:nvSpPr>
                <p:cNvPr id="209" name="TextBox 208"/>
                <p:cNvSpPr txBox="1"/>
                <p:nvPr/>
              </p:nvSpPr>
              <p:spPr>
                <a:xfrm>
                  <a:off x="6239449" y="10786619"/>
                  <a:ext cx="176739" cy="307777"/>
                </a:xfrm>
                <a:prstGeom prst="rect">
                  <a:avLst/>
                </a:prstGeom>
                <a:noFill/>
              </p:spPr>
              <p:txBody>
                <a:bodyPr wrap="square" rtlCol="0">
                  <a:spAutoFit/>
                </a:bodyPr>
                <a:lstStyle/>
                <a:p>
                  <a:r>
                    <a:rPr lang="en-US" sz="1400" dirty="0"/>
                    <a:t>5</a:t>
                  </a:r>
                </a:p>
              </p:txBody>
            </p:sp>
            <p:sp>
              <p:nvSpPr>
                <p:cNvPr id="210" name="TextBox 209"/>
                <p:cNvSpPr txBox="1"/>
                <p:nvPr/>
              </p:nvSpPr>
              <p:spPr>
                <a:xfrm>
                  <a:off x="6232161" y="11020033"/>
                  <a:ext cx="176739" cy="307777"/>
                </a:xfrm>
                <a:prstGeom prst="rect">
                  <a:avLst/>
                </a:prstGeom>
                <a:noFill/>
              </p:spPr>
              <p:txBody>
                <a:bodyPr wrap="square" rtlCol="0">
                  <a:spAutoFit/>
                </a:bodyPr>
                <a:lstStyle/>
                <a:p>
                  <a:r>
                    <a:rPr lang="en-US" sz="1400" dirty="0"/>
                    <a:t>1</a:t>
                  </a:r>
                </a:p>
              </p:txBody>
            </p:sp>
            <p:sp>
              <p:nvSpPr>
                <p:cNvPr id="211" name="TextBox 210"/>
                <p:cNvSpPr txBox="1"/>
                <p:nvPr/>
              </p:nvSpPr>
              <p:spPr>
                <a:xfrm>
                  <a:off x="6233914" y="11249207"/>
                  <a:ext cx="176739" cy="307777"/>
                </a:xfrm>
                <a:prstGeom prst="rect">
                  <a:avLst/>
                </a:prstGeom>
                <a:noFill/>
              </p:spPr>
              <p:txBody>
                <a:bodyPr wrap="square" rtlCol="0">
                  <a:spAutoFit/>
                </a:bodyPr>
                <a:lstStyle/>
                <a:p>
                  <a:r>
                    <a:rPr lang="en-US" sz="1400" dirty="0"/>
                    <a:t>6</a:t>
                  </a:r>
                </a:p>
              </p:txBody>
            </p:sp>
            <p:sp>
              <p:nvSpPr>
                <p:cNvPr id="212" name="TextBox 211"/>
                <p:cNvSpPr txBox="1"/>
                <p:nvPr/>
              </p:nvSpPr>
              <p:spPr>
                <a:xfrm>
                  <a:off x="6186234" y="11493730"/>
                  <a:ext cx="389903" cy="307777"/>
                </a:xfrm>
                <a:prstGeom prst="rect">
                  <a:avLst/>
                </a:prstGeom>
                <a:noFill/>
              </p:spPr>
              <p:txBody>
                <a:bodyPr wrap="square" rtlCol="0">
                  <a:spAutoFit/>
                </a:bodyPr>
                <a:lstStyle/>
                <a:p>
                  <a:r>
                    <a:rPr lang="en-US" sz="1400" dirty="0" smtClean="0"/>
                    <a:t>19</a:t>
                  </a:r>
                  <a:endParaRPr lang="en-US" sz="1400" dirty="0"/>
                </a:p>
              </p:txBody>
            </p:sp>
            <p:sp>
              <p:nvSpPr>
                <p:cNvPr id="214" name="TextBox 213"/>
                <p:cNvSpPr txBox="1"/>
                <p:nvPr/>
              </p:nvSpPr>
              <p:spPr>
                <a:xfrm>
                  <a:off x="6495974" y="10772201"/>
                  <a:ext cx="176739" cy="307777"/>
                </a:xfrm>
                <a:prstGeom prst="rect">
                  <a:avLst/>
                </a:prstGeom>
                <a:noFill/>
              </p:spPr>
              <p:txBody>
                <a:bodyPr wrap="square" rtlCol="0">
                  <a:spAutoFit/>
                </a:bodyPr>
                <a:lstStyle/>
                <a:p>
                  <a:r>
                    <a:rPr lang="en-US" sz="1400" dirty="0"/>
                    <a:t>3</a:t>
                  </a:r>
                </a:p>
              </p:txBody>
            </p:sp>
            <p:sp>
              <p:nvSpPr>
                <p:cNvPr id="215" name="TextBox 214"/>
                <p:cNvSpPr txBox="1"/>
                <p:nvPr/>
              </p:nvSpPr>
              <p:spPr>
                <a:xfrm>
                  <a:off x="6478633" y="11001674"/>
                  <a:ext cx="176739" cy="307777"/>
                </a:xfrm>
                <a:prstGeom prst="rect">
                  <a:avLst/>
                </a:prstGeom>
                <a:noFill/>
              </p:spPr>
              <p:txBody>
                <a:bodyPr wrap="square" rtlCol="0">
                  <a:spAutoFit/>
                </a:bodyPr>
                <a:lstStyle/>
                <a:p>
                  <a:r>
                    <a:rPr lang="en-US" sz="1400" dirty="0" smtClean="0"/>
                    <a:t>0</a:t>
                  </a:r>
                  <a:endParaRPr lang="en-US" sz="1400" dirty="0"/>
                </a:p>
              </p:txBody>
            </p:sp>
            <p:sp>
              <p:nvSpPr>
                <p:cNvPr id="216" name="TextBox 215"/>
                <p:cNvSpPr txBox="1"/>
                <p:nvPr/>
              </p:nvSpPr>
              <p:spPr>
                <a:xfrm>
                  <a:off x="6477726" y="11245898"/>
                  <a:ext cx="176739" cy="307777"/>
                </a:xfrm>
                <a:prstGeom prst="rect">
                  <a:avLst/>
                </a:prstGeom>
                <a:noFill/>
              </p:spPr>
              <p:txBody>
                <a:bodyPr wrap="square" rtlCol="0">
                  <a:spAutoFit/>
                </a:bodyPr>
                <a:lstStyle/>
                <a:p>
                  <a:r>
                    <a:rPr lang="en-US" sz="1400" dirty="0"/>
                    <a:t>4</a:t>
                  </a:r>
                </a:p>
              </p:txBody>
            </p:sp>
            <p:sp>
              <p:nvSpPr>
                <p:cNvPr id="217" name="TextBox 216"/>
                <p:cNvSpPr txBox="1"/>
                <p:nvPr/>
              </p:nvSpPr>
              <p:spPr>
                <a:xfrm>
                  <a:off x="6428262" y="11492232"/>
                  <a:ext cx="413605" cy="307777"/>
                </a:xfrm>
                <a:prstGeom prst="rect">
                  <a:avLst/>
                </a:prstGeom>
                <a:noFill/>
              </p:spPr>
              <p:txBody>
                <a:bodyPr wrap="square" rtlCol="0">
                  <a:spAutoFit/>
                </a:bodyPr>
                <a:lstStyle/>
                <a:p>
                  <a:r>
                    <a:rPr lang="en-US" sz="1400" dirty="0" smtClean="0"/>
                    <a:t>12</a:t>
                  </a:r>
                  <a:endParaRPr lang="en-US" sz="1400" dirty="0"/>
                </a:p>
              </p:txBody>
            </p:sp>
            <p:sp>
              <p:nvSpPr>
                <p:cNvPr id="219" name="TextBox 218"/>
                <p:cNvSpPr txBox="1"/>
                <p:nvPr/>
              </p:nvSpPr>
              <p:spPr>
                <a:xfrm>
                  <a:off x="6729510" y="10774190"/>
                  <a:ext cx="176739" cy="307777"/>
                </a:xfrm>
                <a:prstGeom prst="rect">
                  <a:avLst/>
                </a:prstGeom>
                <a:noFill/>
              </p:spPr>
              <p:txBody>
                <a:bodyPr wrap="square" rtlCol="0">
                  <a:spAutoFit/>
                </a:bodyPr>
                <a:lstStyle/>
                <a:p>
                  <a:r>
                    <a:rPr lang="en-US" sz="1400" dirty="0"/>
                    <a:t>7</a:t>
                  </a:r>
                </a:p>
              </p:txBody>
            </p:sp>
            <p:sp>
              <p:nvSpPr>
                <p:cNvPr id="220" name="TextBox 219"/>
                <p:cNvSpPr txBox="1"/>
                <p:nvPr/>
              </p:nvSpPr>
              <p:spPr>
                <a:xfrm>
                  <a:off x="6730417" y="11009305"/>
                  <a:ext cx="176739" cy="307777"/>
                </a:xfrm>
                <a:prstGeom prst="rect">
                  <a:avLst/>
                </a:prstGeom>
                <a:noFill/>
              </p:spPr>
              <p:txBody>
                <a:bodyPr wrap="square" rtlCol="0">
                  <a:spAutoFit/>
                </a:bodyPr>
                <a:lstStyle/>
                <a:p>
                  <a:r>
                    <a:rPr lang="en-US" sz="1400" dirty="0"/>
                    <a:t>2</a:t>
                  </a:r>
                </a:p>
              </p:txBody>
            </p:sp>
            <p:sp>
              <p:nvSpPr>
                <p:cNvPr id="221" name="TextBox 220"/>
                <p:cNvSpPr txBox="1"/>
                <p:nvPr/>
              </p:nvSpPr>
              <p:spPr>
                <a:xfrm>
                  <a:off x="6717476" y="11250162"/>
                  <a:ext cx="176739" cy="307777"/>
                </a:xfrm>
                <a:prstGeom prst="rect">
                  <a:avLst/>
                </a:prstGeom>
                <a:noFill/>
              </p:spPr>
              <p:txBody>
                <a:bodyPr wrap="square" rtlCol="0">
                  <a:spAutoFit/>
                </a:bodyPr>
                <a:lstStyle/>
                <a:p>
                  <a:r>
                    <a:rPr lang="en-US" sz="1400" dirty="0"/>
                    <a:t>8</a:t>
                  </a:r>
                </a:p>
              </p:txBody>
            </p:sp>
            <p:sp>
              <p:nvSpPr>
                <p:cNvPr id="222" name="TextBox 221"/>
                <p:cNvSpPr txBox="1"/>
                <p:nvPr/>
              </p:nvSpPr>
              <p:spPr>
                <a:xfrm>
                  <a:off x="6677101" y="11486861"/>
                  <a:ext cx="403471" cy="307777"/>
                </a:xfrm>
                <a:prstGeom prst="rect">
                  <a:avLst/>
                </a:prstGeom>
                <a:noFill/>
              </p:spPr>
              <p:txBody>
                <a:bodyPr wrap="square" rtlCol="0">
                  <a:spAutoFit/>
                </a:bodyPr>
                <a:lstStyle/>
                <a:p>
                  <a:r>
                    <a:rPr lang="en-US" sz="1400" dirty="0" smtClean="0"/>
                    <a:t>20</a:t>
                  </a:r>
                  <a:endParaRPr lang="en-US" sz="1400" dirty="0"/>
                </a:p>
              </p:txBody>
            </p:sp>
            <p:sp>
              <p:nvSpPr>
                <p:cNvPr id="224" name="TextBox 223"/>
                <p:cNvSpPr txBox="1"/>
                <p:nvPr/>
              </p:nvSpPr>
              <p:spPr>
                <a:xfrm>
                  <a:off x="6911093" y="10772201"/>
                  <a:ext cx="416081" cy="307777"/>
                </a:xfrm>
                <a:prstGeom prst="rect">
                  <a:avLst/>
                </a:prstGeom>
                <a:noFill/>
              </p:spPr>
              <p:txBody>
                <a:bodyPr wrap="square" rtlCol="0">
                  <a:spAutoFit/>
                </a:bodyPr>
                <a:lstStyle/>
                <a:p>
                  <a:r>
                    <a:rPr lang="en-US" sz="1400" smtClean="0"/>
                    <a:t>15</a:t>
                  </a:r>
                  <a:endParaRPr lang="en-US" sz="1400"/>
                </a:p>
              </p:txBody>
            </p:sp>
            <p:sp>
              <p:nvSpPr>
                <p:cNvPr id="225" name="TextBox 224"/>
                <p:cNvSpPr txBox="1"/>
                <p:nvPr/>
              </p:nvSpPr>
              <p:spPr>
                <a:xfrm>
                  <a:off x="6914025" y="11008111"/>
                  <a:ext cx="365484" cy="307777"/>
                </a:xfrm>
                <a:prstGeom prst="rect">
                  <a:avLst/>
                </a:prstGeom>
                <a:noFill/>
              </p:spPr>
              <p:txBody>
                <a:bodyPr wrap="square" rtlCol="0">
                  <a:spAutoFit/>
                </a:bodyPr>
                <a:lstStyle/>
                <a:p>
                  <a:r>
                    <a:rPr lang="en-US" sz="1400" smtClean="0"/>
                    <a:t>10</a:t>
                  </a:r>
                  <a:endParaRPr lang="en-US" sz="1400" dirty="0"/>
                </a:p>
              </p:txBody>
            </p:sp>
            <p:sp>
              <p:nvSpPr>
                <p:cNvPr id="226" name="TextBox 225"/>
                <p:cNvSpPr txBox="1"/>
                <p:nvPr/>
              </p:nvSpPr>
              <p:spPr>
                <a:xfrm>
                  <a:off x="6909847" y="11244829"/>
                  <a:ext cx="385295" cy="307777"/>
                </a:xfrm>
                <a:prstGeom prst="rect">
                  <a:avLst/>
                </a:prstGeom>
                <a:noFill/>
              </p:spPr>
              <p:txBody>
                <a:bodyPr wrap="square" rtlCol="0">
                  <a:spAutoFit/>
                </a:bodyPr>
                <a:lstStyle/>
                <a:p>
                  <a:r>
                    <a:rPr lang="en-US" sz="1400" smtClean="0"/>
                    <a:t>16</a:t>
                  </a:r>
                  <a:endParaRPr lang="en-US" sz="1400"/>
                </a:p>
              </p:txBody>
            </p:sp>
            <p:sp>
              <p:nvSpPr>
                <p:cNvPr id="227" name="TextBox 226"/>
                <p:cNvSpPr txBox="1"/>
                <p:nvPr/>
              </p:nvSpPr>
              <p:spPr>
                <a:xfrm>
                  <a:off x="6933928" y="11481603"/>
                  <a:ext cx="378841" cy="307777"/>
                </a:xfrm>
                <a:prstGeom prst="rect">
                  <a:avLst/>
                </a:prstGeom>
                <a:noFill/>
              </p:spPr>
              <p:txBody>
                <a:bodyPr wrap="square" rtlCol="0">
                  <a:spAutoFit/>
                </a:bodyPr>
                <a:lstStyle/>
                <a:p>
                  <a:r>
                    <a:rPr lang="en-US" sz="1400" dirty="0" smtClean="0"/>
                    <a:t>24</a:t>
                  </a:r>
                  <a:endParaRPr lang="en-US" sz="1400" dirty="0"/>
                </a:p>
              </p:txBody>
            </p:sp>
          </p:grpSp>
        </p:grpSp>
        <p:sp>
          <p:nvSpPr>
            <p:cNvPr id="228" name="TextBox 227"/>
            <p:cNvSpPr txBox="1"/>
            <p:nvPr/>
          </p:nvSpPr>
          <p:spPr>
            <a:xfrm>
              <a:off x="6916688" y="10843834"/>
              <a:ext cx="413605" cy="307777"/>
            </a:xfrm>
            <a:prstGeom prst="rect">
              <a:avLst/>
            </a:prstGeom>
            <a:noFill/>
          </p:spPr>
          <p:txBody>
            <a:bodyPr wrap="square" rtlCol="0">
              <a:spAutoFit/>
            </a:bodyPr>
            <a:lstStyle/>
            <a:p>
              <a:r>
                <a:rPr lang="en-US" sz="1400" dirty="0" smtClean="0"/>
                <a:t>11</a:t>
              </a:r>
              <a:endParaRPr lang="en-US" sz="1400" dirty="0"/>
            </a:p>
          </p:txBody>
        </p:sp>
      </p:grpSp>
      <p:sp>
        <p:nvSpPr>
          <p:cNvPr id="35" name="Oval 34"/>
          <p:cNvSpPr/>
          <p:nvPr/>
        </p:nvSpPr>
        <p:spPr>
          <a:xfrm>
            <a:off x="4786720" y="10760357"/>
            <a:ext cx="966767" cy="967685"/>
          </a:xfrm>
          <a:prstGeom prst="ellipse">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5" name="Chart Placeholder 234"/>
          <p:cNvPicPr>
            <a:picLocks noGrp="1" noChangeAspect="1"/>
          </p:cNvPicPr>
          <p:nvPr>
            <p:ph type="chart" sz="quarter" idx="24"/>
          </p:nvPr>
        </p:nvPicPr>
        <p:blipFill>
          <a:blip r:embed="rId21">
            <a:extLst>
              <a:ext uri="{28A0092B-C50C-407E-A947-70E740481C1C}">
                <a14:useLocalDpi xmlns:a14="http://schemas.microsoft.com/office/drawing/2010/main" val="0"/>
              </a:ext>
            </a:extLst>
          </a:blip>
          <a:stretch>
            <a:fillRect/>
          </a:stretch>
        </p:blipFill>
        <p:spPr>
          <a:xfrm>
            <a:off x="19840903" y="4582927"/>
            <a:ext cx="1613905" cy="1595577"/>
          </a:xfrm>
          <a:ln>
            <a:solidFill>
              <a:schemeClr val="tx1"/>
            </a:solidFill>
          </a:ln>
        </p:spPr>
      </p:pic>
      <p:sp>
        <p:nvSpPr>
          <p:cNvPr id="9" name="Oval 8"/>
          <p:cNvSpPr/>
          <p:nvPr/>
        </p:nvSpPr>
        <p:spPr>
          <a:xfrm>
            <a:off x="21034584" y="4891657"/>
            <a:ext cx="260417"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9" idx="4"/>
          </p:cNvCxnSpPr>
          <p:nvPr/>
        </p:nvCxnSpPr>
        <p:spPr>
          <a:xfrm flipH="1">
            <a:off x="21115949" y="5120257"/>
            <a:ext cx="48844" cy="7480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36" name="Picture 235"/>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0887349" y="5859539"/>
            <a:ext cx="529526" cy="304478"/>
          </a:xfrm>
          <a:prstGeom prst="rect">
            <a:avLst/>
          </a:prstGeom>
        </p:spPr>
      </p:pic>
      <p:cxnSp>
        <p:nvCxnSpPr>
          <p:cNvPr id="6" name="Straight Arrow Connector 5"/>
          <p:cNvCxnSpPr>
            <a:stCxn id="38" idx="6"/>
            <a:endCxn id="35" idx="2"/>
          </p:cNvCxnSpPr>
          <p:nvPr/>
        </p:nvCxnSpPr>
        <p:spPr>
          <a:xfrm>
            <a:off x="3009181" y="10966213"/>
            <a:ext cx="1777539" cy="277987"/>
          </a:xfrm>
          <a:prstGeom prst="straightConnector1">
            <a:avLst/>
          </a:prstGeom>
          <a:ln>
            <a:solidFill>
              <a:srgbClr val="1A4BA9"/>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TextBox 1"/>
              <p:cNvSpPr txBox="1"/>
              <p:nvPr/>
            </p:nvSpPr>
            <p:spPr>
              <a:xfrm>
                <a:off x="2939400" y="15925800"/>
                <a:ext cx="3156600" cy="307777"/>
              </a:xfrm>
              <a:prstGeom prst="rect">
                <a:avLst/>
              </a:prstGeom>
              <a:solidFill>
                <a:schemeClr val="bg1"/>
              </a:solid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1400" i="1" smtClean="0">
                              <a:latin typeface="Cambria Math" charset="0"/>
                              <a:ea typeface="Cambria Math" charset="0"/>
                              <a:cs typeface="Cambria Math" charset="0"/>
                            </a:rPr>
                          </m:ctrlPr>
                        </m:accPr>
                        <m:e>
                          <m:sSub>
                            <m:sSubPr>
                              <m:ctrlPr>
                                <a:rPr lang="en-US" sz="1400" i="1" smtClean="0">
                                  <a:latin typeface="Cambria Math" charset="0"/>
                                  <a:ea typeface="Cambria Math" charset="0"/>
                                  <a:cs typeface="Cambria Math" charset="0"/>
                                </a:rPr>
                              </m:ctrlPr>
                            </m:sSubPr>
                            <m:e>
                              <m:r>
                                <a:rPr lang="en-US" sz="1400" b="0" i="1" smtClean="0">
                                  <a:latin typeface="Cambria Math" charset="0"/>
                                  <a:ea typeface="Cambria Math" charset="0"/>
                                  <a:cs typeface="Cambria Math" charset="0"/>
                                </a:rPr>
                                <m:t>𝑧</m:t>
                              </m:r>
                            </m:e>
                            <m:sub>
                              <m:r>
                                <a:rPr lang="en-US" sz="1400" b="0" i="1" smtClean="0">
                                  <a:latin typeface="Cambria Math" charset="0"/>
                                  <a:ea typeface="Cambria Math" charset="0"/>
                                  <a:cs typeface="Cambria Math" charset="0"/>
                                </a:rPr>
                                <m:t>𝑖</m:t>
                              </m:r>
                            </m:sub>
                          </m:sSub>
                        </m:e>
                      </m:acc>
                      <m:r>
                        <a:rPr lang="en-US" sz="1400" i="1">
                          <a:latin typeface="Cambria Math" charset="0"/>
                          <a:ea typeface="Cambria Math" charset="0"/>
                          <a:cs typeface="Cambria Math" charset="0"/>
                        </a:rPr>
                        <m:t>, </m:t>
                      </m:r>
                      <m:r>
                        <a:rPr lang="en-US" sz="1400" i="1">
                          <a:latin typeface="Cambria Math" charset="0"/>
                          <a:ea typeface="Cambria Math" charset="0"/>
                          <a:cs typeface="Cambria Math" charset="0"/>
                        </a:rPr>
                        <m:t>𝑜𝑡h𝑒𝑟𝑤𝑖𝑠𝑒</m:t>
                      </m:r>
                    </m:oMath>
                  </m:oMathPara>
                </a14:m>
                <a:endParaRPr lang="en-US" sz="1400" dirty="0"/>
              </a:p>
            </p:txBody>
          </p:sp>
        </mc:Choice>
        <mc:Fallback>
          <p:sp>
            <p:nvSpPr>
              <p:cNvPr id="2" name="TextBox 1"/>
              <p:cNvSpPr txBox="1">
                <a:spLocks noRot="1" noChangeAspect="1" noMove="1" noResize="1" noEditPoints="1" noAdjustHandles="1" noChangeArrowheads="1" noChangeShapeType="1" noTextEdit="1"/>
              </p:cNvSpPr>
              <p:nvPr/>
            </p:nvSpPr>
            <p:spPr>
              <a:xfrm>
                <a:off x="2939400" y="15925800"/>
                <a:ext cx="3156600" cy="307777"/>
              </a:xfrm>
              <a:prstGeom prst="rect">
                <a:avLst/>
              </a:prstGeom>
              <a:blipFill rotWithShape="0">
                <a:blip r:embed="rId23"/>
                <a:stretch>
                  <a:fillRect/>
                </a:stretch>
              </a:blipFill>
            </p:spPr>
            <p:txBody>
              <a:bodyPr/>
              <a:lstStyle/>
              <a:p>
                <a:r>
                  <a:rPr lang="en-US">
                    <a:noFill/>
                  </a:rPr>
                  <a:t> </a:t>
                </a:r>
              </a:p>
            </p:txBody>
          </p:sp>
        </mc:Fallback>
      </mc:AlternateContent>
      <p:sp>
        <p:nvSpPr>
          <p:cNvPr id="122" name="TextBox 121"/>
          <p:cNvSpPr txBox="1"/>
          <p:nvPr/>
        </p:nvSpPr>
        <p:spPr>
          <a:xfrm>
            <a:off x="8458200" y="10512623"/>
            <a:ext cx="4953000" cy="307777"/>
          </a:xfrm>
          <a:prstGeom prst="rect">
            <a:avLst/>
          </a:prstGeom>
          <a:noFill/>
        </p:spPr>
        <p:txBody>
          <a:bodyPr wrap="square" rtlCol="0">
            <a:spAutoFit/>
          </a:bodyPr>
          <a:lstStyle/>
          <a:p>
            <a:pPr algn="ctr">
              <a:spcAft>
                <a:spcPts val="336"/>
              </a:spcAft>
            </a:pPr>
            <a:r>
              <a:rPr lang="en-US" sz="1400" dirty="0">
                <a:ea typeface="Cambria Math" charset="0"/>
                <a:cs typeface="Cambria Math" charset="0"/>
              </a:rPr>
              <a:t>Figure </a:t>
            </a:r>
            <a:r>
              <a:rPr lang="en-US" sz="1400" dirty="0" smtClean="0">
                <a:ea typeface="Cambria Math" charset="0"/>
                <a:cs typeface="Cambria Math" charset="0"/>
              </a:rPr>
              <a:t>4: correction error rate vs. context length </a:t>
            </a:r>
            <a:endParaRPr lang="en-US" sz="1400" i="1" dirty="0">
              <a:ea typeface="Cambria Math" charset="0"/>
              <a:cs typeface="Cambria Math" charset="0"/>
            </a:endParaRPr>
          </a:p>
        </p:txBody>
      </p:sp>
      <p:sp>
        <p:nvSpPr>
          <p:cNvPr id="123" name="TextBox 122"/>
          <p:cNvSpPr txBox="1"/>
          <p:nvPr/>
        </p:nvSpPr>
        <p:spPr>
          <a:xfrm>
            <a:off x="8496300" y="13140139"/>
            <a:ext cx="4953000" cy="307777"/>
          </a:xfrm>
          <a:prstGeom prst="rect">
            <a:avLst/>
          </a:prstGeom>
          <a:noFill/>
        </p:spPr>
        <p:txBody>
          <a:bodyPr wrap="square" rtlCol="0">
            <a:spAutoFit/>
          </a:bodyPr>
          <a:lstStyle/>
          <a:p>
            <a:pPr algn="ctr">
              <a:spcAft>
                <a:spcPts val="336"/>
              </a:spcAft>
            </a:pPr>
            <a:r>
              <a:rPr lang="en-US" sz="1400" dirty="0">
                <a:ea typeface="Cambria Math" charset="0"/>
                <a:cs typeface="Cambria Math" charset="0"/>
              </a:rPr>
              <a:t>Figure </a:t>
            </a:r>
            <a:r>
              <a:rPr lang="en-US" sz="1400" dirty="0" smtClean="0">
                <a:ea typeface="Cambria Math" charset="0"/>
                <a:cs typeface="Cambria Math" charset="0"/>
              </a:rPr>
              <a:t>5: </a:t>
            </a:r>
            <a:r>
              <a:rPr lang="en-US" sz="1400" dirty="0">
                <a:ea typeface="Cambria Math" charset="0"/>
                <a:cs typeface="Cambria Math" charset="0"/>
              </a:rPr>
              <a:t>correction error rate </a:t>
            </a:r>
            <a:r>
              <a:rPr lang="en-US" sz="1400" dirty="0" smtClean="0">
                <a:ea typeface="Cambria Math" charset="0"/>
                <a:cs typeface="Cambria Math" charset="0"/>
              </a:rPr>
              <a:t>vs. channel parameter</a:t>
            </a:r>
            <a:endParaRPr lang="en-US" sz="1400" i="1" dirty="0">
              <a:ea typeface="Cambria Math" charset="0"/>
              <a:cs typeface="Cambria Math" charset="0"/>
            </a:endParaRPr>
          </a:p>
        </p:txBody>
      </p:sp>
      <p:sp>
        <p:nvSpPr>
          <p:cNvPr id="124" name="TextBox 123"/>
          <p:cNvSpPr txBox="1"/>
          <p:nvPr/>
        </p:nvSpPr>
        <p:spPr>
          <a:xfrm>
            <a:off x="8531158" y="15807394"/>
            <a:ext cx="4953000" cy="307777"/>
          </a:xfrm>
          <a:prstGeom prst="rect">
            <a:avLst/>
          </a:prstGeom>
          <a:noFill/>
        </p:spPr>
        <p:txBody>
          <a:bodyPr wrap="square" rtlCol="0">
            <a:spAutoFit/>
          </a:bodyPr>
          <a:lstStyle/>
          <a:p>
            <a:pPr algn="ctr">
              <a:spcAft>
                <a:spcPts val="336"/>
              </a:spcAft>
            </a:pPr>
            <a:r>
              <a:rPr lang="en-US" sz="1400" dirty="0">
                <a:ea typeface="Cambria Math" charset="0"/>
                <a:cs typeface="Cambria Math" charset="0"/>
              </a:rPr>
              <a:t>Figure </a:t>
            </a:r>
            <a:r>
              <a:rPr lang="en-US" sz="1400" dirty="0" smtClean="0">
                <a:ea typeface="Cambria Math" charset="0"/>
                <a:cs typeface="Cambria Math" charset="0"/>
              </a:rPr>
              <a:t>6: </a:t>
            </a:r>
            <a:r>
              <a:rPr lang="en-US" sz="1400" dirty="0">
                <a:ea typeface="Cambria Math" charset="0"/>
                <a:cs typeface="Cambria Math" charset="0"/>
              </a:rPr>
              <a:t>correction error rate </a:t>
            </a:r>
            <a:r>
              <a:rPr lang="en-US" sz="1400" dirty="0" smtClean="0">
                <a:ea typeface="Cambria Math" charset="0"/>
                <a:cs typeface="Cambria Math" charset="0"/>
              </a:rPr>
              <a:t>vs</a:t>
            </a:r>
            <a:r>
              <a:rPr lang="en-US" sz="1400" dirty="0">
                <a:ea typeface="Cambria Math" charset="0"/>
                <a:cs typeface="Cambria Math" charset="0"/>
              </a:rPr>
              <a:t>. </a:t>
            </a:r>
            <a:r>
              <a:rPr lang="en-US" sz="1400" dirty="0" smtClean="0">
                <a:ea typeface="Cambria Math" charset="0"/>
                <a:cs typeface="Cambria Math" charset="0"/>
              </a:rPr>
              <a:t>image size</a:t>
            </a:r>
            <a:endParaRPr lang="en-US" sz="1400" i="1" dirty="0">
              <a:ea typeface="Cambria Math" charset="0"/>
              <a:cs typeface="Cambria Math" charset="0"/>
            </a:endParaRPr>
          </a:p>
        </p:txBody>
      </p:sp>
      <mc:AlternateContent xmlns:mc="http://schemas.openxmlformats.org/markup-compatibility/2006">
        <mc:Choice xmlns:a14="http://schemas.microsoft.com/office/drawing/2010/main" Requires="a14">
          <p:graphicFrame>
            <p:nvGraphicFramePr>
              <p:cNvPr id="36" name="Table 35"/>
              <p:cNvGraphicFramePr>
                <a:graphicFrameLocks noGrp="1"/>
              </p:cNvGraphicFramePr>
              <p:nvPr>
                <p:extLst>
                  <p:ext uri="{D42A27DB-BD31-4B8C-83A1-F6EECF244321}">
                    <p14:modId xmlns:p14="http://schemas.microsoft.com/office/powerpoint/2010/main" val="220219002"/>
                  </p:ext>
                </p:extLst>
              </p:nvPr>
            </p:nvGraphicFramePr>
            <p:xfrm>
              <a:off x="14728761" y="2477834"/>
              <a:ext cx="6804714" cy="1854200"/>
            </p:xfrm>
            <a:graphic>
              <a:graphicData uri="http://schemas.openxmlformats.org/drawingml/2006/table">
                <a:tbl>
                  <a:tblPr>
                    <a:tableStyleId>{5C22544A-7EE6-4342-B048-85BDC9FD1C3A}</a:tableStyleId>
                  </a:tblPr>
                  <a:tblGrid>
                    <a:gridCol w="772083"/>
                    <a:gridCol w="762000"/>
                    <a:gridCol w="1447800"/>
                    <a:gridCol w="1295400"/>
                    <a:gridCol w="1219200"/>
                    <a:gridCol w="1308231"/>
                  </a:tblGrid>
                  <a:tr h="370840">
                    <a:tc gridSpan="2">
                      <a:txBody>
                        <a:bodyPr/>
                        <a:lstStyle/>
                        <a:p>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gridSpan="4">
                      <a:txBody>
                        <a:bodyPr/>
                        <a:lstStyle/>
                        <a:p>
                          <a:pPr algn="ctr"/>
                          <a:r>
                            <a:rPr lang="en-US" sz="1400" dirty="0" smtClean="0"/>
                            <a:t>Channel parameter</a:t>
                          </a:r>
                          <a:r>
                            <a:rPr lang="en-US" sz="1400" baseline="0" dirty="0" smtClean="0"/>
                            <a:t> </a:t>
                          </a:r>
                          <a14:m>
                            <m:oMath xmlns:m="http://schemas.openxmlformats.org/officeDocument/2006/math">
                              <m:r>
                                <a:rPr lang="en-US" sz="1400" baseline="0" smtClean="0">
                                  <a:latin typeface="Cambria Math" charset="0"/>
                                </a:rPr>
                                <m:t>𝜹</m:t>
                              </m:r>
                            </m:oMath>
                          </a14:m>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sz="1400" dirty="0" smtClean="0"/>
                            <a:t>Image</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Scheme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.01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.02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.05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.10</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rowSpan="3">
                      <a:txBody>
                        <a:bodyPr/>
                        <a:lstStyle/>
                        <a:p>
                          <a:endParaRPr lang="en-US" sz="1400" dirty="0" smtClean="0"/>
                        </a:p>
                        <a:p>
                          <a:r>
                            <a:rPr lang="en-US" sz="1400" dirty="0" smtClean="0"/>
                            <a:t>Binary</a:t>
                          </a:r>
                        </a:p>
                        <a:p>
                          <a:r>
                            <a:rPr lang="en-US" sz="1400" dirty="0" smtClean="0"/>
                            <a:t>500,500</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DUDE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5</a:t>
                          </a:r>
                          <a:r>
                            <a:rPr lang="mr-IN" sz="1400" dirty="0" smtClean="0"/>
                            <a:t>.</a:t>
                          </a:r>
                          <a:r>
                            <a:rPr lang="en-US" sz="1400" dirty="0" smtClean="0"/>
                            <a:t>7600</a:t>
                          </a:r>
                          <a:r>
                            <a:rPr lang="mr-IN" sz="1400" dirty="0" smtClean="0"/>
                            <a:t>e-04</a:t>
                          </a:r>
                          <a:r>
                            <a:rPr lang="en-US" sz="1400" dirty="0" smtClean="0"/>
                            <a:t> [11]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is-IS" sz="1400" dirty="0" smtClean="0"/>
                            <a:t>0.0011 </a:t>
                          </a:r>
                          <a:r>
                            <a:rPr lang="en-US" sz="1400" dirty="0" smtClean="0"/>
                            <a:t>[12]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nb-NO" sz="1400" dirty="0" smtClean="0"/>
                            <a:t>0.0025 </a:t>
                          </a:r>
                          <a:r>
                            <a:rPr lang="en-US" sz="1400" dirty="0" smtClean="0"/>
                            <a:t>[12]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is-IS" sz="1400" dirty="0" smtClean="0"/>
                            <a:t>0.0062 </a:t>
                          </a:r>
                          <a:r>
                            <a:rPr lang="en-US" sz="1400" dirty="0" smtClean="0"/>
                            <a:t>[12]</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vMerge="1">
                      <a:txBody>
                        <a:bodyPr/>
                        <a:lstStyle/>
                        <a:p>
                          <a:endParaRPr lang="en-US" dirty="0"/>
                        </a:p>
                      </a:txBody>
                      <a:tcPr/>
                    </a:tc>
                    <a:tc>
                      <a:txBody>
                        <a:bodyPr/>
                        <a:lstStyle/>
                        <a:p>
                          <a:r>
                            <a:rPr lang="en-US" sz="1400" dirty="0" smtClean="0"/>
                            <a:t>Median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nb-NO" sz="1400" dirty="0" smtClean="0"/>
                            <a:t>0.0030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nb-NO" sz="1400" dirty="0" smtClean="0"/>
                            <a:t>0.0034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is-IS" sz="1400" dirty="0" smtClean="0"/>
                            <a:t>0.0046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is-IS" sz="1400" dirty="0" smtClean="0"/>
                            <a:t>0.0078</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vMerge="1">
                      <a:txBody>
                        <a:bodyPr/>
                        <a:lstStyle/>
                        <a:p>
                          <a:endParaRPr lang="en-US" dirty="0"/>
                        </a:p>
                      </a:txBody>
                      <a:tcPr/>
                    </a:tc>
                    <a:tc>
                      <a:txBody>
                        <a:bodyPr/>
                        <a:lstStyle/>
                        <a:p>
                          <a:r>
                            <a:rPr lang="en-US" sz="1400" dirty="0" err="1" smtClean="0"/>
                            <a:t>Morpho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nb-NO" sz="1400" dirty="0" smtClean="0"/>
                            <a:t>0.0063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nb-NO" sz="1400" dirty="0" smtClean="0"/>
                            <a:t>0.0081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hr-HR" sz="1400" dirty="0" smtClean="0"/>
                            <a:t>0.0137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nb-NO" sz="1400" dirty="0" smtClean="0"/>
                            <a:t>0.0210</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p:graphicFrame>
            <p:nvGraphicFramePr>
              <p:cNvPr id="36" name="Table 35"/>
              <p:cNvGraphicFramePr>
                <a:graphicFrameLocks noGrp="1"/>
              </p:cNvGraphicFramePr>
              <p:nvPr>
                <p:extLst>
                  <p:ext uri="{D42A27DB-BD31-4B8C-83A1-F6EECF244321}">
                    <p14:modId xmlns:p14="http://schemas.microsoft.com/office/powerpoint/2010/main" val="220219002"/>
                  </p:ext>
                </p:extLst>
              </p:nvPr>
            </p:nvGraphicFramePr>
            <p:xfrm>
              <a:off x="14728761" y="2477834"/>
              <a:ext cx="6804714" cy="1854200"/>
            </p:xfrm>
            <a:graphic>
              <a:graphicData uri="http://schemas.openxmlformats.org/drawingml/2006/table">
                <a:tbl>
                  <a:tblPr>
                    <a:tableStyleId>{5C22544A-7EE6-4342-B048-85BDC9FD1C3A}</a:tableStyleId>
                  </a:tblPr>
                  <a:tblGrid>
                    <a:gridCol w="772083"/>
                    <a:gridCol w="762000"/>
                    <a:gridCol w="1447800"/>
                    <a:gridCol w="1295400"/>
                    <a:gridCol w="1219200"/>
                    <a:gridCol w="1308231"/>
                  </a:tblGrid>
                  <a:tr h="370840">
                    <a:tc gridSpan="2">
                      <a:txBody>
                        <a:bodyPr/>
                        <a:lstStyle/>
                        <a:p>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gridSpan="4">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4"/>
                          <a:stretch>
                            <a:fillRect l="-29133" t="-1639" r="-116" b="-403279"/>
                          </a:stretch>
                        </a:blip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sz="1400" dirty="0" smtClean="0"/>
                            <a:t>Image</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Scheme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.01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.02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.05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.10</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rowSpan="3">
                      <a:txBody>
                        <a:bodyPr/>
                        <a:lstStyle/>
                        <a:p>
                          <a:endParaRPr lang="en-US" sz="1400" dirty="0" smtClean="0"/>
                        </a:p>
                        <a:p>
                          <a:r>
                            <a:rPr lang="en-US" sz="1400" dirty="0" smtClean="0"/>
                            <a:t>Binary</a:t>
                          </a:r>
                        </a:p>
                        <a:p>
                          <a:r>
                            <a:rPr lang="en-US" sz="1400" dirty="0" smtClean="0"/>
                            <a:t>500,500</a:t>
                          </a: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DUDE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5</a:t>
                          </a:r>
                          <a:r>
                            <a:rPr lang="mr-IN" sz="1400" dirty="0" smtClean="0"/>
                            <a:t>.</a:t>
                          </a:r>
                          <a:r>
                            <a:rPr lang="en-US" sz="1400" dirty="0" smtClean="0"/>
                            <a:t>7600</a:t>
                          </a:r>
                          <a:r>
                            <a:rPr lang="mr-IN" sz="1400" dirty="0" smtClean="0"/>
                            <a:t>e-04</a:t>
                          </a:r>
                          <a:r>
                            <a:rPr lang="en-US" sz="1400" dirty="0" smtClean="0"/>
                            <a:t> [11]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is-IS" sz="1400" dirty="0" smtClean="0"/>
                            <a:t>0.0011 </a:t>
                          </a:r>
                          <a:r>
                            <a:rPr lang="en-US" sz="1400" dirty="0" smtClean="0"/>
                            <a:t>[12]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nb-NO" sz="1400" dirty="0" smtClean="0"/>
                            <a:t>0.0025 </a:t>
                          </a:r>
                          <a:r>
                            <a:rPr lang="en-US" sz="1400" dirty="0" smtClean="0"/>
                            <a:t>[12]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is-IS" sz="1400" dirty="0" smtClean="0"/>
                            <a:t>0.0062 </a:t>
                          </a:r>
                          <a:r>
                            <a:rPr lang="en-US" sz="1400" dirty="0" smtClean="0"/>
                            <a:t>[12]</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vMerge="1">
                      <a:txBody>
                        <a:bodyPr/>
                        <a:lstStyle/>
                        <a:p>
                          <a:endParaRPr lang="en-US" dirty="0"/>
                        </a:p>
                      </a:txBody>
                      <a:tcPr/>
                    </a:tc>
                    <a:tc>
                      <a:txBody>
                        <a:bodyPr/>
                        <a:lstStyle/>
                        <a:p>
                          <a:r>
                            <a:rPr lang="en-US" sz="1400" dirty="0" smtClean="0"/>
                            <a:t>Median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nb-NO" sz="1400" dirty="0" smtClean="0"/>
                            <a:t>0.0030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nb-NO" sz="1400" dirty="0" smtClean="0"/>
                            <a:t>0.0034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is-IS" sz="1400" dirty="0" smtClean="0"/>
                            <a:t>0.0046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is-IS" sz="1400" dirty="0" smtClean="0"/>
                            <a:t>0.0078</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vMerge="1">
                      <a:txBody>
                        <a:bodyPr/>
                        <a:lstStyle/>
                        <a:p>
                          <a:endParaRPr lang="en-US" dirty="0"/>
                        </a:p>
                      </a:txBody>
                      <a:tcPr/>
                    </a:tc>
                    <a:tc>
                      <a:txBody>
                        <a:bodyPr/>
                        <a:lstStyle/>
                        <a:p>
                          <a:r>
                            <a:rPr lang="en-US" sz="1400" dirty="0" err="1" smtClean="0"/>
                            <a:t>Morpho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nb-NO" sz="1400" dirty="0" smtClean="0"/>
                            <a:t>0.0063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nb-NO" sz="1400" dirty="0" smtClean="0"/>
                            <a:t>0.0081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hr-HR" sz="1400" dirty="0" smtClean="0"/>
                            <a:t>0.0137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nb-NO" sz="1400" dirty="0" smtClean="0"/>
                            <a:t>0.0210</a:t>
                          </a: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Fallback>
      </mc:AlternateContent>
      <p:sp>
        <p:nvSpPr>
          <p:cNvPr id="130" name="TextBox 129"/>
          <p:cNvSpPr txBox="1"/>
          <p:nvPr/>
        </p:nvSpPr>
        <p:spPr>
          <a:xfrm>
            <a:off x="14663797" y="2175833"/>
            <a:ext cx="6226833" cy="307777"/>
          </a:xfrm>
          <a:prstGeom prst="rect">
            <a:avLst/>
          </a:prstGeom>
          <a:noFill/>
        </p:spPr>
        <p:txBody>
          <a:bodyPr wrap="none" rtlCol="0">
            <a:spAutoFit/>
          </a:bodyPr>
          <a:lstStyle/>
          <a:p>
            <a:r>
              <a:rPr lang="en-US" sz="1400" dirty="0" smtClean="0"/>
              <a:t>Table 1: Denoising results (bitwise error rate of corrected images) for binary images</a:t>
            </a:r>
            <a:endParaRPr lang="en-US" sz="1400" dirty="0"/>
          </a:p>
        </p:txBody>
      </p:sp>
      <p:sp>
        <p:nvSpPr>
          <p:cNvPr id="131" name="Text Placeholder 24"/>
          <p:cNvSpPr txBox="1">
            <a:spLocks/>
          </p:cNvSpPr>
          <p:nvPr/>
        </p:nvSpPr>
        <p:spPr>
          <a:xfrm flipV="1">
            <a:off x="19964400" y="16041947"/>
            <a:ext cx="1767993" cy="381533"/>
          </a:xfrm>
          <a:prstGeom prst="rect">
            <a:avLst/>
          </a:prstGeom>
          <a:solidFill>
            <a:schemeClr val="bg1"/>
          </a:solidFill>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kern="1200">
                <a:solidFill>
                  <a:schemeClr val="tx1"/>
                </a:solidFill>
                <a:latin typeface="+mn-lt"/>
                <a:ea typeface="+mn-ea"/>
                <a:cs typeface="+mn-cs"/>
              </a:defRPr>
            </a:lvl1pPr>
            <a:lvl2pPr marL="1419070" indent="-545796"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endParaRPr lang="en-US" dirty="0"/>
          </a:p>
        </p:txBody>
      </p:sp>
      <p:pic>
        <p:nvPicPr>
          <p:cNvPr id="66" name="Picture 65"/>
          <p:cNvPicPr>
            <a:picLocks noChangeAspect="1"/>
          </p:cNvPicPr>
          <p:nvPr/>
        </p:nvPicPr>
        <p:blipFill rotWithShape="1">
          <a:blip r:embed="rId25"/>
          <a:srcRect l="10116" r="8749"/>
          <a:stretch/>
        </p:blipFill>
        <p:spPr>
          <a:xfrm>
            <a:off x="7766971" y="8353800"/>
            <a:ext cx="6662206" cy="2212481"/>
          </a:xfrm>
          <a:prstGeom prst="rect">
            <a:avLst/>
          </a:prstGeom>
        </p:spPr>
      </p:pic>
      <p:pic>
        <p:nvPicPr>
          <p:cNvPr id="73" name="Picture 72"/>
          <p:cNvPicPr>
            <a:picLocks noChangeAspect="1"/>
          </p:cNvPicPr>
          <p:nvPr/>
        </p:nvPicPr>
        <p:blipFill rotWithShape="1">
          <a:blip r:embed="rId26"/>
          <a:srcRect l="10115" r="8750"/>
          <a:stretch/>
        </p:blipFill>
        <p:spPr>
          <a:xfrm>
            <a:off x="7765850" y="10981058"/>
            <a:ext cx="6663327" cy="2212853"/>
          </a:xfrm>
          <a:prstGeom prst="rect">
            <a:avLst/>
          </a:prstGeom>
        </p:spPr>
      </p:pic>
      <p:pic>
        <p:nvPicPr>
          <p:cNvPr id="74" name="Picture 73"/>
          <p:cNvPicPr>
            <a:picLocks noChangeAspect="1"/>
          </p:cNvPicPr>
          <p:nvPr/>
        </p:nvPicPr>
        <p:blipFill rotWithShape="1">
          <a:blip r:embed="rId27"/>
          <a:srcRect l="10541" r="8746"/>
          <a:stretch/>
        </p:blipFill>
        <p:spPr>
          <a:xfrm>
            <a:off x="7765850" y="13632822"/>
            <a:ext cx="6699664" cy="2236549"/>
          </a:xfrm>
          <a:prstGeom prst="rect">
            <a:avLst/>
          </a:prstGeom>
        </p:spPr>
      </p:pic>
      <p:pic>
        <p:nvPicPr>
          <p:cNvPr id="76" name="Picture 7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6490565" y="7011755"/>
            <a:ext cx="1595957" cy="2234340"/>
          </a:xfrm>
          <a:prstGeom prst="rect">
            <a:avLst/>
          </a:prstGeom>
        </p:spPr>
      </p:pic>
      <p:pic>
        <p:nvPicPr>
          <p:cNvPr id="77" name="Picture 7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8175032" y="7012573"/>
            <a:ext cx="1596374" cy="2234923"/>
          </a:xfrm>
          <a:prstGeom prst="rect">
            <a:avLst/>
          </a:prstGeom>
        </p:spPr>
      </p:pic>
      <p:pic>
        <p:nvPicPr>
          <p:cNvPr id="78" name="Picture 7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4802800" y="7007139"/>
            <a:ext cx="1599255" cy="2238956"/>
          </a:xfrm>
          <a:prstGeom prst="rect">
            <a:avLst/>
          </a:prstGeom>
        </p:spPr>
      </p:pic>
      <mc:AlternateContent xmlns:mc="http://schemas.openxmlformats.org/markup-compatibility/2006" xmlns:a14="http://schemas.microsoft.com/office/drawing/2010/main">
        <mc:Choice Requires="a14">
          <p:sp>
            <p:nvSpPr>
              <p:cNvPr id="141" name="TextBox 140"/>
              <p:cNvSpPr txBox="1"/>
              <p:nvPr/>
            </p:nvSpPr>
            <p:spPr>
              <a:xfrm>
                <a:off x="14738506" y="9522023"/>
                <a:ext cx="5683094" cy="307777"/>
              </a:xfrm>
              <a:prstGeom prst="rect">
                <a:avLst/>
              </a:prstGeom>
              <a:noFill/>
            </p:spPr>
            <p:txBody>
              <a:bodyPr wrap="none" rtlCol="0">
                <a:spAutoFit/>
              </a:bodyPr>
              <a:lstStyle/>
              <a:p>
                <a:r>
                  <a:rPr lang="en-US" sz="1400" dirty="0" smtClean="0"/>
                  <a:t>Figure </a:t>
                </a:r>
                <a:r>
                  <a:rPr lang="en-US" sz="1400" dirty="0"/>
                  <a:t>9</a:t>
                </a:r>
                <a:r>
                  <a:rPr lang="en-US" sz="1400" dirty="0" smtClean="0"/>
                  <a:t>: DUDE on a halftone image (</a:t>
                </a:r>
                <a14:m>
                  <m:oMath xmlns:m="http://schemas.openxmlformats.org/officeDocument/2006/math">
                    <m:r>
                      <m:rPr>
                        <m:sty m:val="p"/>
                      </m:rPr>
                      <a:rPr lang="en-US" sz="1400" b="0" i="0" smtClean="0">
                        <a:latin typeface="Cambria Math" charset="0"/>
                        <a:ea typeface="Cambria Math" charset="0"/>
                        <a:cs typeface="Cambria Math" charset="0"/>
                      </a:rPr>
                      <m:t>size</m:t>
                    </m:r>
                    <m:r>
                      <a:rPr lang="en-US" sz="1400" b="0" i="0" smtClean="0">
                        <a:latin typeface="Cambria Math" charset="0"/>
                        <a:ea typeface="Cambria Math" charset="0"/>
                        <a:cs typeface="Cambria Math" charset="0"/>
                      </a:rPr>
                      <m:t>=420</m:t>
                    </m:r>
                    <m:r>
                      <a:rPr lang="en-US" sz="1400" b="0" i="1" smtClean="0">
                        <a:latin typeface="Cambria Math" charset="0"/>
                        <a:ea typeface="Cambria Math" charset="0"/>
                        <a:cs typeface="Cambria Math" charset="0"/>
                      </a:rPr>
                      <m:t>×300, </m:t>
                    </m:r>
                    <m:r>
                      <m:rPr>
                        <m:sty m:val="p"/>
                      </m:rPr>
                      <a:rPr lang="en-US" sz="1400" b="0" i="0" smtClean="0">
                        <a:latin typeface="Cambria Math" charset="0"/>
                        <a:ea typeface="Cambria Math" charset="0"/>
                        <a:cs typeface="Cambria Math" charset="0"/>
                      </a:rPr>
                      <m:t>k</m:t>
                    </m:r>
                    <m:r>
                      <a:rPr lang="en-US" sz="1400" b="0" i="0" smtClean="0">
                        <a:latin typeface="Cambria Math" charset="0"/>
                        <a:ea typeface="Cambria Math" charset="0"/>
                        <a:cs typeface="Cambria Math" charset="0"/>
                      </a:rPr>
                      <m:t>=14, </m:t>
                    </m:r>
                    <m:r>
                      <a:rPr lang="en-US" sz="1400" i="1" smtClean="0">
                        <a:latin typeface="Cambria Math" charset="0"/>
                        <a:ea typeface="Cambria Math" charset="0"/>
                        <a:cs typeface="Cambria Math" charset="0"/>
                      </a:rPr>
                      <m:t>𝛿</m:t>
                    </m:r>
                    <m:r>
                      <a:rPr lang="en-US" sz="1400" b="0" i="1" smtClean="0">
                        <a:latin typeface="Cambria Math" charset="0"/>
                        <a:ea typeface="Cambria Math" charset="0"/>
                        <a:cs typeface="Cambria Math" charset="0"/>
                      </a:rPr>
                      <m:t>=.02</m:t>
                    </m:r>
                  </m:oMath>
                </a14:m>
                <a:r>
                  <a:rPr lang="en-US" sz="1400" dirty="0" smtClean="0"/>
                  <a:t>)</a:t>
                </a:r>
                <a:endParaRPr lang="en-US" sz="1400" dirty="0"/>
              </a:p>
            </p:txBody>
          </p:sp>
        </mc:Choice>
        <mc:Fallback xmlns="">
          <p:sp>
            <p:nvSpPr>
              <p:cNvPr id="141" name="TextBox 140"/>
              <p:cNvSpPr txBox="1">
                <a:spLocks noRot="1" noChangeAspect="1" noMove="1" noResize="1" noEditPoints="1" noAdjustHandles="1" noChangeArrowheads="1" noChangeShapeType="1" noTextEdit="1"/>
              </p:cNvSpPr>
              <p:nvPr/>
            </p:nvSpPr>
            <p:spPr>
              <a:xfrm>
                <a:off x="14738506" y="9522023"/>
                <a:ext cx="5683094" cy="307777"/>
              </a:xfrm>
              <a:prstGeom prst="rect">
                <a:avLst/>
              </a:prstGeom>
              <a:blipFill rotWithShape="0">
                <a:blip r:embed="rId31"/>
                <a:stretch>
                  <a:fillRect l="-322" t="-3922" b="-19608"/>
                </a:stretch>
              </a:blipFill>
            </p:spPr>
            <p:txBody>
              <a:bodyPr/>
              <a:lstStyle/>
              <a:p>
                <a:r>
                  <a:rPr lang="en-US">
                    <a:noFill/>
                  </a:rPr>
                  <a:t> </a:t>
                </a:r>
              </a:p>
            </p:txBody>
          </p:sp>
        </mc:Fallback>
      </mc:AlternateContent>
      <p:sp>
        <p:nvSpPr>
          <p:cNvPr id="142" name="TextBox 141"/>
          <p:cNvSpPr txBox="1"/>
          <p:nvPr/>
        </p:nvSpPr>
        <p:spPr>
          <a:xfrm>
            <a:off x="14891180" y="9258956"/>
            <a:ext cx="1451038" cy="307777"/>
          </a:xfrm>
          <a:prstGeom prst="rect">
            <a:avLst/>
          </a:prstGeom>
          <a:noFill/>
        </p:spPr>
        <p:txBody>
          <a:bodyPr wrap="none" rtlCol="0">
            <a:spAutoFit/>
          </a:bodyPr>
          <a:lstStyle/>
          <a:p>
            <a:r>
              <a:rPr lang="en-US" sz="1400" dirty="0" smtClean="0"/>
              <a:t>a</a:t>
            </a:r>
            <a:r>
              <a:rPr lang="en-US" sz="1400" smtClean="0"/>
              <a:t>) Original image</a:t>
            </a:r>
            <a:endParaRPr lang="en-US" sz="1400" dirty="0"/>
          </a:p>
        </p:txBody>
      </p:sp>
      <p:sp>
        <p:nvSpPr>
          <p:cNvPr id="143" name="TextBox 142"/>
          <p:cNvSpPr txBox="1"/>
          <p:nvPr/>
        </p:nvSpPr>
        <p:spPr>
          <a:xfrm>
            <a:off x="16437581" y="9258956"/>
            <a:ext cx="1648941" cy="307777"/>
          </a:xfrm>
          <a:prstGeom prst="rect">
            <a:avLst/>
          </a:prstGeom>
          <a:noFill/>
        </p:spPr>
        <p:txBody>
          <a:bodyPr wrap="square" rtlCol="0">
            <a:spAutoFit/>
          </a:bodyPr>
          <a:lstStyle/>
          <a:p>
            <a:r>
              <a:rPr lang="en-US" sz="1400" dirty="0" smtClean="0"/>
              <a:t>b) Corrupted image </a:t>
            </a:r>
          </a:p>
        </p:txBody>
      </p:sp>
      <p:sp>
        <p:nvSpPr>
          <p:cNvPr id="144" name="TextBox 143"/>
          <p:cNvSpPr txBox="1"/>
          <p:nvPr/>
        </p:nvSpPr>
        <p:spPr>
          <a:xfrm>
            <a:off x="18167149" y="9258956"/>
            <a:ext cx="1594272" cy="307777"/>
          </a:xfrm>
          <a:prstGeom prst="rect">
            <a:avLst/>
          </a:prstGeom>
          <a:noFill/>
        </p:spPr>
        <p:txBody>
          <a:bodyPr wrap="square" rtlCol="0">
            <a:spAutoFit/>
          </a:bodyPr>
          <a:lstStyle/>
          <a:p>
            <a:r>
              <a:rPr lang="en-US" sz="1400" dirty="0"/>
              <a:t>c</a:t>
            </a:r>
            <a:r>
              <a:rPr lang="en-US" sz="1400" dirty="0" smtClean="0"/>
              <a:t>) Denoised image </a:t>
            </a:r>
          </a:p>
        </p:txBody>
      </p:sp>
      <p:sp>
        <p:nvSpPr>
          <p:cNvPr id="145" name="TextBox 144"/>
          <p:cNvSpPr txBox="1"/>
          <p:nvPr/>
        </p:nvSpPr>
        <p:spPr>
          <a:xfrm>
            <a:off x="19659600" y="9258956"/>
            <a:ext cx="2362200" cy="523220"/>
          </a:xfrm>
          <a:prstGeom prst="rect">
            <a:avLst/>
          </a:prstGeom>
          <a:noFill/>
        </p:spPr>
        <p:txBody>
          <a:bodyPr wrap="square" rtlCol="0">
            <a:spAutoFit/>
          </a:bodyPr>
          <a:lstStyle/>
          <a:p>
            <a:pPr algn="ctr"/>
            <a:r>
              <a:rPr lang="en-US" sz="1400" dirty="0"/>
              <a:t>d</a:t>
            </a:r>
            <a:r>
              <a:rPr lang="en-US" sz="1400" dirty="0" smtClean="0"/>
              <a:t>) Error map (background being the</a:t>
            </a:r>
            <a:r>
              <a:rPr lang="en-US" sz="1400" dirty="0"/>
              <a:t> </a:t>
            </a:r>
            <a:r>
              <a:rPr lang="en-US" sz="1400" dirty="0" smtClean="0"/>
              <a:t>local std.) </a:t>
            </a:r>
          </a:p>
        </p:txBody>
      </p:sp>
      <p:pic>
        <p:nvPicPr>
          <p:cNvPr id="81" name="Picture 80"/>
          <p:cNvPicPr>
            <a:picLocks noChangeAspect="1"/>
          </p:cNvPicPr>
          <p:nvPr/>
        </p:nvPicPr>
        <p:blipFill rotWithShape="1">
          <a:blip r:embed="rId32"/>
          <a:srcRect l="35567" t="6132" r="35419" b="16767"/>
          <a:stretch/>
        </p:blipFill>
        <p:spPr>
          <a:xfrm>
            <a:off x="19859499" y="6985763"/>
            <a:ext cx="1673976" cy="22674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3116</TotalTime>
  <Words>1444</Words>
  <Application>Microsoft Macintosh PowerPoint</Application>
  <PresentationFormat>Custom</PresentationFormat>
  <Paragraphs>141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Cambria Math</vt:lpstr>
      <vt:lpstr>Courier New</vt:lpstr>
      <vt:lpstr>Mangal</vt:lpstr>
      <vt:lpstr>Times New Roman</vt:lpstr>
      <vt:lpstr>Office Theme</vt:lpstr>
      <vt:lpstr>A Discrete Universal Denoiser and Its Application to Binary Images Boning Li ECE 587 Information Theory</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Boning Li</cp:lastModifiedBy>
  <cp:revision>82</cp:revision>
  <dcterms:created xsi:type="dcterms:W3CDTF">2013-01-28T22:40:39Z</dcterms:created>
  <dcterms:modified xsi:type="dcterms:W3CDTF">2017-12-12T22:34:07Z</dcterms:modified>
</cp:coreProperties>
</file>