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71" r:id="rId12"/>
    <p:sldId id="270" r:id="rId13"/>
    <p:sldId id="26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8" d="100"/>
          <a:sy n="118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</a:t>
            </a:r>
            <a:r>
              <a:rPr lang="en-150"/>
              <a:t>4</a:t>
            </a:r>
            <a:r>
              <a:rPr lang="de-DE"/>
              <a:t> – </a:t>
            </a:r>
            <a:r>
              <a:rPr lang="en-US"/>
              <a:t>T</a:t>
            </a:r>
            <a:r>
              <a:rPr lang="en-150"/>
              <a:t>r</a:t>
            </a:r>
            <a:r>
              <a:rPr lang="en-US"/>
              <a:t>a</a:t>
            </a:r>
            <a:r>
              <a:rPr lang="en-150"/>
              <a:t>n</a:t>
            </a:r>
            <a:r>
              <a:rPr lang="en-US"/>
              <a:t>s</a:t>
            </a:r>
            <a:r>
              <a:rPr lang="en-150"/>
              <a:t>f</a:t>
            </a:r>
            <a:r>
              <a:rPr lang="en-US"/>
              <a:t>o</a:t>
            </a:r>
            <a:r>
              <a:rPr lang="en-150"/>
              <a:t>rmers</a:t>
            </a:r>
            <a:r>
              <a:rPr lang="de-AT"/>
              <a:t> NN (I)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9D9E82-DD7D-4E92-8915-D42D207B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17" y="2170927"/>
            <a:ext cx="7869801" cy="163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405F-B4B4-AA53-7AA9-8AEAB5B060E7}"/>
              </a:ext>
            </a:extLst>
          </p:cNvPr>
          <p:cNvSpPr txBox="1"/>
          <p:nvPr/>
        </p:nvSpPr>
        <p:spPr>
          <a:xfrm>
            <a:off x="345989" y="2068443"/>
            <a:ext cx="3608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Nucleotide </a:t>
            </a:r>
            <a:r>
              <a:rPr lang="en-GB" sz="2000" dirty="0"/>
              <a:t>sequence self-supervised pre-training</a:t>
            </a:r>
          </a:p>
          <a:p>
            <a:endParaRPr lang="en-GB" sz="2000" dirty="0"/>
          </a:p>
          <a:p>
            <a:r>
              <a:rPr lang="en-AT" sz="2000" dirty="0"/>
              <a:t>Teach the model to understand nucleotide 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71A2F-4ECC-BA89-1B5E-C00057757907}"/>
              </a:ext>
            </a:extLst>
          </p:cNvPr>
          <p:cNvSpPr txBox="1"/>
          <p:nvPr/>
        </p:nvSpPr>
        <p:spPr>
          <a:xfrm>
            <a:off x="345989" y="4247149"/>
            <a:ext cx="1048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/>
              <a:t>Two</a:t>
            </a:r>
            <a:r>
              <a:rPr lang="de-AT" sz="2000" dirty="0"/>
              <a:t> </a:t>
            </a:r>
            <a:r>
              <a:rPr lang="de-AT" sz="2000" dirty="0" err="1"/>
              <a:t>independent</a:t>
            </a:r>
            <a:r>
              <a:rPr lang="de-AT" sz="2000" dirty="0"/>
              <a:t> </a:t>
            </a:r>
            <a:r>
              <a:rPr lang="de-AT" sz="2000" dirty="0" err="1"/>
              <a:t>transformer</a:t>
            </a:r>
            <a:r>
              <a:rPr lang="de-AT" sz="2000" dirty="0"/>
              <a:t> </a:t>
            </a:r>
            <a:r>
              <a:rPr lang="de-AT" sz="2000" dirty="0" err="1"/>
              <a:t>based</a:t>
            </a:r>
            <a:r>
              <a:rPr lang="de-AT" sz="2000" dirty="0"/>
              <a:t> </a:t>
            </a:r>
            <a:r>
              <a:rPr lang="de-AT" sz="2000" dirty="0" err="1"/>
              <a:t>language</a:t>
            </a:r>
            <a:r>
              <a:rPr lang="de-AT" sz="2000" dirty="0"/>
              <a:t> </a:t>
            </a:r>
            <a:r>
              <a:rPr lang="de-AT" sz="2000"/>
              <a:t>models, </a:t>
            </a:r>
            <a:r>
              <a:rPr lang="de-AT" sz="2000" dirty="0" err="1"/>
              <a:t>one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en-GB" sz="2000" dirty="0"/>
              <a:t>protease, another for the reverse </a:t>
            </a:r>
            <a:r>
              <a:rPr lang="en-GB" sz="2000" dirty="0" err="1"/>
              <a:t>transciptase</a:t>
            </a:r>
            <a:r>
              <a:rPr lang="en-GB" sz="2000" dirty="0"/>
              <a:t> sequence</a:t>
            </a:r>
            <a:endParaRPr lang="en-A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3E677-ACE7-2E89-1CB9-E4A46D782C9F}"/>
              </a:ext>
            </a:extLst>
          </p:cNvPr>
          <p:cNvSpPr txBox="1"/>
          <p:nvPr/>
        </p:nvSpPr>
        <p:spPr>
          <a:xfrm>
            <a:off x="345989" y="5157293"/>
            <a:ext cx="1020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Both model provide a scalar representing the sequence to a 2-hidden layer MLP</a:t>
            </a:r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AE4E-0AEC-4FA0-A431-8E786CE3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Transformers NN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3BFA-9B89-4915-9601-2DA348D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 overfit super-hard</a:t>
            </a:r>
          </a:p>
          <a:p>
            <a:r>
              <a:rPr lang="en-US" dirty="0"/>
              <a:t>Techniques to mitigate this:</a:t>
            </a:r>
          </a:p>
          <a:p>
            <a:pPr lvl="1"/>
            <a:r>
              <a:rPr lang="en-US" dirty="0"/>
              <a:t>Label smoothing: 0.1</a:t>
            </a:r>
          </a:p>
          <a:p>
            <a:pPr lvl="1"/>
            <a:r>
              <a:rPr lang="en-US" dirty="0"/>
              <a:t>Weighted loss function (x4 for positive)</a:t>
            </a:r>
          </a:p>
          <a:p>
            <a:pPr lvl="1"/>
            <a:r>
              <a:rPr lang="en-US" dirty="0"/>
              <a:t>Strong dropout: 0.5</a:t>
            </a:r>
          </a:p>
          <a:p>
            <a:pPr lvl="1"/>
            <a:r>
              <a:rPr lang="en-US" dirty="0"/>
              <a:t>Weight decay: 3e-3</a:t>
            </a:r>
          </a:p>
          <a:p>
            <a:pPr lvl="1"/>
            <a:r>
              <a:rPr lang="en-US" dirty="0"/>
              <a:t>Cosine learning rate annealing</a:t>
            </a:r>
          </a:p>
        </p:txBody>
      </p:sp>
    </p:spTree>
    <p:extLst>
      <p:ext uri="{BB962C8B-B14F-4D97-AF65-F5344CB8AC3E}">
        <p14:creationId xmlns:p14="http://schemas.microsoft.com/office/powerpoint/2010/main" val="123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51-1B37-4CCC-97F9-8B00A6A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graphicFrame>
        <p:nvGraphicFramePr>
          <p:cNvPr id="4" name="07 Plain - Ocean">
            <a:extLst>
              <a:ext uri="{FF2B5EF4-FFF2-40B4-BE49-F238E27FC236}">
                <a16:creationId xmlns:a16="http://schemas.microsoft.com/office/drawing/2014/main" id="{30009468-47C1-4539-926E-ED8B64CE1F1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0121206"/>
              </p:ext>
            </p:extLst>
          </p:nvPr>
        </p:nvGraphicFramePr>
        <p:xfrm>
          <a:off x="1143000" y="2057400"/>
          <a:ext cx="9779000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996854">
                  <a:extLst>
                    <a:ext uri="{9D8B030D-6E8A-4147-A177-3AD203B41FA5}">
                      <a16:colId xmlns:a16="http://schemas.microsoft.com/office/drawing/2014/main" val="3856644792"/>
                    </a:ext>
                  </a:extLst>
                </a:gridCol>
                <a:gridCol w="4782146">
                  <a:extLst>
                    <a:ext uri="{9D8B030D-6E8A-4147-A177-3AD203B41FA5}">
                      <a16:colId xmlns:a16="http://schemas.microsoft.com/office/drawing/2014/main" val="74482082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745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1 - Decision Trees: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31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2 –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120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3a - Neural Networks (single-input)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46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3b - Neural Networks (multi-input)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4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4 -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r>
              <a:rPr lang="en-US" dirty="0"/>
              <a:t>There is a strong bias offset in the training and test set. </a:t>
            </a:r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Binary 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Grouping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sequences are used as features</a:t>
            </a:r>
          </a:p>
          <a:p>
            <a:r>
              <a:rPr lang="en-US" dirty="0" err="1"/>
              <a:t>Tf.idf</a:t>
            </a:r>
            <a:r>
              <a:rPr lang="en-US" dirty="0"/>
              <a:t> matrix of triples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classifiers</a:t>
            </a:r>
          </a:p>
          <a:p>
            <a:endParaRPr lang="en-US" dirty="0"/>
          </a:p>
          <a:p>
            <a:r>
              <a:rPr lang="en-US" dirty="0"/>
              <a:t>Test size 43%</a:t>
            </a:r>
          </a:p>
          <a:p>
            <a:r>
              <a:rPr lang="en-US" dirty="0"/>
              <a:t>Accuracy around 60%</a:t>
            </a:r>
          </a:p>
          <a:p>
            <a:r>
              <a:rPr lang="en-US" dirty="0"/>
              <a:t>Triplets in test set has </a:t>
            </a:r>
            <a:r>
              <a:rPr lang="en-US"/>
              <a:t>new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36C-6E47-49E2-A3C8-1F509C83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5299499" cy="19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8d70fdb-3d28-490a-af6c-95dc34f5f8cc"/>
  <p:tag name="MIO_EKGUID" val="fa3adba4-b07a-4f40-9155-cf5c67b92b59"/>
  <p:tag name="MIO_UPDATE" val="True"/>
  <p:tag name="MIO_VERSION" val="18.03.2021 07:21:12"/>
  <p:tag name="MIO_DBID" val="FDE84254-54DB-49E3-9A0E-CDE72035D530"/>
  <p:tag name="MIO_LASTDOWNLOADED" val="12.05.2022 15:06:21.916"/>
  <p:tag name="MIO_OBJECTNAME" val="07 Plain - Ocean"/>
  <p:tag name="MIO_LASTEDITORNAME" val="Verena Kohl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</TotalTime>
  <Words>744</Words>
  <Application>Microsoft Office PowerPoint</Application>
  <PresentationFormat>Widescreen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 – Naïve Bayes</vt:lpstr>
      <vt:lpstr>Method 3 – Neural networks</vt:lpstr>
      <vt:lpstr>Method 4 – Transformers NN (I)</vt:lpstr>
      <vt:lpstr>Method 4 – Transformers NN (II)</vt:lpstr>
      <vt:lpstr>Results &amp;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Laber Andreas (IFAT FE OPC PMT IE)</cp:lastModifiedBy>
  <cp:revision>30</cp:revision>
  <dcterms:created xsi:type="dcterms:W3CDTF">2022-05-12T06:29:03Z</dcterms:created>
  <dcterms:modified xsi:type="dcterms:W3CDTF">2022-05-13T07:36:27Z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2022-05-13T07:30:17Z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