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71" y="313862"/>
            <a:ext cx="9875520" cy="135636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</a:t>
            </a:r>
            <a:r>
              <a:rPr lang="de-DE" dirty="0"/>
              <a:t> –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/>
              <a:t>rmers</a:t>
            </a:r>
            <a:r>
              <a:rPr lang="de-AT" dirty="0"/>
              <a:t> NN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9D9E82-DD7D-4E92-8915-D42D207B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6" y="2033569"/>
            <a:ext cx="8213125" cy="1703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405F-B4B4-AA53-7AA9-8AEAB5B060E7}"/>
              </a:ext>
            </a:extLst>
          </p:cNvPr>
          <p:cNvSpPr txBox="1"/>
          <p:nvPr/>
        </p:nvSpPr>
        <p:spPr>
          <a:xfrm>
            <a:off x="345989" y="2068443"/>
            <a:ext cx="3608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Nucleotide </a:t>
            </a:r>
            <a:r>
              <a:rPr lang="en-GB" sz="2000" dirty="0"/>
              <a:t>sequence self-supervised pre-training</a:t>
            </a:r>
          </a:p>
          <a:p>
            <a:endParaRPr lang="en-GB" sz="2000" dirty="0"/>
          </a:p>
          <a:p>
            <a:r>
              <a:rPr lang="en-AT" sz="2000" dirty="0"/>
              <a:t>Teach the model to understand nucleotide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71A2F-4ECC-BA89-1B5E-C00057757907}"/>
              </a:ext>
            </a:extLst>
          </p:cNvPr>
          <p:cNvSpPr txBox="1"/>
          <p:nvPr/>
        </p:nvSpPr>
        <p:spPr>
          <a:xfrm>
            <a:off x="345989" y="4247149"/>
            <a:ext cx="1048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/>
              <a:t>Two</a:t>
            </a:r>
            <a:r>
              <a:rPr lang="de-AT" sz="2000" dirty="0"/>
              <a:t> </a:t>
            </a:r>
            <a:r>
              <a:rPr lang="de-AT" sz="2000" dirty="0" err="1"/>
              <a:t>independent</a:t>
            </a:r>
            <a:r>
              <a:rPr lang="de-AT" sz="2000" dirty="0"/>
              <a:t> </a:t>
            </a:r>
            <a:r>
              <a:rPr lang="de-AT" sz="2000" dirty="0" err="1"/>
              <a:t>transformer</a:t>
            </a:r>
            <a:r>
              <a:rPr lang="de-AT" sz="2000" dirty="0"/>
              <a:t> </a:t>
            </a:r>
            <a:r>
              <a:rPr lang="de-AT" sz="2000" dirty="0" err="1"/>
              <a:t>based</a:t>
            </a:r>
            <a:r>
              <a:rPr lang="de-AT" sz="2000" dirty="0"/>
              <a:t> </a:t>
            </a:r>
            <a:r>
              <a:rPr lang="de-AT" sz="2000" dirty="0" err="1"/>
              <a:t>language</a:t>
            </a:r>
            <a:r>
              <a:rPr lang="de-AT" sz="2000" dirty="0"/>
              <a:t> </a:t>
            </a:r>
            <a:r>
              <a:rPr lang="de-AT" sz="2000"/>
              <a:t>models, </a:t>
            </a:r>
            <a:r>
              <a:rPr lang="de-AT" sz="2000" dirty="0" err="1"/>
              <a:t>one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en-GB" sz="2000" dirty="0"/>
              <a:t>protease, another for the reverse </a:t>
            </a:r>
            <a:r>
              <a:rPr lang="en-GB" sz="2000" dirty="0" err="1"/>
              <a:t>transciptase</a:t>
            </a:r>
            <a:r>
              <a:rPr lang="en-GB" sz="2000" dirty="0"/>
              <a:t> sequence</a:t>
            </a:r>
            <a:endParaRPr lang="en-A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3E677-ACE7-2E89-1CB9-E4A46D782C9F}"/>
              </a:ext>
            </a:extLst>
          </p:cNvPr>
          <p:cNvSpPr txBox="1"/>
          <p:nvPr/>
        </p:nvSpPr>
        <p:spPr>
          <a:xfrm>
            <a:off x="345989" y="5157293"/>
            <a:ext cx="1020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Both model provide a scalar representing the sequence to a 2-hidden layer MLP</a:t>
            </a:r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NN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 overfit super-hard</a:t>
            </a:r>
          </a:p>
          <a:p>
            <a:r>
              <a:rPr lang="en-US" dirty="0"/>
              <a:t>Techniques to mitigate this:</a:t>
            </a:r>
          </a:p>
          <a:p>
            <a:pPr lvl="1"/>
            <a:r>
              <a:rPr lang="en-US" dirty="0"/>
              <a:t>Label smoothing: 0.1</a:t>
            </a:r>
          </a:p>
          <a:p>
            <a:pPr lvl="1"/>
            <a:r>
              <a:rPr lang="en-US" dirty="0"/>
              <a:t>Weighted loss function (x4 for positive)</a:t>
            </a:r>
          </a:p>
          <a:p>
            <a:pPr lvl="1"/>
            <a:r>
              <a:rPr lang="en-US" dirty="0"/>
              <a:t>Strong dropout: 0.5</a:t>
            </a:r>
          </a:p>
          <a:p>
            <a:pPr lvl="1"/>
            <a:r>
              <a:rPr lang="en-US" dirty="0"/>
              <a:t>Weight decay: 3e-3</a:t>
            </a:r>
          </a:p>
          <a:p>
            <a:pPr lvl="1"/>
            <a:r>
              <a:rPr lang="en-US" dirty="0"/>
              <a:t>Cosine learning rate annealing</a:t>
            </a:r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0121206"/>
              </p:ext>
            </p:extLst>
          </p:nvPr>
        </p:nvGraphicFramePr>
        <p:xfrm>
          <a:off x="1143000" y="2057400"/>
          <a:ext cx="9779000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99685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4782146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2 –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Binary 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Grouping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sequences are used as features</a:t>
            </a:r>
          </a:p>
          <a:p>
            <a:r>
              <a:rPr lang="en-US" dirty="0" err="1"/>
              <a:t>Tf.idf</a:t>
            </a:r>
            <a:r>
              <a:rPr lang="en-US" dirty="0"/>
              <a:t> matrix of triples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classifiers</a:t>
            </a:r>
          </a:p>
          <a:p>
            <a:endParaRPr lang="en-US" dirty="0"/>
          </a:p>
          <a:p>
            <a:r>
              <a:rPr lang="en-US" dirty="0"/>
              <a:t>Test size 43%</a:t>
            </a:r>
          </a:p>
          <a:p>
            <a:r>
              <a:rPr lang="en-US" dirty="0"/>
              <a:t>Accuracy around 60%</a:t>
            </a:r>
          </a:p>
          <a:p>
            <a:r>
              <a:rPr lang="en-US" dirty="0"/>
              <a:t>Triplets in test set has </a:t>
            </a:r>
            <a:r>
              <a:rPr lang="en-US"/>
              <a:t>new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36C-6E47-49E2-A3C8-1F509C83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299499" cy="1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</TotalTime>
  <Words>725</Words>
  <Application>Microsoft Macintosh PowerPoint</Application>
  <PresentationFormat>Widescreen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 – Naïve Bayes</vt:lpstr>
      <vt:lpstr>Method 3 – Neural networks</vt:lpstr>
      <vt:lpstr>Method 4 – Transformers NN</vt:lpstr>
      <vt:lpstr>Method 4 – Transformers NN II</vt:lpstr>
      <vt:lpstr>Results &amp;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Tassel, Pierre Paul Alain</cp:lastModifiedBy>
  <cp:revision>29</cp:revision>
  <dcterms:created xsi:type="dcterms:W3CDTF">2022-05-12T06:29:03Z</dcterms:created>
  <dcterms:modified xsi:type="dcterms:W3CDTF">2022-05-12T18:57:34Z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2022-05-12T12:43:24Z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