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6" r:id="rId3"/>
    <p:sldId id="257" r:id="rId4"/>
    <p:sldId id="261" r:id="rId5"/>
    <p:sldId id="269" r:id="rId6"/>
    <p:sldId id="264" r:id="rId7"/>
    <p:sldId id="262" r:id="rId8"/>
    <p:sldId id="263" r:id="rId9"/>
    <p:sldId id="267" r:id="rId10"/>
    <p:sldId id="268" r:id="rId11"/>
    <p:sldId id="265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9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E092-1992-4943-935E-43102BD0667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0837C-2A10-4AC8-889C-F940497399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62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6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1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0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0837C-2A10-4AC8-889C-F940497399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3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3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7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A03-9320-4853-9F58-208E1AE7C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Seminar</a:t>
            </a:r>
            <a:br>
              <a:rPr lang="en-US" dirty="0"/>
            </a:br>
            <a:r>
              <a:rPr lang="en-US" dirty="0"/>
              <a:t>HIV Progression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B0535-1767-4255-9382-3E761400F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Andreas, Domenico, Pierre</a:t>
            </a:r>
          </a:p>
          <a:p>
            <a:r>
              <a:rPr lang="en-US" dirty="0"/>
              <a:t>10.05.2022 – 12.05.2022 </a:t>
            </a:r>
          </a:p>
        </p:txBody>
      </p:sp>
    </p:spTree>
    <p:extLst>
      <p:ext uri="{BB962C8B-B14F-4D97-AF65-F5344CB8AC3E}">
        <p14:creationId xmlns:p14="http://schemas.microsoft.com/office/powerpoint/2010/main" val="321750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4 - 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n</a:t>
            </a:r>
            <a:r>
              <a:rPr lang="en-US" dirty="0"/>
              <a:t>s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 err="1"/>
              <a:t>rmers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B63B-EF03-49E3-86DD-015CC3C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3F2-AF05-44E3-9661-5D3E40E8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learnt:</a:t>
            </a:r>
          </a:p>
          <a:p>
            <a:pPr lvl="1"/>
            <a:r>
              <a:rPr lang="en-US" dirty="0"/>
              <a:t>Understanding the data is key – domain expertise.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could be done afterwards:</a:t>
            </a:r>
          </a:p>
          <a:p>
            <a:pPr lvl="1"/>
            <a:r>
              <a:rPr lang="en-US" dirty="0"/>
              <a:t>Properly align the sequences to compare apples with apples.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E5F4-1DAF-46DF-9DA6-FBE20B6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69940"/>
            <a:ext cx="10240211" cy="11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2A68-6F53-4C02-B143-29F90AD0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1E16-BE64-4805-8C91-C7FADE9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/>
              <a:t>Predict HIV Progression</a:t>
            </a:r>
          </a:p>
          <a:p>
            <a:r>
              <a:rPr lang="en-150" dirty="0"/>
              <a:t>“</a:t>
            </a:r>
            <a:r>
              <a:rPr lang="en-US" dirty="0"/>
              <a:t>This contest requires competitors to </a:t>
            </a:r>
            <a:r>
              <a:rPr lang="en-US" b="1" dirty="0"/>
              <a:t>predict the likelihood that an HIV patient's infection will become less severe</a:t>
            </a:r>
            <a:r>
              <a:rPr lang="en-US" dirty="0"/>
              <a:t>, given a small dataset and limited clinical information.</a:t>
            </a:r>
            <a:r>
              <a:rPr lang="en-150" dirty="0"/>
              <a:t>”</a:t>
            </a:r>
          </a:p>
          <a:p>
            <a:r>
              <a:rPr lang="en-US" dirty="0"/>
              <a:t>Binary classification</a:t>
            </a:r>
            <a:r>
              <a:rPr lang="en-150" dirty="0"/>
              <a:t> </a:t>
            </a:r>
            <a:r>
              <a:rPr lang="en-US" dirty="0"/>
              <a:t>t</a:t>
            </a:r>
            <a:r>
              <a:rPr lang="en-150" dirty="0"/>
              <a:t>a</a:t>
            </a:r>
            <a:r>
              <a:rPr lang="en-US" dirty="0"/>
              <a:t>s</a:t>
            </a:r>
            <a:r>
              <a:rPr lang="en-150" dirty="0"/>
              <a:t>k</a:t>
            </a:r>
          </a:p>
          <a:p>
            <a:r>
              <a:rPr lang="en-150" dirty="0"/>
              <a:t>The dataset:</a:t>
            </a:r>
          </a:p>
          <a:p>
            <a:pPr lvl="1"/>
            <a:r>
              <a:rPr lang="en-150" dirty="0"/>
              <a:t>Subsets:</a:t>
            </a:r>
          </a:p>
          <a:p>
            <a:pPr lvl="2"/>
            <a:r>
              <a:rPr lang="en-150" dirty="0"/>
              <a:t>1000 patients in the training set</a:t>
            </a:r>
          </a:p>
          <a:p>
            <a:pPr lvl="2"/>
            <a:r>
              <a:rPr lang="en-150" dirty="0"/>
              <a:t>692 </a:t>
            </a:r>
            <a:r>
              <a:rPr lang="en-US" dirty="0"/>
              <a:t>p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e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 </a:t>
            </a:r>
            <a:r>
              <a:rPr lang="en-US" dirty="0"/>
              <a:t>i</a:t>
            </a:r>
            <a:r>
              <a:rPr lang="en-150" dirty="0"/>
              <a:t>n </a:t>
            </a:r>
            <a:r>
              <a:rPr lang="en-US" dirty="0"/>
              <a:t>t</a:t>
            </a:r>
            <a:r>
              <a:rPr lang="en-150" dirty="0"/>
              <a:t>he test set</a:t>
            </a:r>
          </a:p>
          <a:p>
            <a:pPr lvl="1"/>
            <a:r>
              <a:rPr lang="en-150" dirty="0"/>
              <a:t>Data types:</a:t>
            </a:r>
          </a:p>
          <a:p>
            <a:pPr lvl="2"/>
            <a:r>
              <a:rPr lang="en-US" dirty="0"/>
              <a:t>N</a:t>
            </a:r>
            <a:r>
              <a:rPr lang="en-150" dirty="0" err="1"/>
              <a:t>umeric</a:t>
            </a:r>
            <a:r>
              <a:rPr lang="en-150" dirty="0"/>
              <a:t> values – </a:t>
            </a:r>
            <a:r>
              <a:rPr lang="en-US" dirty="0"/>
              <a:t>b</a:t>
            </a:r>
            <a:r>
              <a:rPr lang="en-150" dirty="0"/>
              <a:t>l</a:t>
            </a:r>
            <a:r>
              <a:rPr lang="en-US" dirty="0"/>
              <a:t>o</a:t>
            </a:r>
            <a:r>
              <a:rPr lang="en-150" dirty="0"/>
              <a:t>o</a:t>
            </a:r>
            <a:r>
              <a:rPr lang="en-US" dirty="0"/>
              <a:t>d</a:t>
            </a:r>
            <a:r>
              <a:rPr lang="en-150" dirty="0"/>
              <a:t> </a:t>
            </a:r>
            <a:r>
              <a:rPr lang="en-US" dirty="0"/>
              <a:t>c</a:t>
            </a:r>
            <a:r>
              <a:rPr lang="en-150" dirty="0"/>
              <a:t>o</a:t>
            </a:r>
            <a:r>
              <a:rPr lang="en-US" dirty="0"/>
              <a:t>u</a:t>
            </a:r>
            <a:r>
              <a:rPr lang="en-150" dirty="0"/>
              <a:t>n</a:t>
            </a:r>
            <a:r>
              <a:rPr lang="en-US" dirty="0"/>
              <a:t>t</a:t>
            </a:r>
            <a:r>
              <a:rPr lang="en-150" dirty="0"/>
              <a:t>s</a:t>
            </a:r>
          </a:p>
          <a:p>
            <a:pPr lvl="2"/>
            <a:r>
              <a:rPr lang="en-150" dirty="0"/>
              <a:t>S</a:t>
            </a:r>
            <a:r>
              <a:rPr lang="en-US" dirty="0"/>
              <a:t>t</a:t>
            </a:r>
            <a:r>
              <a:rPr lang="en-150" dirty="0"/>
              <a:t>r</a:t>
            </a:r>
            <a:r>
              <a:rPr lang="en-US" dirty="0"/>
              <a:t>i</a:t>
            </a:r>
            <a:r>
              <a:rPr lang="en-150" dirty="0"/>
              <a:t>n</a:t>
            </a:r>
            <a:r>
              <a:rPr lang="en-US" dirty="0"/>
              <a:t>g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– </a:t>
            </a:r>
            <a:r>
              <a:rPr lang="en-US" dirty="0"/>
              <a:t>g</a:t>
            </a:r>
            <a:r>
              <a:rPr lang="en-150" dirty="0"/>
              <a:t>e</a:t>
            </a:r>
            <a:r>
              <a:rPr lang="en-US" dirty="0"/>
              <a:t>n</a:t>
            </a:r>
            <a:r>
              <a:rPr lang="en-150" dirty="0"/>
              <a:t>etic sequence (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c</a:t>
            </a:r>
            <a:r>
              <a:rPr lang="en-150" dirty="0"/>
              <a:t>l</a:t>
            </a:r>
            <a:r>
              <a:rPr lang="en-US" dirty="0"/>
              <a:t>e</a:t>
            </a:r>
            <a:r>
              <a:rPr lang="en-150" dirty="0"/>
              <a:t>o</a:t>
            </a:r>
            <a:r>
              <a:rPr lang="en-US" dirty="0"/>
              <a:t>t</a:t>
            </a:r>
            <a:r>
              <a:rPr lang="en-150" dirty="0" err="1"/>
              <a:t>i</a:t>
            </a:r>
            <a:r>
              <a:rPr lang="en-US" dirty="0"/>
              <a:t>d</a:t>
            </a:r>
            <a:r>
              <a:rPr lang="en-150" dirty="0"/>
              <a:t>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227C0-2434-4720-945C-073242C9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27" y="268411"/>
            <a:ext cx="3624423" cy="20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D426-6C38-4EDE-8865-2197420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r>
              <a:rPr lang="en-150" dirty="0"/>
              <a:t> (</a:t>
            </a:r>
            <a:r>
              <a:rPr lang="en-US" dirty="0"/>
              <a:t>I</a:t>
            </a:r>
            <a:r>
              <a:rPr lang="en-150" dirty="0"/>
              <a:t>I)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A059-7DB9-4A72-A259-7A3ABD51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contest focuses on using the </a:t>
            </a:r>
            <a:r>
              <a:rPr lang="en-US" b="1" dirty="0"/>
              <a:t>nucleotide sequence of the Reverse Transcriptase (RT) and Protease (PR)</a:t>
            </a:r>
            <a:r>
              <a:rPr lang="en-US" dirty="0"/>
              <a:t> to predict the patient's short-term progression.</a:t>
            </a:r>
          </a:p>
          <a:p>
            <a:pPr lvl="1"/>
            <a:r>
              <a:rPr lang="en-US" dirty="0"/>
              <a:t>Nucleotide sequence is the blueprint </a:t>
            </a:r>
            <a:r>
              <a:rPr lang="en-150" dirty="0"/>
              <a:t>f</a:t>
            </a:r>
            <a:r>
              <a:rPr lang="en-US" dirty="0"/>
              <a:t>o</a:t>
            </a:r>
            <a:r>
              <a:rPr lang="en-150" dirty="0"/>
              <a:t>r </a:t>
            </a:r>
            <a:r>
              <a:rPr lang="en-US" b="1" dirty="0"/>
              <a:t>b</a:t>
            </a:r>
            <a:r>
              <a:rPr lang="en-150" b="1" dirty="0"/>
              <a:t>u</a:t>
            </a:r>
            <a:r>
              <a:rPr lang="en-US" b="1" dirty="0"/>
              <a:t>i</a:t>
            </a:r>
            <a:r>
              <a:rPr lang="en-150" b="1" dirty="0"/>
              <a:t>l</a:t>
            </a:r>
            <a:r>
              <a:rPr lang="en-US" b="1" dirty="0"/>
              <a:t>d</a:t>
            </a:r>
            <a:r>
              <a:rPr lang="en-150" b="1" dirty="0" err="1"/>
              <a:t>i</a:t>
            </a:r>
            <a:r>
              <a:rPr lang="en-US" b="1" dirty="0"/>
              <a:t>n</a:t>
            </a:r>
            <a:r>
              <a:rPr lang="en-150" b="1" dirty="0"/>
              <a:t>g proteins</a:t>
            </a:r>
            <a:endParaRPr lang="de-DE" b="1" dirty="0"/>
          </a:p>
          <a:p>
            <a:pPr lvl="1"/>
            <a:r>
              <a:rPr lang="en-US" dirty="0"/>
              <a:t>RT enzyme is responsible for </a:t>
            </a:r>
            <a:r>
              <a:rPr lang="en-US" b="1" dirty="0"/>
              <a:t>copying the HIV genome </a:t>
            </a:r>
            <a:r>
              <a:rPr lang="en-US" dirty="0"/>
              <a:t>within the cell</a:t>
            </a:r>
          </a:p>
          <a:p>
            <a:pPr lvl="1"/>
            <a:r>
              <a:rPr lang="en-US" dirty="0"/>
              <a:t>PR protein cuts this string into the numerous </a:t>
            </a:r>
            <a:r>
              <a:rPr lang="en-US" b="1" dirty="0"/>
              <a:t>functional units </a:t>
            </a:r>
            <a:r>
              <a:rPr lang="en-US" dirty="0"/>
              <a:t>- required by the HIV life-cycle.</a:t>
            </a:r>
          </a:p>
          <a:p>
            <a:r>
              <a:rPr lang="en-150" dirty="0"/>
              <a:t>T</a:t>
            </a:r>
            <a:r>
              <a:rPr lang="en-US" dirty="0"/>
              <a:t>wo common </a:t>
            </a:r>
            <a:r>
              <a:rPr lang="en-US" b="1" dirty="0"/>
              <a:t>clinical indicators </a:t>
            </a:r>
            <a:r>
              <a:rPr lang="en-US" dirty="0"/>
              <a:t>used to determine the "general health“</a:t>
            </a:r>
          </a:p>
          <a:p>
            <a:pPr lvl="1"/>
            <a:r>
              <a:rPr lang="en-US" b="1" dirty="0"/>
              <a:t>CD4+ </a:t>
            </a:r>
            <a:r>
              <a:rPr lang="en-150" b="1" dirty="0"/>
              <a:t>T </a:t>
            </a:r>
            <a:r>
              <a:rPr lang="en-US" b="1" dirty="0"/>
              <a:t>cell count</a:t>
            </a:r>
            <a:r>
              <a:rPr lang="en-150" b="1" dirty="0"/>
              <a:t> </a:t>
            </a:r>
            <a:r>
              <a:rPr lang="en-150" dirty="0"/>
              <a:t>- n</a:t>
            </a:r>
            <a:r>
              <a:rPr lang="en-US" dirty="0"/>
              <a:t>umber of t</a:t>
            </a:r>
            <a:r>
              <a:rPr lang="en-150" dirty="0"/>
              <a:t>h</a:t>
            </a:r>
            <a:r>
              <a:rPr lang="en-US" dirty="0"/>
              <a:t>i</a:t>
            </a:r>
            <a:r>
              <a:rPr lang="en-150" dirty="0"/>
              <a:t>s </a:t>
            </a:r>
            <a:r>
              <a:rPr lang="en-US" dirty="0"/>
              <a:t>white-blood-cells</a:t>
            </a:r>
          </a:p>
          <a:p>
            <a:pPr lvl="1"/>
            <a:r>
              <a:rPr lang="en-US" b="1" dirty="0"/>
              <a:t>Viral </a:t>
            </a:r>
            <a:r>
              <a:rPr lang="en-150" b="1" dirty="0"/>
              <a:t>l</a:t>
            </a:r>
            <a:r>
              <a:rPr lang="en-US" b="1" dirty="0"/>
              <a:t>oad </a:t>
            </a:r>
            <a:r>
              <a:rPr lang="en-150" b="1" dirty="0"/>
              <a:t> </a:t>
            </a:r>
            <a:r>
              <a:rPr lang="en-150" dirty="0"/>
              <a:t>- </a:t>
            </a:r>
            <a:r>
              <a:rPr lang="en-US" dirty="0"/>
              <a:t>the number of viral particles in the blood</a:t>
            </a:r>
          </a:p>
        </p:txBody>
      </p:sp>
    </p:spTree>
    <p:extLst>
      <p:ext uri="{BB962C8B-B14F-4D97-AF65-F5344CB8AC3E}">
        <p14:creationId xmlns:p14="http://schemas.microsoft.com/office/powerpoint/2010/main" val="20409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FEA3-E585-4305-8EB9-043117A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C7EB-1683-47AF-90FE-C2F9BFE8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These sequences are from patients who had only recently contracted HIV-1 and had not been treated before. The Dataset is organized</a:t>
            </a:r>
            <a:r>
              <a:rPr lang="en-150" dirty="0"/>
              <a:t> </a:t>
            </a:r>
            <a:r>
              <a:rPr lang="en-US" dirty="0"/>
              <a:t>as follows: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P</a:t>
            </a:r>
            <a:r>
              <a:rPr lang="en-US" b="1" dirty="0"/>
              <a:t>atient ID</a:t>
            </a:r>
            <a:r>
              <a:rPr lang="en-150" b="1" dirty="0"/>
              <a:t> </a:t>
            </a:r>
            <a:r>
              <a:rPr lang="en-150" dirty="0"/>
              <a:t>– </a:t>
            </a:r>
            <a:r>
              <a:rPr lang="en-US" dirty="0"/>
              <a:t>n</a:t>
            </a:r>
            <a:r>
              <a:rPr lang="en-150" dirty="0"/>
              <a:t>u</a:t>
            </a:r>
            <a:r>
              <a:rPr lang="en-US" dirty="0"/>
              <a:t>m</a:t>
            </a:r>
            <a:r>
              <a:rPr lang="en-150" dirty="0"/>
              <a:t>e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c</a:t>
            </a:r>
            <a:r>
              <a:rPr lang="en-150" dirty="0"/>
              <a:t>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150" b="1" dirty="0"/>
              <a:t>R</a:t>
            </a:r>
            <a:r>
              <a:rPr lang="en-US" b="1" dirty="0"/>
              <a:t>esponder status </a:t>
            </a:r>
            <a:r>
              <a:rPr lang="en-150" dirty="0"/>
              <a:t>– </a:t>
            </a:r>
            <a:r>
              <a:rPr lang="en-US" dirty="0"/>
              <a:t>"1" for patients who improved and "0" otherwise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Protease nucleotide sequence</a:t>
            </a:r>
            <a:r>
              <a:rPr lang="en-150" dirty="0"/>
              <a:t>: </a:t>
            </a:r>
            <a:endParaRPr lang="de-DE" dirty="0"/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(216-297)</a:t>
            </a:r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Reverse Transc</a:t>
            </a:r>
            <a:r>
              <a:rPr lang="en-150" b="1" dirty="0"/>
              <a:t>r</a:t>
            </a:r>
            <a:r>
              <a:rPr lang="en-US" b="1" dirty="0"/>
              <a:t>iptase nucleotide sequence</a:t>
            </a:r>
            <a:r>
              <a:rPr lang="en-150" dirty="0"/>
              <a:t>:</a:t>
            </a:r>
            <a:r>
              <a:rPr lang="en-US" dirty="0"/>
              <a:t> </a:t>
            </a:r>
          </a:p>
          <a:p>
            <a:pPr lvl="2" fontAlgn="base"/>
            <a:r>
              <a:rPr lang="en-US" dirty="0"/>
              <a:t>s</a:t>
            </a:r>
            <a:r>
              <a:rPr lang="en-150" dirty="0"/>
              <a:t>t</a:t>
            </a:r>
            <a:r>
              <a:rPr lang="en-US" dirty="0"/>
              <a:t>r</a:t>
            </a:r>
            <a:r>
              <a:rPr lang="en-150" dirty="0" err="1"/>
              <a:t>i</a:t>
            </a:r>
            <a:r>
              <a:rPr lang="en-US" dirty="0"/>
              <a:t>n</a:t>
            </a:r>
            <a:r>
              <a:rPr lang="en-150" dirty="0"/>
              <a:t>g </a:t>
            </a:r>
            <a:r>
              <a:rPr lang="en-US" dirty="0"/>
              <a:t>o</a:t>
            </a:r>
            <a:r>
              <a:rPr lang="en-150" dirty="0"/>
              <a:t>f “</a:t>
            </a:r>
            <a:r>
              <a:rPr lang="en-US" dirty="0"/>
              <a:t>ABCDGHKMNRSTVWY</a:t>
            </a:r>
            <a:r>
              <a:rPr lang="en-150" dirty="0"/>
              <a:t>” </a:t>
            </a:r>
            <a:r>
              <a:rPr lang="en-US" dirty="0"/>
              <a:t>v</a:t>
            </a:r>
            <a:r>
              <a:rPr lang="en-150" dirty="0"/>
              <a:t>a</a:t>
            </a:r>
            <a:r>
              <a:rPr lang="en-US" dirty="0"/>
              <a:t>l</a:t>
            </a:r>
            <a:r>
              <a:rPr lang="en-150" dirty="0"/>
              <a:t>u</a:t>
            </a:r>
            <a:r>
              <a:rPr lang="en-US" dirty="0"/>
              <a:t>e</a:t>
            </a:r>
            <a:r>
              <a:rPr lang="en-150" dirty="0"/>
              <a:t>s (579-1482)</a:t>
            </a:r>
            <a:endParaRPr lang="en-US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Viral load </a:t>
            </a:r>
            <a:r>
              <a:rPr lang="en-150" dirty="0"/>
              <a:t>– </a:t>
            </a:r>
            <a:r>
              <a:rPr lang="en-US" dirty="0"/>
              <a:t>at the beginning of therapy</a:t>
            </a:r>
            <a:r>
              <a:rPr lang="en-150" dirty="0"/>
              <a:t> </a:t>
            </a:r>
            <a:r>
              <a:rPr lang="en-US" dirty="0"/>
              <a:t>(log-10 units)</a:t>
            </a:r>
            <a:endParaRPr lang="en-150" dirty="0"/>
          </a:p>
          <a:p>
            <a:pPr marL="502920" indent="-457200" fontAlgn="base">
              <a:buFont typeface="+mj-lt"/>
              <a:buAutoNum type="arabicPeriod"/>
            </a:pPr>
            <a:r>
              <a:rPr lang="en-US" b="1" dirty="0"/>
              <a:t>CD4</a:t>
            </a:r>
            <a:r>
              <a:rPr lang="en-150" b="1" dirty="0"/>
              <a:t>+ </a:t>
            </a:r>
            <a:r>
              <a:rPr lang="en-US" b="1" dirty="0"/>
              <a:t>T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e</a:t>
            </a:r>
            <a:r>
              <a:rPr lang="en-US" b="1" dirty="0"/>
              <a:t>l</a:t>
            </a:r>
            <a:r>
              <a:rPr lang="en-150" b="1" dirty="0"/>
              <a:t>l</a:t>
            </a:r>
            <a:r>
              <a:rPr lang="en-US" b="1" dirty="0"/>
              <a:t> count</a:t>
            </a:r>
            <a:r>
              <a:rPr lang="en-150" b="1" dirty="0"/>
              <a:t> </a:t>
            </a:r>
            <a:r>
              <a:rPr lang="en-150" dirty="0"/>
              <a:t>–</a:t>
            </a:r>
            <a:r>
              <a:rPr lang="en-US" dirty="0"/>
              <a:t> at the beginning of therapy</a:t>
            </a:r>
          </a:p>
        </p:txBody>
      </p:sp>
    </p:spTree>
    <p:extLst>
      <p:ext uri="{BB962C8B-B14F-4D97-AF65-F5344CB8AC3E}">
        <p14:creationId xmlns:p14="http://schemas.microsoft.com/office/powerpoint/2010/main" val="96033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ADA41-3C45-4D71-B408-17EC8E6E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524" y="365259"/>
            <a:ext cx="8990952" cy="61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FF19-1DCF-43AD-9E83-41CB3947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FE2-AF0B-408D-A819-D82CB413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The key of this challenge is to </a:t>
            </a:r>
            <a:r>
              <a:rPr lang="en-US" b="1" dirty="0"/>
              <a:t>identify the mutations in the sequences </a:t>
            </a:r>
            <a:r>
              <a:rPr lang="en-US" dirty="0"/>
              <a:t>that are related to the prognostics of the patient</a:t>
            </a:r>
          </a:p>
          <a:p>
            <a:pPr marL="45720" indent="0">
              <a:buNone/>
            </a:pPr>
            <a:endParaRPr lang="en-US" b="1" dirty="0"/>
          </a:p>
          <a:p>
            <a:r>
              <a:rPr lang="en-US" b="1" dirty="0"/>
              <a:t>Strategy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 together in the data analysis</a:t>
            </a:r>
          </a:p>
          <a:p>
            <a:pPr lvl="1"/>
            <a:r>
              <a:rPr lang="en-US" dirty="0"/>
              <a:t>Try different algorithms working independently</a:t>
            </a:r>
          </a:p>
          <a:p>
            <a:r>
              <a:rPr lang="en-US" b="1" dirty="0"/>
              <a:t>Data issues: </a:t>
            </a:r>
            <a:r>
              <a:rPr lang="en-US" i="1" dirty="0"/>
              <a:t>How to handle the sequences?</a:t>
            </a:r>
          </a:p>
          <a:p>
            <a:pPr lvl="1"/>
            <a:r>
              <a:rPr lang="en-US" dirty="0"/>
              <a:t>Convert strings to numbers</a:t>
            </a:r>
          </a:p>
          <a:p>
            <a:pPr lvl="1"/>
            <a:r>
              <a:rPr lang="en-US" dirty="0"/>
              <a:t>Grouping – nucleotides combine in groups of 3</a:t>
            </a:r>
          </a:p>
          <a:p>
            <a:pPr lvl="1"/>
            <a:r>
              <a:rPr lang="en-US" dirty="0"/>
              <a:t>Common patters and sequence alignments</a:t>
            </a:r>
          </a:p>
        </p:txBody>
      </p:sp>
    </p:spTree>
    <p:extLst>
      <p:ext uri="{BB962C8B-B14F-4D97-AF65-F5344CB8AC3E}">
        <p14:creationId xmlns:p14="http://schemas.microsoft.com/office/powerpoint/2010/main" val="35641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AC1-017E-4725-809F-17F3168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– Decision Trees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CE498-128F-42EA-8C30-CE645F54F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b="30495"/>
          <a:stretch/>
        </p:blipFill>
        <p:spPr>
          <a:xfrm>
            <a:off x="6194843" y="1965960"/>
            <a:ext cx="4686954" cy="2456502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318C8D8-AE0D-49AD-B44B-8052ADB87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4564"/>
          <a:stretch/>
        </p:blipFill>
        <p:spPr>
          <a:xfrm>
            <a:off x="1143000" y="4674770"/>
            <a:ext cx="9738797" cy="1573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8F50-B41E-42B2-A36D-0AF897FF7368}"/>
              </a:ext>
            </a:extLst>
          </p:cNvPr>
          <p:cNvSpPr txBox="1"/>
          <p:nvPr/>
        </p:nvSpPr>
        <p:spPr>
          <a:xfrm>
            <a:off x="1173480" y="1965960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of best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85%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Most important features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structure used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F1187-2780-442E-9AD3-5BD274EEFEB9}"/>
              </a:ext>
            </a:extLst>
          </p:cNvPr>
          <p:cNvCxnSpPr>
            <a:cxnSpLocks/>
          </p:cNvCxnSpPr>
          <p:nvPr/>
        </p:nvCxnSpPr>
        <p:spPr>
          <a:xfrm>
            <a:off x="2170757" y="3997285"/>
            <a:ext cx="0" cy="4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C19E1D-9EAA-495D-9014-6DDE4CB3AEF8}"/>
              </a:ext>
            </a:extLst>
          </p:cNvPr>
          <p:cNvCxnSpPr/>
          <p:nvPr/>
        </p:nvCxnSpPr>
        <p:spPr>
          <a:xfrm>
            <a:off x="3877733" y="3270411"/>
            <a:ext cx="158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–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sequences are used as features</a:t>
            </a:r>
          </a:p>
          <a:p>
            <a:r>
              <a:rPr lang="en-US" dirty="0" err="1"/>
              <a:t>Tf.idf</a:t>
            </a:r>
            <a:r>
              <a:rPr lang="en-US" dirty="0"/>
              <a:t> matrix of triples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classifiers</a:t>
            </a:r>
          </a:p>
          <a:p>
            <a:endParaRPr lang="en-US" dirty="0"/>
          </a:p>
          <a:p>
            <a:r>
              <a:rPr lang="en-US" dirty="0"/>
              <a:t>Test size 43%</a:t>
            </a:r>
          </a:p>
          <a:p>
            <a:r>
              <a:rPr lang="en-US" dirty="0"/>
              <a:t>Accuracy around 60%</a:t>
            </a:r>
          </a:p>
          <a:p>
            <a:r>
              <a:rPr lang="en-US" dirty="0"/>
              <a:t>Triplets in test set has </a:t>
            </a:r>
            <a:r>
              <a:rPr lang="en-US"/>
              <a:t>new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636C-6E47-49E2-A3C8-1F509C83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5299499" cy="19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6DC-A00E-4398-8029-395F4C7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150" dirty="0"/>
              <a:t>3 – </a:t>
            </a:r>
            <a:r>
              <a:rPr lang="en-US" dirty="0"/>
              <a:t>N</a:t>
            </a:r>
            <a:r>
              <a:rPr lang="en-150" dirty="0"/>
              <a:t>e</a:t>
            </a:r>
            <a:r>
              <a:rPr lang="en-US" dirty="0"/>
              <a:t>u</a:t>
            </a:r>
            <a:r>
              <a:rPr lang="en-150" dirty="0"/>
              <a:t>r</a:t>
            </a:r>
            <a:r>
              <a:rPr lang="en-US" dirty="0"/>
              <a:t>a</a:t>
            </a:r>
            <a:r>
              <a:rPr lang="en-150" dirty="0"/>
              <a:t>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4D4B-3627-4FD9-B3F0-7A6A1EA41D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input:</a:t>
            </a:r>
          </a:p>
          <a:p>
            <a:pPr lvl="1"/>
            <a:r>
              <a:rPr lang="en-US" dirty="0"/>
              <a:t>Each sequence separately, both sequences, all inputs</a:t>
            </a:r>
          </a:p>
          <a:p>
            <a:r>
              <a:rPr lang="en-US" dirty="0"/>
              <a:t>Networks:</a:t>
            </a:r>
          </a:p>
          <a:p>
            <a:pPr lvl="1"/>
            <a:r>
              <a:rPr lang="en-US" dirty="0"/>
              <a:t>Dense layers</a:t>
            </a:r>
          </a:p>
          <a:p>
            <a:pPr lvl="1"/>
            <a:r>
              <a:rPr lang="en-US" dirty="0"/>
              <a:t>Recurrent NN (LSTM) + dense layers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Dropout – focus on important data</a:t>
            </a:r>
          </a:p>
          <a:p>
            <a:pPr lvl="1"/>
            <a:r>
              <a:rPr lang="en-US" dirty="0"/>
              <a:t>Class weights – imbalanced dataset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1447A-342F-41EC-B074-EB5A78A6A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76669"/>
            <a:ext cx="5588312" cy="3118867"/>
          </a:xfrm>
        </p:spPr>
      </p:pic>
    </p:spTree>
    <p:extLst>
      <p:ext uri="{BB962C8B-B14F-4D97-AF65-F5344CB8AC3E}">
        <p14:creationId xmlns:p14="http://schemas.microsoft.com/office/powerpoint/2010/main" val="3553233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607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Basis</vt:lpstr>
      <vt:lpstr>Peer Seminar HIV Progression</vt:lpstr>
      <vt:lpstr>The Challenge (I)</vt:lpstr>
      <vt:lpstr>The Challenge (II) </vt:lpstr>
      <vt:lpstr>Dataset Description</vt:lpstr>
      <vt:lpstr>PowerPoint Presentation</vt:lpstr>
      <vt:lpstr>Data Preprocessing</vt:lpstr>
      <vt:lpstr>Method 1 – Decision Trees</vt:lpstr>
      <vt:lpstr>Method 2 – Naïve Bayes</vt:lpstr>
      <vt:lpstr>Method 3 – Neural networks</vt:lpstr>
      <vt:lpstr>Method 4 - Transformers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Seminar HIV Progression</dc:title>
  <dc:creator>Laber Andreas (IFAT FE OPC PMT IE)</dc:creator>
  <cp:lastModifiedBy>Pagliaro Domenico (KAI DSC)</cp:lastModifiedBy>
  <cp:revision>28</cp:revision>
  <dcterms:created xsi:type="dcterms:W3CDTF">2022-05-12T06:29:03Z</dcterms:created>
  <dcterms:modified xsi:type="dcterms:W3CDTF">2022-05-12T16:56:59Z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0</vt:i4>
  </property>
  <property fmtid="{D5CDD505-2E9C-101B-9397-08002B2CF9AE}" pid="7" name="empower.integration.Classification.FooterDate">
    <vt:filetime>2022-05-12T12:43:24Z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