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</a:t>
            </a:r>
            <a:r>
              <a:rPr lang="en-150"/>
              <a:t>4</a:t>
            </a:r>
            <a:r>
              <a:rPr lang="de-DE"/>
              <a:t> – </a:t>
            </a:r>
            <a:r>
              <a:rPr lang="en-US"/>
              <a:t>T</a:t>
            </a:r>
            <a:r>
              <a:rPr lang="en-150"/>
              <a:t>r</a:t>
            </a:r>
            <a:r>
              <a:rPr lang="en-US"/>
              <a:t>a</a:t>
            </a:r>
            <a:r>
              <a:rPr lang="en-150"/>
              <a:t>n</a:t>
            </a:r>
            <a:r>
              <a:rPr lang="en-US"/>
              <a:t>s</a:t>
            </a:r>
            <a:r>
              <a:rPr lang="en-150"/>
              <a:t>f</a:t>
            </a:r>
            <a:r>
              <a:rPr lang="en-US"/>
              <a:t>o</a:t>
            </a:r>
            <a:r>
              <a:rPr lang="en-150"/>
              <a:t>rmers</a:t>
            </a:r>
            <a:r>
              <a:rPr lang="de-AT"/>
              <a:t> NN (I)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9D9E82-DD7D-4E92-8915-D42D207B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17" y="2170927"/>
            <a:ext cx="7869801" cy="163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405F-B4B4-AA53-7AA9-8AEAB5B060E7}"/>
              </a:ext>
            </a:extLst>
          </p:cNvPr>
          <p:cNvSpPr txBox="1"/>
          <p:nvPr/>
        </p:nvSpPr>
        <p:spPr>
          <a:xfrm>
            <a:off x="345989" y="2068443"/>
            <a:ext cx="3608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T" sz="2000" dirty="0"/>
          </a:p>
          <a:p>
            <a:r>
              <a:rPr lang="en-AT" sz="2000" dirty="0"/>
              <a:t>Nucleotide </a:t>
            </a:r>
            <a:r>
              <a:rPr lang="en-GB" sz="2000" dirty="0"/>
              <a:t>sequence self-supervised pre-training</a:t>
            </a:r>
          </a:p>
          <a:p>
            <a:endParaRPr lang="en-GB" sz="2000" dirty="0"/>
          </a:p>
          <a:p>
            <a:r>
              <a:rPr lang="en-AT" sz="2000" dirty="0"/>
              <a:t>Teach the model to understand nucleotide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71A2F-4ECC-BA89-1B5E-C00057757907}"/>
              </a:ext>
            </a:extLst>
          </p:cNvPr>
          <p:cNvSpPr txBox="1"/>
          <p:nvPr/>
        </p:nvSpPr>
        <p:spPr>
          <a:xfrm>
            <a:off x="345989" y="4247149"/>
            <a:ext cx="1048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Two independent transformer based language models, one for </a:t>
            </a:r>
            <a:r>
              <a:rPr lang="en-GB" sz="2000" dirty="0"/>
              <a:t>protease, another for the reverse </a:t>
            </a:r>
            <a:r>
              <a:rPr lang="en-GB" sz="2000" dirty="0" err="1"/>
              <a:t>transciptase</a:t>
            </a:r>
            <a:r>
              <a:rPr lang="en-GB" sz="2000" dirty="0"/>
              <a:t> sequence</a:t>
            </a:r>
            <a:endParaRPr lang="en-A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3E677-ACE7-2E89-1CB9-E4A46D782C9F}"/>
              </a:ext>
            </a:extLst>
          </p:cNvPr>
          <p:cNvSpPr txBox="1"/>
          <p:nvPr/>
        </p:nvSpPr>
        <p:spPr>
          <a:xfrm>
            <a:off x="345989" y="5157293"/>
            <a:ext cx="1020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Both model provide a scalar representing the sequence to a 2-hidden layer MLP</a:t>
            </a:r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NN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 overfit super-hard</a:t>
            </a:r>
          </a:p>
          <a:p>
            <a:r>
              <a:rPr lang="en-US" dirty="0"/>
              <a:t>Techniques to mitigate this:</a:t>
            </a:r>
          </a:p>
          <a:p>
            <a:pPr lvl="1"/>
            <a:r>
              <a:rPr lang="en-US" dirty="0"/>
              <a:t>Label smoothing: 0.1</a:t>
            </a:r>
          </a:p>
          <a:p>
            <a:pPr lvl="1"/>
            <a:r>
              <a:rPr lang="en-US" dirty="0"/>
              <a:t>Weighted loss function (x4 for positive)</a:t>
            </a:r>
          </a:p>
          <a:p>
            <a:pPr lvl="1"/>
            <a:r>
              <a:rPr lang="en-US" dirty="0"/>
              <a:t>Strong dropout: 0.5</a:t>
            </a:r>
          </a:p>
          <a:p>
            <a:pPr lvl="1"/>
            <a:r>
              <a:rPr lang="en-US" dirty="0"/>
              <a:t>Weight decay: 3e-3</a:t>
            </a:r>
          </a:p>
          <a:p>
            <a:pPr lvl="1"/>
            <a:r>
              <a:rPr lang="en-US" dirty="0"/>
              <a:t>Cosine learning rate annealing</a:t>
            </a:r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6272862"/>
              </p:ext>
            </p:extLst>
          </p:nvPr>
        </p:nvGraphicFramePr>
        <p:xfrm>
          <a:off x="1677154" y="2331720"/>
          <a:ext cx="8326925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32117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3005751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–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60%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57%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DE676-1B10-B2FF-CED4-5FE0F0A1E6DE}"/>
              </a:ext>
            </a:extLst>
          </p:cNvPr>
          <p:cNvSpPr txBox="1"/>
          <p:nvPr/>
        </p:nvSpPr>
        <p:spPr>
          <a:xfrm>
            <a:off x="1613779" y="4892040"/>
            <a:ext cx="307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/>
              <a:t>Worst results – multi-input NN</a:t>
            </a:r>
          </a:p>
          <a:p>
            <a:r>
              <a:rPr lang="en-150" dirty="0"/>
              <a:t>Best results - transformers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</a:t>
            </a:r>
            <a:r>
              <a:rPr lang="en-150" dirty="0"/>
              <a:t>ed</a:t>
            </a:r>
            <a:r>
              <a:rPr lang="en-US" dirty="0"/>
              <a:t>:</a:t>
            </a:r>
          </a:p>
          <a:p>
            <a:pPr lvl="1"/>
            <a:r>
              <a:rPr lang="en-150" dirty="0"/>
              <a:t>T</a:t>
            </a:r>
            <a:r>
              <a:rPr lang="en-US" dirty="0"/>
              <a:t>he data is key</a:t>
            </a:r>
            <a:r>
              <a:rPr lang="en-150" dirty="0"/>
              <a:t>:</a:t>
            </a:r>
          </a:p>
          <a:p>
            <a:pPr lvl="2"/>
            <a:r>
              <a:rPr lang="en-150" b="1" dirty="0"/>
              <a:t>D</a:t>
            </a:r>
            <a:r>
              <a:rPr lang="en-US" b="1" dirty="0" err="1"/>
              <a:t>omain</a:t>
            </a:r>
            <a:r>
              <a:rPr lang="en-US" b="1" dirty="0"/>
              <a:t> expertise</a:t>
            </a:r>
            <a:r>
              <a:rPr lang="en-150" b="1" dirty="0"/>
              <a:t> </a:t>
            </a:r>
            <a:r>
              <a:rPr lang="en-150" dirty="0"/>
              <a:t>– nucleotides sequences, HIV mutations</a:t>
            </a:r>
            <a:endParaRPr lang="en-US" dirty="0"/>
          </a:p>
          <a:p>
            <a:pPr lvl="2"/>
            <a:r>
              <a:rPr lang="en-150" dirty="0"/>
              <a:t>The dataset: small </a:t>
            </a:r>
            <a:r>
              <a:rPr lang="en-150" b="1" dirty="0"/>
              <a:t>size</a:t>
            </a:r>
            <a:r>
              <a:rPr lang="en-150" dirty="0"/>
              <a:t>, </a:t>
            </a:r>
            <a:r>
              <a:rPr lang="en-US" dirty="0"/>
              <a:t>strong </a:t>
            </a:r>
            <a:r>
              <a:rPr lang="en-US" b="1" dirty="0"/>
              <a:t>bias</a:t>
            </a:r>
            <a:r>
              <a:rPr lang="en-US" dirty="0"/>
              <a:t> offset in the training</a:t>
            </a:r>
            <a:r>
              <a:rPr lang="en-150" dirty="0"/>
              <a:t> (80-20)</a:t>
            </a:r>
            <a:r>
              <a:rPr lang="en-US" dirty="0"/>
              <a:t> and test set</a:t>
            </a:r>
            <a:r>
              <a:rPr lang="en-150" dirty="0"/>
              <a:t> (50-50)</a:t>
            </a:r>
          </a:p>
          <a:p>
            <a:pPr lvl="2"/>
            <a:r>
              <a:rPr lang="en-150" dirty="0" err="1"/>
              <a:t>Analyze</a:t>
            </a:r>
            <a:r>
              <a:rPr lang="en-150" dirty="0"/>
              <a:t> the </a:t>
            </a:r>
            <a:r>
              <a:rPr lang="en-150" b="1" dirty="0"/>
              <a:t>weight of the different </a:t>
            </a:r>
            <a:r>
              <a:rPr lang="en-150" dirty="0"/>
              <a:t>inputs – trade-off complexity</a:t>
            </a:r>
            <a:r>
              <a:rPr lang="en-150"/>
              <a:t>/contributions</a:t>
            </a:r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</a:t>
            </a:r>
            <a:r>
              <a:rPr lang="en-US" b="1" dirty="0"/>
              <a:t>align the sequences </a:t>
            </a:r>
            <a:r>
              <a:rPr lang="en-US" dirty="0"/>
              <a:t>to compare apples with apples</a:t>
            </a:r>
            <a:endParaRPr lang="en-150" dirty="0"/>
          </a:p>
          <a:p>
            <a:pPr lvl="1"/>
            <a:r>
              <a:rPr lang="en-150" dirty="0"/>
              <a:t>Consider different ways to </a:t>
            </a:r>
            <a:r>
              <a:rPr lang="en-150" b="1" dirty="0"/>
              <a:t>codify the nucleotide strings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9" y="5326016"/>
            <a:ext cx="10240211" cy="1107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3DCC6-F4A7-4333-FEC7-E28D4248DF00}"/>
              </a:ext>
            </a:extLst>
          </p:cNvPr>
          <p:cNvSpPr txBox="1"/>
          <p:nvPr/>
        </p:nvSpPr>
        <p:spPr>
          <a:xfrm>
            <a:off x="7251826" y="424934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4">
                    <a:lumMod val="75000"/>
                  </a:schemeClr>
                </a:solidFill>
              </a:rPr>
              <a:t>https://github.com/bl1zzardx/hivprogression</a:t>
            </a:r>
            <a:endParaRPr lang="LID4096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Binary 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Grouping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sequences are used as features</a:t>
            </a:r>
          </a:p>
          <a:p>
            <a:r>
              <a:rPr lang="en-US" dirty="0" err="1"/>
              <a:t>Tf</a:t>
            </a:r>
            <a:r>
              <a:rPr lang="en-150" dirty="0"/>
              <a:t> - I</a:t>
            </a:r>
            <a:r>
              <a:rPr lang="en-US" dirty="0" err="1"/>
              <a:t>df</a:t>
            </a:r>
            <a:r>
              <a:rPr lang="en-US" dirty="0"/>
              <a:t> matrix of triples</a:t>
            </a:r>
          </a:p>
          <a:p>
            <a:r>
              <a:rPr lang="en-US" dirty="0"/>
              <a:t>Naïve </a:t>
            </a:r>
            <a:r>
              <a:rPr lang="en-150" dirty="0"/>
              <a:t>B</a:t>
            </a:r>
            <a:r>
              <a:rPr lang="en-US" dirty="0"/>
              <a:t>ayes classifiers</a:t>
            </a:r>
          </a:p>
          <a:p>
            <a:endParaRPr lang="en-US" dirty="0"/>
          </a:p>
          <a:p>
            <a:r>
              <a:rPr lang="en-US" dirty="0"/>
              <a:t>Test size 43%</a:t>
            </a:r>
          </a:p>
          <a:p>
            <a:r>
              <a:rPr lang="en-US" dirty="0"/>
              <a:t>Accuracy around 60%</a:t>
            </a:r>
          </a:p>
          <a:p>
            <a:r>
              <a:rPr lang="en-US" dirty="0"/>
              <a:t>Triplets in test set has new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36C-6E47-49E2-A3C8-1F509C83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299499" cy="1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</TotalTime>
  <Words>801</Words>
  <Application>Microsoft Office PowerPoint</Application>
  <PresentationFormat>Widescreen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 – Naïve Bayes</vt:lpstr>
      <vt:lpstr>Method 3 – Neural networks</vt:lpstr>
      <vt:lpstr>Method 4 – Transformers NN (I)</vt:lpstr>
      <vt:lpstr>Method 4 – Transformers NN (II)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Nina Anneliese Liebhardt</cp:lastModifiedBy>
  <cp:revision>37</cp:revision>
  <dcterms:created xsi:type="dcterms:W3CDTF">2022-05-12T06:29:03Z</dcterms:created>
  <dcterms:modified xsi:type="dcterms:W3CDTF">2022-05-13T09:16:26Z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2022-05-13T07:30:17Z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