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73" r:id="rId9"/>
    <p:sldId id="266" r:id="rId10"/>
    <p:sldId id="274" r:id="rId11"/>
    <p:sldId id="262" r:id="rId12"/>
    <p:sldId id="263" r:id="rId13"/>
    <p:sldId id="264" r:id="rId14"/>
    <p:sldId id="265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7E60F-D0F3-491F-985A-0FD6C2A22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Texas </a:t>
            </a:r>
            <a:r>
              <a:rPr lang="en-US" dirty="0" err="1"/>
              <a:t>holdem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E9683-0AFA-47E4-8823-0BC99810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mvc</a:t>
            </a:r>
            <a:r>
              <a:rPr lang="en-US" dirty="0"/>
              <a:t> and objects of JavaScript and php</a:t>
            </a:r>
          </a:p>
        </p:txBody>
      </p:sp>
    </p:spTree>
    <p:extLst>
      <p:ext uri="{BB962C8B-B14F-4D97-AF65-F5344CB8AC3E}">
        <p14:creationId xmlns:p14="http://schemas.microsoft.com/office/powerpoint/2010/main" val="45348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1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(4)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Dealer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6CFD2-D5C8-4006-8655-B82D4242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23" y="2865097"/>
            <a:ext cx="1381125" cy="1447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04ADFD-0375-4D57-A0E5-87A44758864B}"/>
              </a:ext>
            </a:extLst>
          </p:cNvPr>
          <p:cNvSpPr/>
          <p:nvPr/>
        </p:nvSpPr>
        <p:spPr>
          <a:xfrm>
            <a:off x="3490730" y="2142511"/>
            <a:ext cx="4070130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(4) Dealer Membership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10166-C4EC-4DDB-8683-F39634DEBD5D}"/>
              </a:ext>
            </a:extLst>
          </p:cNvPr>
          <p:cNvSpPr/>
          <p:nvPr/>
        </p:nvSpPr>
        <p:spPr>
          <a:xfrm>
            <a:off x="317399" y="3069703"/>
            <a:ext cx="1381124" cy="71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Hierarchy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94BC03B-B12D-410F-86B5-5E2C0F72C58A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2603482" y="2541752"/>
            <a:ext cx="1131192" cy="643303"/>
          </a:xfrm>
          <a:prstGeom prst="bentConnector2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24EBA82F-09B1-4144-92EB-A2B73C317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99" y="2480708"/>
            <a:ext cx="4276725" cy="36480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3A20E3-F165-4777-B2AD-EA5D59645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969" y="2004097"/>
            <a:ext cx="4124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B1E62-8A9A-4119-B75B-E624272F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1</a:t>
            </a: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C4A52D8-B859-4753-ADF8-9FD7DDEB9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21377"/>
              </p:ext>
            </p:extLst>
          </p:nvPr>
        </p:nvGraphicFramePr>
        <p:xfrm>
          <a:off x="1450974" y="2016125"/>
          <a:ext cx="9797033" cy="403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Player’s Discretion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Guess = the location of a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to keep going or Stop the game with betting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Given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Locations of ship created randomly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 of cards throughout shuffling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1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View::</a:t>
                      </a:r>
                      <a:r>
                        <a:rPr lang="en-US" dirty="0" err="1"/>
                        <a:t>displayMessage</a:t>
                      </a:r>
                      <a:r>
                        <a:rPr lang="en-US" dirty="0"/>
                        <a:t> function (msg)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Model::fire function(guess)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(1)“Oops, you already hit that location”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   (Input validity)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(2)“You sank my battleship!”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(3)“HIT!” and “You missed!”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1" dirty="0"/>
                        <a:t>2.    Controller::</a:t>
                      </a:r>
                      <a:r>
                        <a:rPr lang="en-US" sz="1600" b="1" dirty="0" err="1"/>
                        <a:t>processGuess</a:t>
                      </a:r>
                      <a:r>
                        <a:rPr lang="en-US" sz="1600" b="1" dirty="0"/>
                        <a:t>(guess)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(1)“You sank all my battleships …”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="1" dirty="0"/>
                        <a:t>Deal::preflop(), flop(), river(), turn()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checked”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called $x”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raised $x”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dirty="0"/>
                        <a:t>“player[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] folded”</a:t>
                      </a:r>
                    </a:p>
                    <a:p>
                      <a:r>
                        <a:rPr lang="en-US" sz="1600" b="1" dirty="0"/>
                        <a:t>2. Controller::</a:t>
                      </a:r>
                      <a:r>
                        <a:rPr lang="en-US" sz="1600" b="1" dirty="0" err="1"/>
                        <a:t>decideWinner</a:t>
                      </a:r>
                      <a:r>
                        <a:rPr lang="en-US" sz="1600" b="1" dirty="0"/>
                        <a:t>(Hands);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won $x in 10</a:t>
                      </a:r>
                      <a:r>
                        <a:rPr lang="en-US" sz="1400" baseline="30000" dirty="0"/>
                        <a:t>th</a:t>
                      </a:r>
                      <a:r>
                        <a:rPr lang="en-US" sz="1400" dirty="0"/>
                        <a:t> round”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1" dirty="0"/>
                        <a:t>3. Controller::</a:t>
                      </a:r>
                      <a:r>
                        <a:rPr lang="en-US" sz="1600" b="1" dirty="0" err="1"/>
                        <a:t>checkPlayers</a:t>
                      </a:r>
                      <a:r>
                        <a:rPr lang="en-US" sz="1600" b="1" dirty="0"/>
                        <a:t>(Deal);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joined/</a:t>
                      </a:r>
                      <a:r>
                        <a:rPr lang="en-US" sz="1400" dirty="0" err="1"/>
                        <a:t>quited</a:t>
                      </a:r>
                      <a:r>
                        <a:rPr lang="en-US" sz="1400" dirty="0"/>
                        <a:t>”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lang="en-US" sz="1400" dirty="0"/>
                        <a:t>“player[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won and earned  total $X” (</a:t>
                      </a:r>
                      <a:r>
                        <a:rPr lang="en-US" sz="1400" dirty="0" err="1"/>
                        <a:t>ini</a:t>
                      </a:r>
                      <a:r>
                        <a:rPr lang="en-US" sz="1400" dirty="0"/>
                        <a:t> &amp; terminate)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9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8A082-7BC6-491A-BD81-C9C9E08D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Attachment 1 - CSS &amp; HTML of Texas </a:t>
            </a:r>
            <a:r>
              <a:rPr lang="en-US" dirty="0" err="1"/>
              <a:t>Holdem</a:t>
            </a:r>
            <a:br>
              <a:rPr lang="en-US" dirty="0"/>
            </a:br>
            <a:r>
              <a:rPr lang="en-US" dirty="0"/>
              <a:t>  </a:t>
            </a:r>
            <a:endParaRPr lang="en-US" i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7FA3F7-1C0E-46F4-92C7-B536A37DD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C5CCC1-EBB5-4084-9AC4-04FC8A6E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9456874" cy="4029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FACE1E-7167-4437-9583-DCAF819E0B02}"/>
              </a:ext>
            </a:extLst>
          </p:cNvPr>
          <p:cNvSpPr/>
          <p:nvPr/>
        </p:nvSpPr>
        <p:spPr>
          <a:xfrm>
            <a:off x="2263806" y="5184559"/>
            <a:ext cx="5042516" cy="5859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F8BFBC-AA40-44C3-B222-E884EF9885EC}"/>
              </a:ext>
            </a:extLst>
          </p:cNvPr>
          <p:cNvSpPr/>
          <p:nvPr/>
        </p:nvSpPr>
        <p:spPr>
          <a:xfrm>
            <a:off x="10508957" y="1464153"/>
            <a:ext cx="798991" cy="3199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6CC1F2-29F7-4404-B8A6-2866A058B2D4}"/>
              </a:ext>
            </a:extLst>
          </p:cNvPr>
          <p:cNvSpPr txBox="1"/>
          <p:nvPr/>
        </p:nvSpPr>
        <p:spPr>
          <a:xfrm>
            <a:off x="10194526" y="1414758"/>
            <a:ext cx="18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              - plan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13CF61-D19E-4E7B-B341-7D8BCCEAC14B}"/>
              </a:ext>
            </a:extLst>
          </p:cNvPr>
          <p:cNvSpPr/>
          <p:nvPr/>
        </p:nvSpPr>
        <p:spPr>
          <a:xfrm>
            <a:off x="5197444" y="4301620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0AA5A3-9F0E-4584-9CA4-1E0EABE61F43}"/>
              </a:ext>
            </a:extLst>
          </p:cNvPr>
          <p:cNvSpPr/>
          <p:nvPr/>
        </p:nvSpPr>
        <p:spPr>
          <a:xfrm>
            <a:off x="1568388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p8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40051D-86D8-4956-9497-D1D401813B51}"/>
              </a:ext>
            </a:extLst>
          </p:cNvPr>
          <p:cNvSpPr/>
          <p:nvPr/>
        </p:nvSpPr>
        <p:spPr>
          <a:xfrm>
            <a:off x="3375693" y="4294222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p6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65857-CAB9-4AF4-A620-3AB6CC1B4B3D}"/>
              </a:ext>
            </a:extLst>
          </p:cNvPr>
          <p:cNvSpPr/>
          <p:nvPr/>
        </p:nvSpPr>
        <p:spPr>
          <a:xfrm>
            <a:off x="7032594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p3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EF9542-4CA7-4F8F-B883-F802351F8C2C}"/>
              </a:ext>
            </a:extLst>
          </p:cNvPr>
          <p:cNvSpPr/>
          <p:nvPr/>
        </p:nvSpPr>
        <p:spPr>
          <a:xfrm>
            <a:off x="5179758" y="2352582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6F973E-52EC-4854-8AF2-6509D496963E}"/>
              </a:ext>
            </a:extLst>
          </p:cNvPr>
          <p:cNvSpPr/>
          <p:nvPr/>
        </p:nvSpPr>
        <p:spPr>
          <a:xfrm>
            <a:off x="3389790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A68709-449E-4D65-9DC4-D1D5C11FC150}"/>
              </a:ext>
            </a:extLst>
          </p:cNvPr>
          <p:cNvSpPr/>
          <p:nvPr/>
        </p:nvSpPr>
        <p:spPr>
          <a:xfrm>
            <a:off x="1589103" y="4282385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p7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EAC6F8-46A8-4A2D-BF6E-F0C79C4BE2A9}"/>
              </a:ext>
            </a:extLst>
          </p:cNvPr>
          <p:cNvSpPr/>
          <p:nvPr/>
        </p:nvSpPr>
        <p:spPr>
          <a:xfrm>
            <a:off x="7032594" y="429126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p4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611653-444B-42BA-90BB-F607544B672C}"/>
              </a:ext>
            </a:extLst>
          </p:cNvPr>
          <p:cNvSpPr/>
          <p:nvPr/>
        </p:nvSpPr>
        <p:spPr>
          <a:xfrm>
            <a:off x="2905257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E7A828-9B60-4C2F-9796-14BCB3A3DB73}"/>
              </a:ext>
            </a:extLst>
          </p:cNvPr>
          <p:cNvSpPr/>
          <p:nvPr/>
        </p:nvSpPr>
        <p:spPr>
          <a:xfrm>
            <a:off x="84337" y="2078854"/>
            <a:ext cx="1367242" cy="17385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/>
                </a:solidFill>
              </a:rPr>
              <a:t>Name: …</a:t>
            </a:r>
          </a:p>
          <a:p>
            <a:r>
              <a:rPr lang="en-US" sz="1200" dirty="0" err="1">
                <a:solidFill>
                  <a:schemeClr val="accent1"/>
                </a:solidFill>
              </a:rPr>
              <a:t>CurrentBalance</a:t>
            </a:r>
            <a:r>
              <a:rPr lang="en-US" sz="1200" dirty="0">
                <a:solidFill>
                  <a:schemeClr val="accent1"/>
                </a:solidFill>
              </a:rPr>
              <a:t>: $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Money in the Pot: $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697914-37F3-4F8A-83CA-F1032869F7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26727" y="1002416"/>
            <a:ext cx="270769" cy="2423644"/>
          </a:xfrm>
          <a:prstGeom prst="bentConnector3">
            <a:avLst>
              <a:gd name="adj1" fmla="val -172950"/>
            </a:avLst>
          </a:prstGeom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497B152-AE55-4FBE-B6FF-13C82582E1AC}"/>
              </a:ext>
            </a:extLst>
          </p:cNvPr>
          <p:cNvSpPr/>
          <p:nvPr/>
        </p:nvSpPr>
        <p:spPr>
          <a:xfrm>
            <a:off x="8375858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587E9-311F-43DB-8589-9224735746FC}"/>
              </a:ext>
            </a:extLst>
          </p:cNvPr>
          <p:cNvSpPr/>
          <p:nvPr/>
        </p:nvSpPr>
        <p:spPr>
          <a:xfrm>
            <a:off x="6547000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29F8CE-4B32-4163-BFDE-0957FC6A69BA}"/>
              </a:ext>
            </a:extLst>
          </p:cNvPr>
          <p:cNvSpPr/>
          <p:nvPr/>
        </p:nvSpPr>
        <p:spPr>
          <a:xfrm>
            <a:off x="4718142" y="234962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2559F-CC17-4240-B95F-00E717B299A3}"/>
              </a:ext>
            </a:extLst>
          </p:cNvPr>
          <p:cNvSpPr/>
          <p:nvPr/>
        </p:nvSpPr>
        <p:spPr>
          <a:xfrm>
            <a:off x="2902377" y="4291263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CE7FF8-E4F3-4A4C-9A27-A84AE14A2B1F}"/>
              </a:ext>
            </a:extLst>
          </p:cNvPr>
          <p:cNvSpPr/>
          <p:nvPr/>
        </p:nvSpPr>
        <p:spPr>
          <a:xfrm>
            <a:off x="4740592" y="4277946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4DFA3A-16D5-41A7-A96D-E98984C44827}"/>
              </a:ext>
            </a:extLst>
          </p:cNvPr>
          <p:cNvSpPr/>
          <p:nvPr/>
        </p:nvSpPr>
        <p:spPr>
          <a:xfrm>
            <a:off x="6564686" y="4282385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140EC0-EA88-479A-BC5A-A3884843355B}"/>
              </a:ext>
            </a:extLst>
          </p:cNvPr>
          <p:cNvSpPr/>
          <p:nvPr/>
        </p:nvSpPr>
        <p:spPr>
          <a:xfrm>
            <a:off x="8365104" y="4301620"/>
            <a:ext cx="337351" cy="541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400"/>
              </a:lnSpc>
            </a:pPr>
            <a:r>
              <a:rPr lang="en-US" dirty="0">
                <a:solidFill>
                  <a:schemeClr val="accent1"/>
                </a:solidFill>
              </a:rPr>
              <a:t>………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69CFF3-BB2B-45A5-AAA3-D6E69A1D15B0}"/>
              </a:ext>
            </a:extLst>
          </p:cNvPr>
          <p:cNvSpPr/>
          <p:nvPr/>
        </p:nvSpPr>
        <p:spPr>
          <a:xfrm>
            <a:off x="3953603" y="5379864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Check/call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7F84F2-91CD-45B6-916D-5D8FA853D678}"/>
              </a:ext>
            </a:extLst>
          </p:cNvPr>
          <p:cNvSpPr/>
          <p:nvPr/>
        </p:nvSpPr>
        <p:spPr>
          <a:xfrm>
            <a:off x="5584135" y="5357672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Fold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20710-CFCB-4907-BC38-9A8945B3D2D6}"/>
              </a:ext>
            </a:extLst>
          </p:cNvPr>
          <p:cNvSpPr/>
          <p:nvPr/>
        </p:nvSpPr>
        <p:spPr>
          <a:xfrm>
            <a:off x="4768869" y="5369420"/>
            <a:ext cx="523699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Raise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4468AA9-BE5D-4546-825B-FBE7EAB98329}"/>
              </a:ext>
            </a:extLst>
          </p:cNvPr>
          <p:cNvSpPr/>
          <p:nvPr/>
        </p:nvSpPr>
        <p:spPr>
          <a:xfrm>
            <a:off x="2654423" y="5379864"/>
            <a:ext cx="1007613" cy="21750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5E1354-174C-44AC-B1DB-D8F250BAB76C}"/>
              </a:ext>
            </a:extLst>
          </p:cNvPr>
          <p:cNvSpPr/>
          <p:nvPr/>
        </p:nvSpPr>
        <p:spPr>
          <a:xfrm>
            <a:off x="8856136" y="2172808"/>
            <a:ext cx="1767476" cy="31094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accent1"/>
                </a:solidFill>
              </a:rPr>
              <a:t>Log</a:t>
            </a:r>
          </a:p>
          <a:p>
            <a:endParaRPr lang="en-US" sz="1200" dirty="0">
              <a:solidFill>
                <a:schemeClr val="accent1"/>
              </a:solidFill>
            </a:endParaRPr>
          </a:p>
          <a:p>
            <a:r>
              <a:rPr lang="en-US" sz="1200" dirty="0">
                <a:solidFill>
                  <a:schemeClr val="accent1"/>
                </a:solidFill>
              </a:rPr>
              <a:t>P1 checked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P2 raised to $20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P3 folded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P4 folded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P5 called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P6 quit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……..</a:t>
            </a: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  <a:p>
            <a:pPr algn="ctr"/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B86DB1-FBD7-4993-A8F3-B20531116AD6}"/>
              </a:ext>
            </a:extLst>
          </p:cNvPr>
          <p:cNvSpPr/>
          <p:nvPr/>
        </p:nvSpPr>
        <p:spPr>
          <a:xfrm>
            <a:off x="2586361" y="3225051"/>
            <a:ext cx="1532878" cy="79160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1"/>
                </a:solidFill>
              </a:rPr>
              <a:t>Total amount in the pot 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&amp;&amp; list amount of each player</a:t>
            </a:r>
          </a:p>
        </p:txBody>
      </p:sp>
    </p:spTree>
    <p:extLst>
      <p:ext uri="{BB962C8B-B14F-4D97-AF65-F5344CB8AC3E}">
        <p14:creationId xmlns:p14="http://schemas.microsoft.com/office/powerpoint/2010/main" val="47147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4B7EC-AD71-4105-BBC2-8476199A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2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0EC55-6F2C-4D7B-8406-AF932665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5E9F7F-0D58-438D-9272-486140BAAD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60895"/>
              </p:ext>
            </p:extLst>
          </p:nvPr>
        </p:nvGraphicFramePr>
        <p:xfrm>
          <a:off x="1450974" y="2016125"/>
          <a:ext cx="9797033" cy="386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4187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1032631">
                <a:tc>
                  <a:txBody>
                    <a:bodyPr/>
                    <a:lstStyle/>
                    <a:p>
                      <a:r>
                        <a:rPr lang="en-US" dirty="0"/>
                        <a:t>View::display[picture]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Model::fire function(guess) calls view::</a:t>
                      </a:r>
                      <a:r>
                        <a:rPr lang="en-US" dirty="0" err="1"/>
                        <a:t>displayHit</a:t>
                      </a:r>
                      <a:r>
                        <a:rPr lang="en-US" dirty="0"/>
                        <a:t>(location) and view::</a:t>
                      </a:r>
                      <a:r>
                        <a:rPr lang="en-US" dirty="0" err="1"/>
                        <a:t>displayMiss</a:t>
                      </a:r>
                      <a:r>
                        <a:rPr lang="en-US" dirty="0"/>
                        <a:t>(location)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Deal::preflop, flop, river, turn function() calls </a:t>
                      </a:r>
                      <a:r>
                        <a:rPr lang="en-US" sz="1200" dirty="0"/>
                        <a:t>view::</a:t>
                      </a:r>
                      <a:r>
                        <a:rPr lang="en-US" sz="1200" dirty="0" err="1"/>
                        <a:t>displayCard</a:t>
                      </a:r>
                      <a:r>
                        <a:rPr lang="en-US" sz="1400" dirty="0"/>
                        <a:t>(location</a:t>
                      </a:r>
                      <a:r>
                        <a:rPr lang="en-US" sz="1200" dirty="0"/>
                        <a:t>, players[</a:t>
                      </a:r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].</a:t>
                      </a:r>
                      <a:r>
                        <a:rPr lang="en-US" sz="1200" dirty="0" err="1"/>
                        <a:t>myCards</a:t>
                      </a:r>
                      <a:r>
                        <a:rPr lang="en-US" sz="1200" dirty="0"/>
                        <a:t>[j].</a:t>
                      </a:r>
                      <a:r>
                        <a:rPr lang="en-US" sz="1400" dirty="0"/>
                        <a:t>picture</a:t>
                      </a:r>
                      <a:r>
                        <a:rPr lang="en-US" sz="120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  <a:tr h="1204736">
                <a:tc>
                  <a:txBody>
                    <a:bodyPr/>
                    <a:lstStyle/>
                    <a:p>
                      <a:r>
                        <a:rPr lang="en-US" dirty="0"/>
                        <a:t>Initiate a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HandlersInit.js with guess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HnadlersInit.js with number of players input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After initiating the game, we have to handle betting buttons similarly (waiting next players decision or dealer’s action)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216207"/>
                  </a:ext>
                </a:extLst>
              </a:tr>
              <a:tr h="120473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Locate ships randomly to cells of the table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Reflect player’s guess to the location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Show the result of player’s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4 Classes so far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: Card =&gt; 2. Player =&gt; 3. Deal =&gt; 4. Hands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5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2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83A9-B247-4C0A-887B-415989D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battleship   vs.   Texas </a:t>
            </a:r>
            <a:r>
              <a:rPr lang="en-US" dirty="0" err="1">
                <a:solidFill>
                  <a:schemeClr val="accent1"/>
                </a:solidFill>
              </a:rPr>
              <a:t>holdem</a:t>
            </a:r>
            <a:r>
              <a:rPr lang="en-US" dirty="0">
                <a:solidFill>
                  <a:schemeClr val="accent1"/>
                </a:solidFill>
              </a:rPr>
              <a:t> 3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2D707-BF8C-44C5-A47A-CE5E2D6A2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CD850A7-3F31-4648-ADC9-8D3D6946F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189919"/>
              </p:ext>
            </p:extLst>
          </p:nvPr>
        </p:nvGraphicFramePr>
        <p:xfrm>
          <a:off x="1450974" y="2016125"/>
          <a:ext cx="9797033" cy="3911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418">
                  <a:extLst>
                    <a:ext uri="{9D8B030D-6E8A-4147-A177-3AD203B41FA5}">
                      <a16:colId xmlns:a16="http://schemas.microsoft.com/office/drawing/2014/main" val="13030865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53483125"/>
                    </a:ext>
                  </a:extLst>
                </a:gridCol>
                <a:gridCol w="4208015">
                  <a:extLst>
                    <a:ext uri="{9D8B030D-6E8A-4147-A177-3AD203B41FA5}">
                      <a16:colId xmlns:a16="http://schemas.microsoft.com/office/drawing/2014/main" val="2433492867"/>
                    </a:ext>
                  </a:extLst>
                </a:gridCol>
              </a:tblGrid>
              <a:tr h="55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Battle 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Texas </a:t>
                      </a:r>
                      <a:r>
                        <a:rPr lang="en-US" dirty="0" err="1"/>
                        <a:t>Holdem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14718"/>
                  </a:ext>
                </a:extLst>
              </a:tr>
              <a:tr h="2599021">
                <a:tc>
                  <a:txBody>
                    <a:bodyPr/>
                    <a:lstStyle/>
                    <a:p>
                      <a:r>
                        <a:rPr lang="en-US" dirty="0"/>
                        <a:t>Controller.js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It says when this game is done such as the case that player hits all the ships.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Translate user’s guess (“A2”) to array location of table(“02”)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/>
                        <a:t>Round control (static NROUND ++)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dirty="0"/>
                        <a:t>    </a:t>
                      </a:r>
                      <a:r>
                        <a:rPr lang="en-US" sz="1400" dirty="0"/>
                        <a:t>=&gt; Card distribution order change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    =&gt; rotate the location of big and small blind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    =&gt; As NROUND increases, base amount goes up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/>
                        <a:t>2. In the betting process, it changes the status of the player (players[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].active = 1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0)</a:t>
                      </a:r>
                      <a:endParaRPr lang="en-US" sz="1400" dirty="0"/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It Decides a Winner and verifies the changes of balance for each player (</a:t>
                      </a:r>
                      <a:r>
                        <a:rPr lang="en-US" sz="1400" dirty="0" err="1"/>
                        <a:t>bal</a:t>
                      </a:r>
                      <a:r>
                        <a:rPr lang="en-US" sz="1400" dirty="0"/>
                        <a:t> &gt;0, betting amount &lt;</a:t>
                      </a:r>
                      <a:r>
                        <a:rPr lang="en-US" sz="1400" dirty="0" err="1"/>
                        <a:t>bal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When a player quit, pop the player[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] object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When a player took all the balance of other players or all the players quit, it terminates the game.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400" dirty="0"/>
                        <a:t>It asks if players want to do another game and prepare next game with resetting players.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44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2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83A9-B247-4C0A-887B-415989D2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to do list for final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2D707-BF8C-44C5-A47A-CE5E2D6A2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78169" cy="34506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Figuring out a way to communicate between php and JavaScript</a:t>
            </a:r>
          </a:p>
          <a:p>
            <a:r>
              <a:rPr lang="en-US" dirty="0"/>
              <a:t>Players can log in and have their own different view. They also can see other players game without joining the game.</a:t>
            </a:r>
          </a:p>
          <a:p>
            <a:r>
              <a:rPr lang="en-US" dirty="0"/>
              <a:t>Exceptional case study, e.g. all-in situation(call betting amount &gt; players[</a:t>
            </a:r>
            <a:r>
              <a:rPr lang="en-US" dirty="0" err="1"/>
              <a:t>i</a:t>
            </a:r>
            <a:r>
              <a:rPr lang="en-US" dirty="0"/>
              <a:t>].balance), immediate winning decision when all other players folded</a:t>
            </a:r>
          </a:p>
          <a:p>
            <a:r>
              <a:rPr lang="en-US" dirty="0"/>
              <a:t>Display various message depending on each event like examples in the previous table</a:t>
            </a:r>
          </a:p>
          <a:p>
            <a:r>
              <a:rPr lang="en-US" dirty="0"/>
              <a:t>Do…while memory clearing issue</a:t>
            </a:r>
          </a:p>
          <a:p>
            <a:pPr marL="0" indent="0">
              <a:buNone/>
            </a:pPr>
            <a:r>
              <a:rPr lang="en-US" dirty="0"/>
              <a:t>      Do{</a:t>
            </a:r>
          </a:p>
          <a:p>
            <a:pPr marL="0" indent="0">
              <a:buNone/>
            </a:pPr>
            <a:r>
              <a:rPr lang="en-US" dirty="0"/>
              <a:t>      	play game (preflop() </a:t>
            </a:r>
            <a:r>
              <a:rPr lang="en-US" dirty="0">
                <a:sym typeface="Wingdings" panose="05000000000000000000" pitchFamily="2" charset="2"/>
              </a:rPr>
              <a:t> flop()  turn()  river() </a:t>
            </a:r>
            <a:r>
              <a:rPr lang="en-US" dirty="0" err="1">
                <a:sym typeface="Wingdings" panose="05000000000000000000" pitchFamily="2" charset="2"/>
              </a:rPr>
              <a:t>decideWinner</a:t>
            </a:r>
            <a:r>
              <a:rPr lang="en-US" dirty="0">
                <a:sym typeface="Wingdings" panose="05000000000000000000" pitchFamily="2" charset="2"/>
              </a:rPr>
              <a:t>()  </a:t>
            </a:r>
            <a:r>
              <a:rPr lang="en-US" dirty="0" err="1">
                <a:sym typeface="Wingdings" panose="05000000000000000000" pitchFamily="2" charset="2"/>
              </a:rPr>
              <a:t>resetRound</a:t>
            </a:r>
            <a:r>
              <a:rPr lang="en-US" dirty="0">
                <a:sym typeface="Wingdings" panose="05000000000000000000" pitchFamily="2" charset="2"/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	</a:t>
            </a:r>
            <a:r>
              <a:rPr lang="en-US" dirty="0" err="1"/>
              <a:t>nRounds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  	rotate distributing cards order;</a:t>
            </a:r>
          </a:p>
          <a:p>
            <a:pPr marL="0" indent="0">
              <a:buNone/>
            </a:pPr>
            <a:r>
              <a:rPr lang="en-US" dirty="0"/>
              <a:t>    }while(all players not quit || more than two players still play game)     </a:t>
            </a:r>
          </a:p>
        </p:txBody>
      </p:sp>
    </p:spTree>
    <p:extLst>
      <p:ext uri="{BB962C8B-B14F-4D97-AF65-F5344CB8AC3E}">
        <p14:creationId xmlns:p14="http://schemas.microsoft.com/office/powerpoint/2010/main" val="6638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11033-94A2-4810-A52C-750E3552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goal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4D0FA-52D8-4F9B-B458-2BEB0AC8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538976" cy="5655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Create Texas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Holdem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game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23FC6-635E-4A3F-BAE3-BA8D3EE3CC8E}"/>
              </a:ext>
            </a:extLst>
          </p:cNvPr>
          <p:cNvSpPr txBox="1"/>
          <p:nvPr/>
        </p:nvSpPr>
        <p:spPr>
          <a:xfrm>
            <a:off x="1451578" y="3105834"/>
            <a:ext cx="9538976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By using MVC or Model-View-Controller 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0BDE2-5680-4216-A376-B6EBD593ADEB}"/>
              </a:ext>
            </a:extLst>
          </p:cNvPr>
          <p:cNvSpPr txBox="1"/>
          <p:nvPr/>
        </p:nvSpPr>
        <p:spPr>
          <a:xfrm>
            <a:off x="1451578" y="4357914"/>
            <a:ext cx="946655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Objects of JavaScript and php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E1EFF-5CF4-4ADD-94CA-0C4CEF95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Steps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FCB04-5C3A-48EA-9867-E33C170C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C72055-F2EF-4EC5-B475-26BBEC674E37}"/>
              </a:ext>
            </a:extLst>
          </p:cNvPr>
          <p:cNvSpPr/>
          <p:nvPr/>
        </p:nvSpPr>
        <p:spPr>
          <a:xfrm>
            <a:off x="1800225" y="2267705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4A7C5-3713-4FAB-A182-75390C75B15E}"/>
              </a:ext>
            </a:extLst>
          </p:cNvPr>
          <p:cNvSpPr txBox="1"/>
          <p:nvPr/>
        </p:nvSpPr>
        <p:spPr>
          <a:xfrm>
            <a:off x="3665342" y="2015732"/>
            <a:ext cx="738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a program with C++ to figure out how to embody Texas </a:t>
            </a:r>
            <a:r>
              <a:rPr lang="en-US" dirty="0" err="1"/>
              <a:t>Holdem</a:t>
            </a:r>
            <a:r>
              <a:rPr lang="en-US" dirty="0"/>
              <a:t> card game into a computer program</a:t>
            </a:r>
          </a:p>
          <a:p>
            <a:r>
              <a:rPr lang="en-US" dirty="0"/>
              <a:t>Analyze it to plan how to utilize JavaScript and php to our project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B369F2-3299-4D2C-8F80-8BB8A9CCBD30}"/>
              </a:ext>
            </a:extLst>
          </p:cNvPr>
          <p:cNvSpPr/>
          <p:nvPr/>
        </p:nvSpPr>
        <p:spPr>
          <a:xfrm>
            <a:off x="1791698" y="3328977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2B26A-52AE-4EE8-9573-65D2C0D55C67}"/>
              </a:ext>
            </a:extLst>
          </p:cNvPr>
          <p:cNvSpPr txBox="1"/>
          <p:nvPr/>
        </p:nvSpPr>
        <p:spPr>
          <a:xfrm>
            <a:off x="3665342" y="3272512"/>
            <a:ext cx="73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MVC concept throughout comparison between sample game, </a:t>
            </a:r>
            <a:r>
              <a:rPr lang="en-US" dirty="0" err="1"/>
              <a:t>BattleShip</a:t>
            </a:r>
            <a:r>
              <a:rPr lang="en-US" dirty="0"/>
              <a:t> and Texas </a:t>
            </a:r>
            <a:r>
              <a:rPr lang="en-US" dirty="0" err="1"/>
              <a:t>Holdem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311E5C-2B49-4A25-B058-9C8746FB19F7}"/>
              </a:ext>
            </a:extLst>
          </p:cNvPr>
          <p:cNvSpPr/>
          <p:nvPr/>
        </p:nvSpPr>
        <p:spPr>
          <a:xfrm>
            <a:off x="1800225" y="4486563"/>
            <a:ext cx="1533525" cy="533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4AB4D-461B-4C6F-98FD-09502E555731}"/>
              </a:ext>
            </a:extLst>
          </p:cNvPr>
          <p:cNvSpPr txBox="1"/>
          <p:nvPr/>
        </p:nvSpPr>
        <p:spPr>
          <a:xfrm>
            <a:off x="3665342" y="4486563"/>
            <a:ext cx="738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objects created by C++ to JavaScript and php with the concept of MVC</a:t>
            </a:r>
          </a:p>
        </p:txBody>
      </p:sp>
    </p:spTree>
    <p:extLst>
      <p:ext uri="{BB962C8B-B14F-4D97-AF65-F5344CB8AC3E}">
        <p14:creationId xmlns:p14="http://schemas.microsoft.com/office/powerpoint/2010/main" val="84474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5B44D-CDFC-4996-91DB-C27F3689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how to distribute cards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15CCE-B6C1-43BD-9620-C6797BB0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59396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</a:rPr>
              <a:t>   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5F32AC-4879-4107-88A0-569EEF25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6232966" cy="35060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C4B0FE-761E-4C73-BEFD-DA47ED339D2C}"/>
              </a:ext>
            </a:extLst>
          </p:cNvPr>
          <p:cNvSpPr/>
          <p:nvPr/>
        </p:nvSpPr>
        <p:spPr>
          <a:xfrm>
            <a:off x="3223549" y="2332299"/>
            <a:ext cx="3802284" cy="146998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55BC7-6412-473F-A623-E270EA9B3FC2}"/>
              </a:ext>
            </a:extLst>
          </p:cNvPr>
          <p:cNvSpPr txBox="1"/>
          <p:nvPr/>
        </p:nvSpPr>
        <p:spPr>
          <a:xfrm>
            <a:off x="3309533" y="1970090"/>
            <a:ext cx="456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(1) Preflop - Each player receives two Cards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FED77F-E0D7-4B58-A89E-84D1D1E77B04}"/>
              </a:ext>
            </a:extLst>
          </p:cNvPr>
          <p:cNvSpPr/>
          <p:nvPr/>
        </p:nvSpPr>
        <p:spPr>
          <a:xfrm>
            <a:off x="2980481" y="4062714"/>
            <a:ext cx="2656390" cy="11864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AA6EB0-9573-4BE3-8656-CB48DEC43757}"/>
              </a:ext>
            </a:extLst>
          </p:cNvPr>
          <p:cNvSpPr txBox="1"/>
          <p:nvPr/>
        </p:nvSpPr>
        <p:spPr>
          <a:xfrm>
            <a:off x="3402956" y="5170373"/>
            <a:ext cx="16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(2)flop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41996E-3B4F-4BD0-A19C-0F42A3A34D33}"/>
              </a:ext>
            </a:extLst>
          </p:cNvPr>
          <p:cNvSpPr/>
          <p:nvPr/>
        </p:nvSpPr>
        <p:spPr>
          <a:xfrm>
            <a:off x="6555131" y="4023877"/>
            <a:ext cx="841797" cy="11864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B8D33-F3DC-4FD8-9384-8281650BAB12}"/>
              </a:ext>
            </a:extLst>
          </p:cNvPr>
          <p:cNvSpPr txBox="1"/>
          <p:nvPr/>
        </p:nvSpPr>
        <p:spPr>
          <a:xfrm>
            <a:off x="5571925" y="5206314"/>
            <a:ext cx="84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(3)turn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C49632-194B-4DDF-8117-913EA35D33EB}"/>
              </a:ext>
            </a:extLst>
          </p:cNvPr>
          <p:cNvSpPr/>
          <p:nvPr/>
        </p:nvSpPr>
        <p:spPr>
          <a:xfrm>
            <a:off x="5683754" y="4056738"/>
            <a:ext cx="841797" cy="118640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3A0FE1-9988-49B6-BD59-10564D9166F2}"/>
              </a:ext>
            </a:extLst>
          </p:cNvPr>
          <p:cNvSpPr txBox="1"/>
          <p:nvPr/>
        </p:nvSpPr>
        <p:spPr>
          <a:xfrm>
            <a:off x="6615243" y="5142655"/>
            <a:ext cx="111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(4)river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5F2644F-EB7B-4AF0-8472-229DC8EC5610}"/>
              </a:ext>
            </a:extLst>
          </p:cNvPr>
          <p:cNvSpPr/>
          <p:nvPr/>
        </p:nvSpPr>
        <p:spPr>
          <a:xfrm>
            <a:off x="9361669" y="2068955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Preflop </a:t>
            </a:r>
            <a:r>
              <a:rPr lang="en-US" sz="1400" dirty="0"/>
              <a:t>(2Cards)</a:t>
            </a:r>
            <a:endParaRPr 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F82E46-4E15-4202-AE35-A88543BE37AE}"/>
              </a:ext>
            </a:extLst>
          </p:cNvPr>
          <p:cNvSpPr/>
          <p:nvPr/>
        </p:nvSpPr>
        <p:spPr>
          <a:xfrm>
            <a:off x="9361668" y="3081963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Flop </a:t>
            </a:r>
            <a:r>
              <a:rPr lang="en-US" sz="1400" dirty="0"/>
              <a:t>(3Cards)</a:t>
            </a:r>
            <a:endParaRPr 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5516B5-E4A2-4401-AE71-10ECCD5E51CE}"/>
              </a:ext>
            </a:extLst>
          </p:cNvPr>
          <p:cNvSpPr/>
          <p:nvPr/>
        </p:nvSpPr>
        <p:spPr>
          <a:xfrm>
            <a:off x="9369673" y="4012976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</a:t>
            </a:r>
            <a:r>
              <a:rPr lang="en-US" sz="1400" dirty="0"/>
              <a:t>(1Card)</a:t>
            </a:r>
            <a:endParaRPr 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A97937-3DC2-4E95-9D4A-6DD7471DCF65}"/>
              </a:ext>
            </a:extLst>
          </p:cNvPr>
          <p:cNvSpPr/>
          <p:nvPr/>
        </p:nvSpPr>
        <p:spPr>
          <a:xfrm>
            <a:off x="9369673" y="4951383"/>
            <a:ext cx="1724628" cy="42228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River </a:t>
            </a:r>
            <a:r>
              <a:rPr lang="en-US" sz="1400" dirty="0"/>
              <a:t>(1Card)</a:t>
            </a:r>
            <a:endParaRPr 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974C446-B5AB-424F-AAED-FBD4F9F98BB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231987" y="4435263"/>
            <a:ext cx="0" cy="51612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9E236E-4B69-4F29-9AAB-665C83F4CBCF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223982" y="3504250"/>
            <a:ext cx="8005" cy="50872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FCD21BD-325C-4900-B47F-ADD610C8A7FC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flipH="1">
            <a:off x="10223982" y="2491242"/>
            <a:ext cx="1" cy="59072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F0C358-27E7-4CC5-A6AA-04E8063C87C0}"/>
              </a:ext>
            </a:extLst>
          </p:cNvPr>
          <p:cNvSpPr/>
          <p:nvPr/>
        </p:nvSpPr>
        <p:spPr>
          <a:xfrm>
            <a:off x="7856315" y="2069559"/>
            <a:ext cx="1505353" cy="4210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Player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413E13-973B-445A-BC30-AD8879923E80}"/>
              </a:ext>
            </a:extLst>
          </p:cNvPr>
          <p:cNvSpPr/>
          <p:nvPr/>
        </p:nvSpPr>
        <p:spPr>
          <a:xfrm>
            <a:off x="7858502" y="3079130"/>
            <a:ext cx="1505353" cy="22945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Community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F4C87648-33E9-4028-B98A-11B650A4E5AF}"/>
              </a:ext>
            </a:extLst>
          </p:cNvPr>
          <p:cNvSpPr/>
          <p:nvPr/>
        </p:nvSpPr>
        <p:spPr>
          <a:xfrm>
            <a:off x="11084110" y="2440029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1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ED28323-E29F-44F0-A026-14A9F63ADD93}"/>
              </a:ext>
            </a:extLst>
          </p:cNvPr>
          <p:cNvSpPr/>
          <p:nvPr/>
        </p:nvSpPr>
        <p:spPr>
          <a:xfrm>
            <a:off x="11140075" y="3349133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2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DDFB86C-C25D-4CD6-8D63-A9511F8DBF91}"/>
              </a:ext>
            </a:extLst>
          </p:cNvPr>
          <p:cNvSpPr/>
          <p:nvPr/>
        </p:nvSpPr>
        <p:spPr>
          <a:xfrm>
            <a:off x="11160839" y="4346750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3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ECF769D-7CE8-4B29-9FBA-5AC233ED3FD9}"/>
              </a:ext>
            </a:extLst>
          </p:cNvPr>
          <p:cNvSpPr/>
          <p:nvPr/>
        </p:nvSpPr>
        <p:spPr>
          <a:xfrm>
            <a:off x="11160839" y="5373130"/>
            <a:ext cx="729237" cy="69314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 4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48B1007-9C52-4E43-A533-3264771D8E0D}"/>
              </a:ext>
            </a:extLst>
          </p:cNvPr>
          <p:cNvCxnSpPr>
            <a:endCxn id="53" idx="2"/>
          </p:cNvCxnSpPr>
          <p:nvPr/>
        </p:nvCxnSpPr>
        <p:spPr>
          <a:xfrm>
            <a:off x="10353554" y="2786601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9F05F4-2C21-48D5-BC84-47EE1A3FB8AE}"/>
              </a:ext>
            </a:extLst>
          </p:cNvPr>
          <p:cNvCxnSpPr/>
          <p:nvPr/>
        </p:nvCxnSpPr>
        <p:spPr>
          <a:xfrm>
            <a:off x="10409519" y="3720209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204935E-D02C-4EB2-8ACF-2C1209A32B1C}"/>
              </a:ext>
            </a:extLst>
          </p:cNvPr>
          <p:cNvCxnSpPr/>
          <p:nvPr/>
        </p:nvCxnSpPr>
        <p:spPr>
          <a:xfrm>
            <a:off x="10430283" y="4691863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61BFF0E-97B3-4F6B-B410-1A749D22C8FE}"/>
              </a:ext>
            </a:extLst>
          </p:cNvPr>
          <p:cNvCxnSpPr/>
          <p:nvPr/>
        </p:nvCxnSpPr>
        <p:spPr>
          <a:xfrm>
            <a:off x="10431634" y="5691118"/>
            <a:ext cx="730556" cy="1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9249ED38-F25D-4EA9-89B0-5E47BE371E03}"/>
              </a:ext>
            </a:extLst>
          </p:cNvPr>
          <p:cNvSpPr/>
          <p:nvPr/>
        </p:nvSpPr>
        <p:spPr>
          <a:xfrm>
            <a:off x="9598199" y="2713267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다이아몬드 62">
            <a:extLst>
              <a:ext uri="{FF2B5EF4-FFF2-40B4-BE49-F238E27FC236}">
                <a16:creationId xmlns:a16="http://schemas.microsoft.com/office/drawing/2014/main" id="{102D51E3-6FD1-443B-86ED-AD55056994DB}"/>
              </a:ext>
            </a:extLst>
          </p:cNvPr>
          <p:cNvSpPr/>
          <p:nvPr/>
        </p:nvSpPr>
        <p:spPr>
          <a:xfrm>
            <a:off x="9595942" y="4605075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다이아몬드 63">
            <a:extLst>
              <a:ext uri="{FF2B5EF4-FFF2-40B4-BE49-F238E27FC236}">
                <a16:creationId xmlns:a16="http://schemas.microsoft.com/office/drawing/2014/main" id="{C2C6CDD7-DE8C-44A6-A2B0-1F00F4218F11}"/>
              </a:ext>
            </a:extLst>
          </p:cNvPr>
          <p:cNvSpPr/>
          <p:nvPr/>
        </p:nvSpPr>
        <p:spPr>
          <a:xfrm>
            <a:off x="9599945" y="3625816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7F8523-9453-4690-8140-797F3EB4E1B6}"/>
              </a:ext>
            </a:extLst>
          </p:cNvPr>
          <p:cNvSpPr txBox="1"/>
          <p:nvPr/>
        </p:nvSpPr>
        <p:spPr>
          <a:xfrm>
            <a:off x="8001718" y="5437124"/>
            <a:ext cx="201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- Dealer throw away a card of deck</a:t>
            </a:r>
          </a:p>
        </p:txBody>
      </p:sp>
      <p:sp>
        <p:nvSpPr>
          <p:cNvPr id="66" name="다이아몬드 65">
            <a:extLst>
              <a:ext uri="{FF2B5EF4-FFF2-40B4-BE49-F238E27FC236}">
                <a16:creationId xmlns:a16="http://schemas.microsoft.com/office/drawing/2014/main" id="{97E9675B-6398-488B-B3D7-E84057472C70}"/>
              </a:ext>
            </a:extLst>
          </p:cNvPr>
          <p:cNvSpPr/>
          <p:nvPr/>
        </p:nvSpPr>
        <p:spPr>
          <a:xfrm>
            <a:off x="8015535" y="5511987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5B44D-CDFC-4996-91DB-C27F3689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>
                <a:solidFill>
                  <a:schemeClr val="accent1"/>
                </a:solidFill>
              </a:rPr>
              <a:t>rank of hands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15CCE-B6C1-43BD-9620-C6797BB0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159396" cy="3450613"/>
          </a:xfrm>
        </p:spPr>
        <p:txBody>
          <a:bodyPr/>
          <a:lstStyle/>
          <a:p>
            <a:r>
              <a:rPr lang="en-US" dirty="0"/>
              <a:t>Texas </a:t>
            </a:r>
            <a:r>
              <a:rPr lang="en-US" dirty="0" err="1"/>
              <a:t>Holdem</a:t>
            </a:r>
            <a:r>
              <a:rPr lang="en-US" dirty="0"/>
              <a:t> is one of Poker game which has a unique rank of hands created by </a:t>
            </a:r>
            <a:r>
              <a:rPr lang="en-US" b="1" dirty="0"/>
              <a:t>combinations of pairs and sequences </a:t>
            </a:r>
            <a:r>
              <a:rPr lang="en-US" dirty="0"/>
              <a:t>of face and suit with five cards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19A8968-3EF8-44B2-9849-24946FB0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01834"/>
              </p:ext>
            </p:extLst>
          </p:nvPr>
        </p:nvGraphicFramePr>
        <p:xfrm>
          <a:off x="1879599" y="2786589"/>
          <a:ext cx="9807575" cy="326689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702051">
                  <a:extLst>
                    <a:ext uri="{9D8B030D-6E8A-4147-A177-3AD203B41FA5}">
                      <a16:colId xmlns:a16="http://schemas.microsoft.com/office/drawing/2014/main" val="991406404"/>
                    </a:ext>
                  </a:extLst>
                </a:gridCol>
                <a:gridCol w="6105524">
                  <a:extLst>
                    <a:ext uri="{9D8B030D-6E8A-4147-A177-3AD203B41FA5}">
                      <a16:colId xmlns:a16="http://schemas.microsoft.com/office/drawing/2014/main" val="1900711593"/>
                    </a:ext>
                  </a:extLst>
                </a:gridCol>
              </a:tblGrid>
              <a:tr h="4666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 of Hands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299543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(Royal) Straight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Straight + Flush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17007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Four of a 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515087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Full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6428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 cards with same kind of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855705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r>
                        <a:rPr lang="en-US" dirty="0"/>
                        <a:t>Straight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 cards in a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11626"/>
                  </a:ext>
                </a:extLst>
              </a:tr>
              <a:tr h="466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Three of a kind, Two pairs, One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5778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0B42451-3ED6-4C8A-AFCB-A7BAB277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15" y="3260978"/>
            <a:ext cx="1880235" cy="4800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FFF995-761C-4686-A2EE-5230906B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620" y="3718230"/>
            <a:ext cx="1840230" cy="4629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96070A-7C14-419B-ABFB-97F37649B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6620" y="4181145"/>
            <a:ext cx="1828800" cy="440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D14EDA-029A-4E4A-ABE4-3EC256761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617" y="4638397"/>
            <a:ext cx="1868805" cy="4686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117261-BBDD-4D36-B887-E1735BCE8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6615" y="5124224"/>
            <a:ext cx="1845945" cy="4743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2DBF64-889C-44BE-A92A-58E5F3AF9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6615" y="5577994"/>
            <a:ext cx="1851660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0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58FF-5BBC-4938-9E1A-705B26BE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Given or predestined condition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AF458-2438-46B2-87EB-7482953B1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849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players</a:t>
            </a:r>
          </a:p>
          <a:p>
            <a:r>
              <a:rPr lang="en-US" dirty="0"/>
              <a:t>The result of shuffle</a:t>
            </a:r>
          </a:p>
          <a:p>
            <a:r>
              <a:rPr lang="en-US" dirty="0"/>
              <a:t>Game Rule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Betting strategy of another players (Bluffing vs Reasonable Decision) – That is, it’s not only about a calculation of probability. Rather, it’s about a figuring out another player’s betting strategy and its pattern. In this reason, our project is limited with human players.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DFA62-78CF-43C3-B849-FDF1726CDEE1}"/>
              </a:ext>
            </a:extLst>
          </p:cNvPr>
          <p:cNvSpPr txBox="1"/>
          <p:nvPr/>
        </p:nvSpPr>
        <p:spPr>
          <a:xfrm>
            <a:off x="3225304" y="2943135"/>
            <a:ext cx="782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Big Blind should initially put money into the pot mandatorily (Small Blind ~ ½)</a:t>
            </a:r>
          </a:p>
          <a:p>
            <a:r>
              <a:rPr lang="en-US" dirty="0"/>
              <a:t>      Dealer distributes cards with a clock-wise order</a:t>
            </a:r>
          </a:p>
          <a:p>
            <a:r>
              <a:rPr lang="en-US" dirty="0"/>
              <a:t>      Procedure ~ “preflop”, “flop”, “river”, “turn”</a:t>
            </a:r>
          </a:p>
          <a:p>
            <a:r>
              <a:rPr lang="en-US" dirty="0"/>
              <a:t>      After each procedure, dealer throw away a card</a:t>
            </a:r>
          </a:p>
        </p:txBody>
      </p:sp>
    </p:spTree>
    <p:extLst>
      <p:ext uri="{BB962C8B-B14F-4D97-AF65-F5344CB8AC3E}">
        <p14:creationId xmlns:p14="http://schemas.microsoft.com/office/powerpoint/2010/main" val="348816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502B7-4B29-443B-839F-406955B2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of Texas </a:t>
            </a:r>
            <a:r>
              <a:rPr lang="en-US" dirty="0" err="1"/>
              <a:t>holdem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What players can decide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55456-9ADC-45C6-942C-C8070C027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Join/quit/just watch a game</a:t>
            </a:r>
          </a:p>
          <a:p>
            <a:r>
              <a:rPr lang="en-US" dirty="0"/>
              <a:t>Betting strategy: check / call / raise / fold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04B191-DB6D-462C-9D39-6144307DC12F}"/>
              </a:ext>
            </a:extLst>
          </p:cNvPr>
          <p:cNvSpPr/>
          <p:nvPr/>
        </p:nvSpPr>
        <p:spPr>
          <a:xfrm>
            <a:off x="1790700" y="3076575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4987DF-E762-46F0-B2A7-1629D9B3AD5E}"/>
              </a:ext>
            </a:extLst>
          </p:cNvPr>
          <p:cNvSpPr/>
          <p:nvPr/>
        </p:nvSpPr>
        <p:spPr>
          <a:xfrm>
            <a:off x="1790700" y="3633338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05521A-CB4A-4C97-82A5-BA8F829C4723}"/>
              </a:ext>
            </a:extLst>
          </p:cNvPr>
          <p:cNvSpPr/>
          <p:nvPr/>
        </p:nvSpPr>
        <p:spPr>
          <a:xfrm>
            <a:off x="1790700" y="4194414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raise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2BE53D-6C8A-4CAF-817B-C25DFB836F36}"/>
              </a:ext>
            </a:extLst>
          </p:cNvPr>
          <p:cNvSpPr/>
          <p:nvPr/>
        </p:nvSpPr>
        <p:spPr>
          <a:xfrm>
            <a:off x="1790700" y="4755490"/>
            <a:ext cx="1714500" cy="4762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3586CCB-0E60-46B2-9499-66330301D292}"/>
              </a:ext>
            </a:extLst>
          </p:cNvPr>
          <p:cNvSpPr/>
          <p:nvPr/>
        </p:nvSpPr>
        <p:spPr>
          <a:xfrm rot="403750">
            <a:off x="3836504" y="3383682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3CF0B83-BE3D-45F1-85F8-CC4570D8505F}"/>
              </a:ext>
            </a:extLst>
          </p:cNvPr>
          <p:cNvSpPr/>
          <p:nvPr/>
        </p:nvSpPr>
        <p:spPr>
          <a:xfrm>
            <a:off x="3838575" y="3790500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4DBC270-D4F0-470C-B836-A85D1F4F32BE}"/>
              </a:ext>
            </a:extLst>
          </p:cNvPr>
          <p:cNvSpPr/>
          <p:nvPr/>
        </p:nvSpPr>
        <p:spPr>
          <a:xfrm rot="21058903">
            <a:off x="3839188" y="4193823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EB187E5-944A-4DE1-AB54-E3C6283852D4}"/>
              </a:ext>
            </a:extLst>
          </p:cNvPr>
          <p:cNvSpPr/>
          <p:nvPr/>
        </p:nvSpPr>
        <p:spPr>
          <a:xfrm>
            <a:off x="3838575" y="5018670"/>
            <a:ext cx="2152650" cy="161925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732D97-D102-4CD2-B64F-BD39441743D3}"/>
              </a:ext>
            </a:extLst>
          </p:cNvPr>
          <p:cNvSpPr/>
          <p:nvPr/>
        </p:nvSpPr>
        <p:spPr>
          <a:xfrm>
            <a:off x="6162677" y="3076575"/>
            <a:ext cx="5124448" cy="14895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Decide to keep going in this round of a game</a:t>
            </a:r>
          </a:p>
          <a:p>
            <a:r>
              <a:rPr lang="en-US" dirty="0"/>
              <a:t>  Check: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].bet($0)</a:t>
            </a:r>
          </a:p>
          <a:p>
            <a:r>
              <a:rPr lang="en-US" dirty="0"/>
              <a:t>  Call: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].bet($a)</a:t>
            </a:r>
          </a:p>
          <a:p>
            <a:r>
              <a:rPr lang="en-US" dirty="0"/>
              <a:t>  Raise: players[</a:t>
            </a:r>
            <a:r>
              <a:rPr lang="en-US" dirty="0" err="1"/>
              <a:t>i</a:t>
            </a:r>
            <a:r>
              <a:rPr lang="en-US" dirty="0"/>
              <a:t>].active==1 &amp;&amp; players[</a:t>
            </a:r>
            <a:r>
              <a:rPr lang="en-US" dirty="0" err="1"/>
              <a:t>i</a:t>
            </a:r>
            <a:r>
              <a:rPr lang="en-US" dirty="0"/>
              <a:t>].bet($a+$b)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E8F1AB-F470-4044-A19F-ADDB73C9B380}"/>
              </a:ext>
            </a:extLst>
          </p:cNvPr>
          <p:cNvSpPr/>
          <p:nvPr/>
        </p:nvSpPr>
        <p:spPr>
          <a:xfrm>
            <a:off x="6162677" y="4653716"/>
            <a:ext cx="5124448" cy="6517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Decide to stop here in this round of a game</a:t>
            </a:r>
          </a:p>
          <a:p>
            <a:r>
              <a:rPr lang="en-US" dirty="0"/>
              <a:t>  Fold: players[</a:t>
            </a:r>
            <a:r>
              <a:rPr lang="en-US" dirty="0" err="1"/>
              <a:t>i</a:t>
            </a:r>
            <a:r>
              <a:rPr lang="en-US" dirty="0"/>
              <a:t>].active from 1 to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9F23-4059-4B72-8DA3-F0EC8B1236BC}"/>
              </a:ext>
            </a:extLst>
          </p:cNvPr>
          <p:cNvSpPr txBox="1"/>
          <p:nvPr/>
        </p:nvSpPr>
        <p:spPr>
          <a:xfrm>
            <a:off x="1790700" y="5305425"/>
            <a:ext cx="93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($a= amount that previous player bet, $b=additional amount current player bet)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1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(1)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Card 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6CFD2-D5C8-4006-8655-B82D4242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474" y="2865097"/>
            <a:ext cx="1381125" cy="1447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038B08-6B10-4FFC-9C26-27F0270DC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79" y="2591846"/>
            <a:ext cx="2924175" cy="29718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04ADFD-0375-4D57-A0E5-87A44758864B}"/>
              </a:ext>
            </a:extLst>
          </p:cNvPr>
          <p:cNvSpPr/>
          <p:nvPr/>
        </p:nvSpPr>
        <p:spPr>
          <a:xfrm>
            <a:off x="7600226" y="2172639"/>
            <a:ext cx="2866483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 Card Membership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10166-C4EC-4DDB-8683-F39634DEBD5D}"/>
              </a:ext>
            </a:extLst>
          </p:cNvPr>
          <p:cNvSpPr/>
          <p:nvPr/>
        </p:nvSpPr>
        <p:spPr>
          <a:xfrm>
            <a:off x="1648350" y="3069703"/>
            <a:ext cx="1381124" cy="71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Hierarchy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94BC03B-B12D-410F-86B5-5E2C0F72C58A}"/>
              </a:ext>
            </a:extLst>
          </p:cNvPr>
          <p:cNvCxnSpPr>
            <a:endCxn id="8" idx="1"/>
          </p:cNvCxnSpPr>
          <p:nvPr/>
        </p:nvCxnSpPr>
        <p:spPr>
          <a:xfrm flipV="1">
            <a:off x="4109013" y="2327935"/>
            <a:ext cx="3491213" cy="831954"/>
          </a:xfrm>
          <a:prstGeom prst="bentConnector3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3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2753-E1AE-4F42-8EA8-D7230A8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2</a:t>
            </a:r>
            <a:br>
              <a:rPr lang="en-US" dirty="0"/>
            </a:br>
            <a:r>
              <a:rPr lang="en-US" dirty="0"/>
              <a:t> - </a:t>
            </a:r>
            <a:r>
              <a:rPr lang="en-US" dirty="0">
                <a:solidFill>
                  <a:schemeClr val="accent1"/>
                </a:solidFill>
              </a:rPr>
              <a:t>(2)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Player,  (3) Hands : Player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B6CFD2-D5C8-4006-8655-B82D4242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646" y="2873297"/>
            <a:ext cx="1381125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D3FC35-C5B5-4438-B416-C3D803B6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417" y="2178045"/>
            <a:ext cx="3429000" cy="44862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EC4A48-1970-42E1-8718-96CBCEFCBE3C}"/>
              </a:ext>
            </a:extLst>
          </p:cNvPr>
          <p:cNvSpPr/>
          <p:nvPr/>
        </p:nvSpPr>
        <p:spPr>
          <a:xfrm>
            <a:off x="4647716" y="1917348"/>
            <a:ext cx="3382701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 Player Membership List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F10166-C4EC-4DDB-8683-F39634DEBD5D}"/>
              </a:ext>
            </a:extLst>
          </p:cNvPr>
          <p:cNvSpPr/>
          <p:nvPr/>
        </p:nvSpPr>
        <p:spPr>
          <a:xfrm>
            <a:off x="1382131" y="3158925"/>
            <a:ext cx="1381124" cy="71859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  <a:p>
            <a:pPr algn="ctr"/>
            <a:r>
              <a:rPr lang="en-US" dirty="0"/>
              <a:t>Hierarchy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68CE578-F2BD-4723-8096-503F71D7735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3438309" y="2668115"/>
            <a:ext cx="1804877" cy="613937"/>
          </a:xfrm>
          <a:prstGeom prst="bentConnector2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082299FC-A7F1-4831-B4EE-4FC3933A1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354" y="0"/>
            <a:ext cx="3433482" cy="6858000"/>
          </a:xfrm>
          <a:prstGeom prst="rect">
            <a:avLst/>
          </a:prstGeom>
        </p:spPr>
      </p:pic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334EE20F-20DC-43AD-B6DA-524FA196EB8A}"/>
              </a:ext>
            </a:extLst>
          </p:cNvPr>
          <p:cNvSpPr/>
          <p:nvPr/>
        </p:nvSpPr>
        <p:spPr>
          <a:xfrm>
            <a:off x="10740421" y="804519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93CA23C5-EAE5-412B-BE42-767C50780931}"/>
              </a:ext>
            </a:extLst>
          </p:cNvPr>
          <p:cNvSpPr/>
          <p:nvPr/>
        </p:nvSpPr>
        <p:spPr>
          <a:xfrm>
            <a:off x="10740421" y="1550818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다이아몬드 22">
            <a:extLst>
              <a:ext uri="{FF2B5EF4-FFF2-40B4-BE49-F238E27FC236}">
                <a16:creationId xmlns:a16="http://schemas.microsoft.com/office/drawing/2014/main" id="{7544A295-FA1F-47B6-A626-6CE1C914452A}"/>
              </a:ext>
            </a:extLst>
          </p:cNvPr>
          <p:cNvSpPr/>
          <p:nvPr/>
        </p:nvSpPr>
        <p:spPr>
          <a:xfrm>
            <a:off x="10764428" y="1774117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E59340E2-6A88-4DAB-97B0-5615F315F85B}"/>
              </a:ext>
            </a:extLst>
          </p:cNvPr>
          <p:cNvSpPr/>
          <p:nvPr/>
        </p:nvSpPr>
        <p:spPr>
          <a:xfrm>
            <a:off x="10770818" y="2017186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6759A078-FE17-42AA-9C5A-02D3C8EA6F7F}"/>
              </a:ext>
            </a:extLst>
          </p:cNvPr>
          <p:cNvSpPr/>
          <p:nvPr/>
        </p:nvSpPr>
        <p:spPr>
          <a:xfrm>
            <a:off x="10740421" y="2975083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76551F34-33BA-406C-BE6F-DE99D36EBBF6}"/>
              </a:ext>
            </a:extLst>
          </p:cNvPr>
          <p:cNvSpPr/>
          <p:nvPr/>
        </p:nvSpPr>
        <p:spPr>
          <a:xfrm>
            <a:off x="10740421" y="3224926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3C2E93A9-5E45-4781-8E35-743BD2A1CC50}"/>
              </a:ext>
            </a:extLst>
          </p:cNvPr>
          <p:cNvSpPr/>
          <p:nvPr/>
        </p:nvSpPr>
        <p:spPr>
          <a:xfrm>
            <a:off x="10764428" y="4176049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3B119A6C-C39A-4CE4-8683-0D6042AEBDDA}"/>
              </a:ext>
            </a:extLst>
          </p:cNvPr>
          <p:cNvSpPr/>
          <p:nvPr/>
        </p:nvSpPr>
        <p:spPr>
          <a:xfrm>
            <a:off x="10740421" y="3446222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B5EFB579-5FC4-479C-83E3-760B344789D1}"/>
              </a:ext>
            </a:extLst>
          </p:cNvPr>
          <p:cNvSpPr/>
          <p:nvPr/>
        </p:nvSpPr>
        <p:spPr>
          <a:xfrm>
            <a:off x="10740421" y="4665662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6D4262D6-E2A9-4AB0-8A8B-773657A72964}"/>
              </a:ext>
            </a:extLst>
          </p:cNvPr>
          <p:cNvSpPr/>
          <p:nvPr/>
        </p:nvSpPr>
        <p:spPr>
          <a:xfrm>
            <a:off x="10773605" y="6334912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다이아몬드 30">
            <a:extLst>
              <a:ext uri="{FF2B5EF4-FFF2-40B4-BE49-F238E27FC236}">
                <a16:creationId xmlns:a16="http://schemas.microsoft.com/office/drawing/2014/main" id="{0F65ED16-9B11-41CC-9646-409569813B49}"/>
              </a:ext>
            </a:extLst>
          </p:cNvPr>
          <p:cNvSpPr/>
          <p:nvPr/>
        </p:nvSpPr>
        <p:spPr>
          <a:xfrm>
            <a:off x="10770818" y="6091843"/>
            <a:ext cx="197976" cy="2430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6587C3-389A-44E2-B90C-BCFA061C2F9E}"/>
              </a:ext>
            </a:extLst>
          </p:cNvPr>
          <p:cNvSpPr/>
          <p:nvPr/>
        </p:nvSpPr>
        <p:spPr>
          <a:xfrm>
            <a:off x="5261653" y="38384"/>
            <a:ext cx="3382701" cy="31059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(3) Hands Membership List</a:t>
            </a:r>
          </a:p>
        </p:txBody>
      </p:sp>
    </p:spTree>
    <p:extLst>
      <p:ext uri="{BB962C8B-B14F-4D97-AF65-F5344CB8AC3E}">
        <p14:creationId xmlns:p14="http://schemas.microsoft.com/office/powerpoint/2010/main" val="24223258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904</TotalTime>
  <Words>1201</Words>
  <Application>Microsoft Office PowerPoint</Application>
  <PresentationFormat>와이드스크린</PresentationFormat>
  <Paragraphs>198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</vt:lpstr>
      <vt:lpstr>갤러리</vt:lpstr>
      <vt:lpstr>Texas holdem</vt:lpstr>
      <vt:lpstr>1. Project goal</vt:lpstr>
      <vt:lpstr>2. Steps</vt:lpstr>
      <vt:lpstr>Understanding of Texas holdem 1 - how to distribute cards</vt:lpstr>
      <vt:lpstr>Understanding of Texas holdem 2 - rank of hands</vt:lpstr>
      <vt:lpstr>Understanding of Texas holdem 3  - Given or predestined condition</vt:lpstr>
      <vt:lpstr>Understanding of Texas holdem 4  - What players can decide</vt:lpstr>
      <vt:lpstr>Object 1  - (1) Card </vt:lpstr>
      <vt:lpstr>Object 2  - (2) Player,  (3) Hands : Player</vt:lpstr>
      <vt:lpstr>Object 1  - (4) Dealer </vt:lpstr>
      <vt:lpstr>MVC  - battleship   vs.   Texas holdem 1</vt:lpstr>
      <vt:lpstr>Attachment 1 - CSS &amp; HTML of Texas Holdem   </vt:lpstr>
      <vt:lpstr>MVC  - battleship   vs.   Texas holdem 2</vt:lpstr>
      <vt:lpstr>MVC  - battleship   vs.   Texas holdem 3</vt:lpstr>
      <vt:lpstr>Improvements  - to do list for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Texas holdem</dc:title>
  <dc:creator>Pete Lee</dc:creator>
  <cp:lastModifiedBy>Pete Lee</cp:lastModifiedBy>
  <cp:revision>38</cp:revision>
  <cp:lastPrinted>2019-10-21T04:20:56Z</cp:lastPrinted>
  <dcterms:created xsi:type="dcterms:W3CDTF">2019-10-16T05:38:57Z</dcterms:created>
  <dcterms:modified xsi:type="dcterms:W3CDTF">2019-10-21T04:22:02Z</dcterms:modified>
</cp:coreProperties>
</file>