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2"/>
  </p:notesMasterIdLst>
  <p:sldIdLst>
    <p:sldId id="256" r:id="rId2"/>
    <p:sldId id="257" r:id="rId3"/>
    <p:sldId id="286" r:id="rId4"/>
    <p:sldId id="287" r:id="rId5"/>
    <p:sldId id="288" r:id="rId6"/>
    <p:sldId id="262" r:id="rId7"/>
    <p:sldId id="263" r:id="rId8"/>
    <p:sldId id="258" r:id="rId9"/>
    <p:sldId id="259" r:id="rId10"/>
    <p:sldId id="260" r:id="rId11"/>
    <p:sldId id="284" r:id="rId12"/>
    <p:sldId id="285" r:id="rId13"/>
    <p:sldId id="273" r:id="rId14"/>
    <p:sldId id="272" r:id="rId15"/>
    <p:sldId id="266" r:id="rId16"/>
    <p:sldId id="274" r:id="rId17"/>
    <p:sldId id="276" r:id="rId18"/>
    <p:sldId id="279" r:id="rId19"/>
    <p:sldId id="277" r:id="rId20"/>
    <p:sldId id="278" r:id="rId21"/>
    <p:sldId id="290" r:id="rId22"/>
    <p:sldId id="267" r:id="rId23"/>
    <p:sldId id="281" r:id="rId24"/>
    <p:sldId id="280" r:id="rId25"/>
    <p:sldId id="269" r:id="rId26"/>
    <p:sldId id="282" r:id="rId27"/>
    <p:sldId id="270" r:id="rId28"/>
    <p:sldId id="289" r:id="rId29"/>
    <p:sldId id="283" r:id="rId30"/>
    <p:sldId id="26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49" autoAdjust="0"/>
  </p:normalViewPr>
  <p:slideViewPr>
    <p:cSldViewPr snapToGrid="0">
      <p:cViewPr varScale="1">
        <p:scale>
          <a:sx n="104" d="100"/>
          <a:sy n="104" d="100"/>
        </p:scale>
        <p:origin x="2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F32FFD-21D7-4F70-8CB7-25A0A935F44C}" type="datetimeFigureOut">
              <a:rPr lang="en-US" smtClean="0"/>
              <a:t>07/15/2018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E3958-6589-4F1C-BB9E-632863AE3F16}" type="slidenum">
              <a:rPr lang="en-US" smtClean="0"/>
              <a:t>‹#›</a:t>
            </a:fld>
            <a:endParaRPr lang="en-US"/>
          </a:p>
        </p:txBody>
      </p:sp>
    </p:spTree>
    <p:extLst>
      <p:ext uri="{BB962C8B-B14F-4D97-AF65-F5344CB8AC3E}">
        <p14:creationId xmlns:p14="http://schemas.microsoft.com/office/powerpoint/2010/main" val="1184549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Security</a:t>
            </a:r>
          </a:p>
          <a:p>
            <a:r>
              <a:rPr lang="en-US" dirty="0"/>
              <a:t>Physical and logical protection against unauthorized access.</a:t>
            </a:r>
          </a:p>
          <a:p>
            <a:r>
              <a:rPr lang="en-US" b="1" dirty="0"/>
              <a:t>Availability</a:t>
            </a:r>
          </a:p>
          <a:p>
            <a:r>
              <a:rPr lang="en-US" dirty="0"/>
              <a:t>The system is operationally available for use as committed or agreed.</a:t>
            </a:r>
          </a:p>
          <a:p>
            <a:r>
              <a:rPr lang="en-US" b="1" dirty="0"/>
              <a:t>Processing Integrity</a:t>
            </a:r>
          </a:p>
          <a:p>
            <a:r>
              <a:rPr lang="en-US" dirty="0"/>
              <a:t>System processing is complete, accurate, timely and authorized.</a:t>
            </a:r>
          </a:p>
          <a:p>
            <a:r>
              <a:rPr lang="en-US" b="1" dirty="0"/>
              <a:t>Confidentiality</a:t>
            </a:r>
          </a:p>
          <a:p>
            <a:r>
              <a:rPr lang="en-US" dirty="0"/>
              <a:t>All information is classified and protected as committed or agreed.</a:t>
            </a:r>
          </a:p>
          <a:p>
            <a:r>
              <a:rPr lang="en-US" b="1" dirty="0"/>
              <a:t>Privacy</a:t>
            </a:r>
          </a:p>
          <a:p>
            <a:r>
              <a:rPr lang="en-US" dirty="0"/>
              <a:t>Personal information is collected, used, retained and transferred as committed or agreed.</a:t>
            </a:r>
          </a:p>
        </p:txBody>
      </p:sp>
      <p:sp>
        <p:nvSpPr>
          <p:cNvPr id="4" name="Slide Number Placeholder 3"/>
          <p:cNvSpPr>
            <a:spLocks noGrp="1"/>
          </p:cNvSpPr>
          <p:nvPr>
            <p:ph type="sldNum" sz="quarter" idx="10"/>
          </p:nvPr>
        </p:nvSpPr>
        <p:spPr/>
        <p:txBody>
          <a:bodyPr/>
          <a:lstStyle/>
          <a:p>
            <a:fld id="{CC0E3958-6589-4F1C-BB9E-632863AE3F16}" type="slidenum">
              <a:rPr lang="en-US" smtClean="0"/>
              <a:t>10</a:t>
            </a:fld>
            <a:endParaRPr lang="en-US"/>
          </a:p>
        </p:txBody>
      </p:sp>
    </p:spTree>
    <p:extLst>
      <p:ext uri="{BB962C8B-B14F-4D97-AF65-F5344CB8AC3E}">
        <p14:creationId xmlns:p14="http://schemas.microsoft.com/office/powerpoint/2010/main" val="3429501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0E3958-6589-4F1C-BB9E-632863AE3F16}" type="slidenum">
              <a:rPr lang="en-US" smtClean="0"/>
              <a:t>20</a:t>
            </a:fld>
            <a:endParaRPr lang="en-US"/>
          </a:p>
        </p:txBody>
      </p:sp>
    </p:spTree>
    <p:extLst>
      <p:ext uri="{BB962C8B-B14F-4D97-AF65-F5344CB8AC3E}">
        <p14:creationId xmlns:p14="http://schemas.microsoft.com/office/powerpoint/2010/main" val="3793559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826124-D366-42EB-953F-A72CFEB7D3E0}" type="datetimeFigureOut">
              <a:rPr lang="en-US" smtClean="0"/>
              <a:t>07/15/2018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10ED5-EE63-4217-A75C-773C9CB2D7D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7827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826124-D366-42EB-953F-A72CFEB7D3E0}" type="datetimeFigureOut">
              <a:rPr lang="en-US" smtClean="0"/>
              <a:t>07/15/2018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10ED5-EE63-4217-A75C-773C9CB2D7DF}" type="slidenum">
              <a:rPr lang="en-US" smtClean="0"/>
              <a:t>‹#›</a:t>
            </a:fld>
            <a:endParaRPr lang="en-US"/>
          </a:p>
        </p:txBody>
      </p:sp>
    </p:spTree>
    <p:extLst>
      <p:ext uri="{BB962C8B-B14F-4D97-AF65-F5344CB8AC3E}">
        <p14:creationId xmlns:p14="http://schemas.microsoft.com/office/powerpoint/2010/main" val="3852565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826124-D366-42EB-953F-A72CFEB7D3E0}" type="datetimeFigureOut">
              <a:rPr lang="en-US" smtClean="0"/>
              <a:t>07/15/2018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10ED5-EE63-4217-A75C-773C9CB2D7DF}" type="slidenum">
              <a:rPr lang="en-US" smtClean="0"/>
              <a:t>‹#›</a:t>
            </a:fld>
            <a:endParaRPr lang="en-US"/>
          </a:p>
        </p:txBody>
      </p:sp>
    </p:spTree>
    <p:extLst>
      <p:ext uri="{BB962C8B-B14F-4D97-AF65-F5344CB8AC3E}">
        <p14:creationId xmlns:p14="http://schemas.microsoft.com/office/powerpoint/2010/main" val="3771467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826124-D366-42EB-953F-A72CFEB7D3E0}" type="datetimeFigureOut">
              <a:rPr lang="en-US" smtClean="0"/>
              <a:t>07/15/2018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10ED5-EE63-4217-A75C-773C9CB2D7DF}" type="slidenum">
              <a:rPr lang="en-US" smtClean="0"/>
              <a:t>‹#›</a:t>
            </a:fld>
            <a:endParaRPr lang="en-US"/>
          </a:p>
        </p:txBody>
      </p:sp>
    </p:spTree>
    <p:extLst>
      <p:ext uri="{BB962C8B-B14F-4D97-AF65-F5344CB8AC3E}">
        <p14:creationId xmlns:p14="http://schemas.microsoft.com/office/powerpoint/2010/main" val="995039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826124-D366-42EB-953F-A72CFEB7D3E0}" type="datetimeFigureOut">
              <a:rPr lang="en-US" smtClean="0"/>
              <a:t>07/15/2018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A10ED5-EE63-4217-A75C-773C9CB2D7D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4694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826124-D366-42EB-953F-A72CFEB7D3E0}" type="datetimeFigureOut">
              <a:rPr lang="en-US" smtClean="0"/>
              <a:t>07/15/2018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10ED5-EE63-4217-A75C-773C9CB2D7DF}" type="slidenum">
              <a:rPr lang="en-US" smtClean="0"/>
              <a:t>‹#›</a:t>
            </a:fld>
            <a:endParaRPr lang="en-US"/>
          </a:p>
        </p:txBody>
      </p:sp>
    </p:spTree>
    <p:extLst>
      <p:ext uri="{BB962C8B-B14F-4D97-AF65-F5344CB8AC3E}">
        <p14:creationId xmlns:p14="http://schemas.microsoft.com/office/powerpoint/2010/main" val="56134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826124-D366-42EB-953F-A72CFEB7D3E0}" type="datetimeFigureOut">
              <a:rPr lang="en-US" smtClean="0"/>
              <a:t>07/15/2018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A10ED5-EE63-4217-A75C-773C9CB2D7DF}" type="slidenum">
              <a:rPr lang="en-US" smtClean="0"/>
              <a:t>‹#›</a:t>
            </a:fld>
            <a:endParaRPr lang="en-US"/>
          </a:p>
        </p:txBody>
      </p:sp>
    </p:spTree>
    <p:extLst>
      <p:ext uri="{BB962C8B-B14F-4D97-AF65-F5344CB8AC3E}">
        <p14:creationId xmlns:p14="http://schemas.microsoft.com/office/powerpoint/2010/main" val="2341260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826124-D366-42EB-953F-A72CFEB7D3E0}" type="datetimeFigureOut">
              <a:rPr lang="en-US" smtClean="0"/>
              <a:t>07/15/2018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A10ED5-EE63-4217-A75C-773C9CB2D7DF}" type="slidenum">
              <a:rPr lang="en-US" smtClean="0"/>
              <a:t>‹#›</a:t>
            </a:fld>
            <a:endParaRPr lang="en-US"/>
          </a:p>
        </p:txBody>
      </p:sp>
    </p:spTree>
    <p:extLst>
      <p:ext uri="{BB962C8B-B14F-4D97-AF65-F5344CB8AC3E}">
        <p14:creationId xmlns:p14="http://schemas.microsoft.com/office/powerpoint/2010/main" val="375867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F826124-D366-42EB-953F-A72CFEB7D3E0}" type="datetimeFigureOut">
              <a:rPr lang="en-US" smtClean="0"/>
              <a:t>07/15/2018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3A10ED5-EE63-4217-A75C-773C9CB2D7DF}" type="slidenum">
              <a:rPr lang="en-US" smtClean="0"/>
              <a:t>‹#›</a:t>
            </a:fld>
            <a:endParaRPr lang="en-US"/>
          </a:p>
        </p:txBody>
      </p:sp>
    </p:spTree>
    <p:extLst>
      <p:ext uri="{BB962C8B-B14F-4D97-AF65-F5344CB8AC3E}">
        <p14:creationId xmlns:p14="http://schemas.microsoft.com/office/powerpoint/2010/main" val="3902686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F826124-D366-42EB-953F-A72CFEB7D3E0}" type="datetimeFigureOut">
              <a:rPr lang="en-US" smtClean="0"/>
              <a:t>07/15/2018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3A10ED5-EE63-4217-A75C-773C9CB2D7DF}" type="slidenum">
              <a:rPr lang="en-US" smtClean="0"/>
              <a:t>‹#›</a:t>
            </a:fld>
            <a:endParaRPr lang="en-US"/>
          </a:p>
        </p:txBody>
      </p:sp>
    </p:spTree>
    <p:extLst>
      <p:ext uri="{BB962C8B-B14F-4D97-AF65-F5344CB8AC3E}">
        <p14:creationId xmlns:p14="http://schemas.microsoft.com/office/powerpoint/2010/main" val="360095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F826124-D366-42EB-953F-A72CFEB7D3E0}" type="datetimeFigureOut">
              <a:rPr lang="en-US" smtClean="0"/>
              <a:t>07/15/2018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A10ED5-EE63-4217-A75C-773C9CB2D7DF}" type="slidenum">
              <a:rPr lang="en-US" smtClean="0"/>
              <a:t>‹#›</a:t>
            </a:fld>
            <a:endParaRPr lang="en-US"/>
          </a:p>
        </p:txBody>
      </p:sp>
    </p:spTree>
    <p:extLst>
      <p:ext uri="{BB962C8B-B14F-4D97-AF65-F5344CB8AC3E}">
        <p14:creationId xmlns:p14="http://schemas.microsoft.com/office/powerpoint/2010/main" val="332534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F826124-D366-42EB-953F-A72CFEB7D3E0}" type="datetimeFigureOut">
              <a:rPr lang="en-US" smtClean="0"/>
              <a:t>07/15/2018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3A10ED5-EE63-4217-A75C-773C9CB2D7D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308964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www.isaca.org/chapters7/Sacramento/NewsandAnnouncements/Documents/Overview_of_SOC_Reports_-_ISACA_Presentation_2-21-13_.pdf" TargetMode="External"/><Relationship Id="rId3" Type="http://schemas.openxmlformats.org/officeDocument/2006/relationships/hyperlink" Target="https://linfordco.com/blog/soc-2-security-vs-iso-27001-certification/" TargetMode="External"/><Relationship Id="rId7" Type="http://schemas.openxmlformats.org/officeDocument/2006/relationships/hyperlink" Target="https://www.csoonline.com/article/220639" TargetMode="External"/><Relationship Id="rId2" Type="http://schemas.openxmlformats.org/officeDocument/2006/relationships/hyperlink" Target="http://www.iso27001security.com/" TargetMode="External"/><Relationship Id="rId1" Type="http://schemas.openxmlformats.org/officeDocument/2006/relationships/slideLayout" Target="../slideLayouts/slideLayout2.xml"/><Relationship Id="rId6" Type="http://schemas.openxmlformats.org/officeDocument/2006/relationships/hyperlink" Target="http://www.sox-online.com/coso-cobit-center/original-coso-framework/" TargetMode="External"/><Relationship Id="rId5" Type="http://schemas.openxmlformats.org/officeDocument/2006/relationships/hyperlink" Target="https://www.aicpa.org/InterestAreas/FRC/AssuranceAdvisoryServices/DownloadableDocuments/OtherMapping/Trust_Services_Map_to_ISO_27001.xlsx" TargetMode="External"/><Relationship Id="rId4" Type="http://schemas.openxmlformats.org/officeDocument/2006/relationships/hyperlink" Target="https://www.ssae-16.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0C488-72B4-4A28-BDBD-C17EFED06C47}"/>
              </a:ext>
            </a:extLst>
          </p:cNvPr>
          <p:cNvSpPr>
            <a:spLocks noGrp="1"/>
          </p:cNvSpPr>
          <p:nvPr>
            <p:ph type="ctrTitle"/>
          </p:nvPr>
        </p:nvSpPr>
        <p:spPr/>
        <p:txBody>
          <a:bodyPr/>
          <a:lstStyle/>
          <a:p>
            <a:r>
              <a:rPr lang="en-US" dirty="0"/>
              <a:t>SOX compliance</a:t>
            </a:r>
          </a:p>
        </p:txBody>
      </p:sp>
      <p:sp>
        <p:nvSpPr>
          <p:cNvPr id="3" name="Subtitle 2">
            <a:extLst>
              <a:ext uri="{FF2B5EF4-FFF2-40B4-BE49-F238E27FC236}">
                <a16:creationId xmlns:a16="http://schemas.microsoft.com/office/drawing/2014/main" id="{5200DC45-B11F-49A2-BD85-3B5BE2FA2838}"/>
              </a:ext>
            </a:extLst>
          </p:cNvPr>
          <p:cNvSpPr>
            <a:spLocks noGrp="1"/>
          </p:cNvSpPr>
          <p:nvPr>
            <p:ph type="subTitle" idx="1"/>
          </p:nvPr>
        </p:nvSpPr>
        <p:spPr/>
        <p:txBody>
          <a:bodyPr/>
          <a:lstStyle/>
          <a:p>
            <a:r>
              <a:rPr lang="en-US" dirty="0"/>
              <a:t>Balazs Lendvay</a:t>
            </a:r>
          </a:p>
        </p:txBody>
      </p:sp>
    </p:spTree>
    <p:extLst>
      <p:ext uri="{BB962C8B-B14F-4D97-AF65-F5344CB8AC3E}">
        <p14:creationId xmlns:p14="http://schemas.microsoft.com/office/powerpoint/2010/main" val="3024401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D23B-A3A1-4E05-9009-6772F699961C}"/>
              </a:ext>
            </a:extLst>
          </p:cNvPr>
          <p:cNvSpPr>
            <a:spLocks noGrp="1"/>
          </p:cNvSpPr>
          <p:nvPr>
            <p:ph type="title"/>
          </p:nvPr>
        </p:nvSpPr>
        <p:spPr/>
        <p:txBody>
          <a:bodyPr/>
          <a:lstStyle/>
          <a:p>
            <a:r>
              <a:rPr lang="en-US" dirty="0"/>
              <a:t>SOC - What is it?</a:t>
            </a:r>
          </a:p>
        </p:txBody>
      </p:sp>
      <p:sp>
        <p:nvSpPr>
          <p:cNvPr id="3" name="Content Placeholder 2">
            <a:extLst>
              <a:ext uri="{FF2B5EF4-FFF2-40B4-BE49-F238E27FC236}">
                <a16:creationId xmlns:a16="http://schemas.microsoft.com/office/drawing/2014/main" id="{74F43A7E-E44F-4383-BA7C-B775DB2574FF}"/>
              </a:ext>
            </a:extLst>
          </p:cNvPr>
          <p:cNvSpPr>
            <a:spLocks noGrp="1"/>
          </p:cNvSpPr>
          <p:nvPr>
            <p:ph idx="1"/>
          </p:nvPr>
        </p:nvSpPr>
        <p:spPr/>
        <p:txBody>
          <a:bodyPr>
            <a:normAutofit fontScale="85000" lnSpcReduction="20000"/>
          </a:bodyPr>
          <a:lstStyle/>
          <a:p>
            <a:pPr marL="182880" indent="-182880">
              <a:buFont typeface="Arial" panose="020B0604020202020204" pitchFamily="34" charset="0"/>
              <a:buChar char="•"/>
            </a:pPr>
            <a:r>
              <a:rPr lang="en-US" dirty="0"/>
              <a:t>Service Organization Controls Report (SOC)</a:t>
            </a:r>
          </a:p>
          <a:p>
            <a:pPr marL="475488" lvl="1">
              <a:buFont typeface="Arial" panose="020B0604020202020204" pitchFamily="34" charset="0"/>
              <a:buChar char="•"/>
            </a:pPr>
            <a:r>
              <a:rPr lang="en-US" dirty="0"/>
              <a:t>AICPA - American Institute of CPAs - framework for CPAs to examine controls at a service organization</a:t>
            </a:r>
          </a:p>
          <a:p>
            <a:pPr marL="475488" lvl="1">
              <a:buFont typeface="Arial" panose="020B0604020202020204" pitchFamily="34" charset="0"/>
              <a:buChar char="•"/>
            </a:pPr>
            <a:r>
              <a:rPr lang="en-US" dirty="0"/>
              <a:t>Conducted in accordance with Statements on Standards for Attestation Engagements – SSAE 16</a:t>
            </a:r>
          </a:p>
          <a:p>
            <a:pPr marL="182880" indent="-182880">
              <a:buFont typeface="Arial" panose="020B0604020202020204" pitchFamily="34" charset="0"/>
              <a:buChar char="•"/>
            </a:pPr>
            <a:r>
              <a:rPr lang="en-US" dirty="0"/>
              <a:t>SOC 1</a:t>
            </a:r>
          </a:p>
          <a:p>
            <a:pPr lvl="1">
              <a:buFont typeface="Arial" panose="020B0604020202020204" pitchFamily="34" charset="0"/>
              <a:buChar char="•"/>
            </a:pPr>
            <a:r>
              <a:rPr lang="en-US" dirty="0"/>
              <a:t>Audit of internal controls over financial reporting. If your service provides a number that affects the financial status of your customer, this might apply</a:t>
            </a:r>
          </a:p>
          <a:p>
            <a:pPr lvl="1">
              <a:buFont typeface="Arial" panose="020B0604020202020204" pitchFamily="34" charset="0"/>
              <a:buChar char="•"/>
            </a:pPr>
            <a:r>
              <a:rPr lang="en-US" dirty="0"/>
              <a:t>Description of a service organization’s system; suitability of the design of controls</a:t>
            </a:r>
          </a:p>
          <a:p>
            <a:pPr marL="182880" indent="-182880">
              <a:buFont typeface="Arial" panose="020B0604020202020204" pitchFamily="34" charset="0"/>
              <a:buChar char="•"/>
            </a:pPr>
            <a:r>
              <a:rPr lang="en-US" dirty="0"/>
              <a:t>SOC 2</a:t>
            </a:r>
          </a:p>
          <a:p>
            <a:pPr lvl="1">
              <a:buFont typeface="Arial" panose="020B0604020202020204" pitchFamily="34" charset="0"/>
              <a:buChar char="•"/>
            </a:pPr>
            <a:r>
              <a:rPr lang="en-US" dirty="0"/>
              <a:t>Typically IT focused audit over one, to all five, of the Trust Services Principles (TSP’s):</a:t>
            </a:r>
            <a:br>
              <a:rPr lang="en-US" dirty="0"/>
            </a:br>
            <a:r>
              <a:rPr lang="en-US" dirty="0"/>
              <a:t>Security, Availability, Processing Integrity, Confidentiality, Privacy</a:t>
            </a:r>
          </a:p>
          <a:p>
            <a:pPr lvl="1">
              <a:buFont typeface="Arial" panose="020B0604020202020204" pitchFamily="34" charset="0"/>
              <a:buChar char="•"/>
            </a:pPr>
            <a:r>
              <a:rPr lang="en-US" dirty="0"/>
              <a:t>Description of a service organization’s system; design and operating effectiveness of controls</a:t>
            </a:r>
          </a:p>
          <a:p>
            <a:pPr lvl="1">
              <a:buFont typeface="Arial" panose="020B0604020202020204" pitchFamily="34" charset="0"/>
              <a:buChar char="•"/>
            </a:pPr>
            <a:r>
              <a:rPr lang="en-US" dirty="0"/>
              <a:t>Point in time report (type I); cover a period of time (type II)</a:t>
            </a:r>
          </a:p>
          <a:p>
            <a:pPr marL="182880" indent="-182880">
              <a:buFont typeface="Arial" panose="020B0604020202020204" pitchFamily="34" charset="0"/>
              <a:buChar char="•"/>
            </a:pPr>
            <a:r>
              <a:rPr lang="en-US" dirty="0"/>
              <a:t>SOC 3</a:t>
            </a:r>
          </a:p>
          <a:p>
            <a:pPr lvl="1">
              <a:buFont typeface="Arial" panose="020B0604020202020204" pitchFamily="34" charset="0"/>
              <a:buChar char="•"/>
            </a:pPr>
            <a:r>
              <a:rPr lang="en-US" dirty="0"/>
              <a:t>Similar to a SOC 2 audit, less detail, results is mostly used for marketing purposes</a:t>
            </a:r>
          </a:p>
          <a:p>
            <a:pPr indent="-182880">
              <a:buFont typeface="Arial" panose="020B0604020202020204" pitchFamily="34" charset="0"/>
              <a:buChar char="•"/>
            </a:pPr>
            <a:r>
              <a:rPr lang="en-US" dirty="0"/>
              <a:t>SOC for Cybersecurity</a:t>
            </a:r>
          </a:p>
        </p:txBody>
      </p:sp>
    </p:spTree>
    <p:extLst>
      <p:ext uri="{BB962C8B-B14F-4D97-AF65-F5344CB8AC3E}">
        <p14:creationId xmlns:p14="http://schemas.microsoft.com/office/powerpoint/2010/main" val="2782306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 calcmode="lin" valueType="num">
                                      <p:cBhvr additive="base">
                                        <p:cTn id="6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BEDD0-A643-4D1D-A87D-15C22FAC4E9C}"/>
              </a:ext>
            </a:extLst>
          </p:cNvPr>
          <p:cNvSpPr>
            <a:spLocks noGrp="1"/>
          </p:cNvSpPr>
          <p:nvPr>
            <p:ph type="title"/>
          </p:nvPr>
        </p:nvSpPr>
        <p:spPr/>
        <p:txBody>
          <a:bodyPr/>
          <a:lstStyle/>
          <a:p>
            <a:r>
              <a:rPr lang="en-US" dirty="0"/>
              <a:t>SOX – What is it?</a:t>
            </a:r>
          </a:p>
        </p:txBody>
      </p:sp>
      <p:sp>
        <p:nvSpPr>
          <p:cNvPr id="3" name="Content Placeholder 2">
            <a:extLst>
              <a:ext uri="{FF2B5EF4-FFF2-40B4-BE49-F238E27FC236}">
                <a16:creationId xmlns:a16="http://schemas.microsoft.com/office/drawing/2014/main" id="{EC176FDA-1595-4B2C-8A45-9DE849EB3A0A}"/>
              </a:ext>
            </a:extLst>
          </p:cNvPr>
          <p:cNvSpPr>
            <a:spLocks noGrp="1"/>
          </p:cNvSpPr>
          <p:nvPr>
            <p:ph idx="1"/>
          </p:nvPr>
        </p:nvSpPr>
        <p:spPr/>
        <p:txBody>
          <a:bodyPr>
            <a:normAutofit fontScale="85000" lnSpcReduction="20000"/>
          </a:bodyPr>
          <a:lstStyle/>
          <a:p>
            <a:pPr marL="182880" indent="-182880">
              <a:buFont typeface="Arial" panose="020B0604020202020204" pitchFamily="34" charset="0"/>
              <a:buChar char="•"/>
            </a:pPr>
            <a:r>
              <a:rPr lang="en-US" dirty="0"/>
              <a:t>Sarbanes-Oxley Act of 2002</a:t>
            </a:r>
          </a:p>
          <a:p>
            <a:pPr marL="182880" indent="-182880">
              <a:buFont typeface="Arial" panose="020B0604020202020204" pitchFamily="34" charset="0"/>
              <a:buChar char="•"/>
            </a:pPr>
            <a:r>
              <a:rPr lang="en-US" dirty="0"/>
              <a:t>Goals:</a:t>
            </a:r>
          </a:p>
          <a:p>
            <a:pPr lvl="1">
              <a:buFont typeface="Arial" panose="020B0604020202020204" pitchFamily="34" charset="0"/>
              <a:buChar char="•"/>
            </a:pPr>
            <a:r>
              <a:rPr lang="en-US" dirty="0"/>
              <a:t>Increase transparency in corporate governance and financial reporting</a:t>
            </a:r>
          </a:p>
          <a:p>
            <a:pPr lvl="1">
              <a:buFont typeface="Arial" panose="020B0604020202020204" pitchFamily="34" charset="0"/>
              <a:buChar char="•"/>
            </a:pPr>
            <a:r>
              <a:rPr lang="en-US" dirty="0"/>
              <a:t>Formalize a system of internal checks and balances</a:t>
            </a:r>
          </a:p>
          <a:p>
            <a:pPr marL="182880" indent="-182880">
              <a:buFont typeface="Arial" panose="020B0604020202020204" pitchFamily="34" charset="0"/>
              <a:buChar char="•"/>
            </a:pPr>
            <a:r>
              <a:rPr lang="en-US" dirty="0"/>
              <a:t>Applicable to:</a:t>
            </a:r>
          </a:p>
          <a:p>
            <a:pPr lvl="1">
              <a:buFont typeface="Arial" panose="020B0604020202020204" pitchFamily="34" charset="0"/>
              <a:buChar char="•"/>
            </a:pPr>
            <a:r>
              <a:rPr lang="en-US" dirty="0"/>
              <a:t>All publicly held American companies</a:t>
            </a:r>
          </a:p>
          <a:p>
            <a:pPr lvl="1">
              <a:buFont typeface="Arial" panose="020B0604020202020204" pitchFamily="34" charset="0"/>
              <a:buChar char="•"/>
            </a:pPr>
            <a:r>
              <a:rPr lang="en-US" dirty="0"/>
              <a:t>International companies having registered equity or debt securities with the U.S. Securities and Exchange Commission (SEC)</a:t>
            </a:r>
          </a:p>
          <a:p>
            <a:pPr lvl="1">
              <a:buFont typeface="Arial" panose="020B0604020202020204" pitchFamily="34" charset="0"/>
              <a:buChar char="•"/>
            </a:pPr>
            <a:r>
              <a:rPr lang="en-US" dirty="0"/>
              <a:t>Any accounting firm or other third party that provides financial services to either of the above</a:t>
            </a:r>
          </a:p>
          <a:p>
            <a:pPr marL="182880" indent="-182880">
              <a:buFont typeface="Arial" panose="020B0604020202020204" pitchFamily="34" charset="0"/>
              <a:buChar char="•"/>
            </a:pPr>
            <a:r>
              <a:rPr lang="en-US" dirty="0"/>
              <a:t>Penalties:</a:t>
            </a:r>
          </a:p>
          <a:p>
            <a:pPr lvl="1">
              <a:buFont typeface="Arial" panose="020B0604020202020204" pitchFamily="34" charset="0"/>
              <a:buChar char="•"/>
            </a:pPr>
            <a:r>
              <a:rPr lang="en-US" dirty="0"/>
              <a:t>Penalties for non-compliance: Formal penalties for non-compliance with SOX can include fines, removal from listings on public stock exchanges and invalidation of D&amp;O insurance policies. Under the Act, CEOs and CFOs who willfully submit an incorrect certification to a SOX compliance audit can face fines of $5 million and up to 20 years in jail.</a:t>
            </a:r>
          </a:p>
          <a:p>
            <a:pPr marL="182880" indent="-182880">
              <a:buFont typeface="Arial" panose="020B0604020202020204" pitchFamily="34" charset="0"/>
              <a:buChar char="•"/>
            </a:pPr>
            <a:r>
              <a:rPr lang="en-US" dirty="0"/>
              <a:t>Takes place once a year. An independent auditor must conduct SOX audits. Company’s responsibility</a:t>
            </a:r>
          </a:p>
          <a:p>
            <a:pPr marL="182880" indent="-182880">
              <a:buFont typeface="Arial" panose="020B0604020202020204" pitchFamily="34" charset="0"/>
              <a:buChar char="•"/>
            </a:pPr>
            <a:r>
              <a:rPr lang="en-US" dirty="0"/>
              <a:t>Applies to any third parties you outsource financial work to – service organizations; SOC report!</a:t>
            </a:r>
          </a:p>
        </p:txBody>
      </p:sp>
    </p:spTree>
    <p:extLst>
      <p:ext uri="{BB962C8B-B14F-4D97-AF65-F5344CB8AC3E}">
        <p14:creationId xmlns:p14="http://schemas.microsoft.com/office/powerpoint/2010/main" val="1559551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82E9E-35CB-4322-BFC4-58096E179493}"/>
              </a:ext>
            </a:extLst>
          </p:cNvPr>
          <p:cNvSpPr>
            <a:spLocks noGrp="1"/>
          </p:cNvSpPr>
          <p:nvPr>
            <p:ph type="title"/>
          </p:nvPr>
        </p:nvSpPr>
        <p:spPr/>
        <p:txBody>
          <a:bodyPr/>
          <a:lstStyle/>
          <a:p>
            <a:r>
              <a:rPr lang="en-US" dirty="0"/>
              <a:t>SOX - Compliance audit</a:t>
            </a:r>
          </a:p>
        </p:txBody>
      </p:sp>
      <p:sp>
        <p:nvSpPr>
          <p:cNvPr id="3" name="Content Placeholder 2">
            <a:extLst>
              <a:ext uri="{FF2B5EF4-FFF2-40B4-BE49-F238E27FC236}">
                <a16:creationId xmlns:a16="http://schemas.microsoft.com/office/drawing/2014/main" id="{558AA13D-CE5F-4BAE-A788-15269804657B}"/>
              </a:ext>
            </a:extLst>
          </p:cNvPr>
          <p:cNvSpPr>
            <a:spLocks noGrp="1"/>
          </p:cNvSpPr>
          <p:nvPr>
            <p:ph idx="1"/>
          </p:nvPr>
        </p:nvSpPr>
        <p:spPr/>
        <p:txBody>
          <a:bodyPr/>
          <a:lstStyle/>
          <a:p>
            <a:pPr marL="182880" indent="-182880">
              <a:buFont typeface="Arial" panose="020B0604020202020204" pitchFamily="34" charset="0"/>
              <a:buChar char="•"/>
            </a:pPr>
            <a:r>
              <a:rPr lang="en-US" dirty="0"/>
              <a:t>Measure of how well your company manages its internal controls. </a:t>
            </a:r>
          </a:p>
          <a:p>
            <a:pPr marL="182880" indent="-182880">
              <a:buFont typeface="Arial" panose="020B0604020202020204" pitchFamily="34" charset="0"/>
              <a:buChar char="•"/>
            </a:pPr>
            <a:r>
              <a:rPr lang="en-US" b="1" dirty="0"/>
              <a:t>Section 302</a:t>
            </a:r>
            <a:r>
              <a:rPr lang="en-US" dirty="0"/>
              <a:t>:</a:t>
            </a:r>
          </a:p>
          <a:p>
            <a:pPr marL="475488" lvl="1">
              <a:buFont typeface="Arial" panose="020B0604020202020204" pitchFamily="34" charset="0"/>
              <a:buChar char="•"/>
            </a:pPr>
            <a:r>
              <a:rPr lang="en-US" dirty="0"/>
              <a:t>Relates to a company’s financial reporting</a:t>
            </a:r>
          </a:p>
          <a:p>
            <a:pPr marL="475488" lvl="1">
              <a:buFont typeface="Arial" panose="020B0604020202020204" pitchFamily="34" charset="0"/>
              <a:buChar char="•"/>
            </a:pPr>
            <a:r>
              <a:rPr lang="en-US" dirty="0"/>
              <a:t>CEO and CFO to confirm that they accept personal responsibility for all internal controls and have reviewed these controls in the past 90 days, including information security infrastructure.</a:t>
            </a:r>
          </a:p>
          <a:p>
            <a:pPr marL="182880" indent="-182880">
              <a:buFont typeface="Arial" panose="020B0604020202020204" pitchFamily="34" charset="0"/>
              <a:buChar char="•"/>
            </a:pPr>
            <a:r>
              <a:rPr lang="en-US" b="1" dirty="0"/>
              <a:t>Section 404</a:t>
            </a:r>
            <a:r>
              <a:rPr lang="en-US" dirty="0"/>
              <a:t>: </a:t>
            </a:r>
          </a:p>
          <a:p>
            <a:pPr marL="475488" lvl="1">
              <a:buFont typeface="Arial" panose="020B0604020202020204" pitchFamily="34" charset="0"/>
              <a:buChar char="•"/>
            </a:pPr>
            <a:r>
              <a:rPr lang="en-US" dirty="0"/>
              <a:t>Further requirements for the monitoring and maintenance of internal controls related to accounting and financials</a:t>
            </a:r>
          </a:p>
          <a:p>
            <a:pPr marL="475488" lvl="1">
              <a:buFont typeface="Arial" panose="020B0604020202020204" pitchFamily="34" charset="0"/>
              <a:buChar char="•"/>
            </a:pPr>
            <a:r>
              <a:rPr lang="en-US" dirty="0"/>
              <a:t>Requires annual audit of these controls performed by an independent firm. Audit assesses the effectiveness of all internal controls and reports its findings back directly to the SEC.</a:t>
            </a:r>
          </a:p>
        </p:txBody>
      </p:sp>
    </p:spTree>
    <p:extLst>
      <p:ext uri="{BB962C8B-B14F-4D97-AF65-F5344CB8AC3E}">
        <p14:creationId xmlns:p14="http://schemas.microsoft.com/office/powerpoint/2010/main" val="301668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BAC26-8B7C-4637-BE86-CCD30DFE764F}"/>
              </a:ext>
            </a:extLst>
          </p:cNvPr>
          <p:cNvSpPr>
            <a:spLocks noGrp="1"/>
          </p:cNvSpPr>
          <p:nvPr>
            <p:ph type="title"/>
          </p:nvPr>
        </p:nvSpPr>
        <p:spPr/>
        <p:txBody>
          <a:bodyPr/>
          <a:lstStyle/>
          <a:p>
            <a:r>
              <a:rPr lang="en-US" dirty="0"/>
              <a:t>SOC vs ISO summary</a:t>
            </a:r>
          </a:p>
        </p:txBody>
      </p:sp>
      <p:sp>
        <p:nvSpPr>
          <p:cNvPr id="3" name="Content Placeholder 2">
            <a:extLst>
              <a:ext uri="{FF2B5EF4-FFF2-40B4-BE49-F238E27FC236}">
                <a16:creationId xmlns:a16="http://schemas.microsoft.com/office/drawing/2014/main" id="{E17ABC00-F877-4A96-AA19-4A377F504D03}"/>
              </a:ext>
            </a:extLst>
          </p:cNvPr>
          <p:cNvSpPr>
            <a:spLocks noGrp="1"/>
          </p:cNvSpPr>
          <p:nvPr>
            <p:ph idx="1"/>
          </p:nvPr>
        </p:nvSpPr>
        <p:spPr/>
        <p:txBody>
          <a:bodyPr>
            <a:normAutofit/>
          </a:bodyPr>
          <a:lstStyle/>
          <a:p>
            <a:pPr marL="182880" indent="-182880">
              <a:buFont typeface="Arial" panose="020B0604020202020204" pitchFamily="34" charset="0"/>
              <a:buChar char="•"/>
            </a:pPr>
            <a:r>
              <a:rPr lang="en-US" dirty="0"/>
              <a:t>ISO 27001/2</a:t>
            </a:r>
          </a:p>
          <a:p>
            <a:pPr marL="475488" lvl="1">
              <a:buFont typeface="Arial" panose="020B0604020202020204" pitchFamily="34" charset="0"/>
              <a:buChar char="•"/>
            </a:pPr>
            <a:r>
              <a:rPr lang="en-US" dirty="0"/>
              <a:t>Provides best practice framework for establishing an ISMS. Guide for implementing a security program</a:t>
            </a:r>
          </a:p>
          <a:p>
            <a:pPr marL="475488" lvl="1">
              <a:buFont typeface="Arial" panose="020B0604020202020204" pitchFamily="34" charset="0"/>
              <a:buChar char="•"/>
            </a:pPr>
            <a:r>
              <a:rPr lang="en-US" dirty="0"/>
              <a:t>Outlines the organization’s conformance to the standard set of requirements</a:t>
            </a:r>
          </a:p>
          <a:p>
            <a:pPr marL="182880" indent="-182880">
              <a:buFont typeface="Arial" panose="020B0604020202020204" pitchFamily="34" charset="0"/>
              <a:buChar char="•"/>
            </a:pPr>
            <a:r>
              <a:rPr lang="en-US" dirty="0"/>
              <a:t>SOC 2 type II</a:t>
            </a:r>
          </a:p>
          <a:p>
            <a:pPr marL="475488" lvl="1">
              <a:buFont typeface="Arial" panose="020B0604020202020204" pitchFamily="34" charset="0"/>
              <a:buChar char="•"/>
            </a:pPr>
            <a:r>
              <a:rPr lang="en-US" dirty="0"/>
              <a:t>Provides an organization a way to demonstrate that security practices are in place and operating effectively</a:t>
            </a:r>
          </a:p>
          <a:p>
            <a:pPr marL="475488" lvl="1">
              <a:buFont typeface="Arial" panose="020B0604020202020204" pitchFamily="34" charset="0"/>
              <a:buChar char="•"/>
            </a:pPr>
            <a:r>
              <a:rPr lang="en-US" dirty="0"/>
              <a:t>Report outlining the controls that meet the applicable Trust Services Criteria</a:t>
            </a:r>
          </a:p>
          <a:p>
            <a:pPr marL="182880" indent="-182880">
              <a:buFont typeface="Arial" panose="020B0604020202020204" pitchFamily="34" charset="0"/>
              <a:buChar char="•"/>
            </a:pPr>
            <a:r>
              <a:rPr lang="en-US" dirty="0"/>
              <a:t>Both</a:t>
            </a:r>
          </a:p>
          <a:p>
            <a:pPr marL="475488" lvl="1">
              <a:buFont typeface="Arial" panose="020B0604020202020204" pitchFamily="34" charset="0"/>
              <a:buChar char="•"/>
            </a:pPr>
            <a:r>
              <a:rPr lang="en-US" dirty="0"/>
              <a:t>Provide independent assurance on the service organization’s controls that were designed and implemented to meet a specific set of requirements or criteria</a:t>
            </a:r>
          </a:p>
          <a:p>
            <a:pPr marL="475488" lvl="1">
              <a:buFont typeface="Arial" panose="020B0604020202020204" pitchFamily="34" charset="0"/>
              <a:buChar char="•"/>
            </a:pPr>
            <a:r>
              <a:rPr lang="en-US" dirty="0"/>
              <a:t>Internationally recognized standards and are accepted worldwide</a:t>
            </a:r>
          </a:p>
          <a:p>
            <a:pPr marL="475488" lvl="1">
              <a:buFont typeface="Arial" panose="020B0604020202020204" pitchFamily="34" charset="0"/>
              <a:buChar char="•"/>
            </a:pPr>
            <a:r>
              <a:rPr lang="en-US" dirty="0"/>
              <a:t>Allow a service organization to gain significant advantage over competitors</a:t>
            </a:r>
          </a:p>
        </p:txBody>
      </p:sp>
    </p:spTree>
    <p:extLst>
      <p:ext uri="{BB962C8B-B14F-4D97-AF65-F5344CB8AC3E}">
        <p14:creationId xmlns:p14="http://schemas.microsoft.com/office/powerpoint/2010/main" val="175029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DFABE-640D-4F78-A067-97D712CEC007}"/>
              </a:ext>
            </a:extLst>
          </p:cNvPr>
          <p:cNvSpPr>
            <a:spLocks noGrp="1"/>
          </p:cNvSpPr>
          <p:nvPr>
            <p:ph type="title"/>
          </p:nvPr>
        </p:nvSpPr>
        <p:spPr/>
        <p:txBody>
          <a:bodyPr/>
          <a:lstStyle/>
          <a:p>
            <a:r>
              <a:rPr lang="en-US" dirty="0"/>
              <a:t>SOC vs SOX Summary</a:t>
            </a:r>
          </a:p>
        </p:txBody>
      </p:sp>
      <p:sp>
        <p:nvSpPr>
          <p:cNvPr id="3" name="Content Placeholder 2">
            <a:extLst>
              <a:ext uri="{FF2B5EF4-FFF2-40B4-BE49-F238E27FC236}">
                <a16:creationId xmlns:a16="http://schemas.microsoft.com/office/drawing/2014/main" id="{B4F21DF9-54E3-44D0-B27F-AC144F5F3CA1}"/>
              </a:ext>
            </a:extLst>
          </p:cNvPr>
          <p:cNvSpPr>
            <a:spLocks noGrp="1"/>
          </p:cNvSpPr>
          <p:nvPr>
            <p:ph idx="1"/>
          </p:nvPr>
        </p:nvSpPr>
        <p:spPr/>
        <p:txBody>
          <a:bodyPr/>
          <a:lstStyle/>
          <a:p>
            <a:pPr marL="182880" indent="-182880">
              <a:buFont typeface="Arial" panose="020B0604020202020204" pitchFamily="34" charset="0"/>
              <a:buChar char="•"/>
            </a:pPr>
            <a:r>
              <a:rPr lang="en-US" dirty="0"/>
              <a:t>SOC</a:t>
            </a:r>
          </a:p>
          <a:p>
            <a:pPr lvl="1">
              <a:buFont typeface="Arial" panose="020B0604020202020204" pitchFamily="34" charset="0"/>
              <a:buChar char="•"/>
            </a:pPr>
            <a:r>
              <a:rPr lang="en-US" dirty="0"/>
              <a:t>Audit of internal controls to ensure data security</a:t>
            </a:r>
          </a:p>
          <a:p>
            <a:pPr lvl="1">
              <a:buFont typeface="Arial" panose="020B0604020202020204" pitchFamily="34" charset="0"/>
              <a:buChar char="•"/>
            </a:pPr>
            <a:r>
              <a:rPr lang="en-US" dirty="0"/>
              <a:t>Granular, internal control reports to makes sure the information and data you store is accurate and protected at all times</a:t>
            </a:r>
          </a:p>
          <a:p>
            <a:pPr marL="182880" indent="-182880">
              <a:buFont typeface="Arial" panose="020B0604020202020204" pitchFamily="34" charset="0"/>
              <a:buChar char="•"/>
            </a:pPr>
            <a:r>
              <a:rPr lang="en-US" dirty="0"/>
              <a:t>SOX</a:t>
            </a:r>
          </a:p>
          <a:p>
            <a:pPr lvl="1">
              <a:buFont typeface="Arial" panose="020B0604020202020204" pitchFamily="34" charset="0"/>
              <a:buChar char="•"/>
            </a:pPr>
            <a:r>
              <a:rPr lang="en-US" dirty="0"/>
              <a:t>Government-issued record keeping and financial information disclosure standards law</a:t>
            </a:r>
          </a:p>
          <a:p>
            <a:pPr lvl="1">
              <a:buFont typeface="Arial" panose="020B0604020202020204" pitchFamily="34" charset="0"/>
              <a:buChar char="•"/>
            </a:pPr>
            <a:r>
              <a:rPr lang="en-US" dirty="0"/>
              <a:t>Doesn’t tell you exactly how to run your record keeping, it does spell out what controls should be in place to provide accurate financial statements</a:t>
            </a:r>
          </a:p>
          <a:p>
            <a:pPr marL="182880" indent="-182880">
              <a:buFont typeface="Arial" panose="020B0604020202020204" pitchFamily="34" charset="0"/>
              <a:buChar char="•"/>
            </a:pPr>
            <a:r>
              <a:rPr lang="en-US" dirty="0"/>
              <a:t>Both</a:t>
            </a:r>
          </a:p>
          <a:p>
            <a:pPr lvl="1">
              <a:buFont typeface="Arial" panose="020B0604020202020204" pitchFamily="34" charset="0"/>
              <a:buChar char="•"/>
            </a:pPr>
            <a:r>
              <a:rPr lang="en-US" dirty="0"/>
              <a:t>Serve as a protective agent for consumers and organizations</a:t>
            </a:r>
          </a:p>
          <a:p>
            <a:pPr lvl="1">
              <a:buFont typeface="Arial" panose="020B0604020202020204" pitchFamily="34" charset="0"/>
              <a:buChar char="•"/>
            </a:pPr>
            <a:r>
              <a:rPr lang="en-US" dirty="0"/>
              <a:t>Strive for enhanced financial data accuracy and greater internal control support</a:t>
            </a:r>
          </a:p>
        </p:txBody>
      </p:sp>
    </p:spTree>
    <p:extLst>
      <p:ext uri="{BB962C8B-B14F-4D97-AF65-F5344CB8AC3E}">
        <p14:creationId xmlns:p14="http://schemas.microsoft.com/office/powerpoint/2010/main" val="7055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F4002-167F-4CAE-83AC-BBB54BCB746C}"/>
              </a:ext>
            </a:extLst>
          </p:cNvPr>
          <p:cNvSpPr>
            <a:spLocks noGrp="1"/>
          </p:cNvSpPr>
          <p:nvPr>
            <p:ph type="title"/>
          </p:nvPr>
        </p:nvSpPr>
        <p:spPr/>
        <p:txBody>
          <a:bodyPr/>
          <a:lstStyle/>
          <a:p>
            <a:r>
              <a:rPr lang="en-US" dirty="0"/>
              <a:t>SOX - Important acronyms</a:t>
            </a:r>
          </a:p>
        </p:txBody>
      </p:sp>
      <p:sp>
        <p:nvSpPr>
          <p:cNvPr id="3" name="Content Placeholder 2">
            <a:extLst>
              <a:ext uri="{FF2B5EF4-FFF2-40B4-BE49-F238E27FC236}">
                <a16:creationId xmlns:a16="http://schemas.microsoft.com/office/drawing/2014/main" id="{5778EF57-EA16-4C55-A0BE-F8E997E4B3CA}"/>
              </a:ext>
            </a:extLst>
          </p:cNvPr>
          <p:cNvSpPr>
            <a:spLocks noGrp="1"/>
          </p:cNvSpPr>
          <p:nvPr>
            <p:ph idx="1"/>
          </p:nvPr>
        </p:nvSpPr>
        <p:spPr/>
        <p:txBody>
          <a:bodyPr>
            <a:normAutofit fontScale="92500" lnSpcReduction="10000"/>
          </a:bodyPr>
          <a:lstStyle/>
          <a:p>
            <a:pPr marL="182880" indent="-182880">
              <a:buFont typeface="Arial" panose="020B0604020202020204" pitchFamily="34" charset="0"/>
              <a:buChar char="•"/>
            </a:pPr>
            <a:r>
              <a:rPr lang="en-US" b="1" dirty="0"/>
              <a:t>PCAOB</a:t>
            </a:r>
            <a:r>
              <a:rPr lang="en-US" dirty="0"/>
              <a:t>: The Public Company Accounting Oversight Board. Develops auditing standards and train auditors on the best practices for assessing a company’s internal controls. Publishes periodic recommendations and changes to the auditing process. </a:t>
            </a:r>
          </a:p>
          <a:p>
            <a:pPr marL="182880" indent="-182880">
              <a:buFont typeface="Arial" panose="020B0604020202020204" pitchFamily="34" charset="0"/>
              <a:buChar char="•"/>
            </a:pPr>
            <a:r>
              <a:rPr lang="en-US" b="1" dirty="0"/>
              <a:t>COSO</a:t>
            </a:r>
            <a:r>
              <a:rPr lang="en-US" dirty="0"/>
              <a:t>: Committee of Sponsoring Organizations, a joint organization consisting of representatives from the Institute of Management Accountants (IMA), the American Accounting Association (AAA), the American Institute of Certified Public Accountants (AICPA), the Institute of Internal Auditors (IIA) and Financial Executives International (FEI). Since 1992, COSO has published periodic updates to their internal control framework recommendations this document outlines guidelines for creating and implementing internal controls, and serves as the basis for the auditing standards developing by PCAOB.</a:t>
            </a:r>
          </a:p>
          <a:p>
            <a:pPr marL="182880" indent="-182880">
              <a:buFont typeface="Arial" panose="020B0604020202020204" pitchFamily="34" charset="0"/>
              <a:buChar char="•"/>
            </a:pPr>
            <a:r>
              <a:rPr lang="en-US" b="1" dirty="0"/>
              <a:t>COBIT</a:t>
            </a:r>
            <a:r>
              <a:rPr lang="en-US" dirty="0"/>
              <a:t>: COBIT (Control Objectives for Information and Related Technology) is a framework published by ISACA. ISACA covers guidelines for developing and assessing internal controls related to corporate information technology. Effectively a more specific version of the COSO framework, it outlines best practices for 34 IT processes. Many organizations will rely on both frameworks when developing a roadmap to SOX compliance.</a:t>
            </a:r>
          </a:p>
        </p:txBody>
      </p:sp>
    </p:spTree>
    <p:extLst>
      <p:ext uri="{BB962C8B-B14F-4D97-AF65-F5344CB8AC3E}">
        <p14:creationId xmlns:p14="http://schemas.microsoft.com/office/powerpoint/2010/main" val="53597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DEB7C-88D3-4BAE-B07D-B2681D61A25B}"/>
              </a:ext>
            </a:extLst>
          </p:cNvPr>
          <p:cNvSpPr>
            <a:spLocks noGrp="1"/>
          </p:cNvSpPr>
          <p:nvPr>
            <p:ph type="title"/>
          </p:nvPr>
        </p:nvSpPr>
        <p:spPr/>
        <p:txBody>
          <a:bodyPr/>
          <a:lstStyle/>
          <a:p>
            <a:r>
              <a:rPr lang="en-US" dirty="0"/>
              <a:t>COSO - Details</a:t>
            </a:r>
          </a:p>
        </p:txBody>
      </p:sp>
      <p:sp>
        <p:nvSpPr>
          <p:cNvPr id="3" name="Content Placeholder 2">
            <a:extLst>
              <a:ext uri="{FF2B5EF4-FFF2-40B4-BE49-F238E27FC236}">
                <a16:creationId xmlns:a16="http://schemas.microsoft.com/office/drawing/2014/main" id="{4DA04F8D-362D-4A5F-A2AC-82566A810A1C}"/>
              </a:ext>
            </a:extLst>
          </p:cNvPr>
          <p:cNvSpPr>
            <a:spLocks noGrp="1"/>
          </p:cNvSpPr>
          <p:nvPr>
            <p:ph idx="1"/>
          </p:nvPr>
        </p:nvSpPr>
        <p:spPr>
          <a:xfrm>
            <a:off x="1097280" y="1845734"/>
            <a:ext cx="4823229" cy="4023360"/>
          </a:xfrm>
        </p:spPr>
        <p:txBody>
          <a:bodyPr>
            <a:normAutofit fontScale="92500" lnSpcReduction="20000"/>
          </a:bodyPr>
          <a:lstStyle/>
          <a:p>
            <a:pPr marL="182880" indent="-182880">
              <a:buFont typeface="Arial" panose="020B0604020202020204" pitchFamily="34" charset="0"/>
              <a:buChar char="•"/>
            </a:pPr>
            <a:r>
              <a:rPr lang="en-US" dirty="0"/>
              <a:t>Unified approach for evaluation of the internal control systems</a:t>
            </a:r>
          </a:p>
          <a:p>
            <a:pPr marL="475488" lvl="1">
              <a:buFont typeface="Arial" panose="020B0604020202020204" pitchFamily="34" charset="0"/>
              <a:buChar char="•"/>
            </a:pPr>
            <a:r>
              <a:rPr lang="en-US" dirty="0"/>
              <a:t>Effectiveness and efficiency of operations</a:t>
            </a:r>
          </a:p>
          <a:p>
            <a:pPr marL="475488" lvl="1">
              <a:buFont typeface="Arial" panose="020B0604020202020204" pitchFamily="34" charset="0"/>
              <a:buChar char="•"/>
            </a:pPr>
            <a:r>
              <a:rPr lang="en-US" dirty="0"/>
              <a:t>Compliance with actual laws and regulations</a:t>
            </a:r>
          </a:p>
          <a:p>
            <a:pPr marL="475488" lvl="1">
              <a:buFont typeface="Arial" panose="020B0604020202020204" pitchFamily="34" charset="0"/>
              <a:buChar char="•"/>
            </a:pPr>
            <a:r>
              <a:rPr lang="en-US" dirty="0"/>
              <a:t>Reliability of financial reporting</a:t>
            </a:r>
          </a:p>
          <a:p>
            <a:pPr marL="182880" indent="-182880">
              <a:buFont typeface="Arial" panose="020B0604020202020204" pitchFamily="34" charset="0"/>
              <a:buChar char="•"/>
            </a:pPr>
            <a:r>
              <a:rPr lang="en-US" dirty="0"/>
              <a:t>COSO framework control components</a:t>
            </a:r>
          </a:p>
          <a:p>
            <a:pPr marL="475488" lvl="1">
              <a:buFont typeface="Arial" panose="020B0604020202020204" pitchFamily="34" charset="0"/>
              <a:buChar char="•"/>
            </a:pPr>
            <a:r>
              <a:rPr lang="en-US" dirty="0"/>
              <a:t>Internal Environment</a:t>
            </a:r>
          </a:p>
          <a:p>
            <a:pPr marL="475488" lvl="1">
              <a:buFont typeface="Arial" panose="020B0604020202020204" pitchFamily="34" charset="0"/>
              <a:buChar char="•"/>
            </a:pPr>
            <a:r>
              <a:rPr lang="en-US" dirty="0"/>
              <a:t>Objective Setting</a:t>
            </a:r>
          </a:p>
          <a:p>
            <a:pPr marL="475488" lvl="1">
              <a:buFont typeface="Arial" panose="020B0604020202020204" pitchFamily="34" charset="0"/>
              <a:buChar char="•"/>
            </a:pPr>
            <a:r>
              <a:rPr lang="en-US" dirty="0"/>
              <a:t>Event Identification</a:t>
            </a:r>
          </a:p>
          <a:p>
            <a:pPr marL="475488" lvl="1">
              <a:buFont typeface="Arial" panose="020B0604020202020204" pitchFamily="34" charset="0"/>
              <a:buChar char="•"/>
            </a:pPr>
            <a:r>
              <a:rPr lang="en-US" dirty="0"/>
              <a:t>Risk Assessment</a:t>
            </a:r>
          </a:p>
          <a:p>
            <a:pPr marL="475488" lvl="1">
              <a:buFont typeface="Arial" panose="020B0604020202020204" pitchFamily="34" charset="0"/>
              <a:buChar char="•"/>
            </a:pPr>
            <a:r>
              <a:rPr lang="en-US" dirty="0"/>
              <a:t>Risk Response</a:t>
            </a:r>
          </a:p>
          <a:p>
            <a:pPr marL="475488" lvl="1">
              <a:buFont typeface="Arial" panose="020B0604020202020204" pitchFamily="34" charset="0"/>
              <a:buChar char="•"/>
            </a:pPr>
            <a:r>
              <a:rPr lang="en-US" dirty="0"/>
              <a:t>Control Activities</a:t>
            </a:r>
          </a:p>
          <a:p>
            <a:pPr marL="475488" lvl="1">
              <a:buFont typeface="Arial" panose="020B0604020202020204" pitchFamily="34" charset="0"/>
              <a:buChar char="•"/>
            </a:pPr>
            <a:r>
              <a:rPr lang="en-US" dirty="0"/>
              <a:t>Information &amp; Communication</a:t>
            </a:r>
          </a:p>
          <a:p>
            <a:pPr marL="475488" lvl="1">
              <a:buFont typeface="Arial" panose="020B0604020202020204" pitchFamily="34" charset="0"/>
              <a:buChar char="•"/>
            </a:pPr>
            <a:r>
              <a:rPr lang="en-US" dirty="0"/>
              <a:t>Monitoring</a:t>
            </a:r>
          </a:p>
        </p:txBody>
      </p:sp>
      <p:sp>
        <p:nvSpPr>
          <p:cNvPr id="4" name="Content Placeholder 2">
            <a:extLst>
              <a:ext uri="{FF2B5EF4-FFF2-40B4-BE49-F238E27FC236}">
                <a16:creationId xmlns:a16="http://schemas.microsoft.com/office/drawing/2014/main" id="{3809D293-9C8B-45EB-BFED-A522A65C415C}"/>
              </a:ext>
            </a:extLst>
          </p:cNvPr>
          <p:cNvSpPr txBox="1">
            <a:spLocks/>
          </p:cNvSpPr>
          <p:nvPr/>
        </p:nvSpPr>
        <p:spPr>
          <a:xfrm>
            <a:off x="5920509" y="1845734"/>
            <a:ext cx="4823229"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82880" indent="-182880">
              <a:buFont typeface="Arial" panose="020B0604020202020204" pitchFamily="34" charset="0"/>
              <a:buChar char="•"/>
            </a:pPr>
            <a:r>
              <a:rPr lang="en-US" dirty="0"/>
              <a:t>Risk Assessment</a:t>
            </a:r>
          </a:p>
          <a:p>
            <a:pPr lvl="1">
              <a:buFont typeface="Arial" panose="020B0604020202020204" pitchFamily="34" charset="0"/>
              <a:buChar char="•"/>
            </a:pPr>
            <a:r>
              <a:rPr lang="en-US" dirty="0"/>
              <a:t>Analysis of risk</a:t>
            </a:r>
          </a:p>
          <a:p>
            <a:pPr lvl="1">
              <a:buFont typeface="Arial" panose="020B0604020202020204" pitchFamily="34" charset="0"/>
              <a:buChar char="•"/>
            </a:pPr>
            <a:r>
              <a:rPr lang="en-US" dirty="0"/>
              <a:t>Consideration of likelihood and impact</a:t>
            </a:r>
          </a:p>
          <a:p>
            <a:pPr lvl="1">
              <a:buFont typeface="Arial" panose="020B0604020202020204" pitchFamily="34" charset="0"/>
              <a:buChar char="•"/>
            </a:pPr>
            <a:r>
              <a:rPr lang="en-US" dirty="0"/>
              <a:t>How risks should be managed</a:t>
            </a:r>
          </a:p>
          <a:p>
            <a:pPr indent="-182880">
              <a:buFont typeface="Arial" panose="020B0604020202020204" pitchFamily="34" charset="0"/>
              <a:buChar char="•"/>
            </a:pPr>
            <a:r>
              <a:rPr lang="en-US" dirty="0"/>
              <a:t>Risk Response</a:t>
            </a:r>
          </a:p>
          <a:p>
            <a:pPr lvl="1">
              <a:buFont typeface="Arial" panose="020B0604020202020204" pitchFamily="34" charset="0"/>
              <a:buChar char="•"/>
            </a:pPr>
            <a:r>
              <a:rPr lang="en-US" dirty="0"/>
              <a:t>Avoid Risk</a:t>
            </a:r>
          </a:p>
          <a:p>
            <a:pPr lvl="1">
              <a:buFont typeface="Arial" panose="020B0604020202020204" pitchFamily="34" charset="0"/>
              <a:buChar char="•"/>
            </a:pPr>
            <a:r>
              <a:rPr lang="en-US" dirty="0"/>
              <a:t>Accept Risk</a:t>
            </a:r>
          </a:p>
          <a:p>
            <a:pPr lvl="1">
              <a:buFont typeface="Arial" panose="020B0604020202020204" pitchFamily="34" charset="0"/>
              <a:buChar char="•"/>
            </a:pPr>
            <a:r>
              <a:rPr lang="en-US" dirty="0"/>
              <a:t>Reduce Risk</a:t>
            </a:r>
          </a:p>
          <a:p>
            <a:pPr lvl="1">
              <a:buFont typeface="Arial" panose="020B0604020202020204" pitchFamily="34" charset="0"/>
              <a:buChar char="•"/>
            </a:pPr>
            <a:r>
              <a:rPr lang="en-US" dirty="0"/>
              <a:t>Share Risk</a:t>
            </a:r>
          </a:p>
        </p:txBody>
      </p:sp>
    </p:spTree>
    <p:extLst>
      <p:ext uri="{BB962C8B-B14F-4D97-AF65-F5344CB8AC3E}">
        <p14:creationId xmlns:p14="http://schemas.microsoft.com/office/powerpoint/2010/main" val="185947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additive="base">
                                        <p:cTn id="5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 calcmode="lin" valueType="num">
                                      <p:cBhvr additive="base">
                                        <p:cTn id="5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4">
                                            <p:txEl>
                                              <p:pRg st="0" end="0"/>
                                            </p:txEl>
                                          </p:spTgt>
                                        </p:tgtEl>
                                        <p:attrNameLst>
                                          <p:attrName>style.visibility</p:attrName>
                                        </p:attrNameLst>
                                      </p:cBhvr>
                                      <p:to>
                                        <p:strVal val="visible"/>
                                      </p:to>
                                    </p:set>
                                    <p:anim calcmode="lin" valueType="num">
                                      <p:cBhvr additive="base">
                                        <p:cTn id="6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4">
                                            <p:txEl>
                                              <p:pRg st="0" end="0"/>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4">
                                            <p:txEl>
                                              <p:pRg st="1" end="1"/>
                                            </p:txEl>
                                          </p:spTgt>
                                        </p:tgtEl>
                                        <p:attrNameLst>
                                          <p:attrName>style.visibility</p:attrName>
                                        </p:attrNameLst>
                                      </p:cBhvr>
                                      <p:to>
                                        <p:strVal val="visible"/>
                                      </p:to>
                                    </p:set>
                                    <p:anim calcmode="lin" valueType="num">
                                      <p:cBhvr additive="base">
                                        <p:cTn id="6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4">
                                            <p:txEl>
                                              <p:pRg st="2" end="2"/>
                                            </p:txEl>
                                          </p:spTgt>
                                        </p:tgtEl>
                                        <p:attrNameLst>
                                          <p:attrName>style.visibility</p:attrName>
                                        </p:attrNameLst>
                                      </p:cBhvr>
                                      <p:to>
                                        <p:strVal val="visible"/>
                                      </p:to>
                                    </p:set>
                                    <p:anim calcmode="lin" valueType="num">
                                      <p:cBhvr additive="base">
                                        <p:cTn id="7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4">
                                            <p:txEl>
                                              <p:pRg st="3" end="3"/>
                                            </p:txEl>
                                          </p:spTgt>
                                        </p:tgtEl>
                                        <p:attrNameLst>
                                          <p:attrName>style.visibility</p:attrName>
                                        </p:attrNameLst>
                                      </p:cBhvr>
                                      <p:to>
                                        <p:strVal val="visible"/>
                                      </p:to>
                                    </p:set>
                                    <p:anim calcmode="lin" valueType="num">
                                      <p:cBhvr additive="base">
                                        <p:cTn id="7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4">
                                            <p:txEl>
                                              <p:pRg st="4" end="4"/>
                                            </p:txEl>
                                          </p:spTgt>
                                        </p:tgtEl>
                                        <p:attrNameLst>
                                          <p:attrName>style.visibility</p:attrName>
                                        </p:attrNameLst>
                                      </p:cBhvr>
                                      <p:to>
                                        <p:strVal val="visible"/>
                                      </p:to>
                                    </p:set>
                                    <p:anim calcmode="lin" valueType="num">
                                      <p:cBhvr additive="base">
                                        <p:cTn id="8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4">
                                            <p:txEl>
                                              <p:pRg st="4" end="4"/>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4">
                                            <p:txEl>
                                              <p:pRg st="5" end="5"/>
                                            </p:txEl>
                                          </p:spTgt>
                                        </p:tgtEl>
                                        <p:attrNameLst>
                                          <p:attrName>style.visibility</p:attrName>
                                        </p:attrNameLst>
                                      </p:cBhvr>
                                      <p:to>
                                        <p:strVal val="visible"/>
                                      </p:to>
                                    </p:set>
                                    <p:anim calcmode="lin" valueType="num">
                                      <p:cBhvr additive="base">
                                        <p:cTn id="8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txEl>
                                              <p:pRg st="5" end="5"/>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4">
                                            <p:txEl>
                                              <p:pRg st="6" end="6"/>
                                            </p:txEl>
                                          </p:spTgt>
                                        </p:tgtEl>
                                        <p:attrNameLst>
                                          <p:attrName>style.visibility</p:attrName>
                                        </p:attrNameLst>
                                      </p:cBhvr>
                                      <p:to>
                                        <p:strVal val="visible"/>
                                      </p:to>
                                    </p:set>
                                    <p:anim calcmode="lin" valueType="num">
                                      <p:cBhvr additive="base">
                                        <p:cTn id="8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4">
                                            <p:txEl>
                                              <p:pRg st="6" end="6"/>
                                            </p:txEl>
                                          </p:spTgt>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4">
                                            <p:txEl>
                                              <p:pRg st="7" end="7"/>
                                            </p:txEl>
                                          </p:spTgt>
                                        </p:tgtEl>
                                        <p:attrNameLst>
                                          <p:attrName>style.visibility</p:attrName>
                                        </p:attrNameLst>
                                      </p:cBhvr>
                                      <p:to>
                                        <p:strVal val="visible"/>
                                      </p:to>
                                    </p:set>
                                    <p:anim calcmode="lin" valueType="num">
                                      <p:cBhvr additive="base">
                                        <p:cTn id="9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4">
                                            <p:txEl>
                                              <p:pRg st="7" end="7"/>
                                            </p:txEl>
                                          </p:spTgt>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4">
                                            <p:txEl>
                                              <p:pRg st="8" end="8"/>
                                            </p:txEl>
                                          </p:spTgt>
                                        </p:tgtEl>
                                        <p:attrNameLst>
                                          <p:attrName>style.visibility</p:attrName>
                                        </p:attrNameLst>
                                      </p:cBhvr>
                                      <p:to>
                                        <p:strVal val="visible"/>
                                      </p:to>
                                    </p:set>
                                    <p:anim calcmode="lin" valueType="num">
                                      <p:cBhvr additive="base">
                                        <p:cTn id="9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FE28D-78CF-489C-9E39-73D1D1A88C57}"/>
              </a:ext>
            </a:extLst>
          </p:cNvPr>
          <p:cNvSpPr>
            <a:spLocks noGrp="1"/>
          </p:cNvSpPr>
          <p:nvPr>
            <p:ph type="title"/>
          </p:nvPr>
        </p:nvSpPr>
        <p:spPr/>
        <p:txBody>
          <a:bodyPr/>
          <a:lstStyle/>
          <a:p>
            <a:r>
              <a:rPr lang="en-US" dirty="0"/>
              <a:t>COBIT - Structure</a:t>
            </a:r>
          </a:p>
        </p:txBody>
      </p:sp>
      <p:sp>
        <p:nvSpPr>
          <p:cNvPr id="3" name="Content Placeholder 2">
            <a:extLst>
              <a:ext uri="{FF2B5EF4-FFF2-40B4-BE49-F238E27FC236}">
                <a16:creationId xmlns:a16="http://schemas.microsoft.com/office/drawing/2014/main" id="{549F5D5D-71E6-42AF-BA72-DAD362F231D4}"/>
              </a:ext>
            </a:extLst>
          </p:cNvPr>
          <p:cNvSpPr>
            <a:spLocks noGrp="1"/>
          </p:cNvSpPr>
          <p:nvPr>
            <p:ph idx="1"/>
          </p:nvPr>
        </p:nvSpPr>
        <p:spPr/>
        <p:txBody>
          <a:bodyPr/>
          <a:lstStyle/>
          <a:p>
            <a:pPr marL="0" indent="0">
              <a:buNone/>
            </a:pPr>
            <a:r>
              <a:rPr lang="en-US" dirty="0"/>
              <a:t>Covers four domains:</a:t>
            </a:r>
          </a:p>
          <a:p>
            <a:pPr marL="457200" indent="-457200">
              <a:buFont typeface="+mj-lt"/>
              <a:buAutoNum type="arabicPeriod"/>
            </a:pPr>
            <a:r>
              <a:rPr lang="en-US" dirty="0"/>
              <a:t>Plan and Organize (PO)</a:t>
            </a:r>
          </a:p>
          <a:p>
            <a:pPr marL="457200" indent="-457200">
              <a:buFont typeface="+mj-lt"/>
              <a:buAutoNum type="arabicPeriod"/>
            </a:pPr>
            <a:r>
              <a:rPr lang="en-US" dirty="0"/>
              <a:t>Acquire and Implement (AI)</a:t>
            </a:r>
          </a:p>
          <a:p>
            <a:pPr marL="457200" indent="-457200">
              <a:buFont typeface="+mj-lt"/>
              <a:buAutoNum type="arabicPeriod"/>
            </a:pPr>
            <a:r>
              <a:rPr lang="en-US" dirty="0"/>
              <a:t>Deliver and Support (DS)</a:t>
            </a:r>
          </a:p>
          <a:p>
            <a:pPr marL="457200" indent="-457200">
              <a:buFont typeface="+mj-lt"/>
              <a:buAutoNum type="arabicPeriod"/>
            </a:pPr>
            <a:r>
              <a:rPr lang="en-US" dirty="0"/>
              <a:t>Monitor and Evaluate (ME)</a:t>
            </a:r>
          </a:p>
          <a:p>
            <a:pPr marL="0" indent="0">
              <a:buNone/>
            </a:pPr>
            <a:r>
              <a:rPr lang="en-US" dirty="0"/>
              <a:t>Audit based on Information Technology General Controls (ITGC)</a:t>
            </a:r>
          </a:p>
        </p:txBody>
      </p:sp>
    </p:spTree>
    <p:extLst>
      <p:ext uri="{BB962C8B-B14F-4D97-AF65-F5344CB8AC3E}">
        <p14:creationId xmlns:p14="http://schemas.microsoft.com/office/powerpoint/2010/main" val="2773101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354276-C8B9-4A7A-A732-1920E0ACF909}"/>
              </a:ext>
            </a:extLst>
          </p:cNvPr>
          <p:cNvPicPr>
            <a:picLocks noChangeAspect="1"/>
          </p:cNvPicPr>
          <p:nvPr/>
        </p:nvPicPr>
        <p:blipFill>
          <a:blip r:embed="rId2"/>
          <a:stretch>
            <a:fillRect/>
          </a:stretch>
        </p:blipFill>
        <p:spPr>
          <a:xfrm>
            <a:off x="2456568" y="671804"/>
            <a:ext cx="7052704" cy="5259769"/>
          </a:xfrm>
          <a:prstGeom prst="rect">
            <a:avLst/>
          </a:prstGeom>
        </p:spPr>
      </p:pic>
      <p:sp>
        <p:nvSpPr>
          <p:cNvPr id="8" name="Rectangle 7">
            <a:extLst>
              <a:ext uri="{FF2B5EF4-FFF2-40B4-BE49-F238E27FC236}">
                <a16:creationId xmlns:a16="http://schemas.microsoft.com/office/drawing/2014/main" id="{ABC4E897-B6A1-4916-9E5F-24F1C7576C06}"/>
              </a:ext>
            </a:extLst>
          </p:cNvPr>
          <p:cNvSpPr/>
          <p:nvPr/>
        </p:nvSpPr>
        <p:spPr>
          <a:xfrm>
            <a:off x="1029810" y="1367161"/>
            <a:ext cx="1426758" cy="5149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8469FC1-9070-4975-B08B-D2AEEEF755F8}"/>
              </a:ext>
            </a:extLst>
          </p:cNvPr>
          <p:cNvSpPr/>
          <p:nvPr/>
        </p:nvSpPr>
        <p:spPr>
          <a:xfrm>
            <a:off x="9509271" y="1367161"/>
            <a:ext cx="1703673" cy="5149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2394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8E419-A3B1-49F7-9CF8-E762B8034681}"/>
              </a:ext>
            </a:extLst>
          </p:cNvPr>
          <p:cNvSpPr>
            <a:spLocks noGrp="1"/>
          </p:cNvSpPr>
          <p:nvPr>
            <p:ph type="title"/>
          </p:nvPr>
        </p:nvSpPr>
        <p:spPr/>
        <p:txBody>
          <a:bodyPr/>
          <a:lstStyle/>
          <a:p>
            <a:r>
              <a:rPr lang="en-US" dirty="0"/>
              <a:t>SOX – Key points</a:t>
            </a:r>
          </a:p>
        </p:txBody>
      </p:sp>
      <p:sp>
        <p:nvSpPr>
          <p:cNvPr id="3" name="Content Placeholder 2">
            <a:extLst>
              <a:ext uri="{FF2B5EF4-FFF2-40B4-BE49-F238E27FC236}">
                <a16:creationId xmlns:a16="http://schemas.microsoft.com/office/drawing/2014/main" id="{0ADE5890-B2C4-4AE3-969E-1732012EF932}"/>
              </a:ext>
            </a:extLst>
          </p:cNvPr>
          <p:cNvSpPr>
            <a:spLocks noGrp="1"/>
          </p:cNvSpPr>
          <p:nvPr>
            <p:ph idx="1"/>
          </p:nvPr>
        </p:nvSpPr>
        <p:spPr>
          <a:xfrm>
            <a:off x="1097280" y="1845734"/>
            <a:ext cx="4877392" cy="4023360"/>
          </a:xfrm>
        </p:spPr>
        <p:txBody>
          <a:bodyPr>
            <a:normAutofit/>
          </a:bodyPr>
          <a:lstStyle/>
          <a:p>
            <a:pPr marL="182880" indent="-182880">
              <a:buFont typeface="Arial" panose="020B0604020202020204" pitchFamily="34" charset="0"/>
              <a:buChar char="•"/>
            </a:pPr>
            <a:r>
              <a:rPr lang="en-US" dirty="0"/>
              <a:t>Financial Objectives:</a:t>
            </a:r>
          </a:p>
          <a:p>
            <a:pPr marL="475488" lvl="1">
              <a:buFont typeface="Arial" panose="020B0604020202020204" pitchFamily="34" charset="0"/>
              <a:buChar char="•"/>
            </a:pPr>
            <a:r>
              <a:rPr lang="en-US" dirty="0"/>
              <a:t>Completeness</a:t>
            </a:r>
          </a:p>
          <a:p>
            <a:pPr marL="475488" lvl="1">
              <a:buFont typeface="Arial" panose="020B0604020202020204" pitchFamily="34" charset="0"/>
              <a:buChar char="•"/>
            </a:pPr>
            <a:r>
              <a:rPr lang="en-US" dirty="0"/>
              <a:t>Accuracy</a:t>
            </a:r>
          </a:p>
          <a:p>
            <a:pPr marL="475488" lvl="1">
              <a:buFont typeface="Arial" panose="020B0604020202020204" pitchFamily="34" charset="0"/>
              <a:buChar char="•"/>
            </a:pPr>
            <a:r>
              <a:rPr lang="en-US" dirty="0"/>
              <a:t>Validity</a:t>
            </a:r>
          </a:p>
          <a:p>
            <a:pPr marL="475488" lvl="1">
              <a:buFont typeface="Arial" panose="020B0604020202020204" pitchFamily="34" charset="0"/>
              <a:buChar char="•"/>
            </a:pPr>
            <a:r>
              <a:rPr lang="en-US" dirty="0"/>
              <a:t>Authorization</a:t>
            </a:r>
          </a:p>
          <a:p>
            <a:pPr marL="182880" indent="-182880">
              <a:buFont typeface="Arial" panose="020B0604020202020204" pitchFamily="34" charset="0"/>
              <a:buChar char="•"/>
            </a:pPr>
            <a:r>
              <a:rPr lang="en-US" dirty="0"/>
              <a:t>Operational &amp; IT Objectives:</a:t>
            </a:r>
          </a:p>
          <a:p>
            <a:pPr marL="475488" lvl="1">
              <a:buFont typeface="Arial" panose="020B0604020202020204" pitchFamily="34" charset="0"/>
              <a:buChar char="•"/>
            </a:pPr>
            <a:r>
              <a:rPr lang="en-US" dirty="0"/>
              <a:t>Confidentiality</a:t>
            </a:r>
          </a:p>
          <a:p>
            <a:pPr marL="475488" lvl="1">
              <a:buFont typeface="Arial" panose="020B0604020202020204" pitchFamily="34" charset="0"/>
              <a:buChar char="•"/>
            </a:pPr>
            <a:r>
              <a:rPr lang="en-US" dirty="0"/>
              <a:t>Integrity</a:t>
            </a:r>
          </a:p>
          <a:p>
            <a:pPr marL="475488" lvl="1">
              <a:buFont typeface="Arial" panose="020B0604020202020204" pitchFamily="34" charset="0"/>
              <a:buChar char="•"/>
            </a:pPr>
            <a:r>
              <a:rPr lang="en-US" dirty="0"/>
              <a:t>Availability</a:t>
            </a:r>
          </a:p>
          <a:p>
            <a:pPr marL="475488" lvl="1">
              <a:buFont typeface="Arial" panose="020B0604020202020204" pitchFamily="34" charset="0"/>
              <a:buChar char="•"/>
            </a:pPr>
            <a:r>
              <a:rPr lang="en-US" dirty="0"/>
              <a:t>Effectiveness and Efficiency</a:t>
            </a:r>
          </a:p>
        </p:txBody>
      </p:sp>
      <p:sp>
        <p:nvSpPr>
          <p:cNvPr id="5" name="Content Placeholder 2">
            <a:extLst>
              <a:ext uri="{FF2B5EF4-FFF2-40B4-BE49-F238E27FC236}">
                <a16:creationId xmlns:a16="http://schemas.microsoft.com/office/drawing/2014/main" id="{AADD1D33-0537-449D-879E-71ECB0A15D8E}"/>
              </a:ext>
            </a:extLst>
          </p:cNvPr>
          <p:cNvSpPr txBox="1">
            <a:spLocks/>
          </p:cNvSpPr>
          <p:nvPr/>
        </p:nvSpPr>
        <p:spPr>
          <a:xfrm>
            <a:off x="5974672" y="1845734"/>
            <a:ext cx="4877392" cy="4023360"/>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82880" indent="-182880">
              <a:buFont typeface="Arial" panose="020B0604020202020204" pitchFamily="34" charset="0"/>
              <a:buChar char="•"/>
            </a:pPr>
            <a:r>
              <a:rPr lang="en-US" dirty="0"/>
              <a:t>Control types by implementation:</a:t>
            </a:r>
          </a:p>
          <a:p>
            <a:pPr marL="475488" lvl="1">
              <a:buFont typeface="Arial" panose="020B0604020202020204" pitchFamily="34" charset="0"/>
              <a:buChar char="•"/>
            </a:pPr>
            <a:r>
              <a:rPr lang="en-US" dirty="0"/>
              <a:t>Automated Controls</a:t>
            </a:r>
          </a:p>
          <a:p>
            <a:pPr marL="475488" lvl="1">
              <a:buFont typeface="Arial" panose="020B0604020202020204" pitchFamily="34" charset="0"/>
              <a:buChar char="•"/>
            </a:pPr>
            <a:r>
              <a:rPr lang="en-US" dirty="0"/>
              <a:t>Manual Controls</a:t>
            </a:r>
          </a:p>
          <a:p>
            <a:pPr marL="475488" lvl="1">
              <a:buFont typeface="Arial" panose="020B0604020202020204" pitchFamily="34" charset="0"/>
              <a:buChar char="•"/>
            </a:pPr>
            <a:r>
              <a:rPr lang="en-US" dirty="0"/>
              <a:t>Partially Automated Controls</a:t>
            </a:r>
          </a:p>
          <a:p>
            <a:pPr marL="182880" indent="-182880">
              <a:buFont typeface="Arial" panose="020B0604020202020204" pitchFamily="34" charset="0"/>
              <a:buChar char="•"/>
            </a:pPr>
            <a:r>
              <a:rPr lang="en-US" dirty="0"/>
              <a:t>Control types:</a:t>
            </a:r>
          </a:p>
          <a:p>
            <a:pPr marL="475488" lvl="1">
              <a:buFont typeface="Arial" panose="020B0604020202020204" pitchFamily="34" charset="0"/>
              <a:buChar char="•"/>
            </a:pPr>
            <a:r>
              <a:rPr lang="en-US" dirty="0"/>
              <a:t>Preventive Controls</a:t>
            </a:r>
          </a:p>
          <a:p>
            <a:pPr marL="475488" lvl="1">
              <a:buFont typeface="Arial" panose="020B0604020202020204" pitchFamily="34" charset="0"/>
              <a:buChar char="•"/>
            </a:pPr>
            <a:r>
              <a:rPr lang="en-US" dirty="0"/>
              <a:t>Detective Controls</a:t>
            </a:r>
          </a:p>
          <a:p>
            <a:pPr marL="475488" lvl="1">
              <a:buFont typeface="Arial" panose="020B0604020202020204" pitchFamily="34" charset="0"/>
              <a:buChar char="•"/>
            </a:pPr>
            <a:r>
              <a:rPr lang="en-US" dirty="0"/>
              <a:t>Corrective Controls</a:t>
            </a:r>
          </a:p>
          <a:p>
            <a:pPr marL="182880" indent="-182880">
              <a:buFont typeface="Arial" panose="020B0604020202020204" pitchFamily="34" charset="0"/>
              <a:buChar char="•"/>
            </a:pPr>
            <a:r>
              <a:rPr lang="en-US" dirty="0"/>
              <a:t>Ensures:</a:t>
            </a:r>
          </a:p>
          <a:p>
            <a:pPr marL="475488" lvl="1">
              <a:buFont typeface="Arial" panose="020B0604020202020204" pitchFamily="34" charset="0"/>
              <a:buChar char="•"/>
            </a:pPr>
            <a:r>
              <a:rPr lang="en-US" dirty="0"/>
              <a:t>Confidentiality</a:t>
            </a:r>
          </a:p>
          <a:p>
            <a:pPr marL="475488" lvl="1">
              <a:buFont typeface="Arial" panose="020B0604020202020204" pitchFamily="34" charset="0"/>
              <a:buChar char="•"/>
            </a:pPr>
            <a:r>
              <a:rPr lang="en-US" dirty="0"/>
              <a:t>Integrity</a:t>
            </a:r>
          </a:p>
          <a:p>
            <a:pPr marL="475488" lvl="1">
              <a:buFont typeface="Arial" panose="020B0604020202020204" pitchFamily="34" charset="0"/>
              <a:buChar char="•"/>
            </a:pPr>
            <a:r>
              <a:rPr lang="en-US" dirty="0"/>
              <a:t>Availability</a:t>
            </a:r>
          </a:p>
        </p:txBody>
      </p:sp>
    </p:spTree>
    <p:extLst>
      <p:ext uri="{BB962C8B-B14F-4D97-AF65-F5344CB8AC3E}">
        <p14:creationId xmlns:p14="http://schemas.microsoft.com/office/powerpoint/2010/main" val="2417399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
                                            <p:txEl>
                                              <p:pRg st="0" end="0"/>
                                            </p:txEl>
                                          </p:spTgt>
                                        </p:tgtEl>
                                        <p:attrNameLst>
                                          <p:attrName>style.visibility</p:attrName>
                                        </p:attrNameLst>
                                      </p:cBhvr>
                                      <p:to>
                                        <p:strVal val="visible"/>
                                      </p:to>
                                    </p:set>
                                    <p:anim calcmode="lin" valueType="num">
                                      <p:cBhvr additive="base">
                                        <p:cTn id="5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0" end="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5">
                                            <p:txEl>
                                              <p:pRg st="1" end="1"/>
                                            </p:txEl>
                                          </p:spTgt>
                                        </p:tgtEl>
                                        <p:attrNameLst>
                                          <p:attrName>style.visibility</p:attrName>
                                        </p:attrNameLst>
                                      </p:cBhvr>
                                      <p:to>
                                        <p:strVal val="visible"/>
                                      </p:to>
                                    </p:set>
                                    <p:anim calcmode="lin" valueType="num">
                                      <p:cBhvr additive="base">
                                        <p:cTn id="5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 end="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5">
                                            <p:txEl>
                                              <p:pRg st="2" end="2"/>
                                            </p:txEl>
                                          </p:spTgt>
                                        </p:tgtEl>
                                        <p:attrNameLst>
                                          <p:attrName>style.visibility</p:attrName>
                                        </p:attrNameLst>
                                      </p:cBhvr>
                                      <p:to>
                                        <p:strVal val="visible"/>
                                      </p:to>
                                    </p:set>
                                    <p:anim calcmode="lin" valueType="num">
                                      <p:cBhvr additive="base">
                                        <p:cTn id="5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2" end="2"/>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5">
                                            <p:txEl>
                                              <p:pRg st="3" end="3"/>
                                            </p:txEl>
                                          </p:spTgt>
                                        </p:tgtEl>
                                        <p:attrNameLst>
                                          <p:attrName>style.visibility</p:attrName>
                                        </p:attrNameLst>
                                      </p:cBhvr>
                                      <p:to>
                                        <p:strVal val="visible"/>
                                      </p:to>
                                    </p:set>
                                    <p:anim calcmode="lin" valueType="num">
                                      <p:cBhvr additive="base">
                                        <p:cTn id="6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5">
                                            <p:txEl>
                                              <p:pRg st="4" end="4"/>
                                            </p:txEl>
                                          </p:spTgt>
                                        </p:tgtEl>
                                        <p:attrNameLst>
                                          <p:attrName>style.visibility</p:attrName>
                                        </p:attrNameLst>
                                      </p:cBhvr>
                                      <p:to>
                                        <p:strVal val="visible"/>
                                      </p:to>
                                    </p:set>
                                    <p:anim calcmode="lin" valueType="num">
                                      <p:cBhvr additive="base">
                                        <p:cTn id="6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5">
                                            <p:txEl>
                                              <p:pRg st="4" end="4"/>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5">
                                            <p:txEl>
                                              <p:pRg st="5" end="5"/>
                                            </p:txEl>
                                          </p:spTgt>
                                        </p:tgtEl>
                                        <p:attrNameLst>
                                          <p:attrName>style.visibility</p:attrName>
                                        </p:attrNameLst>
                                      </p:cBhvr>
                                      <p:to>
                                        <p:strVal val="visible"/>
                                      </p:to>
                                    </p:set>
                                    <p:anim calcmode="lin" valueType="num">
                                      <p:cBhvr additive="base">
                                        <p:cTn id="7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5">
                                            <p:txEl>
                                              <p:pRg st="5" end="5"/>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5">
                                            <p:txEl>
                                              <p:pRg st="6" end="6"/>
                                            </p:txEl>
                                          </p:spTgt>
                                        </p:tgtEl>
                                        <p:attrNameLst>
                                          <p:attrName>style.visibility</p:attrName>
                                        </p:attrNameLst>
                                      </p:cBhvr>
                                      <p:to>
                                        <p:strVal val="visible"/>
                                      </p:to>
                                    </p:set>
                                    <p:anim calcmode="lin" valueType="num">
                                      <p:cBhvr additive="base">
                                        <p:cTn id="7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5">
                                            <p:txEl>
                                              <p:pRg st="7" end="7"/>
                                            </p:txEl>
                                          </p:spTgt>
                                        </p:tgtEl>
                                        <p:attrNameLst>
                                          <p:attrName>style.visibility</p:attrName>
                                        </p:attrNameLst>
                                      </p:cBhvr>
                                      <p:to>
                                        <p:strVal val="visible"/>
                                      </p:to>
                                    </p:set>
                                    <p:anim calcmode="lin" valueType="num">
                                      <p:cBhvr additive="base">
                                        <p:cTn id="8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5">
                                            <p:txEl>
                                              <p:pRg st="8" end="8"/>
                                            </p:txEl>
                                          </p:spTgt>
                                        </p:tgtEl>
                                        <p:attrNameLst>
                                          <p:attrName>style.visibility</p:attrName>
                                        </p:attrNameLst>
                                      </p:cBhvr>
                                      <p:to>
                                        <p:strVal val="visible"/>
                                      </p:to>
                                    </p:set>
                                    <p:anim calcmode="lin" valueType="num">
                                      <p:cBhvr additive="base">
                                        <p:cTn id="8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5">
                                            <p:txEl>
                                              <p:pRg st="8" end="8"/>
                                            </p:txEl>
                                          </p:spTgt>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5">
                                            <p:txEl>
                                              <p:pRg st="9" end="9"/>
                                            </p:txEl>
                                          </p:spTgt>
                                        </p:tgtEl>
                                        <p:attrNameLst>
                                          <p:attrName>style.visibility</p:attrName>
                                        </p:attrNameLst>
                                      </p:cBhvr>
                                      <p:to>
                                        <p:strVal val="visible"/>
                                      </p:to>
                                    </p:set>
                                    <p:anim calcmode="lin" valueType="num">
                                      <p:cBhvr additive="base">
                                        <p:cTn id="9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txEl>
                                              <p:pRg st="9" end="9"/>
                                            </p:txEl>
                                          </p:spTgt>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5">
                                            <p:txEl>
                                              <p:pRg st="10" end="10"/>
                                            </p:txEl>
                                          </p:spTgt>
                                        </p:tgtEl>
                                        <p:attrNameLst>
                                          <p:attrName>style.visibility</p:attrName>
                                        </p:attrNameLst>
                                      </p:cBhvr>
                                      <p:to>
                                        <p:strVal val="visible"/>
                                      </p:to>
                                    </p:set>
                                    <p:anim calcmode="lin" valueType="num">
                                      <p:cBhvr additive="base">
                                        <p:cTn id="9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5">
                                            <p:txEl>
                                              <p:pRg st="11" end="11"/>
                                            </p:txEl>
                                          </p:spTgt>
                                        </p:tgtEl>
                                        <p:attrNameLst>
                                          <p:attrName>style.visibility</p:attrName>
                                        </p:attrNameLst>
                                      </p:cBhvr>
                                      <p:to>
                                        <p:strVal val="visible"/>
                                      </p:to>
                                    </p:set>
                                    <p:anim calcmode="lin" valueType="num">
                                      <p:cBhvr additive="base">
                                        <p:cTn id="99"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3D6A7-20EB-4C17-AFFA-8E9F807B0597}"/>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CF6827A-D124-439A-9CFF-30490CCC9E2B}"/>
              </a:ext>
            </a:extLst>
          </p:cNvPr>
          <p:cNvSpPr>
            <a:spLocks noGrp="1"/>
          </p:cNvSpPr>
          <p:nvPr>
            <p:ph idx="1"/>
          </p:nvPr>
        </p:nvSpPr>
        <p:spPr/>
        <p:txBody>
          <a:bodyPr/>
          <a:lstStyle/>
          <a:p>
            <a:pPr indent="-182880">
              <a:buFont typeface="Arial" panose="020B0604020202020204" pitchFamily="34" charset="0"/>
              <a:buChar char="•"/>
            </a:pPr>
            <a:r>
              <a:rPr lang="en-US" dirty="0"/>
              <a:t>Introduction</a:t>
            </a:r>
          </a:p>
          <a:p>
            <a:pPr indent="-182880">
              <a:buFont typeface="Arial" panose="020B0604020202020204" pitchFamily="34" charset="0"/>
              <a:buChar char="•"/>
            </a:pPr>
            <a:r>
              <a:rPr lang="en-US" dirty="0"/>
              <a:t>What is ISMS</a:t>
            </a:r>
          </a:p>
          <a:p>
            <a:pPr indent="-182880">
              <a:buFont typeface="Arial" panose="020B0604020202020204" pitchFamily="34" charset="0"/>
              <a:buChar char="•"/>
            </a:pPr>
            <a:r>
              <a:rPr lang="en-US" dirty="0"/>
              <a:t>Frameworks &amp; Standards overview</a:t>
            </a:r>
          </a:p>
          <a:p>
            <a:pPr indent="-182880">
              <a:buFont typeface="Arial" panose="020B0604020202020204" pitchFamily="34" charset="0"/>
              <a:buChar char="•"/>
            </a:pPr>
            <a:r>
              <a:rPr lang="en-US" dirty="0"/>
              <a:t>SOX detailed review</a:t>
            </a:r>
          </a:p>
          <a:p>
            <a:pPr indent="-182880">
              <a:buFont typeface="Arial" panose="020B0604020202020204" pitchFamily="34" charset="0"/>
              <a:buChar char="•"/>
            </a:pPr>
            <a:r>
              <a:rPr lang="en-US" dirty="0"/>
              <a:t>Conclusion</a:t>
            </a:r>
          </a:p>
          <a:p>
            <a:pPr indent="-182880">
              <a:buFont typeface="Arial" panose="020B0604020202020204" pitchFamily="34" charset="0"/>
              <a:buChar char="•"/>
            </a:pPr>
            <a:r>
              <a:rPr lang="en-US" dirty="0"/>
              <a:t>Questions</a:t>
            </a:r>
          </a:p>
          <a:p>
            <a:endParaRPr lang="en-US" dirty="0"/>
          </a:p>
        </p:txBody>
      </p:sp>
    </p:spTree>
    <p:extLst>
      <p:ext uri="{BB962C8B-B14F-4D97-AF65-F5344CB8AC3E}">
        <p14:creationId xmlns:p14="http://schemas.microsoft.com/office/powerpoint/2010/main" val="2308205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CFB65-539E-4B3B-90EA-ABDFC9E4ED60}"/>
              </a:ext>
            </a:extLst>
          </p:cNvPr>
          <p:cNvSpPr>
            <a:spLocks noGrp="1"/>
          </p:cNvSpPr>
          <p:nvPr>
            <p:ph type="title"/>
          </p:nvPr>
        </p:nvSpPr>
        <p:spPr/>
        <p:txBody>
          <a:bodyPr/>
          <a:lstStyle/>
          <a:p>
            <a:r>
              <a:rPr lang="en-US" dirty="0"/>
              <a:t>SOX - Audit process</a:t>
            </a:r>
          </a:p>
        </p:txBody>
      </p:sp>
      <p:sp>
        <p:nvSpPr>
          <p:cNvPr id="3" name="Content Placeholder 2">
            <a:extLst>
              <a:ext uri="{FF2B5EF4-FFF2-40B4-BE49-F238E27FC236}">
                <a16:creationId xmlns:a16="http://schemas.microsoft.com/office/drawing/2014/main" id="{376026FF-62B6-400C-803B-77DAF2885375}"/>
              </a:ext>
            </a:extLst>
          </p:cNvPr>
          <p:cNvSpPr>
            <a:spLocks noGrp="1"/>
          </p:cNvSpPr>
          <p:nvPr>
            <p:ph idx="1"/>
          </p:nvPr>
        </p:nvSpPr>
        <p:spPr/>
        <p:txBody>
          <a:bodyPr/>
          <a:lstStyle/>
          <a:p>
            <a:pPr marL="457200" indent="-457200">
              <a:buFont typeface="+mj-lt"/>
              <a:buAutoNum type="arabicPeriod"/>
            </a:pPr>
            <a:r>
              <a:rPr lang="en-US" dirty="0"/>
              <a:t>Understand and identify the IT environment and systems to be reviewed</a:t>
            </a:r>
          </a:p>
          <a:p>
            <a:pPr marL="457200" indent="-457200">
              <a:buFont typeface="+mj-lt"/>
              <a:buAutoNum type="arabicPeriod"/>
            </a:pPr>
            <a:r>
              <a:rPr lang="en-US" dirty="0"/>
              <a:t>Perform interviews, walkthroughs, and documentation reviews to gain an understanding on processes</a:t>
            </a:r>
          </a:p>
          <a:p>
            <a:pPr marL="457200" indent="-457200">
              <a:buFont typeface="+mj-lt"/>
              <a:buAutoNum type="arabicPeriod"/>
            </a:pPr>
            <a:r>
              <a:rPr lang="en-US" dirty="0"/>
              <a:t>Assess appropriateness of existing control environment (control design)</a:t>
            </a:r>
          </a:p>
          <a:p>
            <a:pPr marL="457200" indent="-457200">
              <a:buFont typeface="+mj-lt"/>
              <a:buAutoNum type="arabicPeriod"/>
            </a:pPr>
            <a:r>
              <a:rPr lang="en-US" dirty="0"/>
              <a:t>Validate existing controls to assess control operating effectiveness</a:t>
            </a:r>
          </a:p>
        </p:txBody>
      </p:sp>
    </p:spTree>
    <p:extLst>
      <p:ext uri="{BB962C8B-B14F-4D97-AF65-F5344CB8AC3E}">
        <p14:creationId xmlns:p14="http://schemas.microsoft.com/office/powerpoint/2010/main" val="3248972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F1F08-474E-4523-997E-0FE32819099B}"/>
              </a:ext>
            </a:extLst>
          </p:cNvPr>
          <p:cNvSpPr>
            <a:spLocks noGrp="1"/>
          </p:cNvSpPr>
          <p:nvPr>
            <p:ph type="title"/>
          </p:nvPr>
        </p:nvSpPr>
        <p:spPr/>
        <p:txBody>
          <a:bodyPr/>
          <a:lstStyle/>
          <a:p>
            <a:r>
              <a:rPr lang="en-US" dirty="0"/>
              <a:t>SOX – ITGC domains</a:t>
            </a:r>
          </a:p>
        </p:txBody>
      </p:sp>
      <p:sp>
        <p:nvSpPr>
          <p:cNvPr id="3" name="Content Placeholder 2">
            <a:extLst>
              <a:ext uri="{FF2B5EF4-FFF2-40B4-BE49-F238E27FC236}">
                <a16:creationId xmlns:a16="http://schemas.microsoft.com/office/drawing/2014/main" id="{AE359A59-1680-4DD1-8B4E-8EFE0EE1FB30}"/>
              </a:ext>
            </a:extLst>
          </p:cNvPr>
          <p:cNvSpPr>
            <a:spLocks noGrp="1"/>
          </p:cNvSpPr>
          <p:nvPr>
            <p:ph idx="1"/>
          </p:nvPr>
        </p:nvSpPr>
        <p:spPr/>
        <p:txBody>
          <a:bodyPr/>
          <a:lstStyle/>
          <a:p>
            <a:pPr marL="457200" indent="-457200">
              <a:buFont typeface="+mj-lt"/>
              <a:buAutoNum type="arabicPeriod"/>
            </a:pPr>
            <a:r>
              <a:rPr lang="en-US" dirty="0"/>
              <a:t>Access to Programs and Data</a:t>
            </a:r>
          </a:p>
          <a:p>
            <a:pPr marL="457200" indent="-457200">
              <a:buFont typeface="+mj-lt"/>
              <a:buAutoNum type="arabicPeriod"/>
            </a:pPr>
            <a:r>
              <a:rPr lang="en-US" dirty="0"/>
              <a:t>Program Development</a:t>
            </a:r>
          </a:p>
          <a:p>
            <a:pPr marL="457200" indent="-457200">
              <a:buFont typeface="+mj-lt"/>
              <a:buAutoNum type="arabicPeriod"/>
            </a:pPr>
            <a:r>
              <a:rPr lang="en-US" dirty="0"/>
              <a:t>Program changes</a:t>
            </a:r>
          </a:p>
          <a:p>
            <a:pPr marL="457200" indent="-457200">
              <a:buFont typeface="+mj-lt"/>
              <a:buAutoNum type="arabicPeriod"/>
            </a:pPr>
            <a:r>
              <a:rPr lang="en-US" dirty="0"/>
              <a:t>Computer operations</a:t>
            </a:r>
          </a:p>
          <a:p>
            <a:pPr marL="182880" indent="-182880">
              <a:buFont typeface="Arial" panose="020B0604020202020204" pitchFamily="34" charset="0"/>
              <a:buChar char="•"/>
            </a:pPr>
            <a:endParaRPr lang="en-US" dirty="0"/>
          </a:p>
        </p:txBody>
      </p:sp>
    </p:spTree>
    <p:extLst>
      <p:ext uri="{BB962C8B-B14F-4D97-AF65-F5344CB8AC3E}">
        <p14:creationId xmlns:p14="http://schemas.microsoft.com/office/powerpoint/2010/main" val="1466365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E6927-1534-48DA-AEE7-9E43A8B3CF4D}"/>
              </a:ext>
            </a:extLst>
          </p:cNvPr>
          <p:cNvSpPr>
            <a:spLocks noGrp="1"/>
          </p:cNvSpPr>
          <p:nvPr>
            <p:ph type="title"/>
          </p:nvPr>
        </p:nvSpPr>
        <p:spPr/>
        <p:txBody>
          <a:bodyPr/>
          <a:lstStyle/>
          <a:p>
            <a:r>
              <a:rPr lang="en-US" dirty="0"/>
              <a:t>SOX – ITGC – Access to programs and data</a:t>
            </a:r>
          </a:p>
        </p:txBody>
      </p:sp>
      <p:sp>
        <p:nvSpPr>
          <p:cNvPr id="3" name="Content Placeholder 2">
            <a:extLst>
              <a:ext uri="{FF2B5EF4-FFF2-40B4-BE49-F238E27FC236}">
                <a16:creationId xmlns:a16="http://schemas.microsoft.com/office/drawing/2014/main" id="{776AA962-AC0B-477B-857D-ABA2BB3C35BC}"/>
              </a:ext>
            </a:extLst>
          </p:cNvPr>
          <p:cNvSpPr>
            <a:spLocks noGrp="1"/>
          </p:cNvSpPr>
          <p:nvPr>
            <p:ph idx="1"/>
          </p:nvPr>
        </p:nvSpPr>
        <p:spPr/>
        <p:txBody>
          <a:bodyPr>
            <a:normAutofit/>
          </a:bodyPr>
          <a:lstStyle/>
          <a:p>
            <a:pPr marL="182880" indent="-182880">
              <a:buFont typeface="Arial" panose="020B0604020202020204" pitchFamily="34" charset="0"/>
              <a:buChar char="•"/>
            </a:pPr>
            <a:r>
              <a:rPr lang="en-US" dirty="0"/>
              <a:t>Policies and procedures</a:t>
            </a:r>
          </a:p>
          <a:p>
            <a:pPr marL="182880" indent="-182880">
              <a:buFont typeface="Arial" panose="020B0604020202020204" pitchFamily="34" charset="0"/>
              <a:buChar char="•"/>
            </a:pPr>
            <a:r>
              <a:rPr lang="en-US" dirty="0"/>
              <a:t>Physical and environmental security</a:t>
            </a:r>
          </a:p>
          <a:p>
            <a:pPr marL="182880" indent="-182880">
              <a:buFont typeface="Arial" panose="020B0604020202020204" pitchFamily="34" charset="0"/>
              <a:buChar char="•"/>
            </a:pPr>
            <a:r>
              <a:rPr lang="en-US" dirty="0"/>
              <a:t>Logical access to systems and data</a:t>
            </a:r>
          </a:p>
          <a:p>
            <a:pPr marL="182880" indent="-182880">
              <a:buFont typeface="Arial" panose="020B0604020202020204" pitchFamily="34" charset="0"/>
              <a:buChar char="•"/>
            </a:pPr>
            <a:r>
              <a:rPr lang="en-US" dirty="0"/>
              <a:t>Security configurations, e.g. password controls, lockout screens</a:t>
            </a:r>
          </a:p>
          <a:p>
            <a:pPr marL="182880" indent="-182880">
              <a:buFont typeface="Arial" panose="020B0604020202020204" pitchFamily="34" charset="0"/>
              <a:buChar char="•"/>
            </a:pPr>
            <a:r>
              <a:rPr lang="en-US" dirty="0"/>
              <a:t>User Management</a:t>
            </a:r>
          </a:p>
          <a:p>
            <a:pPr marL="182880" indent="-182880">
              <a:buFont typeface="Arial" panose="020B0604020202020204" pitchFamily="34" charset="0"/>
              <a:buChar char="•"/>
            </a:pPr>
            <a:r>
              <a:rPr lang="en-US" dirty="0"/>
              <a:t>Principle of Least Privilege (POLP)</a:t>
            </a:r>
          </a:p>
          <a:p>
            <a:pPr marL="182880" indent="-182880">
              <a:buFont typeface="Arial" panose="020B0604020202020204" pitchFamily="34" charset="0"/>
              <a:buChar char="•"/>
            </a:pPr>
            <a:r>
              <a:rPr lang="en-US" dirty="0"/>
              <a:t>Segregation of Duties (</a:t>
            </a:r>
            <a:r>
              <a:rPr lang="en-US" dirty="0" err="1"/>
              <a:t>SoD</a:t>
            </a:r>
            <a:r>
              <a:rPr lang="en-US" dirty="0"/>
              <a:t>)</a:t>
            </a:r>
          </a:p>
          <a:p>
            <a:pPr marL="182880" indent="-182880">
              <a:buFont typeface="Arial" panose="020B0604020202020204" pitchFamily="34" charset="0"/>
              <a:buChar char="•"/>
            </a:pPr>
            <a:r>
              <a:rPr lang="en-US" dirty="0"/>
              <a:t>Monitoring of access</a:t>
            </a:r>
          </a:p>
        </p:txBody>
      </p:sp>
    </p:spTree>
    <p:extLst>
      <p:ext uri="{BB962C8B-B14F-4D97-AF65-F5344CB8AC3E}">
        <p14:creationId xmlns:p14="http://schemas.microsoft.com/office/powerpoint/2010/main" val="4037932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EF1E7-443B-4E1F-87BF-51B3CA58A7D4}"/>
              </a:ext>
            </a:extLst>
          </p:cNvPr>
          <p:cNvSpPr>
            <a:spLocks noGrp="1"/>
          </p:cNvSpPr>
          <p:nvPr>
            <p:ph type="title"/>
          </p:nvPr>
        </p:nvSpPr>
        <p:spPr/>
        <p:txBody>
          <a:bodyPr/>
          <a:lstStyle/>
          <a:p>
            <a:r>
              <a:rPr lang="en-US" dirty="0"/>
              <a:t>SOX – Examples - Access</a:t>
            </a:r>
          </a:p>
        </p:txBody>
      </p:sp>
      <p:sp>
        <p:nvSpPr>
          <p:cNvPr id="3" name="Content Placeholder 2">
            <a:extLst>
              <a:ext uri="{FF2B5EF4-FFF2-40B4-BE49-F238E27FC236}">
                <a16:creationId xmlns:a16="http://schemas.microsoft.com/office/drawing/2014/main" id="{6C53586E-A1CB-4210-80A4-AD05FE74DC48}"/>
              </a:ext>
            </a:extLst>
          </p:cNvPr>
          <p:cNvSpPr>
            <a:spLocks noGrp="1"/>
          </p:cNvSpPr>
          <p:nvPr>
            <p:ph idx="1"/>
          </p:nvPr>
        </p:nvSpPr>
        <p:spPr/>
        <p:txBody>
          <a:bodyPr/>
          <a:lstStyle/>
          <a:p>
            <a:pPr marL="182880" indent="-182880">
              <a:buFont typeface="Arial" panose="020B0604020202020204" pitchFamily="34" charset="0"/>
              <a:buChar char="•"/>
            </a:pPr>
            <a:r>
              <a:rPr lang="en-US" dirty="0"/>
              <a:t>User Access (DS5)</a:t>
            </a:r>
          </a:p>
          <a:p>
            <a:pPr marL="475488" lvl="1">
              <a:buFont typeface="Arial" panose="020B0604020202020204" pitchFamily="34" charset="0"/>
              <a:buChar char="•"/>
            </a:pPr>
            <a:r>
              <a:rPr lang="en-US" dirty="0"/>
              <a:t>Users and their system activity should be uniquely identifiable</a:t>
            </a:r>
          </a:p>
          <a:p>
            <a:pPr marL="475488" lvl="1">
              <a:buFont typeface="Arial" panose="020B0604020202020204" pitchFamily="34" charset="0"/>
              <a:buChar char="•"/>
            </a:pPr>
            <a:r>
              <a:rPr lang="en-US" dirty="0"/>
              <a:t>User access requests, modifications, and removals should be documented and approved</a:t>
            </a:r>
          </a:p>
          <a:p>
            <a:pPr marL="475488" lvl="1">
              <a:buFont typeface="Arial" panose="020B0604020202020204" pitchFamily="34" charset="0"/>
              <a:buChar char="•"/>
            </a:pPr>
            <a:r>
              <a:rPr lang="en-US" dirty="0"/>
              <a:t>Terminated users should have access removed timely</a:t>
            </a:r>
          </a:p>
          <a:p>
            <a:pPr marL="475488" lvl="1">
              <a:buFont typeface="Arial" panose="020B0604020202020204" pitchFamily="34" charset="0"/>
              <a:buChar char="•"/>
            </a:pPr>
            <a:r>
              <a:rPr lang="en-US" dirty="0"/>
              <a:t>Access levels should based on a user’s job duties (least privilege principle)</a:t>
            </a:r>
          </a:p>
          <a:p>
            <a:pPr marL="475488" lvl="1">
              <a:buFont typeface="Arial" panose="020B0604020202020204" pitchFamily="34" charset="0"/>
              <a:buChar char="•"/>
            </a:pPr>
            <a:r>
              <a:rPr lang="en-US" dirty="0"/>
              <a:t>Remote access should rely on secure protocols</a:t>
            </a:r>
          </a:p>
        </p:txBody>
      </p:sp>
    </p:spTree>
    <p:extLst>
      <p:ext uri="{BB962C8B-B14F-4D97-AF65-F5344CB8AC3E}">
        <p14:creationId xmlns:p14="http://schemas.microsoft.com/office/powerpoint/2010/main" val="1796429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E8FF7-8164-492B-9396-96A06FA5495C}"/>
              </a:ext>
            </a:extLst>
          </p:cNvPr>
          <p:cNvSpPr>
            <a:spLocks noGrp="1"/>
          </p:cNvSpPr>
          <p:nvPr>
            <p:ph type="title"/>
          </p:nvPr>
        </p:nvSpPr>
        <p:spPr/>
        <p:txBody>
          <a:bodyPr/>
          <a:lstStyle/>
          <a:p>
            <a:r>
              <a:rPr lang="en-US" dirty="0"/>
              <a:t>SOX – Examples - Access</a:t>
            </a:r>
          </a:p>
        </p:txBody>
      </p:sp>
      <p:sp>
        <p:nvSpPr>
          <p:cNvPr id="3" name="Content Placeholder 2">
            <a:extLst>
              <a:ext uri="{FF2B5EF4-FFF2-40B4-BE49-F238E27FC236}">
                <a16:creationId xmlns:a16="http://schemas.microsoft.com/office/drawing/2014/main" id="{97EF13DC-9E17-471B-9C97-16E46D8E581D}"/>
              </a:ext>
            </a:extLst>
          </p:cNvPr>
          <p:cNvSpPr>
            <a:spLocks noGrp="1"/>
          </p:cNvSpPr>
          <p:nvPr>
            <p:ph idx="1"/>
          </p:nvPr>
        </p:nvSpPr>
        <p:spPr/>
        <p:txBody>
          <a:bodyPr/>
          <a:lstStyle/>
          <a:p>
            <a:pPr marL="182880" indent="-182880">
              <a:buFont typeface="Arial" panose="020B0604020202020204" pitchFamily="34" charset="0"/>
              <a:buChar char="•"/>
            </a:pPr>
            <a:r>
              <a:rPr lang="en-US" dirty="0"/>
              <a:t>Logical Security (DS5)</a:t>
            </a:r>
          </a:p>
          <a:p>
            <a:pPr marL="475488" lvl="1">
              <a:buFont typeface="Arial" panose="020B0604020202020204" pitchFamily="34" charset="0"/>
              <a:buChar char="•"/>
            </a:pPr>
            <a:r>
              <a:rPr lang="en-US" dirty="0"/>
              <a:t>Confidentiality, integrity, and availability over systems and data</a:t>
            </a:r>
          </a:p>
          <a:p>
            <a:pPr marL="475488" lvl="1">
              <a:buFont typeface="Arial" panose="020B0604020202020204" pitchFamily="34" charset="0"/>
              <a:buChar char="•"/>
            </a:pPr>
            <a:r>
              <a:rPr lang="en-US" dirty="0"/>
              <a:t>Strong authentication controls should prevent user accounts from being compromised</a:t>
            </a:r>
          </a:p>
          <a:p>
            <a:pPr marL="475488" lvl="1">
              <a:buFont typeface="Arial" panose="020B0604020202020204" pitchFamily="34" charset="0"/>
              <a:buChar char="•"/>
            </a:pPr>
            <a:r>
              <a:rPr lang="en-US" dirty="0"/>
              <a:t>File shares should be adequately restricted to appropriate users</a:t>
            </a:r>
          </a:p>
          <a:p>
            <a:pPr marL="475488" lvl="1">
              <a:buFont typeface="Arial" panose="020B0604020202020204" pitchFamily="34" charset="0"/>
              <a:buChar char="•"/>
            </a:pPr>
            <a:r>
              <a:rPr lang="en-US" dirty="0"/>
              <a:t>Patches/system updates should be applied timely</a:t>
            </a:r>
          </a:p>
          <a:p>
            <a:pPr marL="475488" lvl="1">
              <a:buFont typeface="Arial" panose="020B0604020202020204" pitchFamily="34" charset="0"/>
              <a:buChar char="•"/>
            </a:pPr>
            <a:r>
              <a:rPr lang="en-US" dirty="0"/>
              <a:t>Network services should be closed unless necessary for business reasons</a:t>
            </a:r>
          </a:p>
          <a:p>
            <a:pPr marL="475488" lvl="1">
              <a:buFont typeface="Arial" panose="020B0604020202020204" pitchFamily="34" charset="0"/>
              <a:buChar char="•"/>
            </a:pPr>
            <a:r>
              <a:rPr lang="en-US" dirty="0"/>
              <a:t>Anti‐virus software should be installed and up‐to‐date</a:t>
            </a:r>
          </a:p>
          <a:p>
            <a:pPr marL="475488" lvl="1">
              <a:buFont typeface="Arial" panose="020B0604020202020204" pitchFamily="34" charset="0"/>
              <a:buChar char="•"/>
            </a:pPr>
            <a:r>
              <a:rPr lang="en-US" dirty="0"/>
              <a:t>Sensitive data should be encrypted</a:t>
            </a:r>
          </a:p>
        </p:txBody>
      </p:sp>
    </p:spTree>
    <p:extLst>
      <p:ext uri="{BB962C8B-B14F-4D97-AF65-F5344CB8AC3E}">
        <p14:creationId xmlns:p14="http://schemas.microsoft.com/office/powerpoint/2010/main" val="345430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DECDD-BFB0-490B-A8B0-EA4421F88FA3}"/>
              </a:ext>
            </a:extLst>
          </p:cNvPr>
          <p:cNvSpPr>
            <a:spLocks noGrp="1"/>
          </p:cNvSpPr>
          <p:nvPr>
            <p:ph type="title"/>
          </p:nvPr>
        </p:nvSpPr>
        <p:spPr/>
        <p:txBody>
          <a:bodyPr/>
          <a:lstStyle/>
          <a:p>
            <a:r>
              <a:rPr lang="en-US" dirty="0"/>
              <a:t>SOX – ITGC – Program development &amp; Program changes</a:t>
            </a:r>
          </a:p>
        </p:txBody>
      </p:sp>
      <p:sp>
        <p:nvSpPr>
          <p:cNvPr id="3" name="Content Placeholder 2">
            <a:extLst>
              <a:ext uri="{FF2B5EF4-FFF2-40B4-BE49-F238E27FC236}">
                <a16:creationId xmlns:a16="http://schemas.microsoft.com/office/drawing/2014/main" id="{1C8A0CFE-4C18-4B6A-9133-EC759F4705BF}"/>
              </a:ext>
            </a:extLst>
          </p:cNvPr>
          <p:cNvSpPr>
            <a:spLocks noGrp="1"/>
          </p:cNvSpPr>
          <p:nvPr>
            <p:ph idx="1"/>
          </p:nvPr>
        </p:nvSpPr>
        <p:spPr>
          <a:xfrm>
            <a:off x="1097280" y="1845734"/>
            <a:ext cx="10058400" cy="4023360"/>
          </a:xfrm>
        </p:spPr>
        <p:txBody>
          <a:bodyPr>
            <a:normAutofit/>
          </a:bodyPr>
          <a:lstStyle/>
          <a:p>
            <a:pPr marL="182880" indent="-182880">
              <a:buFont typeface="Arial" panose="020B0604020202020204" pitchFamily="34" charset="0"/>
              <a:buChar char="•"/>
            </a:pPr>
            <a:r>
              <a:rPr lang="en-US" dirty="0"/>
              <a:t>Having a record of what was changed, in addition to when it was changed and who changed it</a:t>
            </a:r>
          </a:p>
          <a:p>
            <a:pPr marL="182880" indent="-182880">
              <a:buFont typeface="Arial" panose="020B0604020202020204" pitchFamily="34" charset="0"/>
              <a:buChar char="•"/>
            </a:pPr>
            <a:r>
              <a:rPr lang="en-US" dirty="0"/>
              <a:t>Documentation and Training over program development process</a:t>
            </a:r>
          </a:p>
          <a:p>
            <a:pPr marL="182880" indent="-182880">
              <a:buFont typeface="Arial" panose="020B0604020202020204" pitchFamily="34" charset="0"/>
              <a:buChar char="•"/>
            </a:pPr>
            <a:r>
              <a:rPr lang="en-US" dirty="0"/>
              <a:t>Controls over Program Changes (e.g.: approvals, checkpoints)</a:t>
            </a:r>
          </a:p>
          <a:p>
            <a:pPr marL="182880" indent="-182880">
              <a:buFont typeface="Arial" panose="020B0604020202020204" pitchFamily="34" charset="0"/>
              <a:buChar char="•"/>
            </a:pPr>
            <a:r>
              <a:rPr lang="en-US" dirty="0"/>
              <a:t>Transfer to live</a:t>
            </a:r>
          </a:p>
          <a:p>
            <a:pPr marL="182880" indent="-182880">
              <a:buFont typeface="Arial" panose="020B0604020202020204" pitchFamily="34" charset="0"/>
              <a:buChar char="•"/>
            </a:pPr>
            <a:r>
              <a:rPr lang="en-US" dirty="0"/>
              <a:t>Maintenance activities</a:t>
            </a:r>
          </a:p>
          <a:p>
            <a:pPr marL="182880" indent="-182880">
              <a:buFont typeface="Arial" panose="020B0604020202020204" pitchFamily="34" charset="0"/>
              <a:buChar char="•"/>
            </a:pPr>
            <a:r>
              <a:rPr lang="en-US" dirty="0"/>
              <a:t>Change Requests</a:t>
            </a:r>
          </a:p>
          <a:p>
            <a:pPr marL="182880" indent="-182880">
              <a:buFont typeface="Arial" panose="020B0604020202020204" pitchFamily="34" charset="0"/>
              <a:buChar char="•"/>
            </a:pPr>
            <a:r>
              <a:rPr lang="en-US" dirty="0"/>
              <a:t>Software Development Life Cycle (SDLC)</a:t>
            </a:r>
          </a:p>
          <a:p>
            <a:pPr marL="182880" indent="-182880">
              <a:buFont typeface="Arial" panose="020B0604020202020204" pitchFamily="34" charset="0"/>
              <a:buChar char="•"/>
            </a:pPr>
            <a:endParaRPr lang="en-US" dirty="0"/>
          </a:p>
        </p:txBody>
      </p:sp>
    </p:spTree>
    <p:extLst>
      <p:ext uri="{BB962C8B-B14F-4D97-AF65-F5344CB8AC3E}">
        <p14:creationId xmlns:p14="http://schemas.microsoft.com/office/powerpoint/2010/main" val="2994439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EBFC1-190D-4EB1-AA54-EAAA1B1184F7}"/>
              </a:ext>
            </a:extLst>
          </p:cNvPr>
          <p:cNvSpPr>
            <a:spLocks noGrp="1"/>
          </p:cNvSpPr>
          <p:nvPr>
            <p:ph type="title"/>
          </p:nvPr>
        </p:nvSpPr>
        <p:spPr/>
        <p:txBody>
          <a:bodyPr/>
          <a:lstStyle/>
          <a:p>
            <a:r>
              <a:rPr lang="en-US" dirty="0"/>
              <a:t>SOX – Examples</a:t>
            </a:r>
          </a:p>
        </p:txBody>
      </p:sp>
      <p:sp>
        <p:nvSpPr>
          <p:cNvPr id="3" name="Content Placeholder 2">
            <a:extLst>
              <a:ext uri="{FF2B5EF4-FFF2-40B4-BE49-F238E27FC236}">
                <a16:creationId xmlns:a16="http://schemas.microsoft.com/office/drawing/2014/main" id="{F708BF9E-EF75-4FCC-8B37-F75B37599C7B}"/>
              </a:ext>
            </a:extLst>
          </p:cNvPr>
          <p:cNvSpPr>
            <a:spLocks noGrp="1"/>
          </p:cNvSpPr>
          <p:nvPr>
            <p:ph idx="1"/>
          </p:nvPr>
        </p:nvSpPr>
        <p:spPr/>
        <p:txBody>
          <a:bodyPr>
            <a:normAutofit/>
          </a:bodyPr>
          <a:lstStyle/>
          <a:p>
            <a:pPr marL="182880" indent="-182880">
              <a:buFont typeface="Arial" panose="020B0604020202020204" pitchFamily="34" charset="0"/>
              <a:buChar char="•"/>
            </a:pPr>
            <a:r>
              <a:rPr lang="en-US" dirty="0"/>
              <a:t>Change Management (AI6 &amp; AI7)</a:t>
            </a:r>
          </a:p>
          <a:p>
            <a:pPr marL="475488" lvl="1">
              <a:buFont typeface="Arial" panose="020B0604020202020204" pitchFamily="34" charset="0"/>
              <a:buChar char="•"/>
            </a:pPr>
            <a:r>
              <a:rPr lang="en-US" dirty="0"/>
              <a:t>Addresses how an organization modifies system functionality to meet business needs</a:t>
            </a:r>
          </a:p>
          <a:p>
            <a:pPr marL="475488" lvl="1">
              <a:buFont typeface="Arial" panose="020B0604020202020204" pitchFamily="34" charset="0"/>
              <a:buChar char="•"/>
            </a:pPr>
            <a:r>
              <a:rPr lang="en-US" dirty="0"/>
              <a:t>Requests for changes should be documented and follow defined change management procedures</a:t>
            </a:r>
          </a:p>
          <a:p>
            <a:pPr marL="475488" lvl="1">
              <a:buFont typeface="Arial" panose="020B0604020202020204" pitchFamily="34" charset="0"/>
              <a:buChar char="•"/>
            </a:pPr>
            <a:r>
              <a:rPr lang="en-US" dirty="0"/>
              <a:t>Emergency changes should follow a defined process</a:t>
            </a:r>
          </a:p>
          <a:p>
            <a:pPr marL="475488" lvl="1">
              <a:buFont typeface="Arial" panose="020B0604020202020204" pitchFamily="34" charset="0"/>
              <a:buChar char="•"/>
            </a:pPr>
            <a:r>
              <a:rPr lang="en-US" dirty="0"/>
              <a:t>Changes should be properly tested (in separate environments) to ensure functionality meets defined requirements</a:t>
            </a:r>
          </a:p>
          <a:p>
            <a:pPr marL="475488" lvl="1">
              <a:buFont typeface="Arial" panose="020B0604020202020204" pitchFamily="34" charset="0"/>
              <a:buChar char="•"/>
            </a:pPr>
            <a:r>
              <a:rPr lang="en-US" dirty="0"/>
              <a:t>Controls should restrict migration of program changes to production by authorized and appropriate individuals.</a:t>
            </a:r>
          </a:p>
        </p:txBody>
      </p:sp>
    </p:spTree>
    <p:extLst>
      <p:ext uri="{BB962C8B-B14F-4D97-AF65-F5344CB8AC3E}">
        <p14:creationId xmlns:p14="http://schemas.microsoft.com/office/powerpoint/2010/main" val="3721709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01419-72F3-4B17-AB12-7F2A73C44147}"/>
              </a:ext>
            </a:extLst>
          </p:cNvPr>
          <p:cNvSpPr>
            <a:spLocks noGrp="1"/>
          </p:cNvSpPr>
          <p:nvPr>
            <p:ph type="title"/>
          </p:nvPr>
        </p:nvSpPr>
        <p:spPr/>
        <p:txBody>
          <a:bodyPr/>
          <a:lstStyle/>
          <a:p>
            <a:r>
              <a:rPr lang="en-US" dirty="0"/>
              <a:t>SOX – ITGC – Computer Operations</a:t>
            </a:r>
          </a:p>
        </p:txBody>
      </p:sp>
      <p:sp>
        <p:nvSpPr>
          <p:cNvPr id="3" name="Content Placeholder 2">
            <a:extLst>
              <a:ext uri="{FF2B5EF4-FFF2-40B4-BE49-F238E27FC236}">
                <a16:creationId xmlns:a16="http://schemas.microsoft.com/office/drawing/2014/main" id="{46564728-8356-442B-9B60-F06708A333C8}"/>
              </a:ext>
            </a:extLst>
          </p:cNvPr>
          <p:cNvSpPr>
            <a:spLocks noGrp="1"/>
          </p:cNvSpPr>
          <p:nvPr>
            <p:ph idx="1"/>
          </p:nvPr>
        </p:nvSpPr>
        <p:spPr/>
        <p:txBody>
          <a:bodyPr/>
          <a:lstStyle/>
          <a:p>
            <a:pPr marL="182880" indent="-182880">
              <a:buFont typeface="Arial" panose="020B0604020202020204" pitchFamily="34" charset="0"/>
              <a:buChar char="•"/>
            </a:pPr>
            <a:r>
              <a:rPr lang="en-US" dirty="0"/>
              <a:t>Organization of IT function</a:t>
            </a:r>
          </a:p>
          <a:p>
            <a:pPr marL="182880" indent="-182880">
              <a:buFont typeface="Arial" panose="020B0604020202020204" pitchFamily="34" charset="0"/>
              <a:buChar char="•"/>
            </a:pPr>
            <a:r>
              <a:rPr lang="en-US" dirty="0"/>
              <a:t>Service Level Agreements</a:t>
            </a:r>
          </a:p>
          <a:p>
            <a:pPr marL="182880" indent="-182880">
              <a:buFont typeface="Arial" panose="020B0604020202020204" pitchFamily="34" charset="0"/>
              <a:buChar char="•"/>
            </a:pPr>
            <a:r>
              <a:rPr lang="en-US" dirty="0"/>
              <a:t>Business Continuity and Disaster Recovery Plans</a:t>
            </a:r>
          </a:p>
          <a:p>
            <a:pPr marL="182880" indent="-182880">
              <a:buFont typeface="Arial" panose="020B0604020202020204" pitchFamily="34" charset="0"/>
              <a:buChar char="•"/>
            </a:pPr>
            <a:r>
              <a:rPr lang="en-US" dirty="0"/>
              <a:t>Network Management</a:t>
            </a:r>
          </a:p>
          <a:p>
            <a:pPr marL="182880" indent="-182880">
              <a:buFont typeface="Arial" panose="020B0604020202020204" pitchFamily="34" charset="0"/>
              <a:buChar char="•"/>
            </a:pPr>
            <a:r>
              <a:rPr lang="en-US" dirty="0"/>
              <a:t>Backups and Recovery</a:t>
            </a:r>
          </a:p>
        </p:txBody>
      </p:sp>
    </p:spTree>
    <p:extLst>
      <p:ext uri="{BB962C8B-B14F-4D97-AF65-F5344CB8AC3E}">
        <p14:creationId xmlns:p14="http://schemas.microsoft.com/office/powerpoint/2010/main" val="212207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93BEA-9EF4-42FA-A654-E3E73B79410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2743438-AE3B-4B41-BE85-B6E7E33C20EA}"/>
              </a:ext>
            </a:extLst>
          </p:cNvPr>
          <p:cNvSpPr>
            <a:spLocks noGrp="1"/>
          </p:cNvSpPr>
          <p:nvPr>
            <p:ph idx="1"/>
          </p:nvPr>
        </p:nvSpPr>
        <p:spPr/>
        <p:txBody>
          <a:bodyPr/>
          <a:lstStyle/>
          <a:p>
            <a:pPr marL="182880" indent="-182880">
              <a:buFont typeface="Arial" panose="020B0604020202020204" pitchFamily="34" charset="0"/>
              <a:buChar char="•"/>
            </a:pPr>
            <a:r>
              <a:rPr lang="en-US" dirty="0"/>
              <a:t>Frameworks complement each other</a:t>
            </a:r>
          </a:p>
          <a:p>
            <a:pPr marL="475488" lvl="1">
              <a:buFont typeface="Arial" panose="020B0604020202020204" pitchFamily="34" charset="0"/>
              <a:buChar char="•"/>
            </a:pPr>
            <a:r>
              <a:rPr lang="en-US" dirty="0"/>
              <a:t>You can supplement the IT operational process strengths of ITIL with the critical success factors (CSF) </a:t>
            </a:r>
          </a:p>
          <a:p>
            <a:pPr marL="475488" lvl="1">
              <a:buFont typeface="Arial" panose="020B0604020202020204" pitchFamily="34" charset="0"/>
              <a:buChar char="•"/>
            </a:pPr>
            <a:r>
              <a:rPr lang="en-US" dirty="0"/>
              <a:t>and key performance indicators (KPI) of COBIT, </a:t>
            </a:r>
          </a:p>
          <a:p>
            <a:pPr marL="475488" lvl="1">
              <a:buFont typeface="Arial" panose="020B0604020202020204" pitchFamily="34" charset="0"/>
              <a:buChar char="•"/>
            </a:pPr>
            <a:r>
              <a:rPr lang="en-US" dirty="0"/>
              <a:t>and both can make good use of the security processes and controls defined in ISO</a:t>
            </a:r>
          </a:p>
          <a:p>
            <a:pPr marL="182880" indent="-182880">
              <a:buFont typeface="Arial" panose="020B0604020202020204" pitchFamily="34" charset="0"/>
              <a:buChar char="•"/>
            </a:pPr>
            <a:r>
              <a:rPr lang="en-US" dirty="0"/>
              <a:t>COBIT and ISO also provide </a:t>
            </a:r>
          </a:p>
          <a:p>
            <a:pPr marL="475488" lvl="1">
              <a:buFont typeface="Arial" panose="020B0604020202020204" pitchFamily="34" charset="0"/>
              <a:buChar char="•"/>
            </a:pPr>
            <a:r>
              <a:rPr lang="en-US" dirty="0"/>
              <a:t>guidance, key indicators, and controls for the definition of service-level agreements, </a:t>
            </a:r>
          </a:p>
          <a:p>
            <a:pPr marL="475488" lvl="1">
              <a:buFont typeface="Arial" panose="020B0604020202020204" pitchFamily="34" charset="0"/>
              <a:buChar char="•"/>
            </a:pPr>
            <a:r>
              <a:rPr lang="en-US" dirty="0"/>
              <a:t>capacity planning, availability management, and business continuity, which complement ITIL service delivery processes</a:t>
            </a:r>
          </a:p>
          <a:p>
            <a:pPr marL="182880" indent="-182880">
              <a:buFont typeface="Arial" panose="020B0604020202020204" pitchFamily="34" charset="0"/>
              <a:buChar char="•"/>
            </a:pPr>
            <a:r>
              <a:rPr lang="en-US" dirty="0"/>
              <a:t>Mapping, mapping</a:t>
            </a:r>
            <a:r>
              <a:rPr lang="en-US"/>
              <a:t>, mapping…</a:t>
            </a:r>
            <a:endParaRPr lang="en-US" dirty="0"/>
          </a:p>
          <a:p>
            <a:pPr marL="182880" indent="-182880">
              <a:buFont typeface="Arial" panose="020B0604020202020204" pitchFamily="34" charset="0"/>
              <a:buChar char="•"/>
            </a:pPr>
            <a:endParaRPr lang="en-US" dirty="0"/>
          </a:p>
        </p:txBody>
      </p:sp>
    </p:spTree>
    <p:extLst>
      <p:ext uri="{BB962C8B-B14F-4D97-AF65-F5344CB8AC3E}">
        <p14:creationId xmlns:p14="http://schemas.microsoft.com/office/powerpoint/2010/main" val="135969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B831C-DAF8-4099-B20A-48617059F005}"/>
              </a:ext>
            </a:extLst>
          </p:cNvPr>
          <p:cNvSpPr>
            <a:spLocks noGrp="1"/>
          </p:cNvSpPr>
          <p:nvPr>
            <p:ph type="title"/>
          </p:nvPr>
        </p:nvSpPr>
        <p:spPr/>
        <p:txBody>
          <a:bodyPr/>
          <a:lstStyle/>
          <a:p>
            <a:r>
              <a:rPr lang="en-US" dirty="0"/>
              <a:t>Questions?</a:t>
            </a:r>
          </a:p>
        </p:txBody>
      </p:sp>
      <p:pic>
        <p:nvPicPr>
          <p:cNvPr id="5" name="Picture 4">
            <a:extLst>
              <a:ext uri="{FF2B5EF4-FFF2-40B4-BE49-F238E27FC236}">
                <a16:creationId xmlns:a16="http://schemas.microsoft.com/office/drawing/2014/main" id="{37403FB3-2523-4E90-875D-FD79A71DD8A3}"/>
              </a:ext>
            </a:extLst>
          </p:cNvPr>
          <p:cNvPicPr>
            <a:picLocks noChangeAspect="1"/>
          </p:cNvPicPr>
          <p:nvPr/>
        </p:nvPicPr>
        <p:blipFill>
          <a:blip r:embed="rId2"/>
          <a:stretch>
            <a:fillRect/>
          </a:stretch>
        </p:blipFill>
        <p:spPr>
          <a:xfrm>
            <a:off x="3144727" y="1843080"/>
            <a:ext cx="5963505" cy="3978009"/>
          </a:xfrm>
          <a:prstGeom prst="rect">
            <a:avLst/>
          </a:prstGeom>
        </p:spPr>
      </p:pic>
    </p:spTree>
    <p:extLst>
      <p:ext uri="{BB962C8B-B14F-4D97-AF65-F5344CB8AC3E}">
        <p14:creationId xmlns:p14="http://schemas.microsoft.com/office/powerpoint/2010/main" val="818439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F40DA-5734-45FF-B7A7-66BBF2E15FC4}"/>
              </a:ext>
            </a:extLst>
          </p:cNvPr>
          <p:cNvSpPr>
            <a:spLocks noGrp="1"/>
          </p:cNvSpPr>
          <p:nvPr>
            <p:ph type="title"/>
          </p:nvPr>
        </p:nvSpPr>
        <p:spPr/>
        <p:txBody>
          <a:bodyPr>
            <a:normAutofit/>
          </a:bodyPr>
          <a:lstStyle/>
          <a:p>
            <a:r>
              <a:rPr lang="en-US" sz="4600" dirty="0"/>
              <a:t>Information Security Management System</a:t>
            </a:r>
          </a:p>
        </p:txBody>
      </p:sp>
      <p:sp>
        <p:nvSpPr>
          <p:cNvPr id="3" name="Content Placeholder 2">
            <a:extLst>
              <a:ext uri="{FF2B5EF4-FFF2-40B4-BE49-F238E27FC236}">
                <a16:creationId xmlns:a16="http://schemas.microsoft.com/office/drawing/2014/main" id="{08A4C3D2-5393-42C9-B632-7D9C48A1E443}"/>
              </a:ext>
            </a:extLst>
          </p:cNvPr>
          <p:cNvSpPr>
            <a:spLocks noGrp="1"/>
          </p:cNvSpPr>
          <p:nvPr>
            <p:ph idx="1"/>
          </p:nvPr>
        </p:nvSpPr>
        <p:spPr/>
        <p:txBody>
          <a:bodyPr>
            <a:normAutofit/>
          </a:bodyPr>
          <a:lstStyle/>
          <a:p>
            <a:pPr marL="182880" indent="-182880">
              <a:buFont typeface="Arial" panose="020B0604020202020204" pitchFamily="34" charset="0"/>
              <a:buChar char="•"/>
            </a:pPr>
            <a:r>
              <a:rPr lang="en-US" dirty="0"/>
              <a:t>Centrally managed framework, specific to your business environment</a:t>
            </a:r>
          </a:p>
          <a:p>
            <a:pPr marL="182880" indent="-182880">
              <a:buFont typeface="Arial" panose="020B0604020202020204" pitchFamily="34" charset="0"/>
              <a:buChar char="•"/>
            </a:pPr>
            <a:r>
              <a:rPr lang="en-US" dirty="0"/>
              <a:t>Set of policies and procedures for systematically managing sensitive data</a:t>
            </a:r>
          </a:p>
          <a:p>
            <a:pPr marL="182880" indent="-182880">
              <a:buFont typeface="Arial" panose="020B0604020202020204" pitchFamily="34" charset="0"/>
              <a:buChar char="•"/>
            </a:pPr>
            <a:r>
              <a:rPr lang="en-US" dirty="0"/>
              <a:t>Applied to the whole company or to specific data</a:t>
            </a:r>
          </a:p>
          <a:p>
            <a:pPr marL="182880" indent="-182880">
              <a:buFont typeface="Arial" panose="020B0604020202020204" pitchFamily="34" charset="0"/>
              <a:buChar char="•"/>
            </a:pPr>
            <a:r>
              <a:rPr lang="en-US" dirty="0"/>
              <a:t>Based on a risk assessment across the organization, likelihood and potential impact</a:t>
            </a:r>
          </a:p>
          <a:p>
            <a:pPr marL="182880" indent="-182880">
              <a:buFont typeface="Arial" panose="020B0604020202020204" pitchFamily="34" charset="0"/>
              <a:buChar char="•"/>
            </a:pPr>
            <a:r>
              <a:rPr lang="en-US" dirty="0"/>
              <a:t>Business management process, not an IT function</a:t>
            </a:r>
          </a:p>
          <a:p>
            <a:pPr marL="182880" indent="-182880">
              <a:buFont typeface="Arial" panose="020B0604020202020204" pitchFamily="34" charset="0"/>
              <a:buChar char="•"/>
            </a:pPr>
            <a:r>
              <a:rPr lang="en-US" dirty="0"/>
              <a:t>Goal is to minimize risk and ensure business continuity</a:t>
            </a:r>
          </a:p>
          <a:p>
            <a:pPr marL="182880" indent="-182880">
              <a:buFont typeface="Arial" panose="020B0604020202020204" pitchFamily="34" charset="0"/>
              <a:buChar char="•"/>
            </a:pPr>
            <a:r>
              <a:rPr lang="en-US" dirty="0"/>
              <a:t>Typically addresses employee behavior and processes as well as data and technology</a:t>
            </a:r>
          </a:p>
        </p:txBody>
      </p:sp>
    </p:spTree>
    <p:extLst>
      <p:ext uri="{BB962C8B-B14F-4D97-AF65-F5344CB8AC3E}">
        <p14:creationId xmlns:p14="http://schemas.microsoft.com/office/powerpoint/2010/main" val="429213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8BDC1-3F6D-477F-ACE6-6D017F7C377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ADA7AD7-CB82-43EA-857E-A3ECEBBE7E1A}"/>
              </a:ext>
            </a:extLst>
          </p:cNvPr>
          <p:cNvSpPr>
            <a:spLocks noGrp="1"/>
          </p:cNvSpPr>
          <p:nvPr>
            <p:ph idx="1"/>
          </p:nvPr>
        </p:nvSpPr>
        <p:spPr/>
        <p:txBody>
          <a:bodyPr>
            <a:normAutofit/>
          </a:bodyPr>
          <a:lstStyle/>
          <a:p>
            <a:r>
              <a:rPr lang="en-US" dirty="0">
                <a:hlinkClick r:id="rId2"/>
              </a:rPr>
              <a:t>http://www.iso27001security.com/</a:t>
            </a:r>
            <a:endParaRPr lang="en-US" dirty="0"/>
          </a:p>
          <a:p>
            <a:r>
              <a:rPr lang="en-US" dirty="0">
                <a:hlinkClick r:id="rId3"/>
              </a:rPr>
              <a:t>https://linfordco.com/blog/soc-2-security-vs-iso-27001-certification/</a:t>
            </a:r>
            <a:endParaRPr lang="en-US" dirty="0"/>
          </a:p>
          <a:p>
            <a:r>
              <a:rPr lang="en-US" dirty="0">
                <a:hlinkClick r:id="rId4"/>
              </a:rPr>
              <a:t>https://www.ssae-16.com/</a:t>
            </a:r>
            <a:endParaRPr lang="en-US" dirty="0"/>
          </a:p>
          <a:p>
            <a:r>
              <a:rPr lang="en-US" dirty="0">
                <a:hlinkClick r:id="rId5"/>
              </a:rPr>
              <a:t>https://www.aicpa.org/InterestAreas/FRC/AssuranceAdvisoryServices/DownloadableDocuments/OtherMapping/Trust_Services_Map_to_ISO_27001.xlsx</a:t>
            </a:r>
            <a:endParaRPr lang="en-US" dirty="0"/>
          </a:p>
          <a:p>
            <a:r>
              <a:rPr lang="en-US" dirty="0">
                <a:hlinkClick r:id="rId6"/>
              </a:rPr>
              <a:t>http://www.sox-online.com/coso-cobit-center/original-coso-framework/</a:t>
            </a:r>
            <a:endParaRPr lang="en-US" dirty="0"/>
          </a:p>
          <a:p>
            <a:pPr fontAlgn="ctr"/>
            <a:r>
              <a:rPr lang="en-US" dirty="0">
                <a:hlinkClick r:id="rId7"/>
              </a:rPr>
              <a:t>https://www.csoonline.com/article/220639</a:t>
            </a:r>
            <a:endParaRPr lang="en-US" dirty="0"/>
          </a:p>
          <a:p>
            <a:pPr fontAlgn="ctr"/>
            <a:r>
              <a:rPr lang="en-US" dirty="0">
                <a:hlinkClick r:id="rId8"/>
              </a:rPr>
              <a:t>http://www.isaca.org/chapters7/Sacramento/NewsandAnnouncements/Documents/Overview_of_SOC_Reports_-_ISACA_Presentation_2-21-13_.pdf</a:t>
            </a:r>
            <a:endParaRPr lang="en-US" dirty="0"/>
          </a:p>
          <a:p>
            <a:pPr fontAlgn="ct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61612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CE671-3F09-449C-9A54-75AFA85B30EA}"/>
              </a:ext>
            </a:extLst>
          </p:cNvPr>
          <p:cNvSpPr>
            <a:spLocks noGrp="1"/>
          </p:cNvSpPr>
          <p:nvPr>
            <p:ph type="title"/>
          </p:nvPr>
        </p:nvSpPr>
        <p:spPr/>
        <p:txBody>
          <a:bodyPr/>
          <a:lstStyle/>
          <a:p>
            <a:r>
              <a:rPr lang="en-US" dirty="0"/>
              <a:t>ISMS - Benefits</a:t>
            </a:r>
          </a:p>
        </p:txBody>
      </p:sp>
      <p:sp>
        <p:nvSpPr>
          <p:cNvPr id="3" name="Content Placeholder 2">
            <a:extLst>
              <a:ext uri="{FF2B5EF4-FFF2-40B4-BE49-F238E27FC236}">
                <a16:creationId xmlns:a16="http://schemas.microsoft.com/office/drawing/2014/main" id="{BD06DDDC-0C03-4746-874E-73DDA1042013}"/>
              </a:ext>
            </a:extLst>
          </p:cNvPr>
          <p:cNvSpPr>
            <a:spLocks noGrp="1"/>
          </p:cNvSpPr>
          <p:nvPr>
            <p:ph idx="1"/>
          </p:nvPr>
        </p:nvSpPr>
        <p:spPr/>
        <p:txBody>
          <a:bodyPr/>
          <a:lstStyle/>
          <a:p>
            <a:pPr marL="182880" indent="-182880">
              <a:buFont typeface="Arial" panose="020B0604020202020204" pitchFamily="34" charset="0"/>
              <a:buChar char="•"/>
            </a:pPr>
            <a:r>
              <a:rPr lang="en-US" dirty="0"/>
              <a:t>Manage information in all its forms</a:t>
            </a:r>
          </a:p>
          <a:p>
            <a:pPr marL="182880" indent="-182880">
              <a:buFont typeface="Arial" panose="020B0604020202020204" pitchFamily="34" charset="0"/>
              <a:buChar char="•"/>
            </a:pPr>
            <a:r>
              <a:rPr lang="en-US" dirty="0"/>
              <a:t>Technology-based risks and other, more common threats</a:t>
            </a:r>
          </a:p>
          <a:p>
            <a:pPr marL="182880" indent="-182880">
              <a:buFont typeface="Arial" panose="020B0604020202020204" pitchFamily="34" charset="0"/>
              <a:buChar char="•"/>
            </a:pPr>
            <a:r>
              <a:rPr lang="en-US" dirty="0"/>
              <a:t>Reduces costs (through risk assessment)</a:t>
            </a:r>
          </a:p>
          <a:p>
            <a:pPr marL="182880" indent="-182880">
              <a:buFont typeface="Arial" panose="020B0604020202020204" pitchFamily="34" charset="0"/>
              <a:buChar char="•"/>
            </a:pPr>
            <a:r>
              <a:rPr lang="en-US" dirty="0"/>
              <a:t>Constantly adapts to changes, controls remain up to date and work properly</a:t>
            </a:r>
          </a:p>
          <a:p>
            <a:pPr marL="182880" indent="-182880">
              <a:buFont typeface="Arial" panose="020B0604020202020204" pitchFamily="34" charset="0"/>
              <a:buChar char="•"/>
            </a:pPr>
            <a:r>
              <a:rPr lang="en-US" dirty="0"/>
              <a:t>Organizational culture and making processes efficient</a:t>
            </a:r>
          </a:p>
          <a:p>
            <a:pPr marL="182880" indent="-182880">
              <a:buFont typeface="Arial" panose="020B0604020202020204" pitchFamily="34" charset="0"/>
              <a:buChar char="•"/>
            </a:pPr>
            <a:r>
              <a:rPr lang="en-US" dirty="0"/>
              <a:t>Data Confidentiality, Integrity and Availability</a:t>
            </a:r>
          </a:p>
          <a:p>
            <a:pPr marL="182880" indent="-182880">
              <a:buFont typeface="Arial" panose="020B0604020202020204" pitchFamily="34" charset="0"/>
              <a:buChar char="•"/>
            </a:pPr>
            <a:r>
              <a:rPr lang="en-US" dirty="0"/>
              <a:t>Timely recovery</a:t>
            </a:r>
          </a:p>
          <a:p>
            <a:pPr marL="182880" indent="-182880">
              <a:buFont typeface="Arial" panose="020B0604020202020204" pitchFamily="34" charset="0"/>
              <a:buChar char="•"/>
            </a:pPr>
            <a:r>
              <a:rPr lang="en-US" dirty="0"/>
              <a:t>Significantly more resilient to cyber attacks</a:t>
            </a:r>
          </a:p>
          <a:p>
            <a:pPr marL="182880" indent="-182880">
              <a:buFont typeface="Arial" panose="020B0604020202020204" pitchFamily="34" charset="0"/>
              <a:buChar char="•"/>
            </a:pPr>
            <a:endParaRPr lang="en-US" dirty="0"/>
          </a:p>
        </p:txBody>
      </p:sp>
    </p:spTree>
    <p:extLst>
      <p:ext uri="{BB962C8B-B14F-4D97-AF65-F5344CB8AC3E}">
        <p14:creationId xmlns:p14="http://schemas.microsoft.com/office/powerpoint/2010/main" val="138441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627A3-4DE3-48D9-8DA2-75CB484AF4BD}"/>
              </a:ext>
            </a:extLst>
          </p:cNvPr>
          <p:cNvSpPr>
            <a:spLocks noGrp="1"/>
          </p:cNvSpPr>
          <p:nvPr>
            <p:ph type="title"/>
          </p:nvPr>
        </p:nvSpPr>
        <p:spPr/>
        <p:txBody>
          <a:bodyPr/>
          <a:lstStyle/>
          <a:p>
            <a:r>
              <a:rPr lang="en-US" dirty="0"/>
              <a:t>ISMS - Frameworks</a:t>
            </a:r>
          </a:p>
        </p:txBody>
      </p:sp>
      <p:sp>
        <p:nvSpPr>
          <p:cNvPr id="3" name="Content Placeholder 2">
            <a:extLst>
              <a:ext uri="{FF2B5EF4-FFF2-40B4-BE49-F238E27FC236}">
                <a16:creationId xmlns:a16="http://schemas.microsoft.com/office/drawing/2014/main" id="{5C1D2F62-6E91-4343-9407-E792F5EA9D0F}"/>
              </a:ext>
            </a:extLst>
          </p:cNvPr>
          <p:cNvSpPr>
            <a:spLocks noGrp="1"/>
          </p:cNvSpPr>
          <p:nvPr>
            <p:ph idx="1"/>
          </p:nvPr>
        </p:nvSpPr>
        <p:spPr/>
        <p:txBody>
          <a:bodyPr/>
          <a:lstStyle/>
          <a:p>
            <a:pPr marL="182880" indent="-182880">
              <a:buFont typeface="Arial" panose="020B0604020202020204" pitchFamily="34" charset="0"/>
              <a:buChar char="•"/>
            </a:pPr>
            <a:r>
              <a:rPr lang="en-US" dirty="0"/>
              <a:t>ISO/IEC 27000 (International Organization for Standardization)</a:t>
            </a:r>
          </a:p>
          <a:p>
            <a:pPr marL="475488" lvl="1">
              <a:buFont typeface="Arial" panose="020B0604020202020204" pitchFamily="34" charset="0"/>
              <a:buChar char="•"/>
            </a:pPr>
            <a:r>
              <a:rPr lang="en-US" dirty="0"/>
              <a:t>Standard and Framework</a:t>
            </a:r>
          </a:p>
          <a:p>
            <a:pPr marL="475488" lvl="1">
              <a:buFont typeface="Arial" panose="020B0604020202020204" pitchFamily="34" charset="0"/>
              <a:buChar char="•"/>
            </a:pPr>
            <a:r>
              <a:rPr lang="en-US" dirty="0"/>
              <a:t>Defines a global approach to security management</a:t>
            </a:r>
          </a:p>
          <a:p>
            <a:pPr marL="182880" indent="-182880">
              <a:buFont typeface="Arial" panose="020B0604020202020204" pitchFamily="34" charset="0"/>
              <a:buChar char="•"/>
            </a:pPr>
            <a:r>
              <a:rPr lang="en-US" dirty="0"/>
              <a:t>ITIL (IT Infrastructure Library)</a:t>
            </a:r>
          </a:p>
          <a:p>
            <a:pPr marL="475488" lvl="1">
              <a:buFont typeface="Arial" panose="020B0604020202020204" pitchFamily="34" charset="0"/>
              <a:buChar char="•"/>
            </a:pPr>
            <a:r>
              <a:rPr lang="en-US" dirty="0"/>
              <a:t>Defines the processes to be implemented to deliver and support IT services focusing on the business.</a:t>
            </a:r>
          </a:p>
          <a:p>
            <a:pPr marL="182880" indent="-182880">
              <a:buFont typeface="Arial" panose="020B0604020202020204" pitchFamily="34" charset="0"/>
              <a:buChar char="•"/>
            </a:pPr>
            <a:r>
              <a:rPr lang="en-US" dirty="0"/>
              <a:t>COBIT (Control Objectives for Information and Related Technology)</a:t>
            </a:r>
          </a:p>
          <a:p>
            <a:pPr marL="475488" lvl="1">
              <a:buFont typeface="Arial" panose="020B0604020202020204" pitchFamily="34" charset="0"/>
              <a:buChar char="•"/>
            </a:pPr>
            <a:r>
              <a:rPr lang="en-US" dirty="0"/>
              <a:t>Overlaps with ITIL considerably</a:t>
            </a:r>
          </a:p>
          <a:p>
            <a:pPr marL="475488" lvl="1">
              <a:buFont typeface="Arial" panose="020B0604020202020204" pitchFamily="34" charset="0"/>
              <a:buChar char="•"/>
            </a:pPr>
            <a:r>
              <a:rPr lang="en-US" dirty="0"/>
              <a:t>Up-to-date international set of generally accepted control objectives</a:t>
            </a:r>
          </a:p>
          <a:p>
            <a:pPr marL="475488" lvl="1">
              <a:buFont typeface="Arial" panose="020B0604020202020204" pitchFamily="34" charset="0"/>
              <a:buChar char="•"/>
            </a:pPr>
            <a:r>
              <a:rPr lang="en-US" dirty="0"/>
              <a:t>Focused on controls and metrics</a:t>
            </a:r>
          </a:p>
          <a:p>
            <a:pPr marL="475488" lvl="1">
              <a:buFont typeface="Arial" panose="020B0604020202020204" pitchFamily="34" charset="0"/>
              <a:buChar char="•"/>
            </a:pPr>
            <a:r>
              <a:rPr lang="en-US" dirty="0"/>
              <a:t>Lacks a security component but provides a more global view of IT processes</a:t>
            </a:r>
          </a:p>
        </p:txBody>
      </p:sp>
    </p:spTree>
    <p:extLst>
      <p:ext uri="{BB962C8B-B14F-4D97-AF65-F5344CB8AC3E}">
        <p14:creationId xmlns:p14="http://schemas.microsoft.com/office/powerpoint/2010/main" val="210231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A570A-2857-49A1-8BC7-EC60272ACBE9}"/>
              </a:ext>
            </a:extLst>
          </p:cNvPr>
          <p:cNvSpPr>
            <a:spLocks noGrp="1"/>
          </p:cNvSpPr>
          <p:nvPr>
            <p:ph type="title"/>
          </p:nvPr>
        </p:nvSpPr>
        <p:spPr/>
        <p:txBody>
          <a:bodyPr/>
          <a:lstStyle/>
          <a:p>
            <a:r>
              <a:rPr lang="en-US" dirty="0"/>
              <a:t>ISO/IEC 27001:2013 – What is it?</a:t>
            </a:r>
          </a:p>
        </p:txBody>
      </p:sp>
      <p:sp>
        <p:nvSpPr>
          <p:cNvPr id="3" name="Content Placeholder 2">
            <a:extLst>
              <a:ext uri="{FF2B5EF4-FFF2-40B4-BE49-F238E27FC236}">
                <a16:creationId xmlns:a16="http://schemas.microsoft.com/office/drawing/2014/main" id="{F03E0873-B80F-47E2-A25C-EBF4D05CCC3A}"/>
              </a:ext>
            </a:extLst>
          </p:cNvPr>
          <p:cNvSpPr>
            <a:spLocks noGrp="1"/>
          </p:cNvSpPr>
          <p:nvPr>
            <p:ph idx="1"/>
          </p:nvPr>
        </p:nvSpPr>
        <p:spPr/>
        <p:txBody>
          <a:bodyPr>
            <a:normAutofit/>
          </a:bodyPr>
          <a:lstStyle/>
          <a:p>
            <a:pPr marL="182880" indent="-182880">
              <a:buFont typeface="Arial" panose="020B0604020202020204" pitchFamily="34" charset="0"/>
              <a:buChar char="•"/>
            </a:pPr>
            <a:r>
              <a:rPr lang="en-US" dirty="0"/>
              <a:t>Requirements for establishing, implementing, maintaining, and improving an Information Security Management System (ISMS)</a:t>
            </a:r>
          </a:p>
          <a:p>
            <a:pPr marL="182880" indent="-182880">
              <a:buFont typeface="Arial" panose="020B0604020202020204" pitchFamily="34" charset="0"/>
              <a:buChar char="•"/>
            </a:pPr>
            <a:r>
              <a:rPr lang="en-US" dirty="0"/>
              <a:t>Requirements for the assessment and treatment of information security risks</a:t>
            </a:r>
          </a:p>
          <a:p>
            <a:pPr marL="182880" indent="-182880">
              <a:buFont typeface="Arial" panose="020B0604020202020204" pitchFamily="34" charset="0"/>
              <a:buChar char="•"/>
            </a:pPr>
            <a:r>
              <a:rPr lang="en-US" dirty="0"/>
              <a:t>Does NOT formally mandate specific information security controls</a:t>
            </a:r>
          </a:p>
          <a:p>
            <a:pPr marL="182880" indent="-182880">
              <a:buFont typeface="Arial" panose="020B0604020202020204" pitchFamily="34" charset="0"/>
              <a:buChar char="•"/>
            </a:pPr>
            <a:r>
              <a:rPr lang="en-US" dirty="0"/>
              <a:t>Management may elect to avoid, transfer or accept information risks</a:t>
            </a:r>
          </a:p>
          <a:p>
            <a:pPr marL="182880" indent="-182880">
              <a:buFont typeface="Arial" panose="020B0604020202020204" pitchFamily="34" charset="0"/>
              <a:buChar char="•"/>
            </a:pPr>
            <a:r>
              <a:rPr lang="en-US" dirty="0"/>
              <a:t>“Statement of Applicability” (</a:t>
            </a:r>
            <a:r>
              <a:rPr lang="en-US" dirty="0" err="1"/>
              <a:t>SoA</a:t>
            </a:r>
            <a:r>
              <a:rPr lang="en-US" dirty="0"/>
              <a:t>) is not explicitly defined, but mandatory</a:t>
            </a:r>
          </a:p>
          <a:p>
            <a:pPr marL="182880" indent="-182880">
              <a:buFont typeface="Arial" panose="020B0604020202020204" pitchFamily="34" charset="0"/>
              <a:buChar char="•"/>
            </a:pPr>
            <a:r>
              <a:rPr lang="en-US" dirty="0"/>
              <a:t>Certified compliance with ISO/IEC 27001 is optional (refer to </a:t>
            </a:r>
            <a:r>
              <a:rPr lang="en-US" dirty="0" err="1"/>
              <a:t>SoA</a:t>
            </a:r>
            <a:r>
              <a:rPr lang="en-US" dirty="0"/>
              <a:t>)</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025047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421D3-193A-49A9-B1C4-81BE60465C1D}"/>
              </a:ext>
            </a:extLst>
          </p:cNvPr>
          <p:cNvSpPr>
            <a:spLocks noGrp="1"/>
          </p:cNvSpPr>
          <p:nvPr>
            <p:ph type="title"/>
          </p:nvPr>
        </p:nvSpPr>
        <p:spPr/>
        <p:txBody>
          <a:bodyPr/>
          <a:lstStyle/>
          <a:p>
            <a:r>
              <a:rPr lang="en-US" dirty="0"/>
              <a:t>ISO/IEC 27001:2013 - Contents</a:t>
            </a:r>
          </a:p>
        </p:txBody>
      </p:sp>
      <p:sp>
        <p:nvSpPr>
          <p:cNvPr id="3" name="Content Placeholder 2">
            <a:extLst>
              <a:ext uri="{FF2B5EF4-FFF2-40B4-BE49-F238E27FC236}">
                <a16:creationId xmlns:a16="http://schemas.microsoft.com/office/drawing/2014/main" id="{95873C0D-2D7D-4CB3-8D89-1169FD9AC00D}"/>
              </a:ext>
            </a:extLst>
          </p:cNvPr>
          <p:cNvSpPr>
            <a:spLocks noGrp="1"/>
          </p:cNvSpPr>
          <p:nvPr>
            <p:ph idx="1"/>
          </p:nvPr>
        </p:nvSpPr>
        <p:spPr/>
        <p:txBody>
          <a:bodyPr>
            <a:normAutofit fontScale="70000" lnSpcReduction="20000"/>
          </a:bodyPr>
          <a:lstStyle/>
          <a:p>
            <a:r>
              <a:rPr lang="en-US" dirty="0"/>
              <a:t>Introduction - process</a:t>
            </a:r>
          </a:p>
          <a:p>
            <a:pPr marL="457200" indent="-457200">
              <a:buFont typeface="+mj-lt"/>
              <a:buAutoNum type="arabicPeriod"/>
            </a:pPr>
            <a:r>
              <a:rPr lang="en-US" dirty="0"/>
              <a:t>Scope - generic ISMS requirements</a:t>
            </a:r>
          </a:p>
          <a:p>
            <a:pPr marL="457200" indent="-457200">
              <a:buFont typeface="+mj-lt"/>
              <a:buAutoNum type="arabicPeriod"/>
            </a:pPr>
            <a:r>
              <a:rPr lang="en-US" dirty="0"/>
              <a:t>Normative references</a:t>
            </a:r>
          </a:p>
          <a:p>
            <a:pPr marL="457200" indent="-457200">
              <a:buFont typeface="+mj-lt"/>
              <a:buAutoNum type="arabicPeriod"/>
            </a:pPr>
            <a:r>
              <a:rPr lang="en-US" dirty="0"/>
              <a:t>Terms and definitions</a:t>
            </a:r>
          </a:p>
          <a:p>
            <a:pPr marL="457200" indent="-457200">
              <a:buFont typeface="+mj-lt"/>
              <a:buAutoNum type="arabicPeriod"/>
            </a:pPr>
            <a:r>
              <a:rPr lang="en-US" dirty="0"/>
              <a:t>Context of the organization - understanding the organizational context, the needs and expectations, defining the scope of the ISMS</a:t>
            </a:r>
          </a:p>
          <a:p>
            <a:pPr marL="457200" indent="-457200">
              <a:buFont typeface="+mj-lt"/>
              <a:buAutoNum type="arabicPeriod"/>
            </a:pPr>
            <a:r>
              <a:rPr lang="en-US" dirty="0"/>
              <a:t>Leadership - top management commitment to the ISMS</a:t>
            </a:r>
          </a:p>
          <a:p>
            <a:pPr marL="457200" indent="-457200">
              <a:buFont typeface="+mj-lt"/>
              <a:buAutoNum type="arabicPeriod"/>
            </a:pPr>
            <a:r>
              <a:rPr lang="en-US" dirty="0"/>
              <a:t>Planning - process to identify, analyze and plan to treat information risks, clarify the objectives</a:t>
            </a:r>
          </a:p>
          <a:p>
            <a:pPr marL="457200" indent="-457200">
              <a:buFont typeface="+mj-lt"/>
              <a:buAutoNum type="arabicPeriod"/>
            </a:pPr>
            <a:r>
              <a:rPr lang="en-US" dirty="0"/>
              <a:t>Support - adequate, competent resources must be assigned, awareness raised, documentation prepared and controlled</a:t>
            </a:r>
          </a:p>
          <a:p>
            <a:pPr marL="457200" indent="-457200">
              <a:buFont typeface="+mj-lt"/>
              <a:buAutoNum type="arabicPeriod"/>
            </a:pPr>
            <a:r>
              <a:rPr lang="en-US" dirty="0"/>
              <a:t>Operation - more detail about assessing and treating information risks, managing changes, and documenting things (auditable)</a:t>
            </a:r>
          </a:p>
          <a:p>
            <a:pPr marL="457200" indent="-457200">
              <a:buFont typeface="+mj-lt"/>
              <a:buAutoNum type="arabicPeriod"/>
            </a:pPr>
            <a:r>
              <a:rPr lang="en-US" dirty="0"/>
              <a:t>Performance evaluation - monitor, measure, analyze and evaluate/audit/review controls, processes and management system</a:t>
            </a:r>
          </a:p>
          <a:p>
            <a:pPr marL="457200" indent="-457200">
              <a:buFont typeface="+mj-lt"/>
              <a:buAutoNum type="arabicPeriod"/>
            </a:pPr>
            <a:r>
              <a:rPr lang="en-US" dirty="0"/>
              <a:t>Improvement - address the findings of audits and reviews, refinements to the ISMS</a:t>
            </a:r>
          </a:p>
        </p:txBody>
      </p:sp>
    </p:spTree>
    <p:extLst>
      <p:ext uri="{BB962C8B-B14F-4D97-AF65-F5344CB8AC3E}">
        <p14:creationId xmlns:p14="http://schemas.microsoft.com/office/powerpoint/2010/main" val="751665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C5B83-3935-461A-B94D-218839CBF6F7}"/>
              </a:ext>
            </a:extLst>
          </p:cNvPr>
          <p:cNvSpPr>
            <a:spLocks noGrp="1"/>
          </p:cNvSpPr>
          <p:nvPr>
            <p:ph type="title"/>
          </p:nvPr>
        </p:nvSpPr>
        <p:spPr/>
        <p:txBody>
          <a:bodyPr/>
          <a:lstStyle/>
          <a:p>
            <a:r>
              <a:rPr lang="en-US" dirty="0"/>
              <a:t>ISO/IEC 27002:2013 – What is it?</a:t>
            </a:r>
          </a:p>
        </p:txBody>
      </p:sp>
      <p:sp>
        <p:nvSpPr>
          <p:cNvPr id="3" name="Content Placeholder 2">
            <a:extLst>
              <a:ext uri="{FF2B5EF4-FFF2-40B4-BE49-F238E27FC236}">
                <a16:creationId xmlns:a16="http://schemas.microsoft.com/office/drawing/2014/main" id="{879546CE-105E-4830-8611-9D3FE048CABF}"/>
              </a:ext>
            </a:extLst>
          </p:cNvPr>
          <p:cNvSpPr>
            <a:spLocks noGrp="1"/>
          </p:cNvSpPr>
          <p:nvPr>
            <p:ph idx="1"/>
          </p:nvPr>
        </p:nvSpPr>
        <p:spPr/>
        <p:txBody>
          <a:bodyPr>
            <a:normAutofit lnSpcReduction="10000"/>
          </a:bodyPr>
          <a:lstStyle/>
          <a:p>
            <a:pPr marL="182880" indent="-182880">
              <a:buFont typeface="Arial" panose="020B0604020202020204" pitchFamily="34" charset="0"/>
              <a:buChar char="•"/>
            </a:pPr>
            <a:r>
              <a:rPr lang="en-US" dirty="0"/>
              <a:t>Internationally-recognized standard of good practice for information security</a:t>
            </a:r>
          </a:p>
          <a:p>
            <a:pPr marL="182880" indent="-182880">
              <a:buFont typeface="Arial" panose="020B0604020202020204" pitchFamily="34" charset="0"/>
              <a:buChar char="•"/>
            </a:pPr>
            <a:r>
              <a:rPr lang="en-US" dirty="0"/>
              <a:t>Covers security of all forms of information</a:t>
            </a:r>
          </a:p>
          <a:p>
            <a:pPr marL="182880" indent="-182880">
              <a:buFont typeface="Arial" panose="020B0604020202020204" pitchFamily="34" charset="0"/>
              <a:buChar char="•"/>
            </a:pPr>
            <a:r>
              <a:rPr lang="en-US" dirty="0"/>
              <a:t>ISO/IEC 27001 formally defines the mandatory requirements for an ISMS</a:t>
            </a:r>
          </a:p>
          <a:p>
            <a:pPr marL="182880" indent="-182880">
              <a:buFont typeface="Arial" panose="020B0604020202020204" pitchFamily="34" charset="0"/>
              <a:buChar char="•"/>
            </a:pPr>
            <a:r>
              <a:rPr lang="en-US" dirty="0"/>
              <a:t>ISO/IEC 27002 is merely a code of practice/guideline rather than a certification standard</a:t>
            </a:r>
          </a:p>
          <a:p>
            <a:pPr marL="182880" indent="-182880">
              <a:buFont typeface="Arial" panose="020B0604020202020204" pitchFamily="34" charset="0"/>
              <a:buChar char="•"/>
            </a:pPr>
            <a:r>
              <a:rPr lang="en-US" dirty="0"/>
              <a:t>Recommends information security controls addressing information security control objectives arising from risks to the confidentiality, integrity and availability of information</a:t>
            </a:r>
          </a:p>
          <a:p>
            <a:pPr marL="182880" indent="-182880">
              <a:buFont typeface="Arial" panose="020B0604020202020204" pitchFamily="34" charset="0"/>
              <a:buChar char="•"/>
            </a:pPr>
            <a:r>
              <a:rPr lang="en-US" dirty="0"/>
              <a:t>Control objectives are at a fairly high level and, in effect, comprise a generic functional requirements specification</a:t>
            </a:r>
          </a:p>
          <a:p>
            <a:pPr marL="182880" indent="-182880">
              <a:buFont typeface="Arial" panose="020B0604020202020204" pitchFamily="34" charset="0"/>
              <a:buChar char="•"/>
            </a:pPr>
            <a:r>
              <a:rPr lang="en-US" dirty="0"/>
              <a:t>Requires the Statement of Applicability (</a:t>
            </a:r>
            <a:r>
              <a:rPr lang="en-US" dirty="0" err="1"/>
              <a:t>SoA</a:t>
            </a:r>
            <a:r>
              <a:rPr lang="en-US" dirty="0"/>
              <a:t>)</a:t>
            </a:r>
          </a:p>
          <a:p>
            <a:pPr marL="182880" indent="-182880">
              <a:buFont typeface="Arial" panose="020B0604020202020204" pitchFamily="34" charset="0"/>
              <a:buChar char="•"/>
            </a:pPr>
            <a:r>
              <a:rPr lang="en-US" dirty="0"/>
              <a:t>Forward looking 3 year cycle</a:t>
            </a:r>
          </a:p>
        </p:txBody>
      </p:sp>
    </p:spTree>
    <p:extLst>
      <p:ext uri="{BB962C8B-B14F-4D97-AF65-F5344CB8AC3E}">
        <p14:creationId xmlns:p14="http://schemas.microsoft.com/office/powerpoint/2010/main" val="1939541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A1E76-4071-4725-89FC-95C361E23737}"/>
              </a:ext>
            </a:extLst>
          </p:cNvPr>
          <p:cNvSpPr>
            <a:spLocks noGrp="1"/>
          </p:cNvSpPr>
          <p:nvPr>
            <p:ph type="title"/>
          </p:nvPr>
        </p:nvSpPr>
        <p:spPr/>
        <p:txBody>
          <a:bodyPr/>
          <a:lstStyle/>
          <a:p>
            <a:r>
              <a:rPr lang="en-US" dirty="0"/>
              <a:t>ISO/IEC 27002:2013 - Contents</a:t>
            </a:r>
          </a:p>
        </p:txBody>
      </p:sp>
      <p:sp>
        <p:nvSpPr>
          <p:cNvPr id="3" name="Content Placeholder 2">
            <a:extLst>
              <a:ext uri="{FF2B5EF4-FFF2-40B4-BE49-F238E27FC236}">
                <a16:creationId xmlns:a16="http://schemas.microsoft.com/office/drawing/2014/main" id="{943BBA53-DF66-437D-8494-5D2B10D38F40}"/>
              </a:ext>
            </a:extLst>
          </p:cNvPr>
          <p:cNvSpPr>
            <a:spLocks noGrp="1"/>
          </p:cNvSpPr>
          <p:nvPr>
            <p:ph idx="1"/>
          </p:nvPr>
        </p:nvSpPr>
        <p:spPr/>
        <p:txBody>
          <a:bodyPr>
            <a:normAutofit fontScale="70000" lnSpcReduction="20000"/>
          </a:bodyPr>
          <a:lstStyle/>
          <a:p>
            <a:pPr marL="457200" indent="-457200">
              <a:lnSpc>
                <a:spcPct val="70000"/>
              </a:lnSpc>
              <a:buFont typeface="+mj-lt"/>
              <a:buAutoNum type="arabicPeriod" startAt="5"/>
            </a:pPr>
            <a:r>
              <a:rPr lang="en-US" dirty="0"/>
              <a:t>Information security policies</a:t>
            </a:r>
          </a:p>
          <a:p>
            <a:pPr marL="457200" indent="-457200">
              <a:lnSpc>
                <a:spcPct val="70000"/>
              </a:lnSpc>
              <a:buFont typeface="+mj-lt"/>
              <a:buAutoNum type="arabicPeriod" startAt="5"/>
            </a:pPr>
            <a:r>
              <a:rPr lang="en-US" dirty="0"/>
              <a:t>Organization of information security</a:t>
            </a:r>
          </a:p>
          <a:p>
            <a:pPr marL="457200" indent="-457200">
              <a:lnSpc>
                <a:spcPct val="70000"/>
              </a:lnSpc>
              <a:buFont typeface="+mj-lt"/>
              <a:buAutoNum type="arabicPeriod" startAt="5"/>
            </a:pPr>
            <a:r>
              <a:rPr lang="en-US" dirty="0"/>
              <a:t>Human resource security</a:t>
            </a:r>
          </a:p>
          <a:p>
            <a:pPr marL="457200" indent="-457200">
              <a:lnSpc>
                <a:spcPct val="70000"/>
              </a:lnSpc>
              <a:buFont typeface="+mj-lt"/>
              <a:buAutoNum type="arabicPeriod" startAt="5"/>
            </a:pPr>
            <a:r>
              <a:rPr lang="en-US" dirty="0"/>
              <a:t>Asset management</a:t>
            </a:r>
          </a:p>
          <a:p>
            <a:pPr marL="457200" indent="-457200">
              <a:lnSpc>
                <a:spcPct val="70000"/>
              </a:lnSpc>
              <a:buFont typeface="+mj-lt"/>
              <a:buAutoNum type="arabicPeriod" startAt="5"/>
            </a:pPr>
            <a:r>
              <a:rPr lang="en-US" dirty="0"/>
              <a:t>Access control</a:t>
            </a:r>
          </a:p>
          <a:p>
            <a:pPr marL="457200" indent="-457200">
              <a:lnSpc>
                <a:spcPct val="70000"/>
              </a:lnSpc>
              <a:buFont typeface="+mj-lt"/>
              <a:buAutoNum type="arabicPeriod" startAt="5"/>
            </a:pPr>
            <a:r>
              <a:rPr lang="en-US" dirty="0"/>
              <a:t>Cryptography</a:t>
            </a:r>
          </a:p>
          <a:p>
            <a:pPr marL="457200" indent="-457200">
              <a:lnSpc>
                <a:spcPct val="70000"/>
              </a:lnSpc>
              <a:buFont typeface="+mj-lt"/>
              <a:buAutoNum type="arabicPeriod" startAt="5"/>
            </a:pPr>
            <a:r>
              <a:rPr lang="en-US" dirty="0"/>
              <a:t>Physical and environmental security</a:t>
            </a:r>
          </a:p>
          <a:p>
            <a:pPr marL="457200" indent="-457200">
              <a:lnSpc>
                <a:spcPct val="70000"/>
              </a:lnSpc>
              <a:buFont typeface="+mj-lt"/>
              <a:buAutoNum type="arabicPeriod" startAt="5"/>
            </a:pPr>
            <a:r>
              <a:rPr lang="en-US" dirty="0"/>
              <a:t>Operations security</a:t>
            </a:r>
          </a:p>
          <a:p>
            <a:pPr marL="457200" indent="-457200">
              <a:lnSpc>
                <a:spcPct val="70000"/>
              </a:lnSpc>
              <a:buFont typeface="+mj-lt"/>
              <a:buAutoNum type="arabicPeriod" startAt="5"/>
            </a:pPr>
            <a:r>
              <a:rPr lang="en-US" dirty="0"/>
              <a:t>Communications security</a:t>
            </a:r>
          </a:p>
          <a:p>
            <a:pPr marL="457200" indent="-457200">
              <a:lnSpc>
                <a:spcPct val="70000"/>
              </a:lnSpc>
              <a:buFont typeface="+mj-lt"/>
              <a:buAutoNum type="arabicPeriod" startAt="5"/>
            </a:pPr>
            <a:r>
              <a:rPr lang="en-US" dirty="0"/>
              <a:t>System acquisition, development and maintenance</a:t>
            </a:r>
          </a:p>
          <a:p>
            <a:pPr marL="457200" indent="-457200">
              <a:lnSpc>
                <a:spcPct val="70000"/>
              </a:lnSpc>
              <a:buFont typeface="+mj-lt"/>
              <a:buAutoNum type="arabicPeriod" startAt="5"/>
            </a:pPr>
            <a:r>
              <a:rPr lang="en-US" dirty="0"/>
              <a:t>Supplier relationships</a:t>
            </a:r>
          </a:p>
          <a:p>
            <a:pPr marL="457200" indent="-457200">
              <a:lnSpc>
                <a:spcPct val="70000"/>
              </a:lnSpc>
              <a:buFont typeface="+mj-lt"/>
              <a:buAutoNum type="arabicPeriod" startAt="5"/>
            </a:pPr>
            <a:r>
              <a:rPr lang="en-US" dirty="0"/>
              <a:t>Information security incident management</a:t>
            </a:r>
          </a:p>
          <a:p>
            <a:pPr marL="457200" indent="-457200">
              <a:lnSpc>
                <a:spcPct val="70000"/>
              </a:lnSpc>
              <a:buFont typeface="+mj-lt"/>
              <a:buAutoNum type="arabicPeriod" startAt="5"/>
            </a:pPr>
            <a:r>
              <a:rPr lang="en-US" dirty="0"/>
              <a:t>Information security aspects of business continuity management</a:t>
            </a:r>
          </a:p>
          <a:p>
            <a:pPr marL="457200" indent="-457200">
              <a:lnSpc>
                <a:spcPct val="70000"/>
              </a:lnSpc>
              <a:buFont typeface="+mj-lt"/>
              <a:buAutoNum type="arabicPeriod" startAt="5"/>
            </a:pPr>
            <a:r>
              <a:rPr lang="en-US" dirty="0"/>
              <a:t>Compliance</a:t>
            </a:r>
          </a:p>
        </p:txBody>
      </p:sp>
    </p:spTree>
    <p:extLst>
      <p:ext uri="{BB962C8B-B14F-4D97-AF65-F5344CB8AC3E}">
        <p14:creationId xmlns:p14="http://schemas.microsoft.com/office/powerpoint/2010/main" val="293413726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525</TotalTime>
  <Words>2217</Words>
  <Application>Microsoft Office PowerPoint</Application>
  <PresentationFormat>Widescreen</PresentationFormat>
  <Paragraphs>283</Paragraphs>
  <Slides>30</Slides>
  <Notes>2</Notes>
  <HiddenSlides>4</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Retrospect</vt:lpstr>
      <vt:lpstr>SOX compliance</vt:lpstr>
      <vt:lpstr>Agenda</vt:lpstr>
      <vt:lpstr>Information Security Management System</vt:lpstr>
      <vt:lpstr>ISMS - Benefits</vt:lpstr>
      <vt:lpstr>ISMS - Frameworks</vt:lpstr>
      <vt:lpstr>ISO/IEC 27001:2013 – What is it?</vt:lpstr>
      <vt:lpstr>ISO/IEC 27001:2013 - Contents</vt:lpstr>
      <vt:lpstr>ISO/IEC 27002:2013 – What is it?</vt:lpstr>
      <vt:lpstr>ISO/IEC 27002:2013 - Contents</vt:lpstr>
      <vt:lpstr>SOC - What is it?</vt:lpstr>
      <vt:lpstr>SOX – What is it?</vt:lpstr>
      <vt:lpstr>SOX - Compliance audit</vt:lpstr>
      <vt:lpstr>SOC vs ISO summary</vt:lpstr>
      <vt:lpstr>SOC vs SOX Summary</vt:lpstr>
      <vt:lpstr>SOX - Important acronyms</vt:lpstr>
      <vt:lpstr>COSO - Details</vt:lpstr>
      <vt:lpstr>COBIT - Structure</vt:lpstr>
      <vt:lpstr>PowerPoint Presentation</vt:lpstr>
      <vt:lpstr>SOX – Key points</vt:lpstr>
      <vt:lpstr>SOX - Audit process</vt:lpstr>
      <vt:lpstr>SOX – ITGC domains</vt:lpstr>
      <vt:lpstr>SOX – ITGC – Access to programs and data</vt:lpstr>
      <vt:lpstr>SOX – Examples - Access</vt:lpstr>
      <vt:lpstr>SOX – Examples - Access</vt:lpstr>
      <vt:lpstr>SOX – ITGC – Program development &amp; Program changes</vt:lpstr>
      <vt:lpstr>SOX – Examples</vt:lpstr>
      <vt:lpstr>SOX – ITGC – Computer Operations</vt:lpstr>
      <vt:lpstr>Conclusion</vt:lpstr>
      <vt:lpstr>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SOX compliance</dc:title>
  <dc:creator>Lendvay, Balazs Csaba</dc:creator>
  <cp:lastModifiedBy>Lendvay, Balazs Csaba</cp:lastModifiedBy>
  <cp:revision>249</cp:revision>
  <dcterms:created xsi:type="dcterms:W3CDTF">2018-07-13T20:21:40Z</dcterms:created>
  <dcterms:modified xsi:type="dcterms:W3CDTF">2018-07-15T21:00:16Z</dcterms:modified>
</cp:coreProperties>
</file>