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326DED-FD9A-4875-8148-AEA708AC8E6F}">
  <a:tblStyle styleId="{9F326DED-FD9A-4875-8148-AEA708AC8E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83ae810c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83ae81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83ae810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83ae81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083ae810c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083ae810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e5c61fbc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e5c61fb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e5c61fbc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e5c61f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e5c61fbc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e5c61f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7e5c61fb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7e5c61f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e5c61fbc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e5c61f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e5c61fbc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e5c61fb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Формирование системной архитектуры ИС на основе модели объекта автоматизации и нефункциональных требований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Группа 1, Вариант 1 • 01.04.2022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Затраты на программные средства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240025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{9F326DED-FD9A-4875-8148-AEA708AC8E6F}</a:tableStyleId>
              </a:tblPr>
              <a:tblGrid>
                <a:gridCol w="2043550"/>
                <a:gridCol w="1356150"/>
                <a:gridCol w="1487750"/>
                <a:gridCol w="1434150"/>
              </a:tblGrid>
              <a:tr h="37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Название продукта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Цена в рублях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Количество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Итого в рублях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1С:Предприятие 8 КОРП. Клиентская лицензия на 5 рабочих мест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36000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36000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Windows 7 Pro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1170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1170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Windows XP SP2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1700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5100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Centos 7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PostgreSQL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Затраты на подписки и итоги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240025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{9F326DED-FD9A-4875-8148-AEA708AC8E6F}</a:tableStyleId>
              </a:tblPr>
              <a:tblGrid>
                <a:gridCol w="2043550"/>
                <a:gridCol w="1356150"/>
                <a:gridCol w="1487750"/>
                <a:gridCol w="1434150"/>
              </a:tblGrid>
              <a:tr h="37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Название продукта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Цена в рублях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Количество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Итого в рублях / год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Подписка на интернет от Yota 20 mbps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1100 на 30 дней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13200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SnapShooter Lite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$14 (1260 на 30 дней)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15120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23"/>
          <p:cNvSpPr txBox="1"/>
          <p:nvPr/>
        </p:nvSpPr>
        <p:spPr>
          <a:xfrm>
            <a:off x="2400250" y="2852050"/>
            <a:ext cx="6321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Итог затратов на аппаратные средства: 160013 руб.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Итог затратов на программные средства: 42270 руб.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Итог ежегодных затратов на подписки: 28320 руб.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Итого за первый год: 230603 руб.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Что бы мы изменили?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2408425" y="1165200"/>
            <a:ext cx="6321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Технические характеристики клиентских компьютеров действительно низки по сегодняшним стандартам, было даже трудно найти фактические цены на эти запчасти, совместимость драйверов с современными периферийными устройствами также является проблемой, для которой следует рассмотреть возможность обновления этих компьютеров. И по этой причине мы решили создать выделенный сервер для размещения нашего приложения.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Заключить договор с системным администратором на работу по вызову. Хотя бы с удаленной позиции решать определенные проблемы, если они возникнут. Потому что проблемы с инфраструктурой и не предназначены для решения менеджером.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ОПИСАНИЕ ОБЪЕКТА АВТОМАТИЗАЦИИ</a:t>
            </a:r>
            <a:endParaRPr sz="3300"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ЗАО “АБСОЛЮТ” является одним из ведущих предприятий в России, выполняющих широкий спектр работ в судостроении, судоремонте и других смежных областях.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Количество </a:t>
            </a:r>
            <a:r>
              <a:rPr lang="en" sz="2100">
                <a:solidFill>
                  <a:schemeClr val="dk1"/>
                </a:solidFill>
              </a:rPr>
              <a:t>АРМ</a:t>
            </a:r>
            <a:r>
              <a:rPr lang="en" sz="2100">
                <a:solidFill>
                  <a:schemeClr val="dk1"/>
                </a:solidFill>
              </a:rPr>
              <a:t> и тип клиентского приложения для каждого АРМа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2400250" y="145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{9F326DED-FD9A-4875-8148-AEA708AC8E6F}</a:tableStyleId>
              </a:tblPr>
              <a:tblGrid>
                <a:gridCol w="2107175"/>
                <a:gridCol w="2107200"/>
                <a:gridCol w="2107200"/>
              </a:tblGrid>
              <a:tr h="46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АРМ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Тип клиента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Доп. Оборудования и ПО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Зам. генерального директора (Ноутбук)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Веб-клиенит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Yota USB-Modem, VPN client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Секретарь-референт (Стационарный компьютер)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Веб-клиенит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Черно-белый лазерный принтер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Инспектор по кадрам (Стационарный компьютер)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Веб-клиенит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Черно-белый лазерный принтер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Специалист по специальным вопросам (Стационарный компьютер)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Веб-клиенит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Тип хранилища данных, кластеры и серверы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Можно использовать PostgreSQL 9.6 или выше на linux-системе (например, Centos) с различными типами шифрования.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Мы будем применять один кластер с одним сервером (из-за небольшого количества клиентов), к которому подключен сервер, размещающий базу данных.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Выбор операционных систем для серверов и АРМ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24002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{9F326DED-FD9A-4875-8148-AEA708AC8E6F}</a:tableStyleId>
              </a:tblPr>
              <a:tblGrid>
                <a:gridCol w="3160800"/>
                <a:gridCol w="3160800"/>
              </a:tblGrid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АРМ</a:t>
                      </a:r>
                      <a:endParaRPr b="1" sz="1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ОС</a:t>
                      </a:r>
                      <a:endParaRPr b="1" sz="1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Зам. генерального директора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Windows 7 Professional (64-bit)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Другие ARM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Windows XP SP2 (32-bit)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Сервер приложений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Centos 7 (x86/64 архитектура)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Сервер базы данных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Centos 7 (x86/64 архитектура)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Виды каналов связи и коммуникационное оборудование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00247" y="148832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Все соединения осуществляются с использованием 100 Mbps Ethernet (проводной) за исключением Зам. генерального директора, когда он находится дома или в командировке.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Маршрутизатор D-Link DIR-140L используется для подключения внутренней сети к Интернету, а также имеет возможность быть VPN-сервером, чтобы Зам. генерального директора мог подключиться извне и получить доступ к ресурсам внутренней сети.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USB-модем Yota для зам. генерального директора для доступа в Интернет вне рабочего места.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Другие оборудования и ПО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Любой коммутатор (достаточно неуправляемого коммутатора 10/100, недорогой unmanaged, например D-Link DES-1008D), который используется только потому, что маршрутизатор имеет только 4 выходных порта.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Windows XP и более поздние версии имеют шифрование файловой системы на уровне диска, которое следует использовать для соответствия классу К1 по ФЗ 152.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SnapShooter - Это автоматизированная служба резервного копирования PostgreSQL, которая устанавливается на сервере приложений и подключается к серверу баз данных для автоматического ежедневного резервного копирования. Резервное копирование защищено 4096-битными безопасными ключами ssh. Резервные копии хранятся в любом месте по желанию пользователя.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Размещение компонентов системы по аппаратным узлам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375" y="1023450"/>
            <a:ext cx="2695273" cy="3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Затраты на аппаратные средства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240025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{9F326DED-FD9A-4875-8148-AEA708AC8E6F}</a:tableStyleId>
              </a:tblPr>
              <a:tblGrid>
                <a:gridCol w="828150"/>
                <a:gridCol w="828150"/>
                <a:gridCol w="828150"/>
                <a:gridCol w="828150"/>
              </a:tblGrid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Название продукта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Цена в рублях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Количество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Итого в рублях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Lenovo Thinkpad T420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$250 (22500)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22500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Intel Core i3 550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800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2400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2GB DDR3 1333MHz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Intel DQ57TM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7500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Seagate Barracuda 250GB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4450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13350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AeroCool VX Plus 400W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2240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6720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Компьютерный корпус Ginzzu D180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1888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5664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Монитор Acer V 203 HC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Клавиатура и мышь ExeGate Professional Standard Combo MK120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810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2430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21"/>
          <p:cNvGraphicFramePr/>
          <p:nvPr/>
        </p:nvGraphicFramePr>
        <p:xfrm>
          <a:off x="57341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{9F326DED-FD9A-4875-8148-AEA708AC8E6F}</a:tableStyleId>
              </a:tblPr>
              <a:tblGrid>
                <a:gridCol w="828150"/>
                <a:gridCol w="828150"/>
                <a:gridCol w="828150"/>
                <a:gridCol w="828150"/>
              </a:tblGrid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Название продукта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Цена в рублях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Количество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Итого в рублях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Маршрутизатор D-Link DIR-140L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$84 (7560)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7560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Коммутатор D-Link DES-1008D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1000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1000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Витая пара UTP cat 5E ATCOM (CCA, 0.5 mm, 305 m)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4500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4500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Разъем RJ45 50шт.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339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339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Yota USB-Modem + SIM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1990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1990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HP LaserJet M140we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$169 (15210)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30420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Dell Optiplex 7010 SFF (Core i5 3550S + 16Gb DDR3 + 120GB SSD)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20000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40000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Seagate SkyHawk 1 ТБ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7640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7640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