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2"/>
  </p:notesMasterIdLst>
  <p:handoutMasterIdLst>
    <p:handoutMasterId r:id="rId33"/>
  </p:handoutMasterIdLst>
  <p:sldIdLst>
    <p:sldId id="268" r:id="rId2"/>
    <p:sldId id="269" r:id="rId3"/>
    <p:sldId id="290" r:id="rId4"/>
    <p:sldId id="289" r:id="rId5"/>
    <p:sldId id="313" r:id="rId6"/>
    <p:sldId id="279" r:id="rId7"/>
    <p:sldId id="314" r:id="rId8"/>
    <p:sldId id="300" r:id="rId9"/>
    <p:sldId id="315" r:id="rId10"/>
    <p:sldId id="301" r:id="rId11"/>
    <p:sldId id="326" r:id="rId12"/>
    <p:sldId id="327" r:id="rId13"/>
    <p:sldId id="312" r:id="rId14"/>
    <p:sldId id="320" r:id="rId15"/>
    <p:sldId id="278" r:id="rId16"/>
    <p:sldId id="321" r:id="rId17"/>
    <p:sldId id="322" r:id="rId18"/>
    <p:sldId id="309" r:id="rId19"/>
    <p:sldId id="306" r:id="rId20"/>
    <p:sldId id="323" r:id="rId21"/>
    <p:sldId id="324" r:id="rId22"/>
    <p:sldId id="325" r:id="rId23"/>
    <p:sldId id="317" r:id="rId24"/>
    <p:sldId id="304" r:id="rId25"/>
    <p:sldId id="285" r:id="rId26"/>
    <p:sldId id="302" r:id="rId27"/>
    <p:sldId id="319" r:id="rId28"/>
    <p:sldId id="286" r:id="rId29"/>
    <p:sldId id="318"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707" autoAdjust="0"/>
    <p:restoredTop sz="81799"/>
  </p:normalViewPr>
  <p:slideViewPr>
    <p:cSldViewPr snapToGrid="0">
      <p:cViewPr varScale="1">
        <p:scale>
          <a:sx n="97" d="100"/>
          <a:sy n="97" d="100"/>
        </p:scale>
        <p:origin x="240" y="30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5" d="100"/>
          <a:sy n="115" d="100"/>
        </p:scale>
        <p:origin x="466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19B527-9064-D249-A15D-61E8675F805D}" type="doc">
      <dgm:prSet loTypeId="urn:microsoft.com/office/officeart/2005/8/layout/bProcess3" loCatId="process" qsTypeId="urn:microsoft.com/office/officeart/2005/8/quickstyle/simple2" qsCatId="simple" csTypeId="urn:microsoft.com/office/officeart/2005/8/colors/accent5_1" csCatId="accent5" phldr="1"/>
      <dgm:spPr/>
      <dgm:t>
        <a:bodyPr/>
        <a:lstStyle/>
        <a:p>
          <a:endParaRPr lang="en-US"/>
        </a:p>
      </dgm:t>
    </dgm:pt>
    <dgm:pt modelId="{8B083361-BD66-884E-A032-7A2D12714674}">
      <dgm:prSet/>
      <dgm:spPr/>
      <dgm:t>
        <a:bodyPr/>
        <a:lstStyle/>
        <a:p>
          <a:r>
            <a:rPr lang="en-US" dirty="0"/>
            <a:t>Employee (user) arrives at the office campus. They work part of the day in their usual area in Building 1.</a:t>
          </a:r>
        </a:p>
      </dgm:t>
    </dgm:pt>
    <dgm:pt modelId="{A9ABF59A-46CB-0740-A530-3302361237A9}" type="parTrans" cxnId="{A1C9215E-DB6A-A244-A50B-447BD058C2D3}">
      <dgm:prSet/>
      <dgm:spPr/>
      <dgm:t>
        <a:bodyPr/>
        <a:lstStyle/>
        <a:p>
          <a:endParaRPr lang="en-US"/>
        </a:p>
      </dgm:t>
    </dgm:pt>
    <dgm:pt modelId="{5818A5C6-28E1-5743-A2B1-5370B7FD053F}" type="sibTrans" cxnId="{A1C9215E-DB6A-A244-A50B-447BD058C2D3}">
      <dgm:prSet/>
      <dgm:spPr/>
      <dgm:t>
        <a:bodyPr/>
        <a:lstStyle/>
        <a:p>
          <a:endParaRPr lang="en-US"/>
        </a:p>
      </dgm:t>
    </dgm:pt>
    <dgm:pt modelId="{92255873-9862-0244-903F-65B644570689}">
      <dgm:prSet/>
      <dgm:spPr/>
      <dgm:t>
        <a:bodyPr/>
        <a:lstStyle/>
        <a:p>
          <a:r>
            <a:rPr lang="en-US" dirty="0"/>
            <a:t>They prepare their belongings and press “leave workstation” on the Smart Stations built in touch screen.</a:t>
          </a:r>
        </a:p>
      </dgm:t>
    </dgm:pt>
    <dgm:pt modelId="{44026013-74C2-8B4D-B012-ADD191A3DAE6}" type="parTrans" cxnId="{B6B0F91E-9D6C-AA4F-A153-59F063E3D681}">
      <dgm:prSet/>
      <dgm:spPr/>
      <dgm:t>
        <a:bodyPr/>
        <a:lstStyle/>
        <a:p>
          <a:endParaRPr lang="en-US"/>
        </a:p>
      </dgm:t>
    </dgm:pt>
    <dgm:pt modelId="{E9A19B36-5C3E-3D4C-B66B-659E37272ACA}" type="sibTrans" cxnId="{B6B0F91E-9D6C-AA4F-A153-59F063E3D681}">
      <dgm:prSet/>
      <dgm:spPr/>
      <dgm:t>
        <a:bodyPr/>
        <a:lstStyle/>
        <a:p>
          <a:endParaRPr lang="en-US"/>
        </a:p>
      </dgm:t>
    </dgm:pt>
    <dgm:pt modelId="{C3768488-79F1-FD44-83CE-2B917E91F300}">
      <dgm:prSet/>
      <dgm:spPr/>
      <dgm:t>
        <a:bodyPr/>
        <a:lstStyle/>
        <a:p>
          <a:r>
            <a:rPr lang="en-US" dirty="0"/>
            <a:t>They arrive in the BUs work area and search for an open Smart Station. They find an available Smart Station quickly since the low height idle state configuration is an unusual configuration for others to use.</a:t>
          </a:r>
        </a:p>
      </dgm:t>
    </dgm:pt>
    <dgm:pt modelId="{B2060FC8-9301-FC40-A17A-5D65673007A4}" type="parTrans" cxnId="{7F5576C2-3E7C-F049-89AC-233F57D2AA86}">
      <dgm:prSet/>
      <dgm:spPr/>
      <dgm:t>
        <a:bodyPr/>
        <a:lstStyle/>
        <a:p>
          <a:endParaRPr lang="en-US"/>
        </a:p>
      </dgm:t>
    </dgm:pt>
    <dgm:pt modelId="{0D975577-AC63-D241-87A8-070112C7BD9B}" type="sibTrans" cxnId="{7F5576C2-3E7C-F049-89AC-233F57D2AA86}">
      <dgm:prSet/>
      <dgm:spPr/>
      <dgm:t>
        <a:bodyPr/>
        <a:lstStyle/>
        <a:p>
          <a:endParaRPr lang="en-US"/>
        </a:p>
      </dgm:t>
    </dgm:pt>
    <dgm:pt modelId="{E74DC361-6223-774D-9B72-6A65AECB9240}">
      <dgm:prSet/>
      <dgm:spPr/>
      <dgm:t>
        <a:bodyPr/>
        <a:lstStyle/>
        <a:p>
          <a:r>
            <a:rPr lang="en-US" dirty="0"/>
            <a:t>User receives a call to help another BU with a topic they specialize in.</a:t>
          </a:r>
        </a:p>
      </dgm:t>
    </dgm:pt>
    <dgm:pt modelId="{BADB75D7-27D7-3142-A74F-DB8D637E447C}" type="parTrans" cxnId="{5F69E087-64F7-0247-B508-1A38CF318772}">
      <dgm:prSet/>
      <dgm:spPr/>
      <dgm:t>
        <a:bodyPr/>
        <a:lstStyle/>
        <a:p>
          <a:endParaRPr lang="en-US"/>
        </a:p>
      </dgm:t>
    </dgm:pt>
    <dgm:pt modelId="{3F838C4B-6C6F-2F4D-8DE9-F3A849BC65BC}" type="sibTrans" cxnId="{5F69E087-64F7-0247-B508-1A38CF318772}">
      <dgm:prSet/>
      <dgm:spPr/>
      <dgm:t>
        <a:bodyPr/>
        <a:lstStyle/>
        <a:p>
          <a:endParaRPr lang="en-US"/>
        </a:p>
      </dgm:t>
    </dgm:pt>
    <dgm:pt modelId="{170CE922-4993-EA47-B9E0-5A4FA2A6E27F}">
      <dgm:prSet/>
      <dgm:spPr/>
      <dgm:t>
        <a:bodyPr/>
        <a:lstStyle/>
        <a:p>
          <a:r>
            <a:rPr lang="en-US" dirty="0"/>
            <a:t>They scan their finger to login to the Smart Station. The workstation then reconfigures itself to match the users last desk configuration used in Building 1.</a:t>
          </a:r>
        </a:p>
      </dgm:t>
    </dgm:pt>
    <dgm:pt modelId="{90FE81DA-9E50-234E-AB27-00888782BC7B}" type="parTrans" cxnId="{947ECF64-B4A0-2842-B725-A78609656E15}">
      <dgm:prSet/>
      <dgm:spPr/>
      <dgm:t>
        <a:bodyPr/>
        <a:lstStyle/>
        <a:p>
          <a:endParaRPr lang="en-US"/>
        </a:p>
      </dgm:t>
    </dgm:pt>
    <dgm:pt modelId="{67062AF8-C8D7-FE4E-9CE5-64EC03CE8BC2}" type="sibTrans" cxnId="{947ECF64-B4A0-2842-B725-A78609656E15}">
      <dgm:prSet/>
      <dgm:spPr/>
      <dgm:t>
        <a:bodyPr/>
        <a:lstStyle/>
        <a:p>
          <a:endParaRPr lang="en-US"/>
        </a:p>
      </dgm:t>
    </dgm:pt>
    <dgm:pt modelId="{A4EA26FA-9CF5-D547-97C1-C2C88CE08193}">
      <dgm:prSet/>
      <dgm:spPr/>
      <dgm:t>
        <a:bodyPr/>
        <a:lstStyle/>
        <a:p>
          <a:r>
            <a:rPr lang="en-US" dirty="0"/>
            <a:t>User finishes the day working right with the BU he’s assisting with, enabling him to have impromptu and casual collaboration throughout the day since he’s working in their same physical area.</a:t>
          </a:r>
        </a:p>
      </dgm:t>
    </dgm:pt>
    <dgm:pt modelId="{91CBBA62-C969-A147-899D-BA0055966C83}" type="parTrans" cxnId="{9651DB19-884B-8540-970F-BE986E6EB9E1}">
      <dgm:prSet/>
      <dgm:spPr/>
      <dgm:t>
        <a:bodyPr/>
        <a:lstStyle/>
        <a:p>
          <a:endParaRPr lang="en-US"/>
        </a:p>
      </dgm:t>
    </dgm:pt>
    <dgm:pt modelId="{E9FF4598-958B-B94D-8996-25AF42B0CFE5}" type="sibTrans" cxnId="{9651DB19-884B-8540-970F-BE986E6EB9E1}">
      <dgm:prSet/>
      <dgm:spPr/>
      <dgm:t>
        <a:bodyPr/>
        <a:lstStyle/>
        <a:p>
          <a:endParaRPr lang="en-US"/>
        </a:p>
      </dgm:t>
    </dgm:pt>
    <dgm:pt modelId="{F9991C9D-D334-9246-A8B5-25BBCC2517EB}">
      <dgm:prSet/>
      <dgm:spPr/>
      <dgm:t>
        <a:bodyPr/>
        <a:lstStyle/>
        <a:p>
          <a:r>
            <a:rPr lang="en-US" dirty="0"/>
            <a:t>The workstation returns to its lowered idle configuration to show the user he has successfully logged out. User heads to Building 2.</a:t>
          </a:r>
        </a:p>
      </dgm:t>
    </dgm:pt>
    <dgm:pt modelId="{FD4B3EF7-9C36-4F46-90E7-FB27E3B12CBA}" type="parTrans" cxnId="{67E3231B-9EA4-3D43-A490-CEC85C84FFB7}">
      <dgm:prSet/>
      <dgm:spPr/>
      <dgm:t>
        <a:bodyPr/>
        <a:lstStyle/>
        <a:p>
          <a:endParaRPr lang="en-US"/>
        </a:p>
      </dgm:t>
    </dgm:pt>
    <dgm:pt modelId="{6493C612-3FA3-6E4B-B508-F02CDA3D9AE8}" type="sibTrans" cxnId="{67E3231B-9EA4-3D43-A490-CEC85C84FFB7}">
      <dgm:prSet/>
      <dgm:spPr/>
      <dgm:t>
        <a:bodyPr/>
        <a:lstStyle/>
        <a:p>
          <a:endParaRPr lang="en-US"/>
        </a:p>
      </dgm:t>
    </dgm:pt>
    <dgm:pt modelId="{739BAA77-8C4F-014D-B931-706551CD999F}" type="pres">
      <dgm:prSet presAssocID="{1D19B527-9064-D249-A15D-61E8675F805D}" presName="Name0" presStyleCnt="0">
        <dgm:presLayoutVars>
          <dgm:dir/>
          <dgm:resizeHandles val="exact"/>
        </dgm:presLayoutVars>
      </dgm:prSet>
      <dgm:spPr/>
    </dgm:pt>
    <dgm:pt modelId="{B715B23F-E2BB-F94D-B684-A7B7FF994920}" type="pres">
      <dgm:prSet presAssocID="{8B083361-BD66-884E-A032-7A2D12714674}" presName="node" presStyleLbl="node1" presStyleIdx="0" presStyleCnt="7">
        <dgm:presLayoutVars>
          <dgm:bulletEnabled val="1"/>
        </dgm:presLayoutVars>
      </dgm:prSet>
      <dgm:spPr/>
    </dgm:pt>
    <dgm:pt modelId="{F0F141B2-7FB7-724D-9A06-5474BB66094D}" type="pres">
      <dgm:prSet presAssocID="{5818A5C6-28E1-5743-A2B1-5370B7FD053F}" presName="sibTrans" presStyleLbl="sibTrans1D1" presStyleIdx="0" presStyleCnt="6"/>
      <dgm:spPr/>
    </dgm:pt>
    <dgm:pt modelId="{92D4C6CE-55E8-0145-9C9F-C91CBE87C721}" type="pres">
      <dgm:prSet presAssocID="{5818A5C6-28E1-5743-A2B1-5370B7FD053F}" presName="connectorText" presStyleLbl="sibTrans1D1" presStyleIdx="0" presStyleCnt="6"/>
      <dgm:spPr/>
    </dgm:pt>
    <dgm:pt modelId="{9DF9E887-B9F5-7B4D-A4E2-FB04CF33E7EE}" type="pres">
      <dgm:prSet presAssocID="{E74DC361-6223-774D-9B72-6A65AECB9240}" presName="node" presStyleLbl="node1" presStyleIdx="1" presStyleCnt="7">
        <dgm:presLayoutVars>
          <dgm:bulletEnabled val="1"/>
        </dgm:presLayoutVars>
      </dgm:prSet>
      <dgm:spPr/>
    </dgm:pt>
    <dgm:pt modelId="{90BCC38A-7425-A947-B7E1-C6E68C881DC0}" type="pres">
      <dgm:prSet presAssocID="{3F838C4B-6C6F-2F4D-8DE9-F3A849BC65BC}" presName="sibTrans" presStyleLbl="sibTrans1D1" presStyleIdx="1" presStyleCnt="6"/>
      <dgm:spPr/>
    </dgm:pt>
    <dgm:pt modelId="{328A3C58-85F7-C34E-A351-45FBFA22AEC2}" type="pres">
      <dgm:prSet presAssocID="{3F838C4B-6C6F-2F4D-8DE9-F3A849BC65BC}" presName="connectorText" presStyleLbl="sibTrans1D1" presStyleIdx="1" presStyleCnt="6"/>
      <dgm:spPr/>
    </dgm:pt>
    <dgm:pt modelId="{A30D9B32-1B2A-C741-8593-9EA81428E8A5}" type="pres">
      <dgm:prSet presAssocID="{92255873-9862-0244-903F-65B644570689}" presName="node" presStyleLbl="node1" presStyleIdx="2" presStyleCnt="7">
        <dgm:presLayoutVars>
          <dgm:bulletEnabled val="1"/>
        </dgm:presLayoutVars>
      </dgm:prSet>
      <dgm:spPr/>
    </dgm:pt>
    <dgm:pt modelId="{846AA0C3-3843-C84E-A35D-8397CB397EB4}" type="pres">
      <dgm:prSet presAssocID="{E9A19B36-5C3E-3D4C-B66B-659E37272ACA}" presName="sibTrans" presStyleLbl="sibTrans1D1" presStyleIdx="2" presStyleCnt="6"/>
      <dgm:spPr/>
    </dgm:pt>
    <dgm:pt modelId="{B85DBFCB-9219-A746-BE32-5FD3994A17F6}" type="pres">
      <dgm:prSet presAssocID="{E9A19B36-5C3E-3D4C-B66B-659E37272ACA}" presName="connectorText" presStyleLbl="sibTrans1D1" presStyleIdx="2" presStyleCnt="6"/>
      <dgm:spPr/>
    </dgm:pt>
    <dgm:pt modelId="{D5E00AF2-BEFC-B941-8F75-578C1C7635D1}" type="pres">
      <dgm:prSet presAssocID="{F9991C9D-D334-9246-A8B5-25BBCC2517EB}" presName="node" presStyleLbl="node1" presStyleIdx="3" presStyleCnt="7">
        <dgm:presLayoutVars>
          <dgm:bulletEnabled val="1"/>
        </dgm:presLayoutVars>
      </dgm:prSet>
      <dgm:spPr/>
    </dgm:pt>
    <dgm:pt modelId="{647FDB89-E084-654B-8344-0C201899A845}" type="pres">
      <dgm:prSet presAssocID="{6493C612-3FA3-6E4B-B508-F02CDA3D9AE8}" presName="sibTrans" presStyleLbl="sibTrans1D1" presStyleIdx="3" presStyleCnt="6"/>
      <dgm:spPr/>
    </dgm:pt>
    <dgm:pt modelId="{FF24B2C7-FA14-0A46-9D6C-482F1FBF77E7}" type="pres">
      <dgm:prSet presAssocID="{6493C612-3FA3-6E4B-B508-F02CDA3D9AE8}" presName="connectorText" presStyleLbl="sibTrans1D1" presStyleIdx="3" presStyleCnt="6"/>
      <dgm:spPr/>
    </dgm:pt>
    <dgm:pt modelId="{85658110-0BD5-CE49-992C-E007EEB88FC4}" type="pres">
      <dgm:prSet presAssocID="{C3768488-79F1-FD44-83CE-2B917E91F300}" presName="node" presStyleLbl="node1" presStyleIdx="4" presStyleCnt="7">
        <dgm:presLayoutVars>
          <dgm:bulletEnabled val="1"/>
        </dgm:presLayoutVars>
      </dgm:prSet>
      <dgm:spPr/>
    </dgm:pt>
    <dgm:pt modelId="{B7A3EAC1-BA14-124A-8B27-8DA1B415498D}" type="pres">
      <dgm:prSet presAssocID="{0D975577-AC63-D241-87A8-070112C7BD9B}" presName="sibTrans" presStyleLbl="sibTrans1D1" presStyleIdx="4" presStyleCnt="6"/>
      <dgm:spPr/>
    </dgm:pt>
    <dgm:pt modelId="{42C51531-FC48-3044-A019-EAA61FB4E572}" type="pres">
      <dgm:prSet presAssocID="{0D975577-AC63-D241-87A8-070112C7BD9B}" presName="connectorText" presStyleLbl="sibTrans1D1" presStyleIdx="4" presStyleCnt="6"/>
      <dgm:spPr/>
    </dgm:pt>
    <dgm:pt modelId="{D3E97BBD-931A-1848-834B-9EB447231A8B}" type="pres">
      <dgm:prSet presAssocID="{170CE922-4993-EA47-B9E0-5A4FA2A6E27F}" presName="node" presStyleLbl="node1" presStyleIdx="5" presStyleCnt="7">
        <dgm:presLayoutVars>
          <dgm:bulletEnabled val="1"/>
        </dgm:presLayoutVars>
      </dgm:prSet>
      <dgm:spPr/>
    </dgm:pt>
    <dgm:pt modelId="{4366AFEF-4644-254E-A810-A0309A575FE4}" type="pres">
      <dgm:prSet presAssocID="{67062AF8-C8D7-FE4E-9CE5-64EC03CE8BC2}" presName="sibTrans" presStyleLbl="sibTrans1D1" presStyleIdx="5" presStyleCnt="6"/>
      <dgm:spPr/>
    </dgm:pt>
    <dgm:pt modelId="{72CABD1B-117F-C248-AB85-BCCD8390781E}" type="pres">
      <dgm:prSet presAssocID="{67062AF8-C8D7-FE4E-9CE5-64EC03CE8BC2}" presName="connectorText" presStyleLbl="sibTrans1D1" presStyleIdx="5" presStyleCnt="6"/>
      <dgm:spPr/>
    </dgm:pt>
    <dgm:pt modelId="{AB3568FA-0BC4-C243-863F-0EB297718E04}" type="pres">
      <dgm:prSet presAssocID="{A4EA26FA-9CF5-D547-97C1-C2C88CE08193}" presName="node" presStyleLbl="node1" presStyleIdx="6" presStyleCnt="7">
        <dgm:presLayoutVars>
          <dgm:bulletEnabled val="1"/>
        </dgm:presLayoutVars>
      </dgm:prSet>
      <dgm:spPr/>
    </dgm:pt>
  </dgm:ptLst>
  <dgm:cxnLst>
    <dgm:cxn modelId="{BBE7CF08-2FFB-5349-91DD-1BCB0EF103AA}" type="presOf" srcId="{E9A19B36-5C3E-3D4C-B66B-659E37272ACA}" destId="{B85DBFCB-9219-A746-BE32-5FD3994A17F6}" srcOrd="1" destOrd="0" presId="urn:microsoft.com/office/officeart/2005/8/layout/bProcess3"/>
    <dgm:cxn modelId="{3981110B-285B-6F4D-BCB0-EC599AD73B56}" type="presOf" srcId="{C3768488-79F1-FD44-83CE-2B917E91F300}" destId="{85658110-0BD5-CE49-992C-E007EEB88FC4}" srcOrd="0" destOrd="0" presId="urn:microsoft.com/office/officeart/2005/8/layout/bProcess3"/>
    <dgm:cxn modelId="{9651DB19-884B-8540-970F-BE986E6EB9E1}" srcId="{1D19B527-9064-D249-A15D-61E8675F805D}" destId="{A4EA26FA-9CF5-D547-97C1-C2C88CE08193}" srcOrd="6" destOrd="0" parTransId="{91CBBA62-C969-A147-899D-BA0055966C83}" sibTransId="{E9FF4598-958B-B94D-8996-25AF42B0CFE5}"/>
    <dgm:cxn modelId="{67E3231B-9EA4-3D43-A490-CEC85C84FFB7}" srcId="{1D19B527-9064-D249-A15D-61E8675F805D}" destId="{F9991C9D-D334-9246-A8B5-25BBCC2517EB}" srcOrd="3" destOrd="0" parTransId="{FD4B3EF7-9C36-4F46-90E7-FB27E3B12CBA}" sibTransId="{6493C612-3FA3-6E4B-B508-F02CDA3D9AE8}"/>
    <dgm:cxn modelId="{C7A5681D-5F84-234E-8287-75D4E66D0D61}" type="presOf" srcId="{170CE922-4993-EA47-B9E0-5A4FA2A6E27F}" destId="{D3E97BBD-931A-1848-834B-9EB447231A8B}" srcOrd="0" destOrd="0" presId="urn:microsoft.com/office/officeart/2005/8/layout/bProcess3"/>
    <dgm:cxn modelId="{B6B0F91E-9D6C-AA4F-A153-59F063E3D681}" srcId="{1D19B527-9064-D249-A15D-61E8675F805D}" destId="{92255873-9862-0244-903F-65B644570689}" srcOrd="2" destOrd="0" parTransId="{44026013-74C2-8B4D-B012-ADD191A3DAE6}" sibTransId="{E9A19B36-5C3E-3D4C-B66B-659E37272ACA}"/>
    <dgm:cxn modelId="{79DB3444-740A-0544-A671-45D1D4D3EE31}" type="presOf" srcId="{E74DC361-6223-774D-9B72-6A65AECB9240}" destId="{9DF9E887-B9F5-7B4D-A4E2-FB04CF33E7EE}" srcOrd="0" destOrd="0" presId="urn:microsoft.com/office/officeart/2005/8/layout/bProcess3"/>
    <dgm:cxn modelId="{E0017754-23FD-014F-9EFA-D688CC4A4E85}" type="presOf" srcId="{67062AF8-C8D7-FE4E-9CE5-64EC03CE8BC2}" destId="{72CABD1B-117F-C248-AB85-BCCD8390781E}" srcOrd="1" destOrd="0" presId="urn:microsoft.com/office/officeart/2005/8/layout/bProcess3"/>
    <dgm:cxn modelId="{A1C9215E-DB6A-A244-A50B-447BD058C2D3}" srcId="{1D19B527-9064-D249-A15D-61E8675F805D}" destId="{8B083361-BD66-884E-A032-7A2D12714674}" srcOrd="0" destOrd="0" parTransId="{A9ABF59A-46CB-0740-A530-3302361237A9}" sibTransId="{5818A5C6-28E1-5743-A2B1-5370B7FD053F}"/>
    <dgm:cxn modelId="{2226E45F-BAA2-7549-A0AB-4421D776C075}" type="presOf" srcId="{6493C612-3FA3-6E4B-B508-F02CDA3D9AE8}" destId="{FF24B2C7-FA14-0A46-9D6C-482F1FBF77E7}" srcOrd="1" destOrd="0" presId="urn:microsoft.com/office/officeart/2005/8/layout/bProcess3"/>
    <dgm:cxn modelId="{FD61D861-8435-DD42-8E89-D59109DF7271}" type="presOf" srcId="{92255873-9862-0244-903F-65B644570689}" destId="{A30D9B32-1B2A-C741-8593-9EA81428E8A5}" srcOrd="0" destOrd="0" presId="urn:microsoft.com/office/officeart/2005/8/layout/bProcess3"/>
    <dgm:cxn modelId="{947ECF64-B4A0-2842-B725-A78609656E15}" srcId="{1D19B527-9064-D249-A15D-61E8675F805D}" destId="{170CE922-4993-EA47-B9E0-5A4FA2A6E27F}" srcOrd="5" destOrd="0" parTransId="{90FE81DA-9E50-234E-AB27-00888782BC7B}" sibTransId="{67062AF8-C8D7-FE4E-9CE5-64EC03CE8BC2}"/>
    <dgm:cxn modelId="{19CDDB80-9A7A-C746-87A1-4429C3741209}" type="presOf" srcId="{8B083361-BD66-884E-A032-7A2D12714674}" destId="{B715B23F-E2BB-F94D-B684-A7B7FF994920}" srcOrd="0" destOrd="0" presId="urn:microsoft.com/office/officeart/2005/8/layout/bProcess3"/>
    <dgm:cxn modelId="{5F69E087-64F7-0247-B508-1A38CF318772}" srcId="{1D19B527-9064-D249-A15D-61E8675F805D}" destId="{E74DC361-6223-774D-9B72-6A65AECB9240}" srcOrd="1" destOrd="0" parTransId="{BADB75D7-27D7-3142-A74F-DB8D637E447C}" sibTransId="{3F838C4B-6C6F-2F4D-8DE9-F3A849BC65BC}"/>
    <dgm:cxn modelId="{AF4F3396-0FC8-3F48-93CE-F15E772DBBEF}" type="presOf" srcId="{0D975577-AC63-D241-87A8-070112C7BD9B}" destId="{B7A3EAC1-BA14-124A-8B27-8DA1B415498D}" srcOrd="0" destOrd="0" presId="urn:microsoft.com/office/officeart/2005/8/layout/bProcess3"/>
    <dgm:cxn modelId="{588B75AD-55BE-0247-A32D-249A79648B39}" type="presOf" srcId="{6493C612-3FA3-6E4B-B508-F02CDA3D9AE8}" destId="{647FDB89-E084-654B-8344-0C201899A845}" srcOrd="0" destOrd="0" presId="urn:microsoft.com/office/officeart/2005/8/layout/bProcess3"/>
    <dgm:cxn modelId="{744523B9-D7B0-FB48-A677-5897B4F6CDB0}" type="presOf" srcId="{5818A5C6-28E1-5743-A2B1-5370B7FD053F}" destId="{92D4C6CE-55E8-0145-9C9F-C91CBE87C721}" srcOrd="1" destOrd="0" presId="urn:microsoft.com/office/officeart/2005/8/layout/bProcess3"/>
    <dgm:cxn modelId="{7A79BFBD-8ADD-7044-A177-F1C8CA80D0C9}" type="presOf" srcId="{67062AF8-C8D7-FE4E-9CE5-64EC03CE8BC2}" destId="{4366AFEF-4644-254E-A810-A0309A575FE4}" srcOrd="0" destOrd="0" presId="urn:microsoft.com/office/officeart/2005/8/layout/bProcess3"/>
    <dgm:cxn modelId="{7F5576C2-3E7C-F049-89AC-233F57D2AA86}" srcId="{1D19B527-9064-D249-A15D-61E8675F805D}" destId="{C3768488-79F1-FD44-83CE-2B917E91F300}" srcOrd="4" destOrd="0" parTransId="{B2060FC8-9301-FC40-A17A-5D65673007A4}" sibTransId="{0D975577-AC63-D241-87A8-070112C7BD9B}"/>
    <dgm:cxn modelId="{17E4DCCB-6F3C-3344-B15D-C6CD9E1F4556}" type="presOf" srcId="{F9991C9D-D334-9246-A8B5-25BBCC2517EB}" destId="{D5E00AF2-BEFC-B941-8F75-578C1C7635D1}" srcOrd="0" destOrd="0" presId="urn:microsoft.com/office/officeart/2005/8/layout/bProcess3"/>
    <dgm:cxn modelId="{B3BF4ACF-B16B-8D4B-A346-6995EB57DF3A}" type="presOf" srcId="{3F838C4B-6C6F-2F4D-8DE9-F3A849BC65BC}" destId="{90BCC38A-7425-A947-B7E1-C6E68C881DC0}" srcOrd="0" destOrd="0" presId="urn:microsoft.com/office/officeart/2005/8/layout/bProcess3"/>
    <dgm:cxn modelId="{A48F54D1-235E-2A42-914C-13596BB7AD81}" type="presOf" srcId="{5818A5C6-28E1-5743-A2B1-5370B7FD053F}" destId="{F0F141B2-7FB7-724D-9A06-5474BB66094D}" srcOrd="0" destOrd="0" presId="urn:microsoft.com/office/officeart/2005/8/layout/bProcess3"/>
    <dgm:cxn modelId="{2D4A81D1-94A8-1D4D-A7CD-73C7B1958B07}" type="presOf" srcId="{3F838C4B-6C6F-2F4D-8DE9-F3A849BC65BC}" destId="{328A3C58-85F7-C34E-A351-45FBFA22AEC2}" srcOrd="1" destOrd="0" presId="urn:microsoft.com/office/officeart/2005/8/layout/bProcess3"/>
    <dgm:cxn modelId="{8D98DCE8-42C0-5D4B-9A0C-D73A56C60CBA}" type="presOf" srcId="{A4EA26FA-9CF5-D547-97C1-C2C88CE08193}" destId="{AB3568FA-0BC4-C243-863F-0EB297718E04}" srcOrd="0" destOrd="0" presId="urn:microsoft.com/office/officeart/2005/8/layout/bProcess3"/>
    <dgm:cxn modelId="{ABF4F2EA-10B1-A84F-82CC-4CC92166583F}" type="presOf" srcId="{E9A19B36-5C3E-3D4C-B66B-659E37272ACA}" destId="{846AA0C3-3843-C84E-A35D-8397CB397EB4}" srcOrd="0" destOrd="0" presId="urn:microsoft.com/office/officeart/2005/8/layout/bProcess3"/>
    <dgm:cxn modelId="{C85EAFEE-5F3A-B54A-8F98-2AC8CFF4F968}" type="presOf" srcId="{0D975577-AC63-D241-87A8-070112C7BD9B}" destId="{42C51531-FC48-3044-A019-EAA61FB4E572}" srcOrd="1" destOrd="0" presId="urn:microsoft.com/office/officeart/2005/8/layout/bProcess3"/>
    <dgm:cxn modelId="{7FF4F3EF-2068-5A47-8356-891AF590F4F1}" type="presOf" srcId="{1D19B527-9064-D249-A15D-61E8675F805D}" destId="{739BAA77-8C4F-014D-B931-706551CD999F}" srcOrd="0" destOrd="0" presId="urn:microsoft.com/office/officeart/2005/8/layout/bProcess3"/>
    <dgm:cxn modelId="{E012209C-7D39-D043-8C8B-0205442FB176}" type="presParOf" srcId="{739BAA77-8C4F-014D-B931-706551CD999F}" destId="{B715B23F-E2BB-F94D-B684-A7B7FF994920}" srcOrd="0" destOrd="0" presId="urn:microsoft.com/office/officeart/2005/8/layout/bProcess3"/>
    <dgm:cxn modelId="{F1F82310-84D8-9541-9760-82D427A9C72F}" type="presParOf" srcId="{739BAA77-8C4F-014D-B931-706551CD999F}" destId="{F0F141B2-7FB7-724D-9A06-5474BB66094D}" srcOrd="1" destOrd="0" presId="urn:microsoft.com/office/officeart/2005/8/layout/bProcess3"/>
    <dgm:cxn modelId="{2193D920-77CF-A14A-85C0-174059741353}" type="presParOf" srcId="{F0F141B2-7FB7-724D-9A06-5474BB66094D}" destId="{92D4C6CE-55E8-0145-9C9F-C91CBE87C721}" srcOrd="0" destOrd="0" presId="urn:microsoft.com/office/officeart/2005/8/layout/bProcess3"/>
    <dgm:cxn modelId="{E03FCBC7-5F96-1E4A-9F9E-636C76190D4C}" type="presParOf" srcId="{739BAA77-8C4F-014D-B931-706551CD999F}" destId="{9DF9E887-B9F5-7B4D-A4E2-FB04CF33E7EE}" srcOrd="2" destOrd="0" presId="urn:microsoft.com/office/officeart/2005/8/layout/bProcess3"/>
    <dgm:cxn modelId="{A2FE62C6-8CBF-094D-9275-914791064032}" type="presParOf" srcId="{739BAA77-8C4F-014D-B931-706551CD999F}" destId="{90BCC38A-7425-A947-B7E1-C6E68C881DC0}" srcOrd="3" destOrd="0" presId="urn:microsoft.com/office/officeart/2005/8/layout/bProcess3"/>
    <dgm:cxn modelId="{FADDA8B9-D233-FF4C-8F9A-2A2E2771A5D0}" type="presParOf" srcId="{90BCC38A-7425-A947-B7E1-C6E68C881DC0}" destId="{328A3C58-85F7-C34E-A351-45FBFA22AEC2}" srcOrd="0" destOrd="0" presId="urn:microsoft.com/office/officeart/2005/8/layout/bProcess3"/>
    <dgm:cxn modelId="{9D3A0187-C077-EB48-B0DB-09DCD1D2BF13}" type="presParOf" srcId="{739BAA77-8C4F-014D-B931-706551CD999F}" destId="{A30D9B32-1B2A-C741-8593-9EA81428E8A5}" srcOrd="4" destOrd="0" presId="urn:microsoft.com/office/officeart/2005/8/layout/bProcess3"/>
    <dgm:cxn modelId="{A5194EF0-5D24-914B-8E64-EF54196E5287}" type="presParOf" srcId="{739BAA77-8C4F-014D-B931-706551CD999F}" destId="{846AA0C3-3843-C84E-A35D-8397CB397EB4}" srcOrd="5" destOrd="0" presId="urn:microsoft.com/office/officeart/2005/8/layout/bProcess3"/>
    <dgm:cxn modelId="{954F7B98-627F-B447-8EDF-8BC45821362D}" type="presParOf" srcId="{846AA0C3-3843-C84E-A35D-8397CB397EB4}" destId="{B85DBFCB-9219-A746-BE32-5FD3994A17F6}" srcOrd="0" destOrd="0" presId="urn:microsoft.com/office/officeart/2005/8/layout/bProcess3"/>
    <dgm:cxn modelId="{E8FD7A56-1CA8-A44D-9D92-93994918A307}" type="presParOf" srcId="{739BAA77-8C4F-014D-B931-706551CD999F}" destId="{D5E00AF2-BEFC-B941-8F75-578C1C7635D1}" srcOrd="6" destOrd="0" presId="urn:microsoft.com/office/officeart/2005/8/layout/bProcess3"/>
    <dgm:cxn modelId="{2C786181-A838-BC44-BE9E-CDF8F5F47143}" type="presParOf" srcId="{739BAA77-8C4F-014D-B931-706551CD999F}" destId="{647FDB89-E084-654B-8344-0C201899A845}" srcOrd="7" destOrd="0" presId="urn:microsoft.com/office/officeart/2005/8/layout/bProcess3"/>
    <dgm:cxn modelId="{5FDA5A69-1B75-DF48-8B8E-4FC162152A85}" type="presParOf" srcId="{647FDB89-E084-654B-8344-0C201899A845}" destId="{FF24B2C7-FA14-0A46-9D6C-482F1FBF77E7}" srcOrd="0" destOrd="0" presId="urn:microsoft.com/office/officeart/2005/8/layout/bProcess3"/>
    <dgm:cxn modelId="{7D18FC90-EE00-5E42-B9AD-C7DBF09BDA3D}" type="presParOf" srcId="{739BAA77-8C4F-014D-B931-706551CD999F}" destId="{85658110-0BD5-CE49-992C-E007EEB88FC4}" srcOrd="8" destOrd="0" presId="urn:microsoft.com/office/officeart/2005/8/layout/bProcess3"/>
    <dgm:cxn modelId="{3956C58D-5962-A646-8006-FFBE84C335C2}" type="presParOf" srcId="{739BAA77-8C4F-014D-B931-706551CD999F}" destId="{B7A3EAC1-BA14-124A-8B27-8DA1B415498D}" srcOrd="9" destOrd="0" presId="urn:microsoft.com/office/officeart/2005/8/layout/bProcess3"/>
    <dgm:cxn modelId="{6BDA1CEF-75B6-6E42-B73B-26C74EC1C81D}" type="presParOf" srcId="{B7A3EAC1-BA14-124A-8B27-8DA1B415498D}" destId="{42C51531-FC48-3044-A019-EAA61FB4E572}" srcOrd="0" destOrd="0" presId="urn:microsoft.com/office/officeart/2005/8/layout/bProcess3"/>
    <dgm:cxn modelId="{A13BB7B5-6CAF-7B4B-8C4B-930A055B63BB}" type="presParOf" srcId="{739BAA77-8C4F-014D-B931-706551CD999F}" destId="{D3E97BBD-931A-1848-834B-9EB447231A8B}" srcOrd="10" destOrd="0" presId="urn:microsoft.com/office/officeart/2005/8/layout/bProcess3"/>
    <dgm:cxn modelId="{FECF4EF9-1ABE-994D-B5AB-245A2E572408}" type="presParOf" srcId="{739BAA77-8C4F-014D-B931-706551CD999F}" destId="{4366AFEF-4644-254E-A810-A0309A575FE4}" srcOrd="11" destOrd="0" presId="urn:microsoft.com/office/officeart/2005/8/layout/bProcess3"/>
    <dgm:cxn modelId="{9EB8407C-377A-4643-8CE5-B27CFE2D5A89}" type="presParOf" srcId="{4366AFEF-4644-254E-A810-A0309A575FE4}" destId="{72CABD1B-117F-C248-AB85-BCCD8390781E}" srcOrd="0" destOrd="0" presId="urn:microsoft.com/office/officeart/2005/8/layout/bProcess3"/>
    <dgm:cxn modelId="{B257665B-B88D-6E41-872E-240A50923E97}" type="presParOf" srcId="{739BAA77-8C4F-014D-B931-706551CD999F}" destId="{AB3568FA-0BC4-C243-863F-0EB297718E04}"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D19B527-9064-D249-A15D-61E8675F805D}" type="doc">
      <dgm:prSet loTypeId="urn:microsoft.com/office/officeart/2005/8/layout/bProcess3" loCatId="process" qsTypeId="urn:microsoft.com/office/officeart/2005/8/quickstyle/simple1" qsCatId="simple" csTypeId="urn:microsoft.com/office/officeart/2005/8/colors/accent5_1" csCatId="accent5" phldr="1"/>
      <dgm:spPr/>
      <dgm:t>
        <a:bodyPr/>
        <a:lstStyle/>
        <a:p>
          <a:endParaRPr lang="en-US"/>
        </a:p>
      </dgm:t>
    </dgm:pt>
    <dgm:pt modelId="{8B083361-BD66-884E-A032-7A2D12714674}">
      <dgm:prSet/>
      <dgm:spPr/>
      <dgm:t>
        <a:bodyPr/>
        <a:lstStyle/>
        <a:p>
          <a:r>
            <a:rPr lang="en-US" dirty="0"/>
            <a:t>Team lead/Desk Manager admin wants a temporary consultant to sit with this team and help them for a few weeks.</a:t>
          </a:r>
        </a:p>
      </dgm:t>
    </dgm:pt>
    <dgm:pt modelId="{A9ABF59A-46CB-0740-A530-3302361237A9}" type="parTrans" cxnId="{A1C9215E-DB6A-A244-A50B-447BD058C2D3}">
      <dgm:prSet/>
      <dgm:spPr/>
      <dgm:t>
        <a:bodyPr/>
        <a:lstStyle/>
        <a:p>
          <a:endParaRPr lang="en-US"/>
        </a:p>
      </dgm:t>
    </dgm:pt>
    <dgm:pt modelId="{5818A5C6-28E1-5743-A2B1-5370B7FD053F}" type="sibTrans" cxnId="{A1C9215E-DB6A-A244-A50B-447BD058C2D3}">
      <dgm:prSet/>
      <dgm:spPr/>
      <dgm:t>
        <a:bodyPr/>
        <a:lstStyle/>
        <a:p>
          <a:endParaRPr lang="en-US"/>
        </a:p>
      </dgm:t>
    </dgm:pt>
    <dgm:pt modelId="{92255873-9862-0244-903F-65B644570689}">
      <dgm:prSet/>
      <dgm:spPr/>
      <dgm:t>
        <a:bodyPr/>
        <a:lstStyle/>
        <a:p>
          <a:r>
            <a:rPr lang="en-US" dirty="0"/>
            <a:t>They run a search for 5 (his team size + 1) nearby desks open near each other during the time frame the consultant is helping them. </a:t>
          </a:r>
        </a:p>
      </dgm:t>
    </dgm:pt>
    <dgm:pt modelId="{44026013-74C2-8B4D-B012-ADD191A3DAE6}" type="parTrans" cxnId="{B6B0F91E-9D6C-AA4F-A153-59F063E3D681}">
      <dgm:prSet/>
      <dgm:spPr/>
      <dgm:t>
        <a:bodyPr/>
        <a:lstStyle/>
        <a:p>
          <a:endParaRPr lang="en-US"/>
        </a:p>
      </dgm:t>
    </dgm:pt>
    <dgm:pt modelId="{E9A19B36-5C3E-3D4C-B66B-659E37272ACA}" type="sibTrans" cxnId="{B6B0F91E-9D6C-AA4F-A153-59F063E3D681}">
      <dgm:prSet/>
      <dgm:spPr/>
      <dgm:t>
        <a:bodyPr/>
        <a:lstStyle/>
        <a:p>
          <a:endParaRPr lang="en-US"/>
        </a:p>
      </dgm:t>
    </dgm:pt>
    <dgm:pt modelId="{903D5D4D-4259-E94F-84E5-D13F97078A12}">
      <dgm:prSet/>
      <dgm:spPr/>
      <dgm:t>
        <a:bodyPr/>
        <a:lstStyle/>
        <a:p>
          <a:r>
            <a:rPr lang="en-US" dirty="0"/>
            <a:t>He finds available desks and reserves them for his team.</a:t>
          </a:r>
        </a:p>
      </dgm:t>
    </dgm:pt>
    <dgm:pt modelId="{D85B7F71-9A60-1B47-A32A-554B622E0F2C}" type="parTrans" cxnId="{83183E53-5F59-464E-8B90-58EC87BFE0EA}">
      <dgm:prSet/>
      <dgm:spPr/>
      <dgm:t>
        <a:bodyPr/>
        <a:lstStyle/>
        <a:p>
          <a:endParaRPr lang="en-US"/>
        </a:p>
      </dgm:t>
    </dgm:pt>
    <dgm:pt modelId="{CC5BE709-6A46-B74F-B5BB-49E7CA858A98}" type="sibTrans" cxnId="{83183E53-5F59-464E-8B90-58EC87BFE0EA}">
      <dgm:prSet/>
      <dgm:spPr/>
      <dgm:t>
        <a:bodyPr/>
        <a:lstStyle/>
        <a:p>
          <a:endParaRPr lang="en-US"/>
        </a:p>
      </dgm:t>
    </dgm:pt>
    <dgm:pt modelId="{C3768488-79F1-FD44-83CE-2B917E91F300}">
      <dgm:prSet/>
      <dgm:spPr/>
      <dgm:t>
        <a:bodyPr/>
        <a:lstStyle/>
        <a:p>
          <a:r>
            <a:rPr lang="en-US" dirty="0"/>
            <a:t>Each desks adjusts to the correct ergonomics configuration and continues to behave as each user account/schedule dictates. </a:t>
          </a:r>
        </a:p>
      </dgm:t>
    </dgm:pt>
    <dgm:pt modelId="{B2060FC8-9301-FC40-A17A-5D65673007A4}" type="parTrans" cxnId="{7F5576C2-3E7C-F049-89AC-233F57D2AA86}">
      <dgm:prSet/>
      <dgm:spPr/>
      <dgm:t>
        <a:bodyPr/>
        <a:lstStyle/>
        <a:p>
          <a:endParaRPr lang="en-US"/>
        </a:p>
      </dgm:t>
    </dgm:pt>
    <dgm:pt modelId="{0D975577-AC63-D241-87A8-070112C7BD9B}" type="sibTrans" cxnId="{7F5576C2-3E7C-F049-89AC-233F57D2AA86}">
      <dgm:prSet/>
      <dgm:spPr/>
      <dgm:t>
        <a:bodyPr/>
        <a:lstStyle/>
        <a:p>
          <a:endParaRPr lang="en-US"/>
        </a:p>
      </dgm:t>
    </dgm:pt>
    <dgm:pt modelId="{E74DC361-6223-774D-9B72-6A65AECB9240}">
      <dgm:prSet/>
      <dgm:spPr/>
      <dgm:t>
        <a:bodyPr/>
        <a:lstStyle/>
        <a:p>
          <a:r>
            <a:rPr lang="en-US" dirty="0"/>
            <a:t>The team lead uses the Desk Manager web app SAML authentication feature to log in with his corporate username and password.</a:t>
          </a:r>
        </a:p>
      </dgm:t>
    </dgm:pt>
    <dgm:pt modelId="{BADB75D7-27D7-3142-A74F-DB8D637E447C}" type="parTrans" cxnId="{5F69E087-64F7-0247-B508-1A38CF318772}">
      <dgm:prSet/>
      <dgm:spPr/>
      <dgm:t>
        <a:bodyPr/>
        <a:lstStyle/>
        <a:p>
          <a:endParaRPr lang="en-US"/>
        </a:p>
      </dgm:t>
    </dgm:pt>
    <dgm:pt modelId="{3F838C4B-6C6F-2F4D-8DE9-F3A849BC65BC}" type="sibTrans" cxnId="{5F69E087-64F7-0247-B508-1A38CF318772}">
      <dgm:prSet/>
      <dgm:spPr/>
      <dgm:t>
        <a:bodyPr/>
        <a:lstStyle/>
        <a:p>
          <a:endParaRPr lang="en-US"/>
        </a:p>
      </dgm:t>
    </dgm:pt>
    <dgm:pt modelId="{1A53578F-2C72-A649-9369-2AB73EE8AAC8}">
      <dgm:prSet/>
      <dgm:spPr/>
      <dgm:t>
        <a:bodyPr/>
        <a:lstStyle/>
        <a:p>
          <a:r>
            <a:rPr lang="en-US"/>
            <a:t>Each team member and the consultant receive an email from the Desk Manager system with their desk location for that time frame.</a:t>
          </a:r>
        </a:p>
      </dgm:t>
    </dgm:pt>
    <dgm:pt modelId="{A0F10A03-E18A-5C41-AEF2-72A3A74C1246}" type="parTrans" cxnId="{1ADC9C45-CCEC-654B-866C-64539CD4935C}">
      <dgm:prSet/>
      <dgm:spPr/>
      <dgm:t>
        <a:bodyPr/>
        <a:lstStyle/>
        <a:p>
          <a:endParaRPr lang="en-US"/>
        </a:p>
      </dgm:t>
    </dgm:pt>
    <dgm:pt modelId="{F45DEBDF-1E96-674B-8548-5AAF55938974}" type="sibTrans" cxnId="{1ADC9C45-CCEC-654B-866C-64539CD4935C}">
      <dgm:prSet/>
      <dgm:spPr/>
      <dgm:t>
        <a:bodyPr/>
        <a:lstStyle/>
        <a:p>
          <a:endParaRPr lang="en-US"/>
        </a:p>
      </dgm:t>
    </dgm:pt>
    <dgm:pt modelId="{9DCD1136-09C0-AD48-8BA8-6205704B2F4C}">
      <dgm:prSet/>
      <dgm:spPr/>
      <dgm:t>
        <a:bodyPr/>
        <a:lstStyle/>
        <a:p>
          <a:r>
            <a:rPr lang="en-US"/>
            <a:t>The next day team members and the consultant arrive at their reserved desks and swipe their fingers to log in. (consultant uses a temporary access code)</a:t>
          </a:r>
          <a:endParaRPr lang="en-US" dirty="0"/>
        </a:p>
      </dgm:t>
    </dgm:pt>
    <dgm:pt modelId="{B18530A4-DF94-9D42-8A54-5E5C03986A57}" type="parTrans" cxnId="{F4849DEA-41F9-E24E-A355-DE0F2B72B9A9}">
      <dgm:prSet/>
      <dgm:spPr/>
      <dgm:t>
        <a:bodyPr/>
        <a:lstStyle/>
        <a:p>
          <a:endParaRPr lang="en-US"/>
        </a:p>
      </dgm:t>
    </dgm:pt>
    <dgm:pt modelId="{2B266894-383D-9345-B306-A6C252586A17}" type="sibTrans" cxnId="{F4849DEA-41F9-E24E-A355-DE0F2B72B9A9}">
      <dgm:prSet/>
      <dgm:spPr/>
      <dgm:t>
        <a:bodyPr/>
        <a:lstStyle/>
        <a:p>
          <a:endParaRPr lang="en-US"/>
        </a:p>
      </dgm:t>
    </dgm:pt>
    <dgm:pt modelId="{739BAA77-8C4F-014D-B931-706551CD999F}" type="pres">
      <dgm:prSet presAssocID="{1D19B527-9064-D249-A15D-61E8675F805D}" presName="Name0" presStyleCnt="0">
        <dgm:presLayoutVars>
          <dgm:dir/>
          <dgm:resizeHandles val="exact"/>
        </dgm:presLayoutVars>
      </dgm:prSet>
      <dgm:spPr/>
    </dgm:pt>
    <dgm:pt modelId="{B715B23F-E2BB-F94D-B684-A7B7FF994920}" type="pres">
      <dgm:prSet presAssocID="{8B083361-BD66-884E-A032-7A2D12714674}" presName="node" presStyleLbl="node1" presStyleIdx="0" presStyleCnt="7">
        <dgm:presLayoutVars>
          <dgm:bulletEnabled val="1"/>
        </dgm:presLayoutVars>
      </dgm:prSet>
      <dgm:spPr/>
    </dgm:pt>
    <dgm:pt modelId="{F0F141B2-7FB7-724D-9A06-5474BB66094D}" type="pres">
      <dgm:prSet presAssocID="{5818A5C6-28E1-5743-A2B1-5370B7FD053F}" presName="sibTrans" presStyleLbl="sibTrans1D1" presStyleIdx="0" presStyleCnt="6"/>
      <dgm:spPr/>
    </dgm:pt>
    <dgm:pt modelId="{92D4C6CE-55E8-0145-9C9F-C91CBE87C721}" type="pres">
      <dgm:prSet presAssocID="{5818A5C6-28E1-5743-A2B1-5370B7FD053F}" presName="connectorText" presStyleLbl="sibTrans1D1" presStyleIdx="0" presStyleCnt="6"/>
      <dgm:spPr/>
    </dgm:pt>
    <dgm:pt modelId="{9DF9E887-B9F5-7B4D-A4E2-FB04CF33E7EE}" type="pres">
      <dgm:prSet presAssocID="{E74DC361-6223-774D-9B72-6A65AECB9240}" presName="node" presStyleLbl="node1" presStyleIdx="1" presStyleCnt="7">
        <dgm:presLayoutVars>
          <dgm:bulletEnabled val="1"/>
        </dgm:presLayoutVars>
      </dgm:prSet>
      <dgm:spPr/>
    </dgm:pt>
    <dgm:pt modelId="{90BCC38A-7425-A947-B7E1-C6E68C881DC0}" type="pres">
      <dgm:prSet presAssocID="{3F838C4B-6C6F-2F4D-8DE9-F3A849BC65BC}" presName="sibTrans" presStyleLbl="sibTrans1D1" presStyleIdx="1" presStyleCnt="6"/>
      <dgm:spPr/>
    </dgm:pt>
    <dgm:pt modelId="{328A3C58-85F7-C34E-A351-45FBFA22AEC2}" type="pres">
      <dgm:prSet presAssocID="{3F838C4B-6C6F-2F4D-8DE9-F3A849BC65BC}" presName="connectorText" presStyleLbl="sibTrans1D1" presStyleIdx="1" presStyleCnt="6"/>
      <dgm:spPr/>
    </dgm:pt>
    <dgm:pt modelId="{A30D9B32-1B2A-C741-8593-9EA81428E8A5}" type="pres">
      <dgm:prSet presAssocID="{92255873-9862-0244-903F-65B644570689}" presName="node" presStyleLbl="node1" presStyleIdx="2" presStyleCnt="7">
        <dgm:presLayoutVars>
          <dgm:bulletEnabled val="1"/>
        </dgm:presLayoutVars>
      </dgm:prSet>
      <dgm:spPr/>
    </dgm:pt>
    <dgm:pt modelId="{846AA0C3-3843-C84E-A35D-8397CB397EB4}" type="pres">
      <dgm:prSet presAssocID="{E9A19B36-5C3E-3D4C-B66B-659E37272ACA}" presName="sibTrans" presStyleLbl="sibTrans1D1" presStyleIdx="2" presStyleCnt="6"/>
      <dgm:spPr/>
    </dgm:pt>
    <dgm:pt modelId="{B85DBFCB-9219-A746-BE32-5FD3994A17F6}" type="pres">
      <dgm:prSet presAssocID="{E9A19B36-5C3E-3D4C-B66B-659E37272ACA}" presName="connectorText" presStyleLbl="sibTrans1D1" presStyleIdx="2" presStyleCnt="6"/>
      <dgm:spPr/>
    </dgm:pt>
    <dgm:pt modelId="{1527471F-4AC5-B44D-B80B-1552AF8B6965}" type="pres">
      <dgm:prSet presAssocID="{903D5D4D-4259-E94F-84E5-D13F97078A12}" presName="node" presStyleLbl="node1" presStyleIdx="3" presStyleCnt="7">
        <dgm:presLayoutVars>
          <dgm:bulletEnabled val="1"/>
        </dgm:presLayoutVars>
      </dgm:prSet>
      <dgm:spPr/>
    </dgm:pt>
    <dgm:pt modelId="{6B5E2216-C7F4-A14E-8E18-CD471C9CEDB5}" type="pres">
      <dgm:prSet presAssocID="{CC5BE709-6A46-B74F-B5BB-49E7CA858A98}" presName="sibTrans" presStyleLbl="sibTrans1D1" presStyleIdx="3" presStyleCnt="6"/>
      <dgm:spPr/>
    </dgm:pt>
    <dgm:pt modelId="{A2DDCE95-A0C5-774A-B1E4-44F8CF371C80}" type="pres">
      <dgm:prSet presAssocID="{CC5BE709-6A46-B74F-B5BB-49E7CA858A98}" presName="connectorText" presStyleLbl="sibTrans1D1" presStyleIdx="3" presStyleCnt="6"/>
      <dgm:spPr/>
    </dgm:pt>
    <dgm:pt modelId="{9FC2E21A-F6A9-D944-AA8E-98661BFE9194}" type="pres">
      <dgm:prSet presAssocID="{1A53578F-2C72-A649-9369-2AB73EE8AAC8}" presName="node" presStyleLbl="node1" presStyleIdx="4" presStyleCnt="7">
        <dgm:presLayoutVars>
          <dgm:bulletEnabled val="1"/>
        </dgm:presLayoutVars>
      </dgm:prSet>
      <dgm:spPr/>
    </dgm:pt>
    <dgm:pt modelId="{E26654D8-2E23-CC41-8C93-1DED95667043}" type="pres">
      <dgm:prSet presAssocID="{F45DEBDF-1E96-674B-8548-5AAF55938974}" presName="sibTrans" presStyleLbl="sibTrans1D1" presStyleIdx="4" presStyleCnt="6"/>
      <dgm:spPr/>
    </dgm:pt>
    <dgm:pt modelId="{738C96E2-51BE-E34A-AED5-89C129B1E7C7}" type="pres">
      <dgm:prSet presAssocID="{F45DEBDF-1E96-674B-8548-5AAF55938974}" presName="connectorText" presStyleLbl="sibTrans1D1" presStyleIdx="4" presStyleCnt="6"/>
      <dgm:spPr/>
    </dgm:pt>
    <dgm:pt modelId="{3332C742-AC1D-A640-88DA-2BAF6BC5BBEF}" type="pres">
      <dgm:prSet presAssocID="{9DCD1136-09C0-AD48-8BA8-6205704B2F4C}" presName="node" presStyleLbl="node1" presStyleIdx="5" presStyleCnt="7">
        <dgm:presLayoutVars>
          <dgm:bulletEnabled val="1"/>
        </dgm:presLayoutVars>
      </dgm:prSet>
      <dgm:spPr/>
    </dgm:pt>
    <dgm:pt modelId="{46E50859-4F48-B44C-89C6-F74400A9A537}" type="pres">
      <dgm:prSet presAssocID="{2B266894-383D-9345-B306-A6C252586A17}" presName="sibTrans" presStyleLbl="sibTrans1D1" presStyleIdx="5" presStyleCnt="6"/>
      <dgm:spPr/>
    </dgm:pt>
    <dgm:pt modelId="{208A8BA6-3B3E-3646-A717-96868B67D278}" type="pres">
      <dgm:prSet presAssocID="{2B266894-383D-9345-B306-A6C252586A17}" presName="connectorText" presStyleLbl="sibTrans1D1" presStyleIdx="5" presStyleCnt="6"/>
      <dgm:spPr/>
    </dgm:pt>
    <dgm:pt modelId="{85658110-0BD5-CE49-992C-E007EEB88FC4}" type="pres">
      <dgm:prSet presAssocID="{C3768488-79F1-FD44-83CE-2B917E91F300}" presName="node" presStyleLbl="node1" presStyleIdx="6" presStyleCnt="7">
        <dgm:presLayoutVars>
          <dgm:bulletEnabled val="1"/>
        </dgm:presLayoutVars>
      </dgm:prSet>
      <dgm:spPr/>
    </dgm:pt>
  </dgm:ptLst>
  <dgm:cxnLst>
    <dgm:cxn modelId="{BBE7CF08-2FFB-5349-91DD-1BCB0EF103AA}" type="presOf" srcId="{E9A19B36-5C3E-3D4C-B66B-659E37272ACA}" destId="{B85DBFCB-9219-A746-BE32-5FD3994A17F6}" srcOrd="1" destOrd="0" presId="urn:microsoft.com/office/officeart/2005/8/layout/bProcess3"/>
    <dgm:cxn modelId="{3981110B-285B-6F4D-BCB0-EC599AD73B56}" type="presOf" srcId="{C3768488-79F1-FD44-83CE-2B917E91F300}" destId="{85658110-0BD5-CE49-992C-E007EEB88FC4}" srcOrd="0" destOrd="0" presId="urn:microsoft.com/office/officeart/2005/8/layout/bProcess3"/>
    <dgm:cxn modelId="{B6B0F91E-9D6C-AA4F-A153-59F063E3D681}" srcId="{1D19B527-9064-D249-A15D-61E8675F805D}" destId="{92255873-9862-0244-903F-65B644570689}" srcOrd="2" destOrd="0" parTransId="{44026013-74C2-8B4D-B012-ADD191A3DAE6}" sibTransId="{E9A19B36-5C3E-3D4C-B66B-659E37272ACA}"/>
    <dgm:cxn modelId="{122A9536-2CB3-AC4F-BF1E-5DC73B8675BF}" type="presOf" srcId="{1A53578F-2C72-A649-9369-2AB73EE8AAC8}" destId="{9FC2E21A-F6A9-D944-AA8E-98661BFE9194}" srcOrd="0" destOrd="0" presId="urn:microsoft.com/office/officeart/2005/8/layout/bProcess3"/>
    <dgm:cxn modelId="{79DB3444-740A-0544-A671-45D1D4D3EE31}" type="presOf" srcId="{E74DC361-6223-774D-9B72-6A65AECB9240}" destId="{9DF9E887-B9F5-7B4D-A4E2-FB04CF33E7EE}" srcOrd="0" destOrd="0" presId="urn:microsoft.com/office/officeart/2005/8/layout/bProcess3"/>
    <dgm:cxn modelId="{1ADC9C45-CCEC-654B-866C-64539CD4935C}" srcId="{1D19B527-9064-D249-A15D-61E8675F805D}" destId="{1A53578F-2C72-A649-9369-2AB73EE8AAC8}" srcOrd="4" destOrd="0" parTransId="{A0F10A03-E18A-5C41-AEF2-72A3A74C1246}" sibTransId="{F45DEBDF-1E96-674B-8548-5AAF55938974}"/>
    <dgm:cxn modelId="{CDDF0746-E577-7749-B8AF-6EB48338BCD8}" type="presOf" srcId="{2B266894-383D-9345-B306-A6C252586A17}" destId="{208A8BA6-3B3E-3646-A717-96868B67D278}" srcOrd="1" destOrd="0" presId="urn:microsoft.com/office/officeart/2005/8/layout/bProcess3"/>
    <dgm:cxn modelId="{83183E53-5F59-464E-8B90-58EC87BFE0EA}" srcId="{1D19B527-9064-D249-A15D-61E8675F805D}" destId="{903D5D4D-4259-E94F-84E5-D13F97078A12}" srcOrd="3" destOrd="0" parTransId="{D85B7F71-9A60-1B47-A32A-554B622E0F2C}" sibTransId="{CC5BE709-6A46-B74F-B5BB-49E7CA858A98}"/>
    <dgm:cxn modelId="{A1C9215E-DB6A-A244-A50B-447BD058C2D3}" srcId="{1D19B527-9064-D249-A15D-61E8675F805D}" destId="{8B083361-BD66-884E-A032-7A2D12714674}" srcOrd="0" destOrd="0" parTransId="{A9ABF59A-46CB-0740-A530-3302361237A9}" sibTransId="{5818A5C6-28E1-5743-A2B1-5370B7FD053F}"/>
    <dgm:cxn modelId="{FD61D861-8435-DD42-8E89-D59109DF7271}" type="presOf" srcId="{92255873-9862-0244-903F-65B644570689}" destId="{A30D9B32-1B2A-C741-8593-9EA81428E8A5}" srcOrd="0" destOrd="0" presId="urn:microsoft.com/office/officeart/2005/8/layout/bProcess3"/>
    <dgm:cxn modelId="{AC527666-0A65-B941-9D7A-EE391F1005F9}" type="presOf" srcId="{9DCD1136-09C0-AD48-8BA8-6205704B2F4C}" destId="{3332C742-AC1D-A640-88DA-2BAF6BC5BBEF}" srcOrd="0" destOrd="0" presId="urn:microsoft.com/office/officeart/2005/8/layout/bProcess3"/>
    <dgm:cxn modelId="{154CD368-2F43-7947-B487-C380BC27AA8E}" type="presOf" srcId="{F45DEBDF-1E96-674B-8548-5AAF55938974}" destId="{E26654D8-2E23-CC41-8C93-1DED95667043}" srcOrd="0" destOrd="0" presId="urn:microsoft.com/office/officeart/2005/8/layout/bProcess3"/>
    <dgm:cxn modelId="{B178EF7B-02D1-114F-96A7-26AB179D0585}" type="presOf" srcId="{CC5BE709-6A46-B74F-B5BB-49E7CA858A98}" destId="{A2DDCE95-A0C5-774A-B1E4-44F8CF371C80}" srcOrd="1" destOrd="0" presId="urn:microsoft.com/office/officeart/2005/8/layout/bProcess3"/>
    <dgm:cxn modelId="{3F32CB7D-D5F6-8E4F-95B7-EFB22C05CF62}" type="presOf" srcId="{F45DEBDF-1E96-674B-8548-5AAF55938974}" destId="{738C96E2-51BE-E34A-AED5-89C129B1E7C7}" srcOrd="1" destOrd="0" presId="urn:microsoft.com/office/officeart/2005/8/layout/bProcess3"/>
    <dgm:cxn modelId="{19CDDB80-9A7A-C746-87A1-4429C3741209}" type="presOf" srcId="{8B083361-BD66-884E-A032-7A2D12714674}" destId="{B715B23F-E2BB-F94D-B684-A7B7FF994920}" srcOrd="0" destOrd="0" presId="urn:microsoft.com/office/officeart/2005/8/layout/bProcess3"/>
    <dgm:cxn modelId="{5F69E087-64F7-0247-B508-1A38CF318772}" srcId="{1D19B527-9064-D249-A15D-61E8675F805D}" destId="{E74DC361-6223-774D-9B72-6A65AECB9240}" srcOrd="1" destOrd="0" parTransId="{BADB75D7-27D7-3142-A74F-DB8D637E447C}" sibTransId="{3F838C4B-6C6F-2F4D-8DE9-F3A849BC65BC}"/>
    <dgm:cxn modelId="{744523B9-D7B0-FB48-A677-5897B4F6CDB0}" type="presOf" srcId="{5818A5C6-28E1-5743-A2B1-5370B7FD053F}" destId="{92D4C6CE-55E8-0145-9C9F-C91CBE87C721}" srcOrd="1" destOrd="0" presId="urn:microsoft.com/office/officeart/2005/8/layout/bProcess3"/>
    <dgm:cxn modelId="{4873D1BC-5AF8-DE4A-B6AB-C007CD92AB2D}" type="presOf" srcId="{2B266894-383D-9345-B306-A6C252586A17}" destId="{46E50859-4F48-B44C-89C6-F74400A9A537}" srcOrd="0" destOrd="0" presId="urn:microsoft.com/office/officeart/2005/8/layout/bProcess3"/>
    <dgm:cxn modelId="{7F5576C2-3E7C-F049-89AC-233F57D2AA86}" srcId="{1D19B527-9064-D249-A15D-61E8675F805D}" destId="{C3768488-79F1-FD44-83CE-2B917E91F300}" srcOrd="6" destOrd="0" parTransId="{B2060FC8-9301-FC40-A17A-5D65673007A4}" sibTransId="{0D975577-AC63-D241-87A8-070112C7BD9B}"/>
    <dgm:cxn modelId="{B3BF4ACF-B16B-8D4B-A346-6995EB57DF3A}" type="presOf" srcId="{3F838C4B-6C6F-2F4D-8DE9-F3A849BC65BC}" destId="{90BCC38A-7425-A947-B7E1-C6E68C881DC0}" srcOrd="0" destOrd="0" presId="urn:microsoft.com/office/officeart/2005/8/layout/bProcess3"/>
    <dgm:cxn modelId="{F37183D0-6BCB-E546-883F-B0B7FAFDD945}" type="presOf" srcId="{903D5D4D-4259-E94F-84E5-D13F97078A12}" destId="{1527471F-4AC5-B44D-B80B-1552AF8B6965}" srcOrd="0" destOrd="0" presId="urn:microsoft.com/office/officeart/2005/8/layout/bProcess3"/>
    <dgm:cxn modelId="{A48F54D1-235E-2A42-914C-13596BB7AD81}" type="presOf" srcId="{5818A5C6-28E1-5743-A2B1-5370B7FD053F}" destId="{F0F141B2-7FB7-724D-9A06-5474BB66094D}" srcOrd="0" destOrd="0" presId="urn:microsoft.com/office/officeart/2005/8/layout/bProcess3"/>
    <dgm:cxn modelId="{2D4A81D1-94A8-1D4D-A7CD-73C7B1958B07}" type="presOf" srcId="{3F838C4B-6C6F-2F4D-8DE9-F3A849BC65BC}" destId="{328A3C58-85F7-C34E-A351-45FBFA22AEC2}" srcOrd="1" destOrd="0" presId="urn:microsoft.com/office/officeart/2005/8/layout/bProcess3"/>
    <dgm:cxn modelId="{F4849DEA-41F9-E24E-A355-DE0F2B72B9A9}" srcId="{1D19B527-9064-D249-A15D-61E8675F805D}" destId="{9DCD1136-09C0-AD48-8BA8-6205704B2F4C}" srcOrd="5" destOrd="0" parTransId="{B18530A4-DF94-9D42-8A54-5E5C03986A57}" sibTransId="{2B266894-383D-9345-B306-A6C252586A17}"/>
    <dgm:cxn modelId="{ABF4F2EA-10B1-A84F-82CC-4CC92166583F}" type="presOf" srcId="{E9A19B36-5C3E-3D4C-B66B-659E37272ACA}" destId="{846AA0C3-3843-C84E-A35D-8397CB397EB4}" srcOrd="0" destOrd="0" presId="urn:microsoft.com/office/officeart/2005/8/layout/bProcess3"/>
    <dgm:cxn modelId="{375499EE-90EF-3C40-A35A-7BDB54AA7F5F}" type="presOf" srcId="{CC5BE709-6A46-B74F-B5BB-49E7CA858A98}" destId="{6B5E2216-C7F4-A14E-8E18-CD471C9CEDB5}" srcOrd="0" destOrd="0" presId="urn:microsoft.com/office/officeart/2005/8/layout/bProcess3"/>
    <dgm:cxn modelId="{7FF4F3EF-2068-5A47-8356-891AF590F4F1}" type="presOf" srcId="{1D19B527-9064-D249-A15D-61E8675F805D}" destId="{739BAA77-8C4F-014D-B931-706551CD999F}" srcOrd="0" destOrd="0" presId="urn:microsoft.com/office/officeart/2005/8/layout/bProcess3"/>
    <dgm:cxn modelId="{E012209C-7D39-D043-8C8B-0205442FB176}" type="presParOf" srcId="{739BAA77-8C4F-014D-B931-706551CD999F}" destId="{B715B23F-E2BB-F94D-B684-A7B7FF994920}" srcOrd="0" destOrd="0" presId="urn:microsoft.com/office/officeart/2005/8/layout/bProcess3"/>
    <dgm:cxn modelId="{F1F82310-84D8-9541-9760-82D427A9C72F}" type="presParOf" srcId="{739BAA77-8C4F-014D-B931-706551CD999F}" destId="{F0F141B2-7FB7-724D-9A06-5474BB66094D}" srcOrd="1" destOrd="0" presId="urn:microsoft.com/office/officeart/2005/8/layout/bProcess3"/>
    <dgm:cxn modelId="{2193D920-77CF-A14A-85C0-174059741353}" type="presParOf" srcId="{F0F141B2-7FB7-724D-9A06-5474BB66094D}" destId="{92D4C6CE-55E8-0145-9C9F-C91CBE87C721}" srcOrd="0" destOrd="0" presId="urn:microsoft.com/office/officeart/2005/8/layout/bProcess3"/>
    <dgm:cxn modelId="{E03FCBC7-5F96-1E4A-9F9E-636C76190D4C}" type="presParOf" srcId="{739BAA77-8C4F-014D-B931-706551CD999F}" destId="{9DF9E887-B9F5-7B4D-A4E2-FB04CF33E7EE}" srcOrd="2" destOrd="0" presId="urn:microsoft.com/office/officeart/2005/8/layout/bProcess3"/>
    <dgm:cxn modelId="{A2FE62C6-8CBF-094D-9275-914791064032}" type="presParOf" srcId="{739BAA77-8C4F-014D-B931-706551CD999F}" destId="{90BCC38A-7425-A947-B7E1-C6E68C881DC0}" srcOrd="3" destOrd="0" presId="urn:microsoft.com/office/officeart/2005/8/layout/bProcess3"/>
    <dgm:cxn modelId="{FADDA8B9-D233-FF4C-8F9A-2A2E2771A5D0}" type="presParOf" srcId="{90BCC38A-7425-A947-B7E1-C6E68C881DC0}" destId="{328A3C58-85F7-C34E-A351-45FBFA22AEC2}" srcOrd="0" destOrd="0" presId="urn:microsoft.com/office/officeart/2005/8/layout/bProcess3"/>
    <dgm:cxn modelId="{9D3A0187-C077-EB48-B0DB-09DCD1D2BF13}" type="presParOf" srcId="{739BAA77-8C4F-014D-B931-706551CD999F}" destId="{A30D9B32-1B2A-C741-8593-9EA81428E8A5}" srcOrd="4" destOrd="0" presId="urn:microsoft.com/office/officeart/2005/8/layout/bProcess3"/>
    <dgm:cxn modelId="{A5194EF0-5D24-914B-8E64-EF54196E5287}" type="presParOf" srcId="{739BAA77-8C4F-014D-B931-706551CD999F}" destId="{846AA0C3-3843-C84E-A35D-8397CB397EB4}" srcOrd="5" destOrd="0" presId="urn:microsoft.com/office/officeart/2005/8/layout/bProcess3"/>
    <dgm:cxn modelId="{954F7B98-627F-B447-8EDF-8BC45821362D}" type="presParOf" srcId="{846AA0C3-3843-C84E-A35D-8397CB397EB4}" destId="{B85DBFCB-9219-A746-BE32-5FD3994A17F6}" srcOrd="0" destOrd="0" presId="urn:microsoft.com/office/officeart/2005/8/layout/bProcess3"/>
    <dgm:cxn modelId="{A7E8286A-731D-DA42-A015-2B32B807F262}" type="presParOf" srcId="{739BAA77-8C4F-014D-B931-706551CD999F}" destId="{1527471F-4AC5-B44D-B80B-1552AF8B6965}" srcOrd="6" destOrd="0" presId="urn:microsoft.com/office/officeart/2005/8/layout/bProcess3"/>
    <dgm:cxn modelId="{D4E071DF-7B2C-BE42-9CB6-E0E9C36CD5BD}" type="presParOf" srcId="{739BAA77-8C4F-014D-B931-706551CD999F}" destId="{6B5E2216-C7F4-A14E-8E18-CD471C9CEDB5}" srcOrd="7" destOrd="0" presId="urn:microsoft.com/office/officeart/2005/8/layout/bProcess3"/>
    <dgm:cxn modelId="{B5EAF4F2-8866-E14C-88C9-3BEF938ACA5E}" type="presParOf" srcId="{6B5E2216-C7F4-A14E-8E18-CD471C9CEDB5}" destId="{A2DDCE95-A0C5-774A-B1E4-44F8CF371C80}" srcOrd="0" destOrd="0" presId="urn:microsoft.com/office/officeart/2005/8/layout/bProcess3"/>
    <dgm:cxn modelId="{415F213D-8073-6446-9E01-A398AA89FAAF}" type="presParOf" srcId="{739BAA77-8C4F-014D-B931-706551CD999F}" destId="{9FC2E21A-F6A9-D944-AA8E-98661BFE9194}" srcOrd="8" destOrd="0" presId="urn:microsoft.com/office/officeart/2005/8/layout/bProcess3"/>
    <dgm:cxn modelId="{BBCB2A49-07CC-3040-90E9-28B58737B679}" type="presParOf" srcId="{739BAA77-8C4F-014D-B931-706551CD999F}" destId="{E26654D8-2E23-CC41-8C93-1DED95667043}" srcOrd="9" destOrd="0" presId="urn:microsoft.com/office/officeart/2005/8/layout/bProcess3"/>
    <dgm:cxn modelId="{057C0280-83CB-FB46-B67E-77CB9CFC4D97}" type="presParOf" srcId="{E26654D8-2E23-CC41-8C93-1DED95667043}" destId="{738C96E2-51BE-E34A-AED5-89C129B1E7C7}" srcOrd="0" destOrd="0" presId="urn:microsoft.com/office/officeart/2005/8/layout/bProcess3"/>
    <dgm:cxn modelId="{C20F6B02-D30C-1240-B162-52D225ED6C3B}" type="presParOf" srcId="{739BAA77-8C4F-014D-B931-706551CD999F}" destId="{3332C742-AC1D-A640-88DA-2BAF6BC5BBEF}" srcOrd="10" destOrd="0" presId="urn:microsoft.com/office/officeart/2005/8/layout/bProcess3"/>
    <dgm:cxn modelId="{B195F15D-41A5-CB4C-BAE3-6B91E565C75C}" type="presParOf" srcId="{739BAA77-8C4F-014D-B931-706551CD999F}" destId="{46E50859-4F48-B44C-89C6-F74400A9A537}" srcOrd="11" destOrd="0" presId="urn:microsoft.com/office/officeart/2005/8/layout/bProcess3"/>
    <dgm:cxn modelId="{AE4DC6F6-A92A-5F4F-8D37-E43470D24BC9}" type="presParOf" srcId="{46E50859-4F48-B44C-89C6-F74400A9A537}" destId="{208A8BA6-3B3E-3646-A717-96868B67D278}" srcOrd="0" destOrd="0" presId="urn:microsoft.com/office/officeart/2005/8/layout/bProcess3"/>
    <dgm:cxn modelId="{7D18FC90-EE00-5E42-B9AD-C7DBF09BDA3D}" type="presParOf" srcId="{739BAA77-8C4F-014D-B931-706551CD999F}" destId="{85658110-0BD5-CE49-992C-E007EEB88FC4}"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19B527-9064-D249-A15D-61E8675F805D}" type="doc">
      <dgm:prSet loTypeId="urn:microsoft.com/office/officeart/2005/8/layout/bProcess3" loCatId="process" qsTypeId="urn:microsoft.com/office/officeart/2005/8/quickstyle/simple1" qsCatId="simple" csTypeId="urn:microsoft.com/office/officeart/2005/8/colors/accent5_1" csCatId="accent5" phldr="1"/>
      <dgm:spPr/>
      <dgm:t>
        <a:bodyPr/>
        <a:lstStyle/>
        <a:p>
          <a:endParaRPr lang="en-US"/>
        </a:p>
      </dgm:t>
    </dgm:pt>
    <dgm:pt modelId="{8B083361-BD66-884E-A032-7A2D12714674}">
      <dgm:prSet/>
      <dgm:spPr/>
      <dgm:t>
        <a:bodyPr/>
        <a:lstStyle/>
        <a:p>
          <a:r>
            <a:rPr lang="en-US" dirty="0"/>
            <a:t>A new member to a co-working space completes the onboarding process which includes creating a Smart Station account on a Desk Management instance (private or public)</a:t>
          </a:r>
        </a:p>
      </dgm:t>
    </dgm:pt>
    <dgm:pt modelId="{A9ABF59A-46CB-0740-A530-3302361237A9}" type="parTrans" cxnId="{A1C9215E-DB6A-A244-A50B-447BD058C2D3}">
      <dgm:prSet/>
      <dgm:spPr/>
      <dgm:t>
        <a:bodyPr/>
        <a:lstStyle/>
        <a:p>
          <a:endParaRPr lang="en-US"/>
        </a:p>
      </dgm:t>
    </dgm:pt>
    <dgm:pt modelId="{5818A5C6-28E1-5743-A2B1-5370B7FD053F}" type="sibTrans" cxnId="{A1C9215E-DB6A-A244-A50B-447BD058C2D3}">
      <dgm:prSet/>
      <dgm:spPr/>
      <dgm:t>
        <a:bodyPr/>
        <a:lstStyle/>
        <a:p>
          <a:endParaRPr lang="en-US"/>
        </a:p>
      </dgm:t>
    </dgm:pt>
    <dgm:pt modelId="{92255873-9862-0244-903F-65B644570689}">
      <dgm:prSet/>
      <dgm:spPr/>
      <dgm:t>
        <a:bodyPr/>
        <a:lstStyle/>
        <a:p>
          <a:r>
            <a:rPr lang="en-US" dirty="0"/>
            <a:t>On the members first day they approach any Smart Station and scan their thumb.</a:t>
          </a:r>
        </a:p>
      </dgm:t>
    </dgm:pt>
    <dgm:pt modelId="{44026013-74C2-8B4D-B012-ADD191A3DAE6}" type="parTrans" cxnId="{B6B0F91E-9D6C-AA4F-A153-59F063E3D681}">
      <dgm:prSet/>
      <dgm:spPr/>
      <dgm:t>
        <a:bodyPr/>
        <a:lstStyle/>
        <a:p>
          <a:endParaRPr lang="en-US"/>
        </a:p>
      </dgm:t>
    </dgm:pt>
    <dgm:pt modelId="{E9A19B36-5C3E-3D4C-B66B-659E37272ACA}" type="sibTrans" cxnId="{B6B0F91E-9D6C-AA4F-A153-59F063E3D681}">
      <dgm:prSet/>
      <dgm:spPr/>
      <dgm:t>
        <a:bodyPr/>
        <a:lstStyle/>
        <a:p>
          <a:endParaRPr lang="en-US"/>
        </a:p>
      </dgm:t>
    </dgm:pt>
    <dgm:pt modelId="{903D5D4D-4259-E94F-84E5-D13F97078A12}">
      <dgm:prSet/>
      <dgm:spPr/>
      <dgm:t>
        <a:bodyPr/>
        <a:lstStyle/>
        <a:p>
          <a:r>
            <a:rPr lang="en-US" dirty="0"/>
            <a:t>The Smart Station won’t recognize the user and will instead ask for a one time access code or a new user code.</a:t>
          </a:r>
        </a:p>
      </dgm:t>
    </dgm:pt>
    <dgm:pt modelId="{D85B7F71-9A60-1B47-A32A-554B622E0F2C}" type="parTrans" cxnId="{83183E53-5F59-464E-8B90-58EC87BFE0EA}">
      <dgm:prSet/>
      <dgm:spPr/>
      <dgm:t>
        <a:bodyPr/>
        <a:lstStyle/>
        <a:p>
          <a:endParaRPr lang="en-US"/>
        </a:p>
      </dgm:t>
    </dgm:pt>
    <dgm:pt modelId="{CC5BE709-6A46-B74F-B5BB-49E7CA858A98}" type="sibTrans" cxnId="{83183E53-5F59-464E-8B90-58EC87BFE0EA}">
      <dgm:prSet/>
      <dgm:spPr/>
      <dgm:t>
        <a:bodyPr/>
        <a:lstStyle/>
        <a:p>
          <a:endParaRPr lang="en-US"/>
        </a:p>
      </dgm:t>
    </dgm:pt>
    <dgm:pt modelId="{C3768488-79F1-FD44-83CE-2B917E91F300}">
      <dgm:prSet/>
      <dgm:spPr/>
      <dgm:t>
        <a:bodyPr/>
        <a:lstStyle/>
        <a:p>
          <a:r>
            <a:rPr lang="en-US" dirty="0"/>
            <a:t>The user types in the one time setup code and authenticates with the Smart Station.</a:t>
          </a:r>
        </a:p>
      </dgm:t>
    </dgm:pt>
    <dgm:pt modelId="{B2060FC8-9301-FC40-A17A-5D65673007A4}" type="parTrans" cxnId="{7F5576C2-3E7C-F049-89AC-233F57D2AA86}">
      <dgm:prSet/>
      <dgm:spPr/>
      <dgm:t>
        <a:bodyPr/>
        <a:lstStyle/>
        <a:p>
          <a:endParaRPr lang="en-US"/>
        </a:p>
      </dgm:t>
    </dgm:pt>
    <dgm:pt modelId="{0D975577-AC63-D241-87A8-070112C7BD9B}" type="sibTrans" cxnId="{7F5576C2-3E7C-F049-89AC-233F57D2AA86}">
      <dgm:prSet/>
      <dgm:spPr/>
      <dgm:t>
        <a:bodyPr/>
        <a:lstStyle/>
        <a:p>
          <a:endParaRPr lang="en-US"/>
        </a:p>
      </dgm:t>
    </dgm:pt>
    <dgm:pt modelId="{E74DC361-6223-774D-9B72-6A65AECB9240}">
      <dgm:prSet/>
      <dgm:spPr/>
      <dgm:t>
        <a:bodyPr/>
        <a:lstStyle/>
        <a:p>
          <a:r>
            <a:rPr lang="en-US" dirty="0"/>
            <a:t>Member receives an email with one time setup code.</a:t>
          </a:r>
        </a:p>
      </dgm:t>
    </dgm:pt>
    <dgm:pt modelId="{BADB75D7-27D7-3142-A74F-DB8D637E447C}" type="parTrans" cxnId="{5F69E087-64F7-0247-B508-1A38CF318772}">
      <dgm:prSet/>
      <dgm:spPr/>
      <dgm:t>
        <a:bodyPr/>
        <a:lstStyle/>
        <a:p>
          <a:endParaRPr lang="en-US"/>
        </a:p>
      </dgm:t>
    </dgm:pt>
    <dgm:pt modelId="{3F838C4B-6C6F-2F4D-8DE9-F3A849BC65BC}" type="sibTrans" cxnId="{5F69E087-64F7-0247-B508-1A38CF318772}">
      <dgm:prSet/>
      <dgm:spPr/>
      <dgm:t>
        <a:bodyPr/>
        <a:lstStyle/>
        <a:p>
          <a:endParaRPr lang="en-US"/>
        </a:p>
      </dgm:t>
    </dgm:pt>
    <dgm:pt modelId="{170CE922-4993-EA47-B9E0-5A4FA2A6E27F}">
      <dgm:prSet/>
      <dgm:spPr/>
      <dgm:t>
        <a:bodyPr/>
        <a:lstStyle/>
        <a:p>
          <a:r>
            <a:rPr lang="en-US" dirty="0"/>
            <a:t>Now the user can successfully biometrically log into any Smart Station connected to that same Desk Management system (such as other co-working space locations).</a:t>
          </a:r>
        </a:p>
      </dgm:t>
    </dgm:pt>
    <dgm:pt modelId="{90FE81DA-9E50-234E-AB27-00888782BC7B}" type="parTrans" cxnId="{947ECF64-B4A0-2842-B725-A78609656E15}">
      <dgm:prSet/>
      <dgm:spPr/>
      <dgm:t>
        <a:bodyPr/>
        <a:lstStyle/>
        <a:p>
          <a:endParaRPr lang="en-US"/>
        </a:p>
      </dgm:t>
    </dgm:pt>
    <dgm:pt modelId="{67062AF8-C8D7-FE4E-9CE5-64EC03CE8BC2}" type="sibTrans" cxnId="{947ECF64-B4A0-2842-B725-A78609656E15}">
      <dgm:prSet/>
      <dgm:spPr/>
      <dgm:t>
        <a:bodyPr/>
        <a:lstStyle/>
        <a:p>
          <a:endParaRPr lang="en-US"/>
        </a:p>
      </dgm:t>
    </dgm:pt>
    <dgm:pt modelId="{67DE8D99-F135-1047-AC7A-A2F71EE73B2F}">
      <dgm:prSet/>
      <dgm:spPr/>
      <dgm:t>
        <a:bodyPr/>
        <a:lstStyle/>
        <a:p>
          <a:r>
            <a:rPr lang="en-US" dirty="0"/>
            <a:t>The Smart Station then has the user complete a setup wizard where the user will configure their default desk and monitor ergonomics configuration.</a:t>
          </a:r>
        </a:p>
      </dgm:t>
    </dgm:pt>
    <dgm:pt modelId="{ADCAAE94-63F7-114E-89D2-16CA350E104C}" type="parTrans" cxnId="{46B52448-D964-DD49-8214-9DA17E3D88BD}">
      <dgm:prSet/>
      <dgm:spPr/>
      <dgm:t>
        <a:bodyPr/>
        <a:lstStyle/>
        <a:p>
          <a:endParaRPr lang="en-US"/>
        </a:p>
      </dgm:t>
    </dgm:pt>
    <dgm:pt modelId="{DD7F455B-8895-0441-AFE6-13B87E521124}" type="sibTrans" cxnId="{46B52448-D964-DD49-8214-9DA17E3D88BD}">
      <dgm:prSet/>
      <dgm:spPr/>
      <dgm:t>
        <a:bodyPr/>
        <a:lstStyle/>
        <a:p>
          <a:endParaRPr lang="en-US"/>
        </a:p>
      </dgm:t>
    </dgm:pt>
    <dgm:pt modelId="{739BAA77-8C4F-014D-B931-706551CD999F}" type="pres">
      <dgm:prSet presAssocID="{1D19B527-9064-D249-A15D-61E8675F805D}" presName="Name0" presStyleCnt="0">
        <dgm:presLayoutVars>
          <dgm:dir/>
          <dgm:resizeHandles val="exact"/>
        </dgm:presLayoutVars>
      </dgm:prSet>
      <dgm:spPr/>
    </dgm:pt>
    <dgm:pt modelId="{B715B23F-E2BB-F94D-B684-A7B7FF994920}" type="pres">
      <dgm:prSet presAssocID="{8B083361-BD66-884E-A032-7A2D12714674}" presName="node" presStyleLbl="node1" presStyleIdx="0" presStyleCnt="7">
        <dgm:presLayoutVars>
          <dgm:bulletEnabled val="1"/>
        </dgm:presLayoutVars>
      </dgm:prSet>
      <dgm:spPr/>
    </dgm:pt>
    <dgm:pt modelId="{F0F141B2-7FB7-724D-9A06-5474BB66094D}" type="pres">
      <dgm:prSet presAssocID="{5818A5C6-28E1-5743-A2B1-5370B7FD053F}" presName="sibTrans" presStyleLbl="sibTrans1D1" presStyleIdx="0" presStyleCnt="6"/>
      <dgm:spPr/>
    </dgm:pt>
    <dgm:pt modelId="{92D4C6CE-55E8-0145-9C9F-C91CBE87C721}" type="pres">
      <dgm:prSet presAssocID="{5818A5C6-28E1-5743-A2B1-5370B7FD053F}" presName="connectorText" presStyleLbl="sibTrans1D1" presStyleIdx="0" presStyleCnt="6"/>
      <dgm:spPr/>
    </dgm:pt>
    <dgm:pt modelId="{9DF9E887-B9F5-7B4D-A4E2-FB04CF33E7EE}" type="pres">
      <dgm:prSet presAssocID="{E74DC361-6223-774D-9B72-6A65AECB9240}" presName="node" presStyleLbl="node1" presStyleIdx="1" presStyleCnt="7">
        <dgm:presLayoutVars>
          <dgm:bulletEnabled val="1"/>
        </dgm:presLayoutVars>
      </dgm:prSet>
      <dgm:spPr/>
    </dgm:pt>
    <dgm:pt modelId="{90BCC38A-7425-A947-B7E1-C6E68C881DC0}" type="pres">
      <dgm:prSet presAssocID="{3F838C4B-6C6F-2F4D-8DE9-F3A849BC65BC}" presName="sibTrans" presStyleLbl="sibTrans1D1" presStyleIdx="1" presStyleCnt="6"/>
      <dgm:spPr/>
    </dgm:pt>
    <dgm:pt modelId="{328A3C58-85F7-C34E-A351-45FBFA22AEC2}" type="pres">
      <dgm:prSet presAssocID="{3F838C4B-6C6F-2F4D-8DE9-F3A849BC65BC}" presName="connectorText" presStyleLbl="sibTrans1D1" presStyleIdx="1" presStyleCnt="6"/>
      <dgm:spPr/>
    </dgm:pt>
    <dgm:pt modelId="{A30D9B32-1B2A-C741-8593-9EA81428E8A5}" type="pres">
      <dgm:prSet presAssocID="{92255873-9862-0244-903F-65B644570689}" presName="node" presStyleLbl="node1" presStyleIdx="2" presStyleCnt="7">
        <dgm:presLayoutVars>
          <dgm:bulletEnabled val="1"/>
        </dgm:presLayoutVars>
      </dgm:prSet>
      <dgm:spPr/>
    </dgm:pt>
    <dgm:pt modelId="{846AA0C3-3843-C84E-A35D-8397CB397EB4}" type="pres">
      <dgm:prSet presAssocID="{E9A19B36-5C3E-3D4C-B66B-659E37272ACA}" presName="sibTrans" presStyleLbl="sibTrans1D1" presStyleIdx="2" presStyleCnt="6"/>
      <dgm:spPr/>
    </dgm:pt>
    <dgm:pt modelId="{B85DBFCB-9219-A746-BE32-5FD3994A17F6}" type="pres">
      <dgm:prSet presAssocID="{E9A19B36-5C3E-3D4C-B66B-659E37272ACA}" presName="connectorText" presStyleLbl="sibTrans1D1" presStyleIdx="2" presStyleCnt="6"/>
      <dgm:spPr/>
    </dgm:pt>
    <dgm:pt modelId="{1527471F-4AC5-B44D-B80B-1552AF8B6965}" type="pres">
      <dgm:prSet presAssocID="{903D5D4D-4259-E94F-84E5-D13F97078A12}" presName="node" presStyleLbl="node1" presStyleIdx="3" presStyleCnt="7">
        <dgm:presLayoutVars>
          <dgm:bulletEnabled val="1"/>
        </dgm:presLayoutVars>
      </dgm:prSet>
      <dgm:spPr/>
    </dgm:pt>
    <dgm:pt modelId="{6B5E2216-C7F4-A14E-8E18-CD471C9CEDB5}" type="pres">
      <dgm:prSet presAssocID="{CC5BE709-6A46-B74F-B5BB-49E7CA858A98}" presName="sibTrans" presStyleLbl="sibTrans1D1" presStyleIdx="3" presStyleCnt="6"/>
      <dgm:spPr/>
    </dgm:pt>
    <dgm:pt modelId="{A2DDCE95-A0C5-774A-B1E4-44F8CF371C80}" type="pres">
      <dgm:prSet presAssocID="{CC5BE709-6A46-B74F-B5BB-49E7CA858A98}" presName="connectorText" presStyleLbl="sibTrans1D1" presStyleIdx="3" presStyleCnt="6"/>
      <dgm:spPr/>
    </dgm:pt>
    <dgm:pt modelId="{85658110-0BD5-CE49-992C-E007EEB88FC4}" type="pres">
      <dgm:prSet presAssocID="{C3768488-79F1-FD44-83CE-2B917E91F300}" presName="node" presStyleLbl="node1" presStyleIdx="4" presStyleCnt="7">
        <dgm:presLayoutVars>
          <dgm:bulletEnabled val="1"/>
        </dgm:presLayoutVars>
      </dgm:prSet>
      <dgm:spPr/>
    </dgm:pt>
    <dgm:pt modelId="{B7A3EAC1-BA14-124A-8B27-8DA1B415498D}" type="pres">
      <dgm:prSet presAssocID="{0D975577-AC63-D241-87A8-070112C7BD9B}" presName="sibTrans" presStyleLbl="sibTrans1D1" presStyleIdx="4" presStyleCnt="6"/>
      <dgm:spPr/>
    </dgm:pt>
    <dgm:pt modelId="{42C51531-FC48-3044-A019-EAA61FB4E572}" type="pres">
      <dgm:prSet presAssocID="{0D975577-AC63-D241-87A8-070112C7BD9B}" presName="connectorText" presStyleLbl="sibTrans1D1" presStyleIdx="4" presStyleCnt="6"/>
      <dgm:spPr/>
    </dgm:pt>
    <dgm:pt modelId="{1335F771-C8C5-0F41-B85D-703A60AF5CEA}" type="pres">
      <dgm:prSet presAssocID="{67DE8D99-F135-1047-AC7A-A2F71EE73B2F}" presName="node" presStyleLbl="node1" presStyleIdx="5" presStyleCnt="7">
        <dgm:presLayoutVars>
          <dgm:bulletEnabled val="1"/>
        </dgm:presLayoutVars>
      </dgm:prSet>
      <dgm:spPr/>
    </dgm:pt>
    <dgm:pt modelId="{C538A826-976E-7344-AE53-6F7E56D4EF8D}" type="pres">
      <dgm:prSet presAssocID="{DD7F455B-8895-0441-AFE6-13B87E521124}" presName="sibTrans" presStyleLbl="sibTrans1D1" presStyleIdx="5" presStyleCnt="6"/>
      <dgm:spPr/>
    </dgm:pt>
    <dgm:pt modelId="{964CA1C5-5B6B-1A4C-885A-895C9469FB68}" type="pres">
      <dgm:prSet presAssocID="{DD7F455B-8895-0441-AFE6-13B87E521124}" presName="connectorText" presStyleLbl="sibTrans1D1" presStyleIdx="5" presStyleCnt="6"/>
      <dgm:spPr/>
    </dgm:pt>
    <dgm:pt modelId="{D3E97BBD-931A-1848-834B-9EB447231A8B}" type="pres">
      <dgm:prSet presAssocID="{170CE922-4993-EA47-B9E0-5A4FA2A6E27F}" presName="node" presStyleLbl="node1" presStyleIdx="6" presStyleCnt="7">
        <dgm:presLayoutVars>
          <dgm:bulletEnabled val="1"/>
        </dgm:presLayoutVars>
      </dgm:prSet>
      <dgm:spPr/>
    </dgm:pt>
  </dgm:ptLst>
  <dgm:cxnLst>
    <dgm:cxn modelId="{BBE7CF08-2FFB-5349-91DD-1BCB0EF103AA}" type="presOf" srcId="{E9A19B36-5C3E-3D4C-B66B-659E37272ACA}" destId="{B85DBFCB-9219-A746-BE32-5FD3994A17F6}" srcOrd="1" destOrd="0" presId="urn:microsoft.com/office/officeart/2005/8/layout/bProcess3"/>
    <dgm:cxn modelId="{3981110B-285B-6F4D-BCB0-EC599AD73B56}" type="presOf" srcId="{C3768488-79F1-FD44-83CE-2B917E91F300}" destId="{85658110-0BD5-CE49-992C-E007EEB88FC4}" srcOrd="0" destOrd="0" presId="urn:microsoft.com/office/officeart/2005/8/layout/bProcess3"/>
    <dgm:cxn modelId="{C7A5681D-5F84-234E-8287-75D4E66D0D61}" type="presOf" srcId="{170CE922-4993-EA47-B9E0-5A4FA2A6E27F}" destId="{D3E97BBD-931A-1848-834B-9EB447231A8B}" srcOrd="0" destOrd="0" presId="urn:microsoft.com/office/officeart/2005/8/layout/bProcess3"/>
    <dgm:cxn modelId="{B6B0F91E-9D6C-AA4F-A153-59F063E3D681}" srcId="{1D19B527-9064-D249-A15D-61E8675F805D}" destId="{92255873-9862-0244-903F-65B644570689}" srcOrd="2" destOrd="0" parTransId="{44026013-74C2-8B4D-B012-ADD191A3DAE6}" sibTransId="{E9A19B36-5C3E-3D4C-B66B-659E37272ACA}"/>
    <dgm:cxn modelId="{DA2B8841-A6A9-B448-8597-7342F248E367}" type="presOf" srcId="{DD7F455B-8895-0441-AFE6-13B87E521124}" destId="{C538A826-976E-7344-AE53-6F7E56D4EF8D}" srcOrd="0" destOrd="0" presId="urn:microsoft.com/office/officeart/2005/8/layout/bProcess3"/>
    <dgm:cxn modelId="{79DB3444-740A-0544-A671-45D1D4D3EE31}" type="presOf" srcId="{E74DC361-6223-774D-9B72-6A65AECB9240}" destId="{9DF9E887-B9F5-7B4D-A4E2-FB04CF33E7EE}" srcOrd="0" destOrd="0" presId="urn:microsoft.com/office/officeart/2005/8/layout/bProcess3"/>
    <dgm:cxn modelId="{46B52448-D964-DD49-8214-9DA17E3D88BD}" srcId="{1D19B527-9064-D249-A15D-61E8675F805D}" destId="{67DE8D99-F135-1047-AC7A-A2F71EE73B2F}" srcOrd="5" destOrd="0" parTransId="{ADCAAE94-63F7-114E-89D2-16CA350E104C}" sibTransId="{DD7F455B-8895-0441-AFE6-13B87E521124}"/>
    <dgm:cxn modelId="{83183E53-5F59-464E-8B90-58EC87BFE0EA}" srcId="{1D19B527-9064-D249-A15D-61E8675F805D}" destId="{903D5D4D-4259-E94F-84E5-D13F97078A12}" srcOrd="3" destOrd="0" parTransId="{D85B7F71-9A60-1B47-A32A-554B622E0F2C}" sibTransId="{CC5BE709-6A46-B74F-B5BB-49E7CA858A98}"/>
    <dgm:cxn modelId="{A1C9215E-DB6A-A244-A50B-447BD058C2D3}" srcId="{1D19B527-9064-D249-A15D-61E8675F805D}" destId="{8B083361-BD66-884E-A032-7A2D12714674}" srcOrd="0" destOrd="0" parTransId="{A9ABF59A-46CB-0740-A530-3302361237A9}" sibTransId="{5818A5C6-28E1-5743-A2B1-5370B7FD053F}"/>
    <dgm:cxn modelId="{FD61D861-8435-DD42-8E89-D59109DF7271}" type="presOf" srcId="{92255873-9862-0244-903F-65B644570689}" destId="{A30D9B32-1B2A-C741-8593-9EA81428E8A5}" srcOrd="0" destOrd="0" presId="urn:microsoft.com/office/officeart/2005/8/layout/bProcess3"/>
    <dgm:cxn modelId="{947ECF64-B4A0-2842-B725-A78609656E15}" srcId="{1D19B527-9064-D249-A15D-61E8675F805D}" destId="{170CE922-4993-EA47-B9E0-5A4FA2A6E27F}" srcOrd="6" destOrd="0" parTransId="{90FE81DA-9E50-234E-AB27-00888782BC7B}" sibTransId="{67062AF8-C8D7-FE4E-9CE5-64EC03CE8BC2}"/>
    <dgm:cxn modelId="{B178EF7B-02D1-114F-96A7-26AB179D0585}" type="presOf" srcId="{CC5BE709-6A46-B74F-B5BB-49E7CA858A98}" destId="{A2DDCE95-A0C5-774A-B1E4-44F8CF371C80}" srcOrd="1" destOrd="0" presId="urn:microsoft.com/office/officeart/2005/8/layout/bProcess3"/>
    <dgm:cxn modelId="{19CDDB80-9A7A-C746-87A1-4429C3741209}" type="presOf" srcId="{8B083361-BD66-884E-A032-7A2D12714674}" destId="{B715B23F-E2BB-F94D-B684-A7B7FF994920}" srcOrd="0" destOrd="0" presId="urn:microsoft.com/office/officeart/2005/8/layout/bProcess3"/>
    <dgm:cxn modelId="{39BA3C82-67DB-504D-9387-FDFB97A2D098}" type="presOf" srcId="{67DE8D99-F135-1047-AC7A-A2F71EE73B2F}" destId="{1335F771-C8C5-0F41-B85D-703A60AF5CEA}" srcOrd="0" destOrd="0" presId="urn:microsoft.com/office/officeart/2005/8/layout/bProcess3"/>
    <dgm:cxn modelId="{5F69E087-64F7-0247-B508-1A38CF318772}" srcId="{1D19B527-9064-D249-A15D-61E8675F805D}" destId="{E74DC361-6223-774D-9B72-6A65AECB9240}" srcOrd="1" destOrd="0" parTransId="{BADB75D7-27D7-3142-A74F-DB8D637E447C}" sibTransId="{3F838C4B-6C6F-2F4D-8DE9-F3A849BC65BC}"/>
    <dgm:cxn modelId="{AF4F3396-0FC8-3F48-93CE-F15E772DBBEF}" type="presOf" srcId="{0D975577-AC63-D241-87A8-070112C7BD9B}" destId="{B7A3EAC1-BA14-124A-8B27-8DA1B415498D}" srcOrd="0" destOrd="0" presId="urn:microsoft.com/office/officeart/2005/8/layout/bProcess3"/>
    <dgm:cxn modelId="{744523B9-D7B0-FB48-A677-5897B4F6CDB0}" type="presOf" srcId="{5818A5C6-28E1-5743-A2B1-5370B7FD053F}" destId="{92D4C6CE-55E8-0145-9C9F-C91CBE87C721}" srcOrd="1" destOrd="0" presId="urn:microsoft.com/office/officeart/2005/8/layout/bProcess3"/>
    <dgm:cxn modelId="{7F5576C2-3E7C-F049-89AC-233F57D2AA86}" srcId="{1D19B527-9064-D249-A15D-61E8675F805D}" destId="{C3768488-79F1-FD44-83CE-2B917E91F300}" srcOrd="4" destOrd="0" parTransId="{B2060FC8-9301-FC40-A17A-5D65673007A4}" sibTransId="{0D975577-AC63-D241-87A8-070112C7BD9B}"/>
    <dgm:cxn modelId="{B3BF4ACF-B16B-8D4B-A346-6995EB57DF3A}" type="presOf" srcId="{3F838C4B-6C6F-2F4D-8DE9-F3A849BC65BC}" destId="{90BCC38A-7425-A947-B7E1-C6E68C881DC0}" srcOrd="0" destOrd="0" presId="urn:microsoft.com/office/officeart/2005/8/layout/bProcess3"/>
    <dgm:cxn modelId="{F37183D0-6BCB-E546-883F-B0B7FAFDD945}" type="presOf" srcId="{903D5D4D-4259-E94F-84E5-D13F97078A12}" destId="{1527471F-4AC5-B44D-B80B-1552AF8B6965}" srcOrd="0" destOrd="0" presId="urn:microsoft.com/office/officeart/2005/8/layout/bProcess3"/>
    <dgm:cxn modelId="{A48F54D1-235E-2A42-914C-13596BB7AD81}" type="presOf" srcId="{5818A5C6-28E1-5743-A2B1-5370B7FD053F}" destId="{F0F141B2-7FB7-724D-9A06-5474BB66094D}" srcOrd="0" destOrd="0" presId="urn:microsoft.com/office/officeart/2005/8/layout/bProcess3"/>
    <dgm:cxn modelId="{2D4A81D1-94A8-1D4D-A7CD-73C7B1958B07}" type="presOf" srcId="{3F838C4B-6C6F-2F4D-8DE9-F3A849BC65BC}" destId="{328A3C58-85F7-C34E-A351-45FBFA22AEC2}" srcOrd="1" destOrd="0" presId="urn:microsoft.com/office/officeart/2005/8/layout/bProcess3"/>
    <dgm:cxn modelId="{ABF4F2EA-10B1-A84F-82CC-4CC92166583F}" type="presOf" srcId="{E9A19B36-5C3E-3D4C-B66B-659E37272ACA}" destId="{846AA0C3-3843-C84E-A35D-8397CB397EB4}" srcOrd="0" destOrd="0" presId="urn:microsoft.com/office/officeart/2005/8/layout/bProcess3"/>
    <dgm:cxn modelId="{A0A911EB-7702-614A-BDBA-96380608C32C}" type="presOf" srcId="{DD7F455B-8895-0441-AFE6-13B87E521124}" destId="{964CA1C5-5B6B-1A4C-885A-895C9469FB68}" srcOrd="1" destOrd="0" presId="urn:microsoft.com/office/officeart/2005/8/layout/bProcess3"/>
    <dgm:cxn modelId="{375499EE-90EF-3C40-A35A-7BDB54AA7F5F}" type="presOf" srcId="{CC5BE709-6A46-B74F-B5BB-49E7CA858A98}" destId="{6B5E2216-C7F4-A14E-8E18-CD471C9CEDB5}" srcOrd="0" destOrd="0" presId="urn:microsoft.com/office/officeart/2005/8/layout/bProcess3"/>
    <dgm:cxn modelId="{C85EAFEE-5F3A-B54A-8F98-2AC8CFF4F968}" type="presOf" srcId="{0D975577-AC63-D241-87A8-070112C7BD9B}" destId="{42C51531-FC48-3044-A019-EAA61FB4E572}" srcOrd="1" destOrd="0" presId="urn:microsoft.com/office/officeart/2005/8/layout/bProcess3"/>
    <dgm:cxn modelId="{7FF4F3EF-2068-5A47-8356-891AF590F4F1}" type="presOf" srcId="{1D19B527-9064-D249-A15D-61E8675F805D}" destId="{739BAA77-8C4F-014D-B931-706551CD999F}" srcOrd="0" destOrd="0" presId="urn:microsoft.com/office/officeart/2005/8/layout/bProcess3"/>
    <dgm:cxn modelId="{E012209C-7D39-D043-8C8B-0205442FB176}" type="presParOf" srcId="{739BAA77-8C4F-014D-B931-706551CD999F}" destId="{B715B23F-E2BB-F94D-B684-A7B7FF994920}" srcOrd="0" destOrd="0" presId="urn:microsoft.com/office/officeart/2005/8/layout/bProcess3"/>
    <dgm:cxn modelId="{F1F82310-84D8-9541-9760-82D427A9C72F}" type="presParOf" srcId="{739BAA77-8C4F-014D-B931-706551CD999F}" destId="{F0F141B2-7FB7-724D-9A06-5474BB66094D}" srcOrd="1" destOrd="0" presId="urn:microsoft.com/office/officeart/2005/8/layout/bProcess3"/>
    <dgm:cxn modelId="{2193D920-77CF-A14A-85C0-174059741353}" type="presParOf" srcId="{F0F141B2-7FB7-724D-9A06-5474BB66094D}" destId="{92D4C6CE-55E8-0145-9C9F-C91CBE87C721}" srcOrd="0" destOrd="0" presId="urn:microsoft.com/office/officeart/2005/8/layout/bProcess3"/>
    <dgm:cxn modelId="{E03FCBC7-5F96-1E4A-9F9E-636C76190D4C}" type="presParOf" srcId="{739BAA77-8C4F-014D-B931-706551CD999F}" destId="{9DF9E887-B9F5-7B4D-A4E2-FB04CF33E7EE}" srcOrd="2" destOrd="0" presId="urn:microsoft.com/office/officeart/2005/8/layout/bProcess3"/>
    <dgm:cxn modelId="{A2FE62C6-8CBF-094D-9275-914791064032}" type="presParOf" srcId="{739BAA77-8C4F-014D-B931-706551CD999F}" destId="{90BCC38A-7425-A947-B7E1-C6E68C881DC0}" srcOrd="3" destOrd="0" presId="urn:microsoft.com/office/officeart/2005/8/layout/bProcess3"/>
    <dgm:cxn modelId="{FADDA8B9-D233-FF4C-8F9A-2A2E2771A5D0}" type="presParOf" srcId="{90BCC38A-7425-A947-B7E1-C6E68C881DC0}" destId="{328A3C58-85F7-C34E-A351-45FBFA22AEC2}" srcOrd="0" destOrd="0" presId="urn:microsoft.com/office/officeart/2005/8/layout/bProcess3"/>
    <dgm:cxn modelId="{9D3A0187-C077-EB48-B0DB-09DCD1D2BF13}" type="presParOf" srcId="{739BAA77-8C4F-014D-B931-706551CD999F}" destId="{A30D9B32-1B2A-C741-8593-9EA81428E8A5}" srcOrd="4" destOrd="0" presId="urn:microsoft.com/office/officeart/2005/8/layout/bProcess3"/>
    <dgm:cxn modelId="{A5194EF0-5D24-914B-8E64-EF54196E5287}" type="presParOf" srcId="{739BAA77-8C4F-014D-B931-706551CD999F}" destId="{846AA0C3-3843-C84E-A35D-8397CB397EB4}" srcOrd="5" destOrd="0" presId="urn:microsoft.com/office/officeart/2005/8/layout/bProcess3"/>
    <dgm:cxn modelId="{954F7B98-627F-B447-8EDF-8BC45821362D}" type="presParOf" srcId="{846AA0C3-3843-C84E-A35D-8397CB397EB4}" destId="{B85DBFCB-9219-A746-BE32-5FD3994A17F6}" srcOrd="0" destOrd="0" presId="urn:microsoft.com/office/officeart/2005/8/layout/bProcess3"/>
    <dgm:cxn modelId="{A7E8286A-731D-DA42-A015-2B32B807F262}" type="presParOf" srcId="{739BAA77-8C4F-014D-B931-706551CD999F}" destId="{1527471F-4AC5-B44D-B80B-1552AF8B6965}" srcOrd="6" destOrd="0" presId="urn:microsoft.com/office/officeart/2005/8/layout/bProcess3"/>
    <dgm:cxn modelId="{D4E071DF-7B2C-BE42-9CB6-E0E9C36CD5BD}" type="presParOf" srcId="{739BAA77-8C4F-014D-B931-706551CD999F}" destId="{6B5E2216-C7F4-A14E-8E18-CD471C9CEDB5}" srcOrd="7" destOrd="0" presId="urn:microsoft.com/office/officeart/2005/8/layout/bProcess3"/>
    <dgm:cxn modelId="{B5EAF4F2-8866-E14C-88C9-3BEF938ACA5E}" type="presParOf" srcId="{6B5E2216-C7F4-A14E-8E18-CD471C9CEDB5}" destId="{A2DDCE95-A0C5-774A-B1E4-44F8CF371C80}" srcOrd="0" destOrd="0" presId="urn:microsoft.com/office/officeart/2005/8/layout/bProcess3"/>
    <dgm:cxn modelId="{7D18FC90-EE00-5E42-B9AD-C7DBF09BDA3D}" type="presParOf" srcId="{739BAA77-8C4F-014D-B931-706551CD999F}" destId="{85658110-0BD5-CE49-992C-E007EEB88FC4}" srcOrd="8" destOrd="0" presId="urn:microsoft.com/office/officeart/2005/8/layout/bProcess3"/>
    <dgm:cxn modelId="{3956C58D-5962-A646-8006-FFBE84C335C2}" type="presParOf" srcId="{739BAA77-8C4F-014D-B931-706551CD999F}" destId="{B7A3EAC1-BA14-124A-8B27-8DA1B415498D}" srcOrd="9" destOrd="0" presId="urn:microsoft.com/office/officeart/2005/8/layout/bProcess3"/>
    <dgm:cxn modelId="{6BDA1CEF-75B6-6E42-B73B-26C74EC1C81D}" type="presParOf" srcId="{B7A3EAC1-BA14-124A-8B27-8DA1B415498D}" destId="{42C51531-FC48-3044-A019-EAA61FB4E572}" srcOrd="0" destOrd="0" presId="urn:microsoft.com/office/officeart/2005/8/layout/bProcess3"/>
    <dgm:cxn modelId="{2845E3C8-132F-9249-B65F-75B61FAFAE03}" type="presParOf" srcId="{739BAA77-8C4F-014D-B931-706551CD999F}" destId="{1335F771-C8C5-0F41-B85D-703A60AF5CEA}" srcOrd="10" destOrd="0" presId="urn:microsoft.com/office/officeart/2005/8/layout/bProcess3"/>
    <dgm:cxn modelId="{B1BD003C-DFA7-4842-9527-91676399EAE5}" type="presParOf" srcId="{739BAA77-8C4F-014D-B931-706551CD999F}" destId="{C538A826-976E-7344-AE53-6F7E56D4EF8D}" srcOrd="11" destOrd="0" presId="urn:microsoft.com/office/officeart/2005/8/layout/bProcess3"/>
    <dgm:cxn modelId="{5CB65824-F31C-8B46-952F-18A97A062809}" type="presParOf" srcId="{C538A826-976E-7344-AE53-6F7E56D4EF8D}" destId="{964CA1C5-5B6B-1A4C-885A-895C9469FB68}" srcOrd="0" destOrd="0" presId="urn:microsoft.com/office/officeart/2005/8/layout/bProcess3"/>
    <dgm:cxn modelId="{A13BB7B5-6CAF-7B4B-8C4B-930A055B63BB}" type="presParOf" srcId="{739BAA77-8C4F-014D-B931-706551CD999F}" destId="{D3E97BBD-931A-1848-834B-9EB447231A8B}"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19B527-9064-D249-A15D-61E8675F805D}" type="doc">
      <dgm:prSet loTypeId="urn:microsoft.com/office/officeart/2005/8/layout/bProcess3" loCatId="process" qsTypeId="urn:microsoft.com/office/officeart/2005/8/quickstyle/simple1" qsCatId="simple" csTypeId="urn:microsoft.com/office/officeart/2005/8/colors/accent5_1" csCatId="accent5" phldr="1"/>
      <dgm:spPr/>
      <dgm:t>
        <a:bodyPr/>
        <a:lstStyle/>
        <a:p>
          <a:endParaRPr lang="en-US"/>
        </a:p>
      </dgm:t>
    </dgm:pt>
    <dgm:pt modelId="{8B083361-BD66-884E-A032-7A2D12714674}">
      <dgm:prSet/>
      <dgm:spPr/>
      <dgm:t>
        <a:bodyPr/>
        <a:lstStyle/>
        <a:p>
          <a:r>
            <a:rPr lang="en-US" dirty="0"/>
            <a:t>Employee (user) enters the office for the day and their mobile device connects to the LAN, where the on premises Desk Manager web app is accessible</a:t>
          </a:r>
        </a:p>
      </dgm:t>
    </dgm:pt>
    <dgm:pt modelId="{A9ABF59A-46CB-0740-A530-3302361237A9}" type="parTrans" cxnId="{A1C9215E-DB6A-A244-A50B-447BD058C2D3}">
      <dgm:prSet/>
      <dgm:spPr/>
      <dgm:t>
        <a:bodyPr/>
        <a:lstStyle/>
        <a:p>
          <a:endParaRPr lang="en-US"/>
        </a:p>
      </dgm:t>
    </dgm:pt>
    <dgm:pt modelId="{5818A5C6-28E1-5743-A2B1-5370B7FD053F}" type="sibTrans" cxnId="{A1C9215E-DB6A-A244-A50B-447BD058C2D3}">
      <dgm:prSet/>
      <dgm:spPr/>
      <dgm:t>
        <a:bodyPr/>
        <a:lstStyle/>
        <a:p>
          <a:endParaRPr lang="en-US"/>
        </a:p>
      </dgm:t>
    </dgm:pt>
    <dgm:pt modelId="{92255873-9862-0244-903F-65B644570689}">
      <dgm:prSet/>
      <dgm:spPr/>
      <dgm:t>
        <a:bodyPr/>
        <a:lstStyle/>
        <a:p>
          <a:r>
            <a:rPr lang="en-US" dirty="0"/>
            <a:t>A pre-programmed layout of the office comes up, showing the user where available Smart Stations are at that very second.</a:t>
          </a:r>
        </a:p>
      </dgm:t>
    </dgm:pt>
    <dgm:pt modelId="{44026013-74C2-8B4D-B012-ADD191A3DAE6}" type="parTrans" cxnId="{B6B0F91E-9D6C-AA4F-A153-59F063E3D681}">
      <dgm:prSet/>
      <dgm:spPr/>
      <dgm:t>
        <a:bodyPr/>
        <a:lstStyle/>
        <a:p>
          <a:endParaRPr lang="en-US"/>
        </a:p>
      </dgm:t>
    </dgm:pt>
    <dgm:pt modelId="{E9A19B36-5C3E-3D4C-B66B-659E37272ACA}" type="sibTrans" cxnId="{B6B0F91E-9D6C-AA4F-A153-59F063E3D681}">
      <dgm:prSet/>
      <dgm:spPr/>
      <dgm:t>
        <a:bodyPr/>
        <a:lstStyle/>
        <a:p>
          <a:endParaRPr lang="en-US"/>
        </a:p>
      </dgm:t>
    </dgm:pt>
    <dgm:pt modelId="{903D5D4D-4259-E94F-84E5-D13F97078A12}">
      <dgm:prSet/>
      <dgm:spPr/>
      <dgm:t>
        <a:bodyPr/>
        <a:lstStyle/>
        <a:p>
          <a:r>
            <a:rPr lang="en-US" dirty="0"/>
            <a:t>The user selects a Smart Stations and approves the on screen prompt asking if they would like to reserve the Smart Station </a:t>
          </a:r>
        </a:p>
      </dgm:t>
    </dgm:pt>
    <dgm:pt modelId="{D85B7F71-9A60-1B47-A32A-554B622E0F2C}" type="parTrans" cxnId="{83183E53-5F59-464E-8B90-58EC87BFE0EA}">
      <dgm:prSet/>
      <dgm:spPr/>
      <dgm:t>
        <a:bodyPr/>
        <a:lstStyle/>
        <a:p>
          <a:endParaRPr lang="en-US"/>
        </a:p>
      </dgm:t>
    </dgm:pt>
    <dgm:pt modelId="{CC5BE709-6A46-B74F-B5BB-49E7CA858A98}" type="sibTrans" cxnId="{83183E53-5F59-464E-8B90-58EC87BFE0EA}">
      <dgm:prSet/>
      <dgm:spPr/>
      <dgm:t>
        <a:bodyPr/>
        <a:lstStyle/>
        <a:p>
          <a:endParaRPr lang="en-US"/>
        </a:p>
      </dgm:t>
    </dgm:pt>
    <dgm:pt modelId="{C3768488-79F1-FD44-83CE-2B917E91F300}">
      <dgm:prSet/>
      <dgm:spPr/>
      <dgm:t>
        <a:bodyPr/>
        <a:lstStyle/>
        <a:p>
          <a:r>
            <a:rPr lang="en-US" dirty="0"/>
            <a:t>The user walks to the Smart Station they reserved and swipes their finger to login.</a:t>
          </a:r>
        </a:p>
      </dgm:t>
    </dgm:pt>
    <dgm:pt modelId="{B2060FC8-9301-FC40-A17A-5D65673007A4}" type="parTrans" cxnId="{7F5576C2-3E7C-F049-89AC-233F57D2AA86}">
      <dgm:prSet/>
      <dgm:spPr/>
      <dgm:t>
        <a:bodyPr/>
        <a:lstStyle/>
        <a:p>
          <a:endParaRPr lang="en-US"/>
        </a:p>
      </dgm:t>
    </dgm:pt>
    <dgm:pt modelId="{0D975577-AC63-D241-87A8-070112C7BD9B}" type="sibTrans" cxnId="{7F5576C2-3E7C-F049-89AC-233F57D2AA86}">
      <dgm:prSet/>
      <dgm:spPr/>
      <dgm:t>
        <a:bodyPr/>
        <a:lstStyle/>
        <a:p>
          <a:endParaRPr lang="en-US"/>
        </a:p>
      </dgm:t>
    </dgm:pt>
    <dgm:pt modelId="{E74DC361-6223-774D-9B72-6A65AECB9240}">
      <dgm:prSet/>
      <dgm:spPr/>
      <dgm:t>
        <a:bodyPr/>
        <a:lstStyle/>
        <a:p>
          <a:r>
            <a:rPr lang="en-US" dirty="0"/>
            <a:t>User opens the Desk Manager web app via a web browser on their smart phone and taps "Find an Open Station"</a:t>
          </a:r>
        </a:p>
      </dgm:t>
    </dgm:pt>
    <dgm:pt modelId="{BADB75D7-27D7-3142-A74F-DB8D637E447C}" type="parTrans" cxnId="{5F69E087-64F7-0247-B508-1A38CF318772}">
      <dgm:prSet/>
      <dgm:spPr/>
      <dgm:t>
        <a:bodyPr/>
        <a:lstStyle/>
        <a:p>
          <a:endParaRPr lang="en-US"/>
        </a:p>
      </dgm:t>
    </dgm:pt>
    <dgm:pt modelId="{3F838C4B-6C6F-2F4D-8DE9-F3A849BC65BC}" type="sibTrans" cxnId="{5F69E087-64F7-0247-B508-1A38CF318772}">
      <dgm:prSet/>
      <dgm:spPr/>
      <dgm:t>
        <a:bodyPr/>
        <a:lstStyle/>
        <a:p>
          <a:endParaRPr lang="en-US"/>
        </a:p>
      </dgm:t>
    </dgm:pt>
    <dgm:pt modelId="{170CE922-4993-EA47-B9E0-5A4FA2A6E27F}">
      <dgm:prSet/>
      <dgm:spPr/>
      <dgm:t>
        <a:bodyPr/>
        <a:lstStyle/>
        <a:p>
          <a:r>
            <a:rPr lang="en-US" dirty="0"/>
            <a:t>The user continues to work throughout the day using the functionality of the Smart Station until they swipe their finger again to logout and leave the office.</a:t>
          </a:r>
        </a:p>
      </dgm:t>
    </dgm:pt>
    <dgm:pt modelId="{90FE81DA-9E50-234E-AB27-00888782BC7B}" type="parTrans" cxnId="{947ECF64-B4A0-2842-B725-A78609656E15}">
      <dgm:prSet/>
      <dgm:spPr/>
      <dgm:t>
        <a:bodyPr/>
        <a:lstStyle/>
        <a:p>
          <a:endParaRPr lang="en-US"/>
        </a:p>
      </dgm:t>
    </dgm:pt>
    <dgm:pt modelId="{67062AF8-C8D7-FE4E-9CE5-64EC03CE8BC2}" type="sibTrans" cxnId="{947ECF64-B4A0-2842-B725-A78609656E15}">
      <dgm:prSet/>
      <dgm:spPr/>
      <dgm:t>
        <a:bodyPr/>
        <a:lstStyle/>
        <a:p>
          <a:endParaRPr lang="en-US"/>
        </a:p>
      </dgm:t>
    </dgm:pt>
    <dgm:pt modelId="{67DE8D99-F135-1047-AC7A-A2F71EE73B2F}">
      <dgm:prSet/>
      <dgm:spPr/>
      <dgm:t>
        <a:bodyPr/>
        <a:lstStyle/>
        <a:p>
          <a:r>
            <a:rPr lang="en-US" dirty="0"/>
            <a:t>The Smart Station will adjust to the users default or time scheduled ergonomics position.</a:t>
          </a:r>
        </a:p>
      </dgm:t>
    </dgm:pt>
    <dgm:pt modelId="{ADCAAE94-63F7-114E-89D2-16CA350E104C}" type="parTrans" cxnId="{46B52448-D964-DD49-8214-9DA17E3D88BD}">
      <dgm:prSet/>
      <dgm:spPr/>
      <dgm:t>
        <a:bodyPr/>
        <a:lstStyle/>
        <a:p>
          <a:endParaRPr lang="en-US"/>
        </a:p>
      </dgm:t>
    </dgm:pt>
    <dgm:pt modelId="{DD7F455B-8895-0441-AFE6-13B87E521124}" type="sibTrans" cxnId="{46B52448-D964-DD49-8214-9DA17E3D88BD}">
      <dgm:prSet/>
      <dgm:spPr/>
      <dgm:t>
        <a:bodyPr/>
        <a:lstStyle/>
        <a:p>
          <a:endParaRPr lang="en-US"/>
        </a:p>
      </dgm:t>
    </dgm:pt>
    <dgm:pt modelId="{739BAA77-8C4F-014D-B931-706551CD999F}" type="pres">
      <dgm:prSet presAssocID="{1D19B527-9064-D249-A15D-61E8675F805D}" presName="Name0" presStyleCnt="0">
        <dgm:presLayoutVars>
          <dgm:dir/>
          <dgm:resizeHandles val="exact"/>
        </dgm:presLayoutVars>
      </dgm:prSet>
      <dgm:spPr/>
    </dgm:pt>
    <dgm:pt modelId="{B715B23F-E2BB-F94D-B684-A7B7FF994920}" type="pres">
      <dgm:prSet presAssocID="{8B083361-BD66-884E-A032-7A2D12714674}" presName="node" presStyleLbl="node1" presStyleIdx="0" presStyleCnt="7">
        <dgm:presLayoutVars>
          <dgm:bulletEnabled val="1"/>
        </dgm:presLayoutVars>
      </dgm:prSet>
      <dgm:spPr/>
    </dgm:pt>
    <dgm:pt modelId="{F0F141B2-7FB7-724D-9A06-5474BB66094D}" type="pres">
      <dgm:prSet presAssocID="{5818A5C6-28E1-5743-A2B1-5370B7FD053F}" presName="sibTrans" presStyleLbl="sibTrans1D1" presStyleIdx="0" presStyleCnt="6"/>
      <dgm:spPr/>
    </dgm:pt>
    <dgm:pt modelId="{92D4C6CE-55E8-0145-9C9F-C91CBE87C721}" type="pres">
      <dgm:prSet presAssocID="{5818A5C6-28E1-5743-A2B1-5370B7FD053F}" presName="connectorText" presStyleLbl="sibTrans1D1" presStyleIdx="0" presStyleCnt="6"/>
      <dgm:spPr/>
    </dgm:pt>
    <dgm:pt modelId="{9DF9E887-B9F5-7B4D-A4E2-FB04CF33E7EE}" type="pres">
      <dgm:prSet presAssocID="{E74DC361-6223-774D-9B72-6A65AECB9240}" presName="node" presStyleLbl="node1" presStyleIdx="1" presStyleCnt="7">
        <dgm:presLayoutVars>
          <dgm:bulletEnabled val="1"/>
        </dgm:presLayoutVars>
      </dgm:prSet>
      <dgm:spPr/>
    </dgm:pt>
    <dgm:pt modelId="{90BCC38A-7425-A947-B7E1-C6E68C881DC0}" type="pres">
      <dgm:prSet presAssocID="{3F838C4B-6C6F-2F4D-8DE9-F3A849BC65BC}" presName="sibTrans" presStyleLbl="sibTrans1D1" presStyleIdx="1" presStyleCnt="6"/>
      <dgm:spPr/>
    </dgm:pt>
    <dgm:pt modelId="{328A3C58-85F7-C34E-A351-45FBFA22AEC2}" type="pres">
      <dgm:prSet presAssocID="{3F838C4B-6C6F-2F4D-8DE9-F3A849BC65BC}" presName="connectorText" presStyleLbl="sibTrans1D1" presStyleIdx="1" presStyleCnt="6"/>
      <dgm:spPr/>
    </dgm:pt>
    <dgm:pt modelId="{A30D9B32-1B2A-C741-8593-9EA81428E8A5}" type="pres">
      <dgm:prSet presAssocID="{92255873-9862-0244-903F-65B644570689}" presName="node" presStyleLbl="node1" presStyleIdx="2" presStyleCnt="7">
        <dgm:presLayoutVars>
          <dgm:bulletEnabled val="1"/>
        </dgm:presLayoutVars>
      </dgm:prSet>
      <dgm:spPr/>
    </dgm:pt>
    <dgm:pt modelId="{846AA0C3-3843-C84E-A35D-8397CB397EB4}" type="pres">
      <dgm:prSet presAssocID="{E9A19B36-5C3E-3D4C-B66B-659E37272ACA}" presName="sibTrans" presStyleLbl="sibTrans1D1" presStyleIdx="2" presStyleCnt="6"/>
      <dgm:spPr/>
    </dgm:pt>
    <dgm:pt modelId="{B85DBFCB-9219-A746-BE32-5FD3994A17F6}" type="pres">
      <dgm:prSet presAssocID="{E9A19B36-5C3E-3D4C-B66B-659E37272ACA}" presName="connectorText" presStyleLbl="sibTrans1D1" presStyleIdx="2" presStyleCnt="6"/>
      <dgm:spPr/>
    </dgm:pt>
    <dgm:pt modelId="{1527471F-4AC5-B44D-B80B-1552AF8B6965}" type="pres">
      <dgm:prSet presAssocID="{903D5D4D-4259-E94F-84E5-D13F97078A12}" presName="node" presStyleLbl="node1" presStyleIdx="3" presStyleCnt="7">
        <dgm:presLayoutVars>
          <dgm:bulletEnabled val="1"/>
        </dgm:presLayoutVars>
      </dgm:prSet>
      <dgm:spPr/>
    </dgm:pt>
    <dgm:pt modelId="{6B5E2216-C7F4-A14E-8E18-CD471C9CEDB5}" type="pres">
      <dgm:prSet presAssocID="{CC5BE709-6A46-B74F-B5BB-49E7CA858A98}" presName="sibTrans" presStyleLbl="sibTrans1D1" presStyleIdx="3" presStyleCnt="6"/>
      <dgm:spPr/>
    </dgm:pt>
    <dgm:pt modelId="{A2DDCE95-A0C5-774A-B1E4-44F8CF371C80}" type="pres">
      <dgm:prSet presAssocID="{CC5BE709-6A46-B74F-B5BB-49E7CA858A98}" presName="connectorText" presStyleLbl="sibTrans1D1" presStyleIdx="3" presStyleCnt="6"/>
      <dgm:spPr/>
    </dgm:pt>
    <dgm:pt modelId="{85658110-0BD5-CE49-992C-E007EEB88FC4}" type="pres">
      <dgm:prSet presAssocID="{C3768488-79F1-FD44-83CE-2B917E91F300}" presName="node" presStyleLbl="node1" presStyleIdx="4" presStyleCnt="7">
        <dgm:presLayoutVars>
          <dgm:bulletEnabled val="1"/>
        </dgm:presLayoutVars>
      </dgm:prSet>
      <dgm:spPr/>
    </dgm:pt>
    <dgm:pt modelId="{B7A3EAC1-BA14-124A-8B27-8DA1B415498D}" type="pres">
      <dgm:prSet presAssocID="{0D975577-AC63-D241-87A8-070112C7BD9B}" presName="sibTrans" presStyleLbl="sibTrans1D1" presStyleIdx="4" presStyleCnt="6"/>
      <dgm:spPr/>
    </dgm:pt>
    <dgm:pt modelId="{42C51531-FC48-3044-A019-EAA61FB4E572}" type="pres">
      <dgm:prSet presAssocID="{0D975577-AC63-D241-87A8-070112C7BD9B}" presName="connectorText" presStyleLbl="sibTrans1D1" presStyleIdx="4" presStyleCnt="6"/>
      <dgm:spPr/>
    </dgm:pt>
    <dgm:pt modelId="{1335F771-C8C5-0F41-B85D-703A60AF5CEA}" type="pres">
      <dgm:prSet presAssocID="{67DE8D99-F135-1047-AC7A-A2F71EE73B2F}" presName="node" presStyleLbl="node1" presStyleIdx="5" presStyleCnt="7">
        <dgm:presLayoutVars>
          <dgm:bulletEnabled val="1"/>
        </dgm:presLayoutVars>
      </dgm:prSet>
      <dgm:spPr/>
    </dgm:pt>
    <dgm:pt modelId="{C538A826-976E-7344-AE53-6F7E56D4EF8D}" type="pres">
      <dgm:prSet presAssocID="{DD7F455B-8895-0441-AFE6-13B87E521124}" presName="sibTrans" presStyleLbl="sibTrans1D1" presStyleIdx="5" presStyleCnt="6"/>
      <dgm:spPr/>
    </dgm:pt>
    <dgm:pt modelId="{964CA1C5-5B6B-1A4C-885A-895C9469FB68}" type="pres">
      <dgm:prSet presAssocID="{DD7F455B-8895-0441-AFE6-13B87E521124}" presName="connectorText" presStyleLbl="sibTrans1D1" presStyleIdx="5" presStyleCnt="6"/>
      <dgm:spPr/>
    </dgm:pt>
    <dgm:pt modelId="{D3E97BBD-931A-1848-834B-9EB447231A8B}" type="pres">
      <dgm:prSet presAssocID="{170CE922-4993-EA47-B9E0-5A4FA2A6E27F}" presName="node" presStyleLbl="node1" presStyleIdx="6" presStyleCnt="7">
        <dgm:presLayoutVars>
          <dgm:bulletEnabled val="1"/>
        </dgm:presLayoutVars>
      </dgm:prSet>
      <dgm:spPr/>
    </dgm:pt>
  </dgm:ptLst>
  <dgm:cxnLst>
    <dgm:cxn modelId="{BBE7CF08-2FFB-5349-91DD-1BCB0EF103AA}" type="presOf" srcId="{E9A19B36-5C3E-3D4C-B66B-659E37272ACA}" destId="{B85DBFCB-9219-A746-BE32-5FD3994A17F6}" srcOrd="1" destOrd="0" presId="urn:microsoft.com/office/officeart/2005/8/layout/bProcess3"/>
    <dgm:cxn modelId="{3981110B-285B-6F4D-BCB0-EC599AD73B56}" type="presOf" srcId="{C3768488-79F1-FD44-83CE-2B917E91F300}" destId="{85658110-0BD5-CE49-992C-E007EEB88FC4}" srcOrd="0" destOrd="0" presId="urn:microsoft.com/office/officeart/2005/8/layout/bProcess3"/>
    <dgm:cxn modelId="{C7A5681D-5F84-234E-8287-75D4E66D0D61}" type="presOf" srcId="{170CE922-4993-EA47-B9E0-5A4FA2A6E27F}" destId="{D3E97BBD-931A-1848-834B-9EB447231A8B}" srcOrd="0" destOrd="0" presId="urn:microsoft.com/office/officeart/2005/8/layout/bProcess3"/>
    <dgm:cxn modelId="{B6B0F91E-9D6C-AA4F-A153-59F063E3D681}" srcId="{1D19B527-9064-D249-A15D-61E8675F805D}" destId="{92255873-9862-0244-903F-65B644570689}" srcOrd="2" destOrd="0" parTransId="{44026013-74C2-8B4D-B012-ADD191A3DAE6}" sibTransId="{E9A19B36-5C3E-3D4C-B66B-659E37272ACA}"/>
    <dgm:cxn modelId="{DA2B8841-A6A9-B448-8597-7342F248E367}" type="presOf" srcId="{DD7F455B-8895-0441-AFE6-13B87E521124}" destId="{C538A826-976E-7344-AE53-6F7E56D4EF8D}" srcOrd="0" destOrd="0" presId="urn:microsoft.com/office/officeart/2005/8/layout/bProcess3"/>
    <dgm:cxn modelId="{79DB3444-740A-0544-A671-45D1D4D3EE31}" type="presOf" srcId="{E74DC361-6223-774D-9B72-6A65AECB9240}" destId="{9DF9E887-B9F5-7B4D-A4E2-FB04CF33E7EE}" srcOrd="0" destOrd="0" presId="urn:microsoft.com/office/officeart/2005/8/layout/bProcess3"/>
    <dgm:cxn modelId="{46B52448-D964-DD49-8214-9DA17E3D88BD}" srcId="{1D19B527-9064-D249-A15D-61E8675F805D}" destId="{67DE8D99-F135-1047-AC7A-A2F71EE73B2F}" srcOrd="5" destOrd="0" parTransId="{ADCAAE94-63F7-114E-89D2-16CA350E104C}" sibTransId="{DD7F455B-8895-0441-AFE6-13B87E521124}"/>
    <dgm:cxn modelId="{83183E53-5F59-464E-8B90-58EC87BFE0EA}" srcId="{1D19B527-9064-D249-A15D-61E8675F805D}" destId="{903D5D4D-4259-E94F-84E5-D13F97078A12}" srcOrd="3" destOrd="0" parTransId="{D85B7F71-9A60-1B47-A32A-554B622E0F2C}" sibTransId="{CC5BE709-6A46-B74F-B5BB-49E7CA858A98}"/>
    <dgm:cxn modelId="{A1C9215E-DB6A-A244-A50B-447BD058C2D3}" srcId="{1D19B527-9064-D249-A15D-61E8675F805D}" destId="{8B083361-BD66-884E-A032-7A2D12714674}" srcOrd="0" destOrd="0" parTransId="{A9ABF59A-46CB-0740-A530-3302361237A9}" sibTransId="{5818A5C6-28E1-5743-A2B1-5370B7FD053F}"/>
    <dgm:cxn modelId="{FD61D861-8435-DD42-8E89-D59109DF7271}" type="presOf" srcId="{92255873-9862-0244-903F-65B644570689}" destId="{A30D9B32-1B2A-C741-8593-9EA81428E8A5}" srcOrd="0" destOrd="0" presId="urn:microsoft.com/office/officeart/2005/8/layout/bProcess3"/>
    <dgm:cxn modelId="{947ECF64-B4A0-2842-B725-A78609656E15}" srcId="{1D19B527-9064-D249-A15D-61E8675F805D}" destId="{170CE922-4993-EA47-B9E0-5A4FA2A6E27F}" srcOrd="6" destOrd="0" parTransId="{90FE81DA-9E50-234E-AB27-00888782BC7B}" sibTransId="{67062AF8-C8D7-FE4E-9CE5-64EC03CE8BC2}"/>
    <dgm:cxn modelId="{B178EF7B-02D1-114F-96A7-26AB179D0585}" type="presOf" srcId="{CC5BE709-6A46-B74F-B5BB-49E7CA858A98}" destId="{A2DDCE95-A0C5-774A-B1E4-44F8CF371C80}" srcOrd="1" destOrd="0" presId="urn:microsoft.com/office/officeart/2005/8/layout/bProcess3"/>
    <dgm:cxn modelId="{19CDDB80-9A7A-C746-87A1-4429C3741209}" type="presOf" srcId="{8B083361-BD66-884E-A032-7A2D12714674}" destId="{B715B23F-E2BB-F94D-B684-A7B7FF994920}" srcOrd="0" destOrd="0" presId="urn:microsoft.com/office/officeart/2005/8/layout/bProcess3"/>
    <dgm:cxn modelId="{39BA3C82-67DB-504D-9387-FDFB97A2D098}" type="presOf" srcId="{67DE8D99-F135-1047-AC7A-A2F71EE73B2F}" destId="{1335F771-C8C5-0F41-B85D-703A60AF5CEA}" srcOrd="0" destOrd="0" presId="urn:microsoft.com/office/officeart/2005/8/layout/bProcess3"/>
    <dgm:cxn modelId="{5F69E087-64F7-0247-B508-1A38CF318772}" srcId="{1D19B527-9064-D249-A15D-61E8675F805D}" destId="{E74DC361-6223-774D-9B72-6A65AECB9240}" srcOrd="1" destOrd="0" parTransId="{BADB75D7-27D7-3142-A74F-DB8D637E447C}" sibTransId="{3F838C4B-6C6F-2F4D-8DE9-F3A849BC65BC}"/>
    <dgm:cxn modelId="{AF4F3396-0FC8-3F48-93CE-F15E772DBBEF}" type="presOf" srcId="{0D975577-AC63-D241-87A8-070112C7BD9B}" destId="{B7A3EAC1-BA14-124A-8B27-8DA1B415498D}" srcOrd="0" destOrd="0" presId="urn:microsoft.com/office/officeart/2005/8/layout/bProcess3"/>
    <dgm:cxn modelId="{744523B9-D7B0-FB48-A677-5897B4F6CDB0}" type="presOf" srcId="{5818A5C6-28E1-5743-A2B1-5370B7FD053F}" destId="{92D4C6CE-55E8-0145-9C9F-C91CBE87C721}" srcOrd="1" destOrd="0" presId="urn:microsoft.com/office/officeart/2005/8/layout/bProcess3"/>
    <dgm:cxn modelId="{7F5576C2-3E7C-F049-89AC-233F57D2AA86}" srcId="{1D19B527-9064-D249-A15D-61E8675F805D}" destId="{C3768488-79F1-FD44-83CE-2B917E91F300}" srcOrd="4" destOrd="0" parTransId="{B2060FC8-9301-FC40-A17A-5D65673007A4}" sibTransId="{0D975577-AC63-D241-87A8-070112C7BD9B}"/>
    <dgm:cxn modelId="{B3BF4ACF-B16B-8D4B-A346-6995EB57DF3A}" type="presOf" srcId="{3F838C4B-6C6F-2F4D-8DE9-F3A849BC65BC}" destId="{90BCC38A-7425-A947-B7E1-C6E68C881DC0}" srcOrd="0" destOrd="0" presId="urn:microsoft.com/office/officeart/2005/8/layout/bProcess3"/>
    <dgm:cxn modelId="{F37183D0-6BCB-E546-883F-B0B7FAFDD945}" type="presOf" srcId="{903D5D4D-4259-E94F-84E5-D13F97078A12}" destId="{1527471F-4AC5-B44D-B80B-1552AF8B6965}" srcOrd="0" destOrd="0" presId="urn:microsoft.com/office/officeart/2005/8/layout/bProcess3"/>
    <dgm:cxn modelId="{A48F54D1-235E-2A42-914C-13596BB7AD81}" type="presOf" srcId="{5818A5C6-28E1-5743-A2B1-5370B7FD053F}" destId="{F0F141B2-7FB7-724D-9A06-5474BB66094D}" srcOrd="0" destOrd="0" presId="urn:microsoft.com/office/officeart/2005/8/layout/bProcess3"/>
    <dgm:cxn modelId="{2D4A81D1-94A8-1D4D-A7CD-73C7B1958B07}" type="presOf" srcId="{3F838C4B-6C6F-2F4D-8DE9-F3A849BC65BC}" destId="{328A3C58-85F7-C34E-A351-45FBFA22AEC2}" srcOrd="1" destOrd="0" presId="urn:microsoft.com/office/officeart/2005/8/layout/bProcess3"/>
    <dgm:cxn modelId="{ABF4F2EA-10B1-A84F-82CC-4CC92166583F}" type="presOf" srcId="{E9A19B36-5C3E-3D4C-B66B-659E37272ACA}" destId="{846AA0C3-3843-C84E-A35D-8397CB397EB4}" srcOrd="0" destOrd="0" presId="urn:microsoft.com/office/officeart/2005/8/layout/bProcess3"/>
    <dgm:cxn modelId="{A0A911EB-7702-614A-BDBA-96380608C32C}" type="presOf" srcId="{DD7F455B-8895-0441-AFE6-13B87E521124}" destId="{964CA1C5-5B6B-1A4C-885A-895C9469FB68}" srcOrd="1" destOrd="0" presId="urn:microsoft.com/office/officeart/2005/8/layout/bProcess3"/>
    <dgm:cxn modelId="{375499EE-90EF-3C40-A35A-7BDB54AA7F5F}" type="presOf" srcId="{CC5BE709-6A46-B74F-B5BB-49E7CA858A98}" destId="{6B5E2216-C7F4-A14E-8E18-CD471C9CEDB5}" srcOrd="0" destOrd="0" presId="urn:microsoft.com/office/officeart/2005/8/layout/bProcess3"/>
    <dgm:cxn modelId="{C85EAFEE-5F3A-B54A-8F98-2AC8CFF4F968}" type="presOf" srcId="{0D975577-AC63-D241-87A8-070112C7BD9B}" destId="{42C51531-FC48-3044-A019-EAA61FB4E572}" srcOrd="1" destOrd="0" presId="urn:microsoft.com/office/officeart/2005/8/layout/bProcess3"/>
    <dgm:cxn modelId="{7FF4F3EF-2068-5A47-8356-891AF590F4F1}" type="presOf" srcId="{1D19B527-9064-D249-A15D-61E8675F805D}" destId="{739BAA77-8C4F-014D-B931-706551CD999F}" srcOrd="0" destOrd="0" presId="urn:microsoft.com/office/officeart/2005/8/layout/bProcess3"/>
    <dgm:cxn modelId="{E012209C-7D39-D043-8C8B-0205442FB176}" type="presParOf" srcId="{739BAA77-8C4F-014D-B931-706551CD999F}" destId="{B715B23F-E2BB-F94D-B684-A7B7FF994920}" srcOrd="0" destOrd="0" presId="urn:microsoft.com/office/officeart/2005/8/layout/bProcess3"/>
    <dgm:cxn modelId="{F1F82310-84D8-9541-9760-82D427A9C72F}" type="presParOf" srcId="{739BAA77-8C4F-014D-B931-706551CD999F}" destId="{F0F141B2-7FB7-724D-9A06-5474BB66094D}" srcOrd="1" destOrd="0" presId="urn:microsoft.com/office/officeart/2005/8/layout/bProcess3"/>
    <dgm:cxn modelId="{2193D920-77CF-A14A-85C0-174059741353}" type="presParOf" srcId="{F0F141B2-7FB7-724D-9A06-5474BB66094D}" destId="{92D4C6CE-55E8-0145-9C9F-C91CBE87C721}" srcOrd="0" destOrd="0" presId="urn:microsoft.com/office/officeart/2005/8/layout/bProcess3"/>
    <dgm:cxn modelId="{E03FCBC7-5F96-1E4A-9F9E-636C76190D4C}" type="presParOf" srcId="{739BAA77-8C4F-014D-B931-706551CD999F}" destId="{9DF9E887-B9F5-7B4D-A4E2-FB04CF33E7EE}" srcOrd="2" destOrd="0" presId="urn:microsoft.com/office/officeart/2005/8/layout/bProcess3"/>
    <dgm:cxn modelId="{A2FE62C6-8CBF-094D-9275-914791064032}" type="presParOf" srcId="{739BAA77-8C4F-014D-B931-706551CD999F}" destId="{90BCC38A-7425-A947-B7E1-C6E68C881DC0}" srcOrd="3" destOrd="0" presId="urn:microsoft.com/office/officeart/2005/8/layout/bProcess3"/>
    <dgm:cxn modelId="{FADDA8B9-D233-FF4C-8F9A-2A2E2771A5D0}" type="presParOf" srcId="{90BCC38A-7425-A947-B7E1-C6E68C881DC0}" destId="{328A3C58-85F7-C34E-A351-45FBFA22AEC2}" srcOrd="0" destOrd="0" presId="urn:microsoft.com/office/officeart/2005/8/layout/bProcess3"/>
    <dgm:cxn modelId="{9D3A0187-C077-EB48-B0DB-09DCD1D2BF13}" type="presParOf" srcId="{739BAA77-8C4F-014D-B931-706551CD999F}" destId="{A30D9B32-1B2A-C741-8593-9EA81428E8A5}" srcOrd="4" destOrd="0" presId="urn:microsoft.com/office/officeart/2005/8/layout/bProcess3"/>
    <dgm:cxn modelId="{A5194EF0-5D24-914B-8E64-EF54196E5287}" type="presParOf" srcId="{739BAA77-8C4F-014D-B931-706551CD999F}" destId="{846AA0C3-3843-C84E-A35D-8397CB397EB4}" srcOrd="5" destOrd="0" presId="urn:microsoft.com/office/officeart/2005/8/layout/bProcess3"/>
    <dgm:cxn modelId="{954F7B98-627F-B447-8EDF-8BC45821362D}" type="presParOf" srcId="{846AA0C3-3843-C84E-A35D-8397CB397EB4}" destId="{B85DBFCB-9219-A746-BE32-5FD3994A17F6}" srcOrd="0" destOrd="0" presId="urn:microsoft.com/office/officeart/2005/8/layout/bProcess3"/>
    <dgm:cxn modelId="{A7E8286A-731D-DA42-A015-2B32B807F262}" type="presParOf" srcId="{739BAA77-8C4F-014D-B931-706551CD999F}" destId="{1527471F-4AC5-B44D-B80B-1552AF8B6965}" srcOrd="6" destOrd="0" presId="urn:microsoft.com/office/officeart/2005/8/layout/bProcess3"/>
    <dgm:cxn modelId="{D4E071DF-7B2C-BE42-9CB6-E0E9C36CD5BD}" type="presParOf" srcId="{739BAA77-8C4F-014D-B931-706551CD999F}" destId="{6B5E2216-C7F4-A14E-8E18-CD471C9CEDB5}" srcOrd="7" destOrd="0" presId="urn:microsoft.com/office/officeart/2005/8/layout/bProcess3"/>
    <dgm:cxn modelId="{B5EAF4F2-8866-E14C-88C9-3BEF938ACA5E}" type="presParOf" srcId="{6B5E2216-C7F4-A14E-8E18-CD471C9CEDB5}" destId="{A2DDCE95-A0C5-774A-B1E4-44F8CF371C80}" srcOrd="0" destOrd="0" presId="urn:microsoft.com/office/officeart/2005/8/layout/bProcess3"/>
    <dgm:cxn modelId="{7D18FC90-EE00-5E42-B9AD-C7DBF09BDA3D}" type="presParOf" srcId="{739BAA77-8C4F-014D-B931-706551CD999F}" destId="{85658110-0BD5-CE49-992C-E007EEB88FC4}" srcOrd="8" destOrd="0" presId="urn:microsoft.com/office/officeart/2005/8/layout/bProcess3"/>
    <dgm:cxn modelId="{3956C58D-5962-A646-8006-FFBE84C335C2}" type="presParOf" srcId="{739BAA77-8C4F-014D-B931-706551CD999F}" destId="{B7A3EAC1-BA14-124A-8B27-8DA1B415498D}" srcOrd="9" destOrd="0" presId="urn:microsoft.com/office/officeart/2005/8/layout/bProcess3"/>
    <dgm:cxn modelId="{6BDA1CEF-75B6-6E42-B73B-26C74EC1C81D}" type="presParOf" srcId="{B7A3EAC1-BA14-124A-8B27-8DA1B415498D}" destId="{42C51531-FC48-3044-A019-EAA61FB4E572}" srcOrd="0" destOrd="0" presId="urn:microsoft.com/office/officeart/2005/8/layout/bProcess3"/>
    <dgm:cxn modelId="{2845E3C8-132F-9249-B65F-75B61FAFAE03}" type="presParOf" srcId="{739BAA77-8C4F-014D-B931-706551CD999F}" destId="{1335F771-C8C5-0F41-B85D-703A60AF5CEA}" srcOrd="10" destOrd="0" presId="urn:microsoft.com/office/officeart/2005/8/layout/bProcess3"/>
    <dgm:cxn modelId="{B1BD003C-DFA7-4842-9527-91676399EAE5}" type="presParOf" srcId="{739BAA77-8C4F-014D-B931-706551CD999F}" destId="{C538A826-976E-7344-AE53-6F7E56D4EF8D}" srcOrd="11" destOrd="0" presId="urn:microsoft.com/office/officeart/2005/8/layout/bProcess3"/>
    <dgm:cxn modelId="{5CB65824-F31C-8B46-952F-18A97A062809}" type="presParOf" srcId="{C538A826-976E-7344-AE53-6F7E56D4EF8D}" destId="{964CA1C5-5B6B-1A4C-885A-895C9469FB68}" srcOrd="0" destOrd="0" presId="urn:microsoft.com/office/officeart/2005/8/layout/bProcess3"/>
    <dgm:cxn modelId="{A13BB7B5-6CAF-7B4B-8C4B-930A055B63BB}" type="presParOf" srcId="{739BAA77-8C4F-014D-B931-706551CD999F}" destId="{D3E97BBD-931A-1848-834B-9EB447231A8B}"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0FE525-BA4E-B845-A0AA-BEF05414FD63}" type="doc">
      <dgm:prSet loTypeId="urn:microsoft.com/office/officeart/2005/8/layout/radial1" loCatId="process" qsTypeId="urn:microsoft.com/office/officeart/2005/8/quickstyle/simple5" qsCatId="simple" csTypeId="urn:microsoft.com/office/officeart/2005/8/colors/accent1_2" csCatId="accent1" phldr="1"/>
      <dgm:spPr/>
      <dgm:t>
        <a:bodyPr/>
        <a:lstStyle/>
        <a:p>
          <a:endParaRPr lang="en-US"/>
        </a:p>
      </dgm:t>
    </dgm:pt>
    <dgm:pt modelId="{20D5E1D3-E432-E64F-A02C-5E556BD54021}">
      <dgm:prSet custT="1"/>
      <dgm:spPr/>
      <dgm:t>
        <a:bodyPr/>
        <a:lstStyle/>
        <a:p>
          <a:pPr algn="ctr"/>
          <a:r>
            <a:rPr lang="en-US" sz="1500" dirty="0"/>
            <a:t>Control Unit</a:t>
          </a:r>
        </a:p>
        <a:p>
          <a:pPr algn="ctr"/>
          <a:r>
            <a:rPr lang="en-US" sz="1100" dirty="0"/>
            <a:t>Takes in standard power input and houses the device’s interfaces between the Android tablet and actuators, ethernet, fingerprint scanner, and camera</a:t>
          </a:r>
          <a:r>
            <a:rPr lang="en-US" sz="1200" dirty="0"/>
            <a:t>.</a:t>
          </a:r>
        </a:p>
      </dgm:t>
    </dgm:pt>
    <dgm:pt modelId="{0B9B158B-2946-6B49-9B8F-1F1FE5A153E4}" type="parTrans" cxnId="{D36519EB-CB2A-3B4F-BF9C-E2179861ADE6}">
      <dgm:prSet/>
      <dgm:spPr/>
      <dgm:t>
        <a:bodyPr/>
        <a:lstStyle/>
        <a:p>
          <a:endParaRPr lang="en-US"/>
        </a:p>
      </dgm:t>
    </dgm:pt>
    <dgm:pt modelId="{96B695C0-C870-AA4D-B4CD-44C34EC75B77}" type="sibTrans" cxnId="{D36519EB-CB2A-3B4F-BF9C-E2179861ADE6}">
      <dgm:prSet/>
      <dgm:spPr/>
      <dgm:t>
        <a:bodyPr/>
        <a:lstStyle/>
        <a:p>
          <a:endParaRPr lang="en-US"/>
        </a:p>
      </dgm:t>
    </dgm:pt>
    <dgm:pt modelId="{CA5C315C-2CE8-2D47-ADC8-4C03501C8010}">
      <dgm:prSet custT="1"/>
      <dgm:spPr/>
      <dgm:t>
        <a:bodyPr/>
        <a:lstStyle/>
        <a:p>
          <a:r>
            <a:rPr lang="en-US" sz="1200" dirty="0"/>
            <a:t>DB 6 Actuator (x2)</a:t>
          </a:r>
        </a:p>
      </dgm:t>
    </dgm:pt>
    <dgm:pt modelId="{36AC4BED-C650-594B-9222-F97780698E0E}" type="parTrans" cxnId="{94B6169E-0355-4247-ACEC-D35AD505AB73}">
      <dgm:prSet/>
      <dgm:spPr/>
      <dgm:t>
        <a:bodyPr/>
        <a:lstStyle/>
        <a:p>
          <a:endParaRPr lang="en-US"/>
        </a:p>
      </dgm:t>
    </dgm:pt>
    <dgm:pt modelId="{7254F139-A10A-2D41-8D74-69CD32FF45CB}" type="sibTrans" cxnId="{94B6169E-0355-4247-ACEC-D35AD505AB73}">
      <dgm:prSet/>
      <dgm:spPr/>
      <dgm:t>
        <a:bodyPr/>
        <a:lstStyle/>
        <a:p>
          <a:endParaRPr lang="en-US"/>
        </a:p>
      </dgm:t>
    </dgm:pt>
    <dgm:pt modelId="{E18373B6-E432-5F49-9A66-368D5A1FA5B6}">
      <dgm:prSet custT="1"/>
      <dgm:spPr/>
      <dgm:t>
        <a:bodyPr/>
        <a:lstStyle/>
        <a:p>
          <a:r>
            <a:rPr lang="en-US" sz="1200" dirty="0"/>
            <a:t>LA 22 Actuator</a:t>
          </a:r>
        </a:p>
      </dgm:t>
    </dgm:pt>
    <dgm:pt modelId="{9EF1F862-691E-464B-8098-BB821AE4E234}" type="parTrans" cxnId="{785EB324-1D37-304E-A568-63766C2423D6}">
      <dgm:prSet/>
      <dgm:spPr/>
      <dgm:t>
        <a:bodyPr/>
        <a:lstStyle/>
        <a:p>
          <a:endParaRPr lang="en-US"/>
        </a:p>
      </dgm:t>
    </dgm:pt>
    <dgm:pt modelId="{AD2E81F7-2E63-2946-BE44-9B5C8593890F}" type="sibTrans" cxnId="{785EB324-1D37-304E-A568-63766C2423D6}">
      <dgm:prSet/>
      <dgm:spPr/>
      <dgm:t>
        <a:bodyPr/>
        <a:lstStyle/>
        <a:p>
          <a:endParaRPr lang="en-US"/>
        </a:p>
      </dgm:t>
    </dgm:pt>
    <dgm:pt modelId="{AB2D0FB6-2A6D-6441-9E15-55BCDB5D5DE8}">
      <dgm:prSet custT="1"/>
      <dgm:spPr/>
      <dgm:t>
        <a:bodyPr/>
        <a:lstStyle/>
        <a:p>
          <a:r>
            <a:rPr lang="en-US" sz="1200" dirty="0"/>
            <a:t>Rotary Actuator</a:t>
          </a:r>
        </a:p>
      </dgm:t>
    </dgm:pt>
    <dgm:pt modelId="{A4B6D76C-3781-634C-B162-2AE000454752}" type="parTrans" cxnId="{D4B88132-62B2-0E43-939E-CC41855CD3C0}">
      <dgm:prSet/>
      <dgm:spPr/>
      <dgm:t>
        <a:bodyPr/>
        <a:lstStyle/>
        <a:p>
          <a:endParaRPr lang="en-US"/>
        </a:p>
      </dgm:t>
    </dgm:pt>
    <dgm:pt modelId="{AF678069-C708-C246-8B0A-EA9DB59E7AD8}" type="sibTrans" cxnId="{D4B88132-62B2-0E43-939E-CC41855CD3C0}">
      <dgm:prSet/>
      <dgm:spPr/>
      <dgm:t>
        <a:bodyPr/>
        <a:lstStyle/>
        <a:p>
          <a:endParaRPr lang="en-US"/>
        </a:p>
      </dgm:t>
    </dgm:pt>
    <dgm:pt modelId="{5F684B2D-9DAE-E149-9FD8-3429760EFEB7}">
      <dgm:prSet custT="1"/>
      <dgm:spPr/>
      <dgm:t>
        <a:bodyPr/>
        <a:lstStyle/>
        <a:p>
          <a:r>
            <a:rPr lang="en-US" sz="1200" dirty="0"/>
            <a:t>Rotary Actuator</a:t>
          </a:r>
        </a:p>
      </dgm:t>
    </dgm:pt>
    <dgm:pt modelId="{81FE38EB-1D3D-AC47-8759-3826D568D059}" type="parTrans" cxnId="{A93F3711-33C5-8B4B-AE93-5033C91552BE}">
      <dgm:prSet/>
      <dgm:spPr/>
      <dgm:t>
        <a:bodyPr/>
        <a:lstStyle/>
        <a:p>
          <a:endParaRPr lang="en-US"/>
        </a:p>
      </dgm:t>
    </dgm:pt>
    <dgm:pt modelId="{1AAD8D83-7ACD-C545-B951-A2E537EBAA42}" type="sibTrans" cxnId="{A93F3711-33C5-8B4B-AE93-5033C91552BE}">
      <dgm:prSet/>
      <dgm:spPr/>
      <dgm:t>
        <a:bodyPr/>
        <a:lstStyle/>
        <a:p>
          <a:endParaRPr lang="en-US"/>
        </a:p>
      </dgm:t>
    </dgm:pt>
    <dgm:pt modelId="{985D1CF6-793C-8242-9A48-52CCF67C3180}">
      <dgm:prSet custT="1"/>
      <dgm:spPr/>
      <dgm:t>
        <a:bodyPr/>
        <a:lstStyle/>
        <a:p>
          <a:r>
            <a:rPr lang="en-US" sz="1200" dirty="0"/>
            <a:t>Android Tablet</a:t>
          </a:r>
        </a:p>
      </dgm:t>
    </dgm:pt>
    <dgm:pt modelId="{13BF267B-FFBF-6245-908C-BC3F27BABC86}" type="parTrans" cxnId="{73A09C14-627D-F645-9DE1-5630DEA03695}">
      <dgm:prSet/>
      <dgm:spPr/>
      <dgm:t>
        <a:bodyPr/>
        <a:lstStyle/>
        <a:p>
          <a:endParaRPr lang="en-US"/>
        </a:p>
      </dgm:t>
    </dgm:pt>
    <dgm:pt modelId="{E5F76E05-A04D-DD42-AAD1-E8E97E9CDE4A}" type="sibTrans" cxnId="{73A09C14-627D-F645-9DE1-5630DEA03695}">
      <dgm:prSet/>
      <dgm:spPr/>
      <dgm:t>
        <a:bodyPr/>
        <a:lstStyle/>
        <a:p>
          <a:endParaRPr lang="en-US"/>
        </a:p>
      </dgm:t>
    </dgm:pt>
    <dgm:pt modelId="{AB13D99F-AB2B-E340-8A2C-A8BBE2B0C1B5}">
      <dgm:prSet custT="1"/>
      <dgm:spPr/>
      <dgm:t>
        <a:bodyPr/>
        <a:lstStyle/>
        <a:p>
          <a:r>
            <a:rPr lang="en-US" sz="1200" dirty="0"/>
            <a:t>Camera</a:t>
          </a:r>
        </a:p>
      </dgm:t>
    </dgm:pt>
    <dgm:pt modelId="{9A87226E-15EE-F54B-A23F-079B2DB6BAF0}" type="parTrans" cxnId="{2A436E80-3D2E-454F-8190-94ECF42A8F66}">
      <dgm:prSet/>
      <dgm:spPr/>
      <dgm:t>
        <a:bodyPr/>
        <a:lstStyle/>
        <a:p>
          <a:endParaRPr lang="en-US"/>
        </a:p>
      </dgm:t>
    </dgm:pt>
    <dgm:pt modelId="{4343844C-400A-194A-9234-07C9C4946279}" type="sibTrans" cxnId="{2A436E80-3D2E-454F-8190-94ECF42A8F66}">
      <dgm:prSet/>
      <dgm:spPr/>
      <dgm:t>
        <a:bodyPr/>
        <a:lstStyle/>
        <a:p>
          <a:endParaRPr lang="en-US"/>
        </a:p>
      </dgm:t>
    </dgm:pt>
    <dgm:pt modelId="{B3D48097-143F-8542-959E-CF618ADE0290}">
      <dgm:prSet custT="1"/>
      <dgm:spPr/>
      <dgm:t>
        <a:bodyPr/>
        <a:lstStyle/>
        <a:p>
          <a:r>
            <a:rPr lang="en-US" sz="1200" dirty="0"/>
            <a:t>Fingerprint Scanner</a:t>
          </a:r>
        </a:p>
      </dgm:t>
    </dgm:pt>
    <dgm:pt modelId="{C33DDDBA-6EF6-C240-9BBC-4288C3199E07}" type="parTrans" cxnId="{953F72B9-EBC4-4141-8443-A881F1D70B69}">
      <dgm:prSet/>
      <dgm:spPr/>
      <dgm:t>
        <a:bodyPr/>
        <a:lstStyle/>
        <a:p>
          <a:endParaRPr lang="en-US"/>
        </a:p>
      </dgm:t>
    </dgm:pt>
    <dgm:pt modelId="{79EAF208-917A-DC46-8763-D0413EF7A763}" type="sibTrans" cxnId="{953F72B9-EBC4-4141-8443-A881F1D70B69}">
      <dgm:prSet/>
      <dgm:spPr/>
      <dgm:t>
        <a:bodyPr/>
        <a:lstStyle/>
        <a:p>
          <a:endParaRPr lang="en-US"/>
        </a:p>
      </dgm:t>
    </dgm:pt>
    <dgm:pt modelId="{8335F353-CE73-274E-A51B-7C0237B7BFEF}">
      <dgm:prSet custT="1"/>
      <dgm:spPr/>
      <dgm:t>
        <a:bodyPr/>
        <a:lstStyle/>
        <a:p>
          <a:r>
            <a:rPr lang="en-US" sz="1200" dirty="0"/>
            <a:t>Ethernet Adapter</a:t>
          </a:r>
        </a:p>
      </dgm:t>
    </dgm:pt>
    <dgm:pt modelId="{3FE4D2D9-211D-4E40-A1B3-EFE44F17EF93}" type="parTrans" cxnId="{C59BBDFA-F582-8A4E-BB36-AAB633322FC5}">
      <dgm:prSet/>
      <dgm:spPr/>
      <dgm:t>
        <a:bodyPr/>
        <a:lstStyle/>
        <a:p>
          <a:endParaRPr lang="en-US"/>
        </a:p>
      </dgm:t>
    </dgm:pt>
    <dgm:pt modelId="{26423D49-6563-0C45-A5D1-3DCF77218109}" type="sibTrans" cxnId="{C59BBDFA-F582-8A4E-BB36-AAB633322FC5}">
      <dgm:prSet/>
      <dgm:spPr/>
      <dgm:t>
        <a:bodyPr/>
        <a:lstStyle/>
        <a:p>
          <a:endParaRPr lang="en-US"/>
        </a:p>
      </dgm:t>
    </dgm:pt>
    <dgm:pt modelId="{C9F31844-6F87-0447-ADFE-732DA403FF89}" type="pres">
      <dgm:prSet presAssocID="{600FE525-BA4E-B845-A0AA-BEF05414FD63}" presName="cycle" presStyleCnt="0">
        <dgm:presLayoutVars>
          <dgm:chMax val="1"/>
          <dgm:dir/>
          <dgm:animLvl val="ctr"/>
          <dgm:resizeHandles val="exact"/>
        </dgm:presLayoutVars>
      </dgm:prSet>
      <dgm:spPr/>
    </dgm:pt>
    <dgm:pt modelId="{193CB111-0C3F-1640-B67D-DF1A2C37F630}" type="pres">
      <dgm:prSet presAssocID="{20D5E1D3-E432-E64F-A02C-5E556BD54021}" presName="centerShape" presStyleLbl="node0" presStyleIdx="0" presStyleCnt="1" custScaleX="226469" custScaleY="207328"/>
      <dgm:spPr/>
    </dgm:pt>
    <dgm:pt modelId="{9C04B39F-A7E0-B44C-9883-765D399270EC}" type="pres">
      <dgm:prSet presAssocID="{36AC4BED-C650-594B-9222-F97780698E0E}" presName="Name9" presStyleLbl="parChTrans1D2" presStyleIdx="0" presStyleCnt="8"/>
      <dgm:spPr/>
    </dgm:pt>
    <dgm:pt modelId="{587165B4-C832-5B48-AFD7-97BD84E19F3B}" type="pres">
      <dgm:prSet presAssocID="{36AC4BED-C650-594B-9222-F97780698E0E}" presName="connTx" presStyleLbl="parChTrans1D2" presStyleIdx="0" presStyleCnt="8"/>
      <dgm:spPr/>
    </dgm:pt>
    <dgm:pt modelId="{47A05386-6B47-9A4C-8C0E-2BC8B620D9FF}" type="pres">
      <dgm:prSet presAssocID="{CA5C315C-2CE8-2D47-ADC8-4C03501C8010}" presName="node" presStyleLbl="node1" presStyleIdx="0" presStyleCnt="8" custRadScaleRad="115707" custRadScaleInc="183463">
        <dgm:presLayoutVars>
          <dgm:bulletEnabled val="1"/>
        </dgm:presLayoutVars>
      </dgm:prSet>
      <dgm:spPr/>
    </dgm:pt>
    <dgm:pt modelId="{C87D4168-179B-4548-A6FD-B02F0669FA05}" type="pres">
      <dgm:prSet presAssocID="{9EF1F862-691E-464B-8098-BB821AE4E234}" presName="Name9" presStyleLbl="parChTrans1D2" presStyleIdx="1" presStyleCnt="8"/>
      <dgm:spPr/>
    </dgm:pt>
    <dgm:pt modelId="{281DA02A-CA5E-DB4C-9EC9-C7F8973D8F40}" type="pres">
      <dgm:prSet presAssocID="{9EF1F862-691E-464B-8098-BB821AE4E234}" presName="connTx" presStyleLbl="parChTrans1D2" presStyleIdx="1" presStyleCnt="8"/>
      <dgm:spPr/>
    </dgm:pt>
    <dgm:pt modelId="{020C4134-A589-6F43-BC0E-1483113E30DF}" type="pres">
      <dgm:prSet presAssocID="{E18373B6-E432-5F49-9A66-368D5A1FA5B6}" presName="node" presStyleLbl="node1" presStyleIdx="1" presStyleCnt="8" custRadScaleRad="123932" custRadScaleInc="117585">
        <dgm:presLayoutVars>
          <dgm:bulletEnabled val="1"/>
        </dgm:presLayoutVars>
      </dgm:prSet>
      <dgm:spPr/>
    </dgm:pt>
    <dgm:pt modelId="{EBBB1BAE-A198-CC43-9EF9-B682CD255BA1}" type="pres">
      <dgm:prSet presAssocID="{A4B6D76C-3781-634C-B162-2AE000454752}" presName="Name9" presStyleLbl="parChTrans1D2" presStyleIdx="2" presStyleCnt="8"/>
      <dgm:spPr/>
    </dgm:pt>
    <dgm:pt modelId="{CA7F5059-296E-B248-8F8A-3C564F4A6EEC}" type="pres">
      <dgm:prSet presAssocID="{A4B6D76C-3781-634C-B162-2AE000454752}" presName="connTx" presStyleLbl="parChTrans1D2" presStyleIdx="2" presStyleCnt="8"/>
      <dgm:spPr/>
    </dgm:pt>
    <dgm:pt modelId="{E39CB92D-84E4-E843-996F-3E15B34A9ABA}" type="pres">
      <dgm:prSet presAssocID="{AB2D0FB6-2A6D-6441-9E15-55BCDB5D5DE8}" presName="node" presStyleLbl="node1" presStyleIdx="2" presStyleCnt="8" custRadScaleRad="116170" custRadScaleInc="53588">
        <dgm:presLayoutVars>
          <dgm:bulletEnabled val="1"/>
        </dgm:presLayoutVars>
      </dgm:prSet>
      <dgm:spPr/>
    </dgm:pt>
    <dgm:pt modelId="{FD550599-D62E-0243-B287-2EEEC4CDB4E0}" type="pres">
      <dgm:prSet presAssocID="{81FE38EB-1D3D-AC47-8759-3826D568D059}" presName="Name9" presStyleLbl="parChTrans1D2" presStyleIdx="3" presStyleCnt="8"/>
      <dgm:spPr/>
    </dgm:pt>
    <dgm:pt modelId="{2CCD3A3E-D1D9-7141-B931-9663E4B18323}" type="pres">
      <dgm:prSet presAssocID="{81FE38EB-1D3D-AC47-8759-3826D568D059}" presName="connTx" presStyleLbl="parChTrans1D2" presStyleIdx="3" presStyleCnt="8"/>
      <dgm:spPr/>
    </dgm:pt>
    <dgm:pt modelId="{4779200E-C5E3-224D-97BD-0EF5334CBACD}" type="pres">
      <dgm:prSet presAssocID="{5F684B2D-9DAE-E149-9FD8-3429760EFEB7}" presName="node" presStyleLbl="node1" presStyleIdx="3" presStyleCnt="8" custRadScaleRad="122506" custRadScaleInc="-250">
        <dgm:presLayoutVars>
          <dgm:bulletEnabled val="1"/>
        </dgm:presLayoutVars>
      </dgm:prSet>
      <dgm:spPr/>
    </dgm:pt>
    <dgm:pt modelId="{CC008EC6-BABF-5D49-ABCC-86402FAE0FAD}" type="pres">
      <dgm:prSet presAssocID="{13BF267B-FFBF-6245-908C-BC3F27BABC86}" presName="Name9" presStyleLbl="parChTrans1D2" presStyleIdx="4" presStyleCnt="8"/>
      <dgm:spPr/>
    </dgm:pt>
    <dgm:pt modelId="{D7D8BDFE-3668-4544-993F-964875291697}" type="pres">
      <dgm:prSet presAssocID="{13BF267B-FFBF-6245-908C-BC3F27BABC86}" presName="connTx" presStyleLbl="parChTrans1D2" presStyleIdx="4" presStyleCnt="8"/>
      <dgm:spPr/>
    </dgm:pt>
    <dgm:pt modelId="{B86693CA-5725-1449-9F25-D59838161A82}" type="pres">
      <dgm:prSet presAssocID="{985D1CF6-793C-8242-9A48-52CCF67C3180}" presName="node" presStyleLbl="node1" presStyleIdx="4" presStyleCnt="8" custRadScaleRad="119459" custRadScaleInc="91004">
        <dgm:presLayoutVars>
          <dgm:bulletEnabled val="1"/>
        </dgm:presLayoutVars>
      </dgm:prSet>
      <dgm:spPr/>
    </dgm:pt>
    <dgm:pt modelId="{8D3CA075-DC17-AD4A-802E-3D12C61E2B64}" type="pres">
      <dgm:prSet presAssocID="{9A87226E-15EE-F54B-A23F-079B2DB6BAF0}" presName="Name9" presStyleLbl="parChTrans1D2" presStyleIdx="5" presStyleCnt="8"/>
      <dgm:spPr/>
    </dgm:pt>
    <dgm:pt modelId="{BAA96A2B-7CF4-A54D-96F7-81128F826E56}" type="pres">
      <dgm:prSet presAssocID="{9A87226E-15EE-F54B-A23F-079B2DB6BAF0}" presName="connTx" presStyleLbl="parChTrans1D2" presStyleIdx="5" presStyleCnt="8"/>
      <dgm:spPr/>
    </dgm:pt>
    <dgm:pt modelId="{374A9F88-1EE0-9F4B-AC5D-F33E8BDD8A50}" type="pres">
      <dgm:prSet presAssocID="{AB13D99F-AB2B-E340-8A2C-A8BBE2B0C1B5}" presName="node" presStyleLbl="node1" presStyleIdx="5" presStyleCnt="8" custRadScaleRad="117106" custRadScaleInc="51637">
        <dgm:presLayoutVars>
          <dgm:bulletEnabled val="1"/>
        </dgm:presLayoutVars>
      </dgm:prSet>
      <dgm:spPr/>
    </dgm:pt>
    <dgm:pt modelId="{3DCA1ABE-9FB2-E348-91FA-A2FF7FABE57B}" type="pres">
      <dgm:prSet presAssocID="{C33DDDBA-6EF6-C240-9BBC-4288C3199E07}" presName="Name9" presStyleLbl="parChTrans1D2" presStyleIdx="6" presStyleCnt="8"/>
      <dgm:spPr/>
    </dgm:pt>
    <dgm:pt modelId="{77390C05-B70C-5641-9CC0-C22FCBF85BEA}" type="pres">
      <dgm:prSet presAssocID="{C33DDDBA-6EF6-C240-9BBC-4288C3199E07}" presName="connTx" presStyleLbl="parChTrans1D2" presStyleIdx="6" presStyleCnt="8"/>
      <dgm:spPr/>
    </dgm:pt>
    <dgm:pt modelId="{41E02CB0-BE87-9045-BC08-18A232D58F1D}" type="pres">
      <dgm:prSet presAssocID="{B3D48097-143F-8542-959E-CF618ADE0290}" presName="node" presStyleLbl="node1" presStyleIdx="6" presStyleCnt="8" custRadScaleRad="121590" custRadScaleInc="6276">
        <dgm:presLayoutVars>
          <dgm:bulletEnabled val="1"/>
        </dgm:presLayoutVars>
      </dgm:prSet>
      <dgm:spPr/>
    </dgm:pt>
    <dgm:pt modelId="{994946CB-259B-9846-9EB4-7641B6ECD8CB}" type="pres">
      <dgm:prSet presAssocID="{3FE4D2D9-211D-4E40-A1B3-EFE44F17EF93}" presName="Name9" presStyleLbl="parChTrans1D2" presStyleIdx="7" presStyleCnt="8"/>
      <dgm:spPr/>
    </dgm:pt>
    <dgm:pt modelId="{E6AFC3BA-DC02-1649-84A1-35A407A2992F}" type="pres">
      <dgm:prSet presAssocID="{3FE4D2D9-211D-4E40-A1B3-EFE44F17EF93}" presName="connTx" presStyleLbl="parChTrans1D2" presStyleIdx="7" presStyleCnt="8"/>
      <dgm:spPr/>
    </dgm:pt>
    <dgm:pt modelId="{D49BC3C1-1632-904B-AB27-9C9EFE68D66B}" type="pres">
      <dgm:prSet presAssocID="{8335F353-CE73-274E-A51B-7C0237B7BFEF}" presName="node" presStyleLbl="node1" presStyleIdx="7" presStyleCnt="8" custRadScaleRad="130823" custRadScaleInc="-57834">
        <dgm:presLayoutVars>
          <dgm:bulletEnabled val="1"/>
        </dgm:presLayoutVars>
      </dgm:prSet>
      <dgm:spPr/>
    </dgm:pt>
  </dgm:ptLst>
  <dgm:cxnLst>
    <dgm:cxn modelId="{B7A44000-641D-C345-B4B5-55F477FBB270}" type="presOf" srcId="{20D5E1D3-E432-E64F-A02C-5E556BD54021}" destId="{193CB111-0C3F-1640-B67D-DF1A2C37F630}" srcOrd="0" destOrd="0" presId="urn:microsoft.com/office/officeart/2005/8/layout/radial1"/>
    <dgm:cxn modelId="{D514C20F-55FD-9541-800A-AEE8FC61D432}" type="presOf" srcId="{E18373B6-E432-5F49-9A66-368D5A1FA5B6}" destId="{020C4134-A589-6F43-BC0E-1483113E30DF}" srcOrd="0" destOrd="0" presId="urn:microsoft.com/office/officeart/2005/8/layout/radial1"/>
    <dgm:cxn modelId="{E1B53B10-0327-3842-B8A0-8E1F3F255604}" type="presOf" srcId="{3FE4D2D9-211D-4E40-A1B3-EFE44F17EF93}" destId="{994946CB-259B-9846-9EB4-7641B6ECD8CB}" srcOrd="0" destOrd="0" presId="urn:microsoft.com/office/officeart/2005/8/layout/radial1"/>
    <dgm:cxn modelId="{A93F3711-33C5-8B4B-AE93-5033C91552BE}" srcId="{20D5E1D3-E432-E64F-A02C-5E556BD54021}" destId="{5F684B2D-9DAE-E149-9FD8-3429760EFEB7}" srcOrd="3" destOrd="0" parTransId="{81FE38EB-1D3D-AC47-8759-3826D568D059}" sibTransId="{1AAD8D83-7ACD-C545-B951-A2E537EBAA42}"/>
    <dgm:cxn modelId="{73A09C14-627D-F645-9DE1-5630DEA03695}" srcId="{20D5E1D3-E432-E64F-A02C-5E556BD54021}" destId="{985D1CF6-793C-8242-9A48-52CCF67C3180}" srcOrd="4" destOrd="0" parTransId="{13BF267B-FFBF-6245-908C-BC3F27BABC86}" sibTransId="{E5F76E05-A04D-DD42-AAD1-E8E97E9CDE4A}"/>
    <dgm:cxn modelId="{83E02B1E-ACF6-DC47-AE0A-B9C7045137FC}" type="presOf" srcId="{600FE525-BA4E-B845-A0AA-BEF05414FD63}" destId="{C9F31844-6F87-0447-ADFE-732DA403FF89}" srcOrd="0" destOrd="0" presId="urn:microsoft.com/office/officeart/2005/8/layout/radial1"/>
    <dgm:cxn modelId="{4DC20523-4547-5A41-9ED2-017C6C6146DC}" type="presOf" srcId="{AB13D99F-AB2B-E340-8A2C-A8BBE2B0C1B5}" destId="{374A9F88-1EE0-9F4B-AC5D-F33E8BDD8A50}" srcOrd="0" destOrd="0" presId="urn:microsoft.com/office/officeart/2005/8/layout/radial1"/>
    <dgm:cxn modelId="{D01C5723-072A-E643-91A8-3C5BE0D28CF8}" type="presOf" srcId="{36AC4BED-C650-594B-9222-F97780698E0E}" destId="{587165B4-C832-5B48-AFD7-97BD84E19F3B}" srcOrd="1" destOrd="0" presId="urn:microsoft.com/office/officeart/2005/8/layout/radial1"/>
    <dgm:cxn modelId="{785EB324-1D37-304E-A568-63766C2423D6}" srcId="{20D5E1D3-E432-E64F-A02C-5E556BD54021}" destId="{E18373B6-E432-5F49-9A66-368D5A1FA5B6}" srcOrd="1" destOrd="0" parTransId="{9EF1F862-691E-464B-8098-BB821AE4E234}" sibTransId="{AD2E81F7-2E63-2946-BE44-9B5C8593890F}"/>
    <dgm:cxn modelId="{69A5C431-BED4-7043-91C2-6A65AF476C8E}" type="presOf" srcId="{B3D48097-143F-8542-959E-CF618ADE0290}" destId="{41E02CB0-BE87-9045-BC08-18A232D58F1D}" srcOrd="0" destOrd="0" presId="urn:microsoft.com/office/officeart/2005/8/layout/radial1"/>
    <dgm:cxn modelId="{D4B88132-62B2-0E43-939E-CC41855CD3C0}" srcId="{20D5E1D3-E432-E64F-A02C-5E556BD54021}" destId="{AB2D0FB6-2A6D-6441-9E15-55BCDB5D5DE8}" srcOrd="2" destOrd="0" parTransId="{A4B6D76C-3781-634C-B162-2AE000454752}" sibTransId="{AF678069-C708-C246-8B0A-EA9DB59E7AD8}"/>
    <dgm:cxn modelId="{00E1F238-F33F-2041-A017-134E03F6C661}" type="presOf" srcId="{C33DDDBA-6EF6-C240-9BBC-4288C3199E07}" destId="{77390C05-B70C-5641-9CC0-C22FCBF85BEA}" srcOrd="1" destOrd="0" presId="urn:microsoft.com/office/officeart/2005/8/layout/radial1"/>
    <dgm:cxn modelId="{36F83B3D-7C90-7744-9FC0-F4CF18246A4D}" type="presOf" srcId="{9A87226E-15EE-F54B-A23F-079B2DB6BAF0}" destId="{8D3CA075-DC17-AD4A-802E-3D12C61E2B64}" srcOrd="0" destOrd="0" presId="urn:microsoft.com/office/officeart/2005/8/layout/radial1"/>
    <dgm:cxn modelId="{6F7D4855-B472-1E4D-ADB9-E990EBEEF25F}" type="presOf" srcId="{9EF1F862-691E-464B-8098-BB821AE4E234}" destId="{281DA02A-CA5E-DB4C-9EC9-C7F8973D8F40}" srcOrd="1" destOrd="0" presId="urn:microsoft.com/office/officeart/2005/8/layout/radial1"/>
    <dgm:cxn modelId="{9749C159-14A0-C242-9D9B-8D002A255B97}" type="presOf" srcId="{C33DDDBA-6EF6-C240-9BBC-4288C3199E07}" destId="{3DCA1ABE-9FB2-E348-91FA-A2FF7FABE57B}" srcOrd="0" destOrd="0" presId="urn:microsoft.com/office/officeart/2005/8/layout/radial1"/>
    <dgm:cxn modelId="{EF8B296B-27FB-FB48-A4E6-CE064B8792BC}" type="presOf" srcId="{81FE38EB-1D3D-AC47-8759-3826D568D059}" destId="{2CCD3A3E-D1D9-7141-B931-9663E4B18323}" srcOrd="1" destOrd="0" presId="urn:microsoft.com/office/officeart/2005/8/layout/radial1"/>
    <dgm:cxn modelId="{6BA8816F-FFAD-8F41-BFEA-56CF6A9C48E9}" type="presOf" srcId="{8335F353-CE73-274E-A51B-7C0237B7BFEF}" destId="{D49BC3C1-1632-904B-AB27-9C9EFE68D66B}" srcOrd="0" destOrd="0" presId="urn:microsoft.com/office/officeart/2005/8/layout/radial1"/>
    <dgm:cxn modelId="{2A436E80-3D2E-454F-8190-94ECF42A8F66}" srcId="{20D5E1D3-E432-E64F-A02C-5E556BD54021}" destId="{AB13D99F-AB2B-E340-8A2C-A8BBE2B0C1B5}" srcOrd="5" destOrd="0" parTransId="{9A87226E-15EE-F54B-A23F-079B2DB6BAF0}" sibTransId="{4343844C-400A-194A-9234-07C9C4946279}"/>
    <dgm:cxn modelId="{110EC38A-54A4-6D42-A004-5C2F1D3BC6B1}" type="presOf" srcId="{13BF267B-FFBF-6245-908C-BC3F27BABC86}" destId="{D7D8BDFE-3668-4544-993F-964875291697}" srcOrd="1" destOrd="0" presId="urn:microsoft.com/office/officeart/2005/8/layout/radial1"/>
    <dgm:cxn modelId="{01C3DB93-A618-E04A-A26B-3B26E16A35AC}" type="presOf" srcId="{A4B6D76C-3781-634C-B162-2AE000454752}" destId="{EBBB1BAE-A198-CC43-9EF9-B682CD255BA1}" srcOrd="0" destOrd="0" presId="urn:microsoft.com/office/officeart/2005/8/layout/radial1"/>
    <dgm:cxn modelId="{A6078394-037E-4C4C-B154-C4734885D1FA}" type="presOf" srcId="{A4B6D76C-3781-634C-B162-2AE000454752}" destId="{CA7F5059-296E-B248-8F8A-3C564F4A6EEC}" srcOrd="1" destOrd="0" presId="urn:microsoft.com/office/officeart/2005/8/layout/radial1"/>
    <dgm:cxn modelId="{94B6169E-0355-4247-ACEC-D35AD505AB73}" srcId="{20D5E1D3-E432-E64F-A02C-5E556BD54021}" destId="{CA5C315C-2CE8-2D47-ADC8-4C03501C8010}" srcOrd="0" destOrd="0" parTransId="{36AC4BED-C650-594B-9222-F97780698E0E}" sibTransId="{7254F139-A10A-2D41-8D74-69CD32FF45CB}"/>
    <dgm:cxn modelId="{137DD7B1-2FBA-8B43-9E53-8419F9209164}" type="presOf" srcId="{36AC4BED-C650-594B-9222-F97780698E0E}" destId="{9C04B39F-A7E0-B44C-9883-765D399270EC}" srcOrd="0" destOrd="0" presId="urn:microsoft.com/office/officeart/2005/8/layout/radial1"/>
    <dgm:cxn modelId="{2AD6A0B3-58BC-1D43-9C9E-7A480E8BA25D}" type="presOf" srcId="{9A87226E-15EE-F54B-A23F-079B2DB6BAF0}" destId="{BAA96A2B-7CF4-A54D-96F7-81128F826E56}" srcOrd="1" destOrd="0" presId="urn:microsoft.com/office/officeart/2005/8/layout/radial1"/>
    <dgm:cxn modelId="{953F72B9-EBC4-4141-8443-A881F1D70B69}" srcId="{20D5E1D3-E432-E64F-A02C-5E556BD54021}" destId="{B3D48097-143F-8542-959E-CF618ADE0290}" srcOrd="6" destOrd="0" parTransId="{C33DDDBA-6EF6-C240-9BBC-4288C3199E07}" sibTransId="{79EAF208-917A-DC46-8763-D0413EF7A763}"/>
    <dgm:cxn modelId="{311759BA-1282-BE45-9E59-66F032F6579B}" type="presOf" srcId="{3FE4D2D9-211D-4E40-A1B3-EFE44F17EF93}" destId="{E6AFC3BA-DC02-1649-84A1-35A407A2992F}" srcOrd="1" destOrd="0" presId="urn:microsoft.com/office/officeart/2005/8/layout/radial1"/>
    <dgm:cxn modelId="{E492F2C1-4595-D042-A526-9D7327204020}" type="presOf" srcId="{CA5C315C-2CE8-2D47-ADC8-4C03501C8010}" destId="{47A05386-6B47-9A4C-8C0E-2BC8B620D9FF}" srcOrd="0" destOrd="0" presId="urn:microsoft.com/office/officeart/2005/8/layout/radial1"/>
    <dgm:cxn modelId="{BD7A1CDA-56A7-AC4C-BE00-B5537B0EF8FD}" type="presOf" srcId="{13BF267B-FFBF-6245-908C-BC3F27BABC86}" destId="{CC008EC6-BABF-5D49-ABCC-86402FAE0FAD}" srcOrd="0" destOrd="0" presId="urn:microsoft.com/office/officeart/2005/8/layout/radial1"/>
    <dgm:cxn modelId="{D36519EB-CB2A-3B4F-BF9C-E2179861ADE6}" srcId="{600FE525-BA4E-B845-A0AA-BEF05414FD63}" destId="{20D5E1D3-E432-E64F-A02C-5E556BD54021}" srcOrd="0" destOrd="0" parTransId="{0B9B158B-2946-6B49-9B8F-1F1FE5A153E4}" sibTransId="{96B695C0-C870-AA4D-B4CD-44C34EC75B77}"/>
    <dgm:cxn modelId="{D49C7CF1-9CE6-0C4B-B179-779E95138066}" type="presOf" srcId="{985D1CF6-793C-8242-9A48-52CCF67C3180}" destId="{B86693CA-5725-1449-9F25-D59838161A82}" srcOrd="0" destOrd="0" presId="urn:microsoft.com/office/officeart/2005/8/layout/radial1"/>
    <dgm:cxn modelId="{6A9236F3-6FE4-544E-9C16-07F81659F390}" type="presOf" srcId="{81FE38EB-1D3D-AC47-8759-3826D568D059}" destId="{FD550599-D62E-0243-B287-2EEEC4CDB4E0}" srcOrd="0" destOrd="0" presId="urn:microsoft.com/office/officeart/2005/8/layout/radial1"/>
    <dgm:cxn modelId="{14F3EDF3-526A-6A45-8D4D-BC4DC0C274D4}" type="presOf" srcId="{9EF1F862-691E-464B-8098-BB821AE4E234}" destId="{C87D4168-179B-4548-A6FD-B02F0669FA05}" srcOrd="0" destOrd="0" presId="urn:microsoft.com/office/officeart/2005/8/layout/radial1"/>
    <dgm:cxn modelId="{53F4E3F8-57B3-B840-A8C3-15071E7AF6D0}" type="presOf" srcId="{AB2D0FB6-2A6D-6441-9E15-55BCDB5D5DE8}" destId="{E39CB92D-84E4-E843-996F-3E15B34A9ABA}" srcOrd="0" destOrd="0" presId="urn:microsoft.com/office/officeart/2005/8/layout/radial1"/>
    <dgm:cxn modelId="{6705AFF9-4139-3340-8EEE-9C1477783263}" type="presOf" srcId="{5F684B2D-9DAE-E149-9FD8-3429760EFEB7}" destId="{4779200E-C5E3-224D-97BD-0EF5334CBACD}" srcOrd="0" destOrd="0" presId="urn:microsoft.com/office/officeart/2005/8/layout/radial1"/>
    <dgm:cxn modelId="{C59BBDFA-F582-8A4E-BB36-AAB633322FC5}" srcId="{20D5E1D3-E432-E64F-A02C-5E556BD54021}" destId="{8335F353-CE73-274E-A51B-7C0237B7BFEF}" srcOrd="7" destOrd="0" parTransId="{3FE4D2D9-211D-4E40-A1B3-EFE44F17EF93}" sibTransId="{26423D49-6563-0C45-A5D1-3DCF77218109}"/>
    <dgm:cxn modelId="{CD72E60C-6B34-A84D-97AD-C977EA350F4D}" type="presParOf" srcId="{C9F31844-6F87-0447-ADFE-732DA403FF89}" destId="{193CB111-0C3F-1640-B67D-DF1A2C37F630}" srcOrd="0" destOrd="0" presId="urn:microsoft.com/office/officeart/2005/8/layout/radial1"/>
    <dgm:cxn modelId="{40747DA1-9A88-8E4F-8882-44055CD7C5E4}" type="presParOf" srcId="{C9F31844-6F87-0447-ADFE-732DA403FF89}" destId="{9C04B39F-A7E0-B44C-9883-765D399270EC}" srcOrd="1" destOrd="0" presId="urn:microsoft.com/office/officeart/2005/8/layout/radial1"/>
    <dgm:cxn modelId="{D61811B6-6A46-E34E-940E-4895F342FC7F}" type="presParOf" srcId="{9C04B39F-A7E0-B44C-9883-765D399270EC}" destId="{587165B4-C832-5B48-AFD7-97BD84E19F3B}" srcOrd="0" destOrd="0" presId="urn:microsoft.com/office/officeart/2005/8/layout/radial1"/>
    <dgm:cxn modelId="{D1F358F6-DF8A-8843-AD78-EA183F5D136C}" type="presParOf" srcId="{C9F31844-6F87-0447-ADFE-732DA403FF89}" destId="{47A05386-6B47-9A4C-8C0E-2BC8B620D9FF}" srcOrd="2" destOrd="0" presId="urn:microsoft.com/office/officeart/2005/8/layout/radial1"/>
    <dgm:cxn modelId="{99AC4AEA-2CE5-EF44-AF66-1E63A7A31E3A}" type="presParOf" srcId="{C9F31844-6F87-0447-ADFE-732DA403FF89}" destId="{C87D4168-179B-4548-A6FD-B02F0669FA05}" srcOrd="3" destOrd="0" presId="urn:microsoft.com/office/officeart/2005/8/layout/radial1"/>
    <dgm:cxn modelId="{7010D272-B08B-034D-B2FC-68610AB2236B}" type="presParOf" srcId="{C87D4168-179B-4548-A6FD-B02F0669FA05}" destId="{281DA02A-CA5E-DB4C-9EC9-C7F8973D8F40}" srcOrd="0" destOrd="0" presId="urn:microsoft.com/office/officeart/2005/8/layout/radial1"/>
    <dgm:cxn modelId="{5F4139FC-1E05-D942-A5AC-78F03D3428DC}" type="presParOf" srcId="{C9F31844-6F87-0447-ADFE-732DA403FF89}" destId="{020C4134-A589-6F43-BC0E-1483113E30DF}" srcOrd="4" destOrd="0" presId="urn:microsoft.com/office/officeart/2005/8/layout/radial1"/>
    <dgm:cxn modelId="{35A787AE-BF59-8747-984F-7F9FEBA95496}" type="presParOf" srcId="{C9F31844-6F87-0447-ADFE-732DA403FF89}" destId="{EBBB1BAE-A198-CC43-9EF9-B682CD255BA1}" srcOrd="5" destOrd="0" presId="urn:microsoft.com/office/officeart/2005/8/layout/radial1"/>
    <dgm:cxn modelId="{C1AF1E36-708D-6941-8329-5792A7964A95}" type="presParOf" srcId="{EBBB1BAE-A198-CC43-9EF9-B682CD255BA1}" destId="{CA7F5059-296E-B248-8F8A-3C564F4A6EEC}" srcOrd="0" destOrd="0" presId="urn:microsoft.com/office/officeart/2005/8/layout/radial1"/>
    <dgm:cxn modelId="{C9EDCFC3-863D-6043-9230-1294F9F5C47B}" type="presParOf" srcId="{C9F31844-6F87-0447-ADFE-732DA403FF89}" destId="{E39CB92D-84E4-E843-996F-3E15B34A9ABA}" srcOrd="6" destOrd="0" presId="urn:microsoft.com/office/officeart/2005/8/layout/radial1"/>
    <dgm:cxn modelId="{EE01079E-3072-A74C-9ADE-EBB746E793F8}" type="presParOf" srcId="{C9F31844-6F87-0447-ADFE-732DA403FF89}" destId="{FD550599-D62E-0243-B287-2EEEC4CDB4E0}" srcOrd="7" destOrd="0" presId="urn:microsoft.com/office/officeart/2005/8/layout/radial1"/>
    <dgm:cxn modelId="{262942D3-3D26-0347-AEB5-AB728534D2DE}" type="presParOf" srcId="{FD550599-D62E-0243-B287-2EEEC4CDB4E0}" destId="{2CCD3A3E-D1D9-7141-B931-9663E4B18323}" srcOrd="0" destOrd="0" presId="urn:microsoft.com/office/officeart/2005/8/layout/radial1"/>
    <dgm:cxn modelId="{5D95AD4C-AA2B-864C-BBB2-AB5741ECF2EA}" type="presParOf" srcId="{C9F31844-6F87-0447-ADFE-732DA403FF89}" destId="{4779200E-C5E3-224D-97BD-0EF5334CBACD}" srcOrd="8" destOrd="0" presId="urn:microsoft.com/office/officeart/2005/8/layout/radial1"/>
    <dgm:cxn modelId="{7F5EC66A-37BC-1B49-8741-3D59AD148859}" type="presParOf" srcId="{C9F31844-6F87-0447-ADFE-732DA403FF89}" destId="{CC008EC6-BABF-5D49-ABCC-86402FAE0FAD}" srcOrd="9" destOrd="0" presId="urn:microsoft.com/office/officeart/2005/8/layout/radial1"/>
    <dgm:cxn modelId="{D693CA6C-571F-E049-BDF8-BB065F9EBF93}" type="presParOf" srcId="{CC008EC6-BABF-5D49-ABCC-86402FAE0FAD}" destId="{D7D8BDFE-3668-4544-993F-964875291697}" srcOrd="0" destOrd="0" presId="urn:microsoft.com/office/officeart/2005/8/layout/radial1"/>
    <dgm:cxn modelId="{6907A2F3-BBED-8D4A-BCC4-9561A08E3237}" type="presParOf" srcId="{C9F31844-6F87-0447-ADFE-732DA403FF89}" destId="{B86693CA-5725-1449-9F25-D59838161A82}" srcOrd="10" destOrd="0" presId="urn:microsoft.com/office/officeart/2005/8/layout/radial1"/>
    <dgm:cxn modelId="{20054780-ED78-034C-BE05-F55FDE0F1AD6}" type="presParOf" srcId="{C9F31844-6F87-0447-ADFE-732DA403FF89}" destId="{8D3CA075-DC17-AD4A-802E-3D12C61E2B64}" srcOrd="11" destOrd="0" presId="urn:microsoft.com/office/officeart/2005/8/layout/radial1"/>
    <dgm:cxn modelId="{FD06356E-A647-7247-9295-73C090A00E91}" type="presParOf" srcId="{8D3CA075-DC17-AD4A-802E-3D12C61E2B64}" destId="{BAA96A2B-7CF4-A54D-96F7-81128F826E56}" srcOrd="0" destOrd="0" presId="urn:microsoft.com/office/officeart/2005/8/layout/radial1"/>
    <dgm:cxn modelId="{A90AD6C8-4B30-3C41-8CF3-D63970A65D48}" type="presParOf" srcId="{C9F31844-6F87-0447-ADFE-732DA403FF89}" destId="{374A9F88-1EE0-9F4B-AC5D-F33E8BDD8A50}" srcOrd="12" destOrd="0" presId="urn:microsoft.com/office/officeart/2005/8/layout/radial1"/>
    <dgm:cxn modelId="{40C7B278-FAB9-3E42-A19C-9F98B529E889}" type="presParOf" srcId="{C9F31844-6F87-0447-ADFE-732DA403FF89}" destId="{3DCA1ABE-9FB2-E348-91FA-A2FF7FABE57B}" srcOrd="13" destOrd="0" presId="urn:microsoft.com/office/officeart/2005/8/layout/radial1"/>
    <dgm:cxn modelId="{7CC36A00-98ED-C645-BEA4-A4A5541B9DE4}" type="presParOf" srcId="{3DCA1ABE-9FB2-E348-91FA-A2FF7FABE57B}" destId="{77390C05-B70C-5641-9CC0-C22FCBF85BEA}" srcOrd="0" destOrd="0" presId="urn:microsoft.com/office/officeart/2005/8/layout/radial1"/>
    <dgm:cxn modelId="{BEA76DF3-0878-564A-AA1D-376BDD214586}" type="presParOf" srcId="{C9F31844-6F87-0447-ADFE-732DA403FF89}" destId="{41E02CB0-BE87-9045-BC08-18A232D58F1D}" srcOrd="14" destOrd="0" presId="urn:microsoft.com/office/officeart/2005/8/layout/radial1"/>
    <dgm:cxn modelId="{6B934738-F47F-D340-A607-CCE32061228D}" type="presParOf" srcId="{C9F31844-6F87-0447-ADFE-732DA403FF89}" destId="{994946CB-259B-9846-9EB4-7641B6ECD8CB}" srcOrd="15" destOrd="0" presId="urn:microsoft.com/office/officeart/2005/8/layout/radial1"/>
    <dgm:cxn modelId="{06E87F9B-DE04-8545-BE9A-F0DB4D3106BA}" type="presParOf" srcId="{994946CB-259B-9846-9EB4-7641B6ECD8CB}" destId="{E6AFC3BA-DC02-1649-84A1-35A407A2992F}" srcOrd="0" destOrd="0" presId="urn:microsoft.com/office/officeart/2005/8/layout/radial1"/>
    <dgm:cxn modelId="{6AED5263-53C1-FF42-BA33-FF5090FEFF6F}" type="presParOf" srcId="{C9F31844-6F87-0447-ADFE-732DA403FF89}" destId="{D49BC3C1-1632-904B-AB27-9C9EFE68D66B}" srcOrd="1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83622A-C2B2-FF4D-A7C0-A4F31E4CE971}" type="doc">
      <dgm:prSet loTypeId="urn:microsoft.com/office/officeart/2005/8/layout/hierarchy4" loCatId="process" qsTypeId="urn:microsoft.com/office/officeart/2005/8/quickstyle/simple3" qsCatId="simple" csTypeId="urn:microsoft.com/office/officeart/2005/8/colors/accent1_1" csCatId="accent1" phldr="1"/>
      <dgm:spPr/>
      <dgm:t>
        <a:bodyPr/>
        <a:lstStyle/>
        <a:p>
          <a:endParaRPr lang="en-US"/>
        </a:p>
      </dgm:t>
    </dgm:pt>
    <dgm:pt modelId="{08747BCC-FF5D-8741-93EB-8380BF7AEBB5}">
      <dgm:prSet phldrT="[Text]"/>
      <dgm:spPr>
        <a:ln>
          <a:noFill/>
        </a:ln>
      </dgm:spPr>
      <dgm:t>
        <a:bodyPr/>
        <a:lstStyle/>
        <a:p>
          <a:r>
            <a:rPr lang="en-US" dirty="0"/>
            <a:t>Application Infrastructure Cluster</a:t>
          </a:r>
        </a:p>
      </dgm:t>
    </dgm:pt>
    <dgm:pt modelId="{739961B5-EF6F-1942-9CAC-7F3B13D97204}" type="parTrans" cxnId="{42E45C61-721D-0847-8B39-907FB7BCF5F7}">
      <dgm:prSet/>
      <dgm:spPr/>
      <dgm:t>
        <a:bodyPr/>
        <a:lstStyle/>
        <a:p>
          <a:endParaRPr lang="en-US"/>
        </a:p>
      </dgm:t>
    </dgm:pt>
    <dgm:pt modelId="{D7A7660D-CA7E-8C43-802C-07DE809293A3}" type="sibTrans" cxnId="{42E45C61-721D-0847-8B39-907FB7BCF5F7}">
      <dgm:prSet/>
      <dgm:spPr/>
      <dgm:t>
        <a:bodyPr/>
        <a:lstStyle/>
        <a:p>
          <a:endParaRPr lang="en-US"/>
        </a:p>
      </dgm:t>
    </dgm:pt>
    <dgm:pt modelId="{840DA2B3-8B04-D847-A47D-E27DCE6DB07F}">
      <dgm:prSet phldrT="[Text]"/>
      <dgm:spPr/>
      <dgm:t>
        <a:bodyPr/>
        <a:lstStyle/>
        <a:p>
          <a:r>
            <a:rPr lang="en-US" dirty="0"/>
            <a:t>HTTP REST API</a:t>
          </a:r>
        </a:p>
      </dgm:t>
    </dgm:pt>
    <dgm:pt modelId="{58CFD129-5DC4-904C-81F7-FEB90D6EE149}" type="parTrans" cxnId="{78CD92BC-595D-384B-B924-07E3EAF55D00}">
      <dgm:prSet/>
      <dgm:spPr/>
      <dgm:t>
        <a:bodyPr/>
        <a:lstStyle/>
        <a:p>
          <a:endParaRPr lang="en-US"/>
        </a:p>
      </dgm:t>
    </dgm:pt>
    <dgm:pt modelId="{6ADF6CB2-9356-944B-922A-915E026F6414}" type="sibTrans" cxnId="{78CD92BC-595D-384B-B924-07E3EAF55D00}">
      <dgm:prSet/>
      <dgm:spPr/>
      <dgm:t>
        <a:bodyPr/>
        <a:lstStyle/>
        <a:p>
          <a:endParaRPr lang="en-US"/>
        </a:p>
      </dgm:t>
    </dgm:pt>
    <dgm:pt modelId="{4E91176C-E69F-5147-AB5F-DBE21F4CD817}" type="pres">
      <dgm:prSet presAssocID="{5B83622A-C2B2-FF4D-A7C0-A4F31E4CE971}" presName="Name0" presStyleCnt="0">
        <dgm:presLayoutVars>
          <dgm:chPref val="1"/>
          <dgm:dir/>
          <dgm:animOne val="branch"/>
          <dgm:animLvl val="lvl"/>
          <dgm:resizeHandles/>
        </dgm:presLayoutVars>
      </dgm:prSet>
      <dgm:spPr/>
    </dgm:pt>
    <dgm:pt modelId="{59660E1A-34DA-E545-A36A-DDA263278D8E}" type="pres">
      <dgm:prSet presAssocID="{08747BCC-FF5D-8741-93EB-8380BF7AEBB5}" presName="vertOne" presStyleCnt="0"/>
      <dgm:spPr/>
    </dgm:pt>
    <dgm:pt modelId="{EAB8D507-D78D-B445-B141-35881DDA19FF}" type="pres">
      <dgm:prSet presAssocID="{08747BCC-FF5D-8741-93EB-8380BF7AEBB5}" presName="txOne" presStyleLbl="node0" presStyleIdx="0" presStyleCnt="1" custScaleX="100098" custLinFactY="-57859" custLinFactNeighborX="1870" custLinFactNeighborY="-100000">
        <dgm:presLayoutVars>
          <dgm:chPref val="3"/>
        </dgm:presLayoutVars>
      </dgm:prSet>
      <dgm:spPr/>
    </dgm:pt>
    <dgm:pt modelId="{0241458E-6DA1-E04E-94A6-AF9343D885B2}" type="pres">
      <dgm:prSet presAssocID="{08747BCC-FF5D-8741-93EB-8380BF7AEBB5}" presName="parTransOne" presStyleCnt="0"/>
      <dgm:spPr/>
    </dgm:pt>
    <dgm:pt modelId="{682E10B6-66DE-044E-9BC7-30C2F8471CDC}" type="pres">
      <dgm:prSet presAssocID="{08747BCC-FF5D-8741-93EB-8380BF7AEBB5}" presName="horzOne" presStyleCnt="0"/>
      <dgm:spPr/>
    </dgm:pt>
    <dgm:pt modelId="{EFEB13EB-DB37-BB41-A1CC-59E253E4C26E}" type="pres">
      <dgm:prSet presAssocID="{840DA2B3-8B04-D847-A47D-E27DCE6DB07F}" presName="vertTwo" presStyleCnt="0"/>
      <dgm:spPr/>
    </dgm:pt>
    <dgm:pt modelId="{C87BBCD6-D733-4743-A3AC-43413CB14D72}" type="pres">
      <dgm:prSet presAssocID="{840DA2B3-8B04-D847-A47D-E27DCE6DB07F}" presName="txTwo" presStyleLbl="node2" presStyleIdx="0" presStyleCnt="1" custLinFactNeighborX="18804" custLinFactNeighborY="-2611">
        <dgm:presLayoutVars>
          <dgm:chPref val="3"/>
        </dgm:presLayoutVars>
      </dgm:prSet>
      <dgm:spPr/>
    </dgm:pt>
    <dgm:pt modelId="{77A8972E-6738-2E45-9BC0-25CE10C80074}" type="pres">
      <dgm:prSet presAssocID="{840DA2B3-8B04-D847-A47D-E27DCE6DB07F}" presName="horzTwo" presStyleCnt="0"/>
      <dgm:spPr/>
    </dgm:pt>
  </dgm:ptLst>
  <dgm:cxnLst>
    <dgm:cxn modelId="{B330C54F-6232-0245-A5B7-FD70DA6DECEC}" type="presOf" srcId="{840DA2B3-8B04-D847-A47D-E27DCE6DB07F}" destId="{C87BBCD6-D733-4743-A3AC-43413CB14D72}" srcOrd="0" destOrd="0" presId="urn:microsoft.com/office/officeart/2005/8/layout/hierarchy4"/>
    <dgm:cxn modelId="{42E45C61-721D-0847-8B39-907FB7BCF5F7}" srcId="{5B83622A-C2B2-FF4D-A7C0-A4F31E4CE971}" destId="{08747BCC-FF5D-8741-93EB-8380BF7AEBB5}" srcOrd="0" destOrd="0" parTransId="{739961B5-EF6F-1942-9CAC-7F3B13D97204}" sibTransId="{D7A7660D-CA7E-8C43-802C-07DE809293A3}"/>
    <dgm:cxn modelId="{3E1B4F7B-AD57-4E4A-BEE5-005CBC941CC7}" type="presOf" srcId="{08747BCC-FF5D-8741-93EB-8380BF7AEBB5}" destId="{EAB8D507-D78D-B445-B141-35881DDA19FF}" srcOrd="0" destOrd="0" presId="urn:microsoft.com/office/officeart/2005/8/layout/hierarchy4"/>
    <dgm:cxn modelId="{ACB4928C-4545-3D4F-A5DB-D5A54F5A7E3A}" type="presOf" srcId="{5B83622A-C2B2-FF4D-A7C0-A4F31E4CE971}" destId="{4E91176C-E69F-5147-AB5F-DBE21F4CD817}" srcOrd="0" destOrd="0" presId="urn:microsoft.com/office/officeart/2005/8/layout/hierarchy4"/>
    <dgm:cxn modelId="{78CD92BC-595D-384B-B924-07E3EAF55D00}" srcId="{08747BCC-FF5D-8741-93EB-8380BF7AEBB5}" destId="{840DA2B3-8B04-D847-A47D-E27DCE6DB07F}" srcOrd="0" destOrd="0" parTransId="{58CFD129-5DC4-904C-81F7-FEB90D6EE149}" sibTransId="{6ADF6CB2-9356-944B-922A-915E026F6414}"/>
    <dgm:cxn modelId="{F2934D3C-B4B2-104D-835A-D1AB40B3CDD5}" type="presParOf" srcId="{4E91176C-E69F-5147-AB5F-DBE21F4CD817}" destId="{59660E1A-34DA-E545-A36A-DDA263278D8E}" srcOrd="0" destOrd="0" presId="urn:microsoft.com/office/officeart/2005/8/layout/hierarchy4"/>
    <dgm:cxn modelId="{14E1794D-3B6E-1C4A-A82C-67B8B47F55F3}" type="presParOf" srcId="{59660E1A-34DA-E545-A36A-DDA263278D8E}" destId="{EAB8D507-D78D-B445-B141-35881DDA19FF}" srcOrd="0" destOrd="0" presId="urn:microsoft.com/office/officeart/2005/8/layout/hierarchy4"/>
    <dgm:cxn modelId="{413B9B6E-8D9A-C441-AABC-BC0A5F284F1D}" type="presParOf" srcId="{59660E1A-34DA-E545-A36A-DDA263278D8E}" destId="{0241458E-6DA1-E04E-94A6-AF9343D885B2}" srcOrd="1" destOrd="0" presId="urn:microsoft.com/office/officeart/2005/8/layout/hierarchy4"/>
    <dgm:cxn modelId="{A0B6A2AF-B99C-F448-9922-1FF16CABFAEC}" type="presParOf" srcId="{59660E1A-34DA-E545-A36A-DDA263278D8E}" destId="{682E10B6-66DE-044E-9BC7-30C2F8471CDC}" srcOrd="2" destOrd="0" presId="urn:microsoft.com/office/officeart/2005/8/layout/hierarchy4"/>
    <dgm:cxn modelId="{747D4557-7371-904E-B173-BF61C007B084}" type="presParOf" srcId="{682E10B6-66DE-044E-9BC7-30C2F8471CDC}" destId="{EFEB13EB-DB37-BB41-A1CC-59E253E4C26E}" srcOrd="0" destOrd="0" presId="urn:microsoft.com/office/officeart/2005/8/layout/hierarchy4"/>
    <dgm:cxn modelId="{15D95029-9A00-1B4C-9D16-E245094C1A2E}" type="presParOf" srcId="{EFEB13EB-DB37-BB41-A1CC-59E253E4C26E}" destId="{C87BBCD6-D733-4743-A3AC-43413CB14D72}" srcOrd="0" destOrd="0" presId="urn:microsoft.com/office/officeart/2005/8/layout/hierarchy4"/>
    <dgm:cxn modelId="{CF4EE7F3-0742-A143-B2FB-67BFBA93CC17}" type="presParOf" srcId="{EFEB13EB-DB37-BB41-A1CC-59E253E4C26E}" destId="{77A8972E-6738-2E45-9BC0-25CE10C80074}" srcOrd="1" destOrd="0" presId="urn:microsoft.com/office/officeart/2005/8/layout/hierarchy4"/>
  </dgm:cxnLst>
  <dgm:bg/>
  <dgm:whole>
    <a:ln w="12700">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141B2-7FB7-724D-9A06-5474BB66094D}">
      <dsp:nvSpPr>
        <dsp:cNvPr id="0" name=""/>
        <dsp:cNvSpPr/>
      </dsp:nvSpPr>
      <dsp:spPr>
        <a:xfrm>
          <a:off x="2111484"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892233"/>
        <a:ext cx="24280" cy="4856"/>
      </dsp:txXfrm>
    </dsp:sp>
    <dsp:sp modelId="{B715B23F-E2BB-F94D-B684-A7B7FF994920}">
      <dsp:nvSpPr>
        <dsp:cNvPr id="0" name=""/>
        <dsp:cNvSpPr/>
      </dsp:nvSpPr>
      <dsp:spPr>
        <a:xfrm>
          <a:off x="1971" y="261267"/>
          <a:ext cx="2111312" cy="1266787"/>
        </a:xfrm>
        <a:prstGeom prst="rect">
          <a:avLst/>
        </a:prstGeom>
        <a:solidFill>
          <a:schemeClr val="lt1">
            <a:hueOff val="0"/>
            <a:satOff val="0"/>
            <a:lumOff val="0"/>
            <a:alphaOff val="0"/>
          </a:schemeClr>
        </a:solidFill>
        <a:ln w="22225" cap="flat" cmpd="sng" algn="ctr">
          <a:solidFill>
            <a:schemeClr val="accent5">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Employee (user) arrives at the office campus. They work part of the day in their usual area in Building 1.</a:t>
          </a:r>
        </a:p>
      </dsp:txBody>
      <dsp:txXfrm>
        <a:off x="1971" y="261267"/>
        <a:ext cx="2111312" cy="1266787"/>
      </dsp:txXfrm>
    </dsp:sp>
    <dsp:sp modelId="{90BCC38A-7425-A947-B7E1-C6E68C881DC0}">
      <dsp:nvSpPr>
        <dsp:cNvPr id="0" name=""/>
        <dsp:cNvSpPr/>
      </dsp:nvSpPr>
      <dsp:spPr>
        <a:xfrm>
          <a:off x="4708399"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892233"/>
        <a:ext cx="24280" cy="4856"/>
      </dsp:txXfrm>
    </dsp:sp>
    <dsp:sp modelId="{9DF9E887-B9F5-7B4D-A4E2-FB04CF33E7EE}">
      <dsp:nvSpPr>
        <dsp:cNvPr id="0" name=""/>
        <dsp:cNvSpPr/>
      </dsp:nvSpPr>
      <dsp:spPr>
        <a:xfrm>
          <a:off x="2598886" y="261267"/>
          <a:ext cx="2111312" cy="1266787"/>
        </a:xfrm>
        <a:prstGeom prst="rect">
          <a:avLst/>
        </a:prstGeom>
        <a:solidFill>
          <a:schemeClr val="lt1">
            <a:hueOff val="0"/>
            <a:satOff val="0"/>
            <a:lumOff val="0"/>
            <a:alphaOff val="0"/>
          </a:schemeClr>
        </a:solidFill>
        <a:ln w="22225" cap="flat" cmpd="sng" algn="ctr">
          <a:solidFill>
            <a:schemeClr val="accent5">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User receives a call to help another BU with a topic they specialize in.</a:t>
          </a:r>
        </a:p>
      </dsp:txBody>
      <dsp:txXfrm>
        <a:off x="2598886" y="261267"/>
        <a:ext cx="2111312" cy="1266787"/>
      </dsp:txXfrm>
    </dsp:sp>
    <dsp:sp modelId="{846AA0C3-3843-C84E-A35D-8397CB397EB4}">
      <dsp:nvSpPr>
        <dsp:cNvPr id="0" name=""/>
        <dsp:cNvSpPr/>
      </dsp:nvSpPr>
      <dsp:spPr>
        <a:xfrm>
          <a:off x="7305313"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20674" y="892233"/>
        <a:ext cx="24280" cy="4856"/>
      </dsp:txXfrm>
    </dsp:sp>
    <dsp:sp modelId="{A30D9B32-1B2A-C741-8593-9EA81428E8A5}">
      <dsp:nvSpPr>
        <dsp:cNvPr id="0" name=""/>
        <dsp:cNvSpPr/>
      </dsp:nvSpPr>
      <dsp:spPr>
        <a:xfrm>
          <a:off x="5195800" y="261267"/>
          <a:ext cx="2111312" cy="1266787"/>
        </a:xfrm>
        <a:prstGeom prst="rect">
          <a:avLst/>
        </a:prstGeom>
        <a:solidFill>
          <a:schemeClr val="lt1">
            <a:hueOff val="0"/>
            <a:satOff val="0"/>
            <a:lumOff val="0"/>
            <a:alphaOff val="0"/>
          </a:schemeClr>
        </a:solidFill>
        <a:ln w="22225" cap="flat" cmpd="sng" algn="ctr">
          <a:solidFill>
            <a:schemeClr val="accent5">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They prepare their belongings and press “leave workstation” on the Smart Stations built in touch screen.</a:t>
          </a:r>
        </a:p>
      </dsp:txBody>
      <dsp:txXfrm>
        <a:off x="5195800" y="261267"/>
        <a:ext cx="2111312" cy="1266787"/>
      </dsp:txXfrm>
    </dsp:sp>
    <dsp:sp modelId="{647FDB89-E084-654B-8344-0C201899A845}">
      <dsp:nvSpPr>
        <dsp:cNvPr id="0" name=""/>
        <dsp:cNvSpPr/>
      </dsp:nvSpPr>
      <dsp:spPr>
        <a:xfrm>
          <a:off x="1057627" y="1526255"/>
          <a:ext cx="7790744" cy="455001"/>
        </a:xfrm>
        <a:custGeom>
          <a:avLst/>
          <a:gdLst/>
          <a:ahLst/>
          <a:cxnLst/>
          <a:rect l="0" t="0" r="0" b="0"/>
          <a:pathLst>
            <a:path>
              <a:moveTo>
                <a:pt x="7790744" y="0"/>
              </a:moveTo>
              <a:lnTo>
                <a:pt x="7790744" y="244600"/>
              </a:lnTo>
              <a:lnTo>
                <a:pt x="0" y="244600"/>
              </a:lnTo>
              <a:lnTo>
                <a:pt x="0" y="455001"/>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7853" y="1751327"/>
        <a:ext cx="390293" cy="4856"/>
      </dsp:txXfrm>
    </dsp:sp>
    <dsp:sp modelId="{D5E00AF2-BEFC-B941-8F75-578C1C7635D1}">
      <dsp:nvSpPr>
        <dsp:cNvPr id="0" name=""/>
        <dsp:cNvSpPr/>
      </dsp:nvSpPr>
      <dsp:spPr>
        <a:xfrm>
          <a:off x="7792715" y="261267"/>
          <a:ext cx="2111312" cy="1266787"/>
        </a:xfrm>
        <a:prstGeom prst="rect">
          <a:avLst/>
        </a:prstGeom>
        <a:solidFill>
          <a:schemeClr val="lt1">
            <a:hueOff val="0"/>
            <a:satOff val="0"/>
            <a:lumOff val="0"/>
            <a:alphaOff val="0"/>
          </a:schemeClr>
        </a:solidFill>
        <a:ln w="22225" cap="flat" cmpd="sng" algn="ctr">
          <a:solidFill>
            <a:schemeClr val="accent5">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workstation returns to its lowered idle configuration to show the user he has successfully logged out. User heads to Building 2.</a:t>
          </a:r>
        </a:p>
      </dsp:txBody>
      <dsp:txXfrm>
        <a:off x="7792715" y="261267"/>
        <a:ext cx="2111312" cy="1266787"/>
      </dsp:txXfrm>
    </dsp:sp>
    <dsp:sp modelId="{B7A3EAC1-BA14-124A-8B27-8DA1B415498D}">
      <dsp:nvSpPr>
        <dsp:cNvPr id="0" name=""/>
        <dsp:cNvSpPr/>
      </dsp:nvSpPr>
      <dsp:spPr>
        <a:xfrm>
          <a:off x="2111484" y="2601330"/>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2644622"/>
        <a:ext cx="24280" cy="4856"/>
      </dsp:txXfrm>
    </dsp:sp>
    <dsp:sp modelId="{85658110-0BD5-CE49-992C-E007EEB88FC4}">
      <dsp:nvSpPr>
        <dsp:cNvPr id="0" name=""/>
        <dsp:cNvSpPr/>
      </dsp:nvSpPr>
      <dsp:spPr>
        <a:xfrm>
          <a:off x="1971" y="2013656"/>
          <a:ext cx="2111312" cy="1266787"/>
        </a:xfrm>
        <a:prstGeom prst="rect">
          <a:avLst/>
        </a:prstGeom>
        <a:solidFill>
          <a:schemeClr val="lt1">
            <a:hueOff val="0"/>
            <a:satOff val="0"/>
            <a:lumOff val="0"/>
            <a:alphaOff val="0"/>
          </a:schemeClr>
        </a:solidFill>
        <a:ln w="22225" cap="flat" cmpd="sng" algn="ctr">
          <a:solidFill>
            <a:schemeClr val="accent5">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They arrive in the BUs work area and search for an open Smart Station. They find an available Smart Station quickly since the low height idle state configuration is an unusual configuration for others to use.</a:t>
          </a:r>
        </a:p>
      </dsp:txBody>
      <dsp:txXfrm>
        <a:off x="1971" y="2013656"/>
        <a:ext cx="2111312" cy="1266787"/>
      </dsp:txXfrm>
    </dsp:sp>
    <dsp:sp modelId="{4366AFEF-4644-254E-A810-A0309A575FE4}">
      <dsp:nvSpPr>
        <dsp:cNvPr id="0" name=""/>
        <dsp:cNvSpPr/>
      </dsp:nvSpPr>
      <dsp:spPr>
        <a:xfrm>
          <a:off x="4708399" y="2601330"/>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2644622"/>
        <a:ext cx="24280" cy="4856"/>
      </dsp:txXfrm>
    </dsp:sp>
    <dsp:sp modelId="{D3E97BBD-931A-1848-834B-9EB447231A8B}">
      <dsp:nvSpPr>
        <dsp:cNvPr id="0" name=""/>
        <dsp:cNvSpPr/>
      </dsp:nvSpPr>
      <dsp:spPr>
        <a:xfrm>
          <a:off x="2598886" y="2013656"/>
          <a:ext cx="2111312" cy="1266787"/>
        </a:xfrm>
        <a:prstGeom prst="rect">
          <a:avLst/>
        </a:prstGeom>
        <a:solidFill>
          <a:schemeClr val="lt1">
            <a:hueOff val="0"/>
            <a:satOff val="0"/>
            <a:lumOff val="0"/>
            <a:alphaOff val="0"/>
          </a:schemeClr>
        </a:solidFill>
        <a:ln w="22225" cap="flat" cmpd="sng" algn="ctr">
          <a:solidFill>
            <a:schemeClr val="accent5">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They scan their finger to login to the Smart Station. The workstation then reconfigures itself to match the users last desk configuration used in Building 1.</a:t>
          </a:r>
        </a:p>
      </dsp:txBody>
      <dsp:txXfrm>
        <a:off x="2598886" y="2013656"/>
        <a:ext cx="2111312" cy="1266787"/>
      </dsp:txXfrm>
    </dsp:sp>
    <dsp:sp modelId="{AB3568FA-0BC4-C243-863F-0EB297718E04}">
      <dsp:nvSpPr>
        <dsp:cNvPr id="0" name=""/>
        <dsp:cNvSpPr/>
      </dsp:nvSpPr>
      <dsp:spPr>
        <a:xfrm>
          <a:off x="5195800" y="2013656"/>
          <a:ext cx="2111312" cy="1266787"/>
        </a:xfrm>
        <a:prstGeom prst="rect">
          <a:avLst/>
        </a:prstGeom>
        <a:solidFill>
          <a:schemeClr val="lt1">
            <a:hueOff val="0"/>
            <a:satOff val="0"/>
            <a:lumOff val="0"/>
            <a:alphaOff val="0"/>
          </a:schemeClr>
        </a:solidFill>
        <a:ln w="22225" cap="flat" cmpd="sng" algn="ctr">
          <a:solidFill>
            <a:schemeClr val="accent5">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User finishes the day working right with the BU he’s assisting with, enabling him to have impromptu and casual collaboration throughout the day since he’s working in their same physical area.</a:t>
          </a:r>
        </a:p>
      </dsp:txBody>
      <dsp:txXfrm>
        <a:off x="5195800" y="2013656"/>
        <a:ext cx="2111312" cy="1266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141B2-7FB7-724D-9A06-5474BB66094D}">
      <dsp:nvSpPr>
        <dsp:cNvPr id="0" name=""/>
        <dsp:cNvSpPr/>
      </dsp:nvSpPr>
      <dsp:spPr>
        <a:xfrm>
          <a:off x="2111484"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892233"/>
        <a:ext cx="24280" cy="4856"/>
      </dsp:txXfrm>
    </dsp:sp>
    <dsp:sp modelId="{B715B23F-E2BB-F94D-B684-A7B7FF994920}">
      <dsp:nvSpPr>
        <dsp:cNvPr id="0" name=""/>
        <dsp:cNvSpPr/>
      </dsp:nvSpPr>
      <dsp:spPr>
        <a:xfrm>
          <a:off x="1971"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Team lead/Desk Manager admin wants a temporary consultant to sit with this team and help them for a few weeks.</a:t>
          </a:r>
        </a:p>
      </dsp:txBody>
      <dsp:txXfrm>
        <a:off x="1971" y="261267"/>
        <a:ext cx="2111312" cy="1266787"/>
      </dsp:txXfrm>
    </dsp:sp>
    <dsp:sp modelId="{90BCC38A-7425-A947-B7E1-C6E68C881DC0}">
      <dsp:nvSpPr>
        <dsp:cNvPr id="0" name=""/>
        <dsp:cNvSpPr/>
      </dsp:nvSpPr>
      <dsp:spPr>
        <a:xfrm>
          <a:off x="4708399"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892233"/>
        <a:ext cx="24280" cy="4856"/>
      </dsp:txXfrm>
    </dsp:sp>
    <dsp:sp modelId="{9DF9E887-B9F5-7B4D-A4E2-FB04CF33E7EE}">
      <dsp:nvSpPr>
        <dsp:cNvPr id="0" name=""/>
        <dsp:cNvSpPr/>
      </dsp:nvSpPr>
      <dsp:spPr>
        <a:xfrm>
          <a:off x="2598886"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The team lead uses the Desk Manager web app SAML authentication feature to log in with his corporate username and password.</a:t>
          </a:r>
        </a:p>
      </dsp:txBody>
      <dsp:txXfrm>
        <a:off x="2598886" y="261267"/>
        <a:ext cx="2111312" cy="1266787"/>
      </dsp:txXfrm>
    </dsp:sp>
    <dsp:sp modelId="{846AA0C3-3843-C84E-A35D-8397CB397EB4}">
      <dsp:nvSpPr>
        <dsp:cNvPr id="0" name=""/>
        <dsp:cNvSpPr/>
      </dsp:nvSpPr>
      <dsp:spPr>
        <a:xfrm>
          <a:off x="7305313"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20674" y="892233"/>
        <a:ext cx="24280" cy="4856"/>
      </dsp:txXfrm>
    </dsp:sp>
    <dsp:sp modelId="{A30D9B32-1B2A-C741-8593-9EA81428E8A5}">
      <dsp:nvSpPr>
        <dsp:cNvPr id="0" name=""/>
        <dsp:cNvSpPr/>
      </dsp:nvSpPr>
      <dsp:spPr>
        <a:xfrm>
          <a:off x="5195800"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They run a search for 5 (his team size + 1) nearby desks open near each other during the time frame the consultant is helping them. </a:t>
          </a:r>
        </a:p>
      </dsp:txBody>
      <dsp:txXfrm>
        <a:off x="5195800" y="261267"/>
        <a:ext cx="2111312" cy="1266787"/>
      </dsp:txXfrm>
    </dsp:sp>
    <dsp:sp modelId="{6B5E2216-C7F4-A14E-8E18-CD471C9CEDB5}">
      <dsp:nvSpPr>
        <dsp:cNvPr id="0" name=""/>
        <dsp:cNvSpPr/>
      </dsp:nvSpPr>
      <dsp:spPr>
        <a:xfrm>
          <a:off x="1057627" y="1526255"/>
          <a:ext cx="7790744" cy="455001"/>
        </a:xfrm>
        <a:custGeom>
          <a:avLst/>
          <a:gdLst/>
          <a:ahLst/>
          <a:cxnLst/>
          <a:rect l="0" t="0" r="0" b="0"/>
          <a:pathLst>
            <a:path>
              <a:moveTo>
                <a:pt x="7790744" y="0"/>
              </a:moveTo>
              <a:lnTo>
                <a:pt x="7790744" y="244600"/>
              </a:lnTo>
              <a:lnTo>
                <a:pt x="0" y="244600"/>
              </a:lnTo>
              <a:lnTo>
                <a:pt x="0" y="455001"/>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7853" y="1751327"/>
        <a:ext cx="390293" cy="4856"/>
      </dsp:txXfrm>
    </dsp:sp>
    <dsp:sp modelId="{1527471F-4AC5-B44D-B80B-1552AF8B6965}">
      <dsp:nvSpPr>
        <dsp:cNvPr id="0" name=""/>
        <dsp:cNvSpPr/>
      </dsp:nvSpPr>
      <dsp:spPr>
        <a:xfrm>
          <a:off x="7792715"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He finds available desks and reserves them for his team.</a:t>
          </a:r>
        </a:p>
      </dsp:txBody>
      <dsp:txXfrm>
        <a:off x="7792715" y="261267"/>
        <a:ext cx="2111312" cy="1266787"/>
      </dsp:txXfrm>
    </dsp:sp>
    <dsp:sp modelId="{E26654D8-2E23-CC41-8C93-1DED95667043}">
      <dsp:nvSpPr>
        <dsp:cNvPr id="0" name=""/>
        <dsp:cNvSpPr/>
      </dsp:nvSpPr>
      <dsp:spPr>
        <a:xfrm>
          <a:off x="2111484" y="2601330"/>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2644622"/>
        <a:ext cx="24280" cy="4856"/>
      </dsp:txXfrm>
    </dsp:sp>
    <dsp:sp modelId="{9FC2E21A-F6A9-D944-AA8E-98661BFE9194}">
      <dsp:nvSpPr>
        <dsp:cNvPr id="0" name=""/>
        <dsp:cNvSpPr/>
      </dsp:nvSpPr>
      <dsp:spPr>
        <a:xfrm>
          <a:off x="1971"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Each team member and the consultant receive an email from the Desk Manager system with their desk location for that time frame.</a:t>
          </a:r>
        </a:p>
      </dsp:txBody>
      <dsp:txXfrm>
        <a:off x="1971" y="2013656"/>
        <a:ext cx="2111312" cy="1266787"/>
      </dsp:txXfrm>
    </dsp:sp>
    <dsp:sp modelId="{46E50859-4F48-B44C-89C6-F74400A9A537}">
      <dsp:nvSpPr>
        <dsp:cNvPr id="0" name=""/>
        <dsp:cNvSpPr/>
      </dsp:nvSpPr>
      <dsp:spPr>
        <a:xfrm>
          <a:off x="4708399" y="2601330"/>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2644622"/>
        <a:ext cx="24280" cy="4856"/>
      </dsp:txXfrm>
    </dsp:sp>
    <dsp:sp modelId="{3332C742-AC1D-A640-88DA-2BAF6BC5BBEF}">
      <dsp:nvSpPr>
        <dsp:cNvPr id="0" name=""/>
        <dsp:cNvSpPr/>
      </dsp:nvSpPr>
      <dsp:spPr>
        <a:xfrm>
          <a:off x="2598886"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next day team members and the consultant arrive at their reserved desks and swipe their fingers to log in. (consultant uses a temporary access code)</a:t>
          </a:r>
          <a:endParaRPr lang="en-US" sz="1300" kern="1200" dirty="0"/>
        </a:p>
      </dsp:txBody>
      <dsp:txXfrm>
        <a:off x="2598886" y="2013656"/>
        <a:ext cx="2111312" cy="1266787"/>
      </dsp:txXfrm>
    </dsp:sp>
    <dsp:sp modelId="{85658110-0BD5-CE49-992C-E007EEB88FC4}">
      <dsp:nvSpPr>
        <dsp:cNvPr id="0" name=""/>
        <dsp:cNvSpPr/>
      </dsp:nvSpPr>
      <dsp:spPr>
        <a:xfrm>
          <a:off x="5195800"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Each desks adjusts to the correct ergonomics configuration and continues to behave as each user account/schedule dictates. </a:t>
          </a:r>
        </a:p>
      </dsp:txBody>
      <dsp:txXfrm>
        <a:off x="5195800" y="2013656"/>
        <a:ext cx="2111312" cy="1266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141B2-7FB7-724D-9A06-5474BB66094D}">
      <dsp:nvSpPr>
        <dsp:cNvPr id="0" name=""/>
        <dsp:cNvSpPr/>
      </dsp:nvSpPr>
      <dsp:spPr>
        <a:xfrm>
          <a:off x="2111484"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892233"/>
        <a:ext cx="24280" cy="4856"/>
      </dsp:txXfrm>
    </dsp:sp>
    <dsp:sp modelId="{B715B23F-E2BB-F94D-B684-A7B7FF994920}">
      <dsp:nvSpPr>
        <dsp:cNvPr id="0" name=""/>
        <dsp:cNvSpPr/>
      </dsp:nvSpPr>
      <dsp:spPr>
        <a:xfrm>
          <a:off x="1971"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 new member to a co-working space completes the onboarding process which includes creating a Smart Station account on a Desk Management instance (private or public)</a:t>
          </a:r>
        </a:p>
      </dsp:txBody>
      <dsp:txXfrm>
        <a:off x="1971" y="261267"/>
        <a:ext cx="2111312" cy="1266787"/>
      </dsp:txXfrm>
    </dsp:sp>
    <dsp:sp modelId="{90BCC38A-7425-A947-B7E1-C6E68C881DC0}">
      <dsp:nvSpPr>
        <dsp:cNvPr id="0" name=""/>
        <dsp:cNvSpPr/>
      </dsp:nvSpPr>
      <dsp:spPr>
        <a:xfrm>
          <a:off x="4708399"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892233"/>
        <a:ext cx="24280" cy="4856"/>
      </dsp:txXfrm>
    </dsp:sp>
    <dsp:sp modelId="{9DF9E887-B9F5-7B4D-A4E2-FB04CF33E7EE}">
      <dsp:nvSpPr>
        <dsp:cNvPr id="0" name=""/>
        <dsp:cNvSpPr/>
      </dsp:nvSpPr>
      <dsp:spPr>
        <a:xfrm>
          <a:off x="2598886"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Member receives an email with one time setup code.</a:t>
          </a:r>
        </a:p>
      </dsp:txBody>
      <dsp:txXfrm>
        <a:off x="2598886" y="261267"/>
        <a:ext cx="2111312" cy="1266787"/>
      </dsp:txXfrm>
    </dsp:sp>
    <dsp:sp modelId="{846AA0C3-3843-C84E-A35D-8397CB397EB4}">
      <dsp:nvSpPr>
        <dsp:cNvPr id="0" name=""/>
        <dsp:cNvSpPr/>
      </dsp:nvSpPr>
      <dsp:spPr>
        <a:xfrm>
          <a:off x="7305313"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20674" y="892233"/>
        <a:ext cx="24280" cy="4856"/>
      </dsp:txXfrm>
    </dsp:sp>
    <dsp:sp modelId="{A30D9B32-1B2A-C741-8593-9EA81428E8A5}">
      <dsp:nvSpPr>
        <dsp:cNvPr id="0" name=""/>
        <dsp:cNvSpPr/>
      </dsp:nvSpPr>
      <dsp:spPr>
        <a:xfrm>
          <a:off x="5195800"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On the members first day they approach any Smart Station and scan their thumb.</a:t>
          </a:r>
        </a:p>
      </dsp:txBody>
      <dsp:txXfrm>
        <a:off x="5195800" y="261267"/>
        <a:ext cx="2111312" cy="1266787"/>
      </dsp:txXfrm>
    </dsp:sp>
    <dsp:sp modelId="{6B5E2216-C7F4-A14E-8E18-CD471C9CEDB5}">
      <dsp:nvSpPr>
        <dsp:cNvPr id="0" name=""/>
        <dsp:cNvSpPr/>
      </dsp:nvSpPr>
      <dsp:spPr>
        <a:xfrm>
          <a:off x="1057627" y="1526255"/>
          <a:ext cx="7790744" cy="455001"/>
        </a:xfrm>
        <a:custGeom>
          <a:avLst/>
          <a:gdLst/>
          <a:ahLst/>
          <a:cxnLst/>
          <a:rect l="0" t="0" r="0" b="0"/>
          <a:pathLst>
            <a:path>
              <a:moveTo>
                <a:pt x="7790744" y="0"/>
              </a:moveTo>
              <a:lnTo>
                <a:pt x="7790744" y="244600"/>
              </a:lnTo>
              <a:lnTo>
                <a:pt x="0" y="244600"/>
              </a:lnTo>
              <a:lnTo>
                <a:pt x="0" y="455001"/>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7853" y="1751327"/>
        <a:ext cx="390293" cy="4856"/>
      </dsp:txXfrm>
    </dsp:sp>
    <dsp:sp modelId="{1527471F-4AC5-B44D-B80B-1552AF8B6965}">
      <dsp:nvSpPr>
        <dsp:cNvPr id="0" name=""/>
        <dsp:cNvSpPr/>
      </dsp:nvSpPr>
      <dsp:spPr>
        <a:xfrm>
          <a:off x="7792715"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Smart Station won’t recognize the user and will instead ask for a one time access code or a new user code.</a:t>
          </a:r>
        </a:p>
      </dsp:txBody>
      <dsp:txXfrm>
        <a:off x="7792715" y="261267"/>
        <a:ext cx="2111312" cy="1266787"/>
      </dsp:txXfrm>
    </dsp:sp>
    <dsp:sp modelId="{B7A3EAC1-BA14-124A-8B27-8DA1B415498D}">
      <dsp:nvSpPr>
        <dsp:cNvPr id="0" name=""/>
        <dsp:cNvSpPr/>
      </dsp:nvSpPr>
      <dsp:spPr>
        <a:xfrm>
          <a:off x="2111484" y="2601330"/>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2644622"/>
        <a:ext cx="24280" cy="4856"/>
      </dsp:txXfrm>
    </dsp:sp>
    <dsp:sp modelId="{85658110-0BD5-CE49-992C-E007EEB88FC4}">
      <dsp:nvSpPr>
        <dsp:cNvPr id="0" name=""/>
        <dsp:cNvSpPr/>
      </dsp:nvSpPr>
      <dsp:spPr>
        <a:xfrm>
          <a:off x="1971"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user types in the one time setup code and authenticates with the Smart Station.</a:t>
          </a:r>
        </a:p>
      </dsp:txBody>
      <dsp:txXfrm>
        <a:off x="1971" y="2013656"/>
        <a:ext cx="2111312" cy="1266787"/>
      </dsp:txXfrm>
    </dsp:sp>
    <dsp:sp modelId="{C538A826-976E-7344-AE53-6F7E56D4EF8D}">
      <dsp:nvSpPr>
        <dsp:cNvPr id="0" name=""/>
        <dsp:cNvSpPr/>
      </dsp:nvSpPr>
      <dsp:spPr>
        <a:xfrm>
          <a:off x="4708399" y="2601330"/>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2644622"/>
        <a:ext cx="24280" cy="4856"/>
      </dsp:txXfrm>
    </dsp:sp>
    <dsp:sp modelId="{1335F771-C8C5-0F41-B85D-703A60AF5CEA}">
      <dsp:nvSpPr>
        <dsp:cNvPr id="0" name=""/>
        <dsp:cNvSpPr/>
      </dsp:nvSpPr>
      <dsp:spPr>
        <a:xfrm>
          <a:off x="2598886"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Smart Station then has the user complete a setup wizard where the user will configure their default desk and monitor ergonomics configuration.</a:t>
          </a:r>
        </a:p>
      </dsp:txBody>
      <dsp:txXfrm>
        <a:off x="2598886" y="2013656"/>
        <a:ext cx="2111312" cy="1266787"/>
      </dsp:txXfrm>
    </dsp:sp>
    <dsp:sp modelId="{D3E97BBD-931A-1848-834B-9EB447231A8B}">
      <dsp:nvSpPr>
        <dsp:cNvPr id="0" name=""/>
        <dsp:cNvSpPr/>
      </dsp:nvSpPr>
      <dsp:spPr>
        <a:xfrm>
          <a:off x="5195800"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Now the user can successfully biometrically log into any Smart Station connected to that same Desk Management system (such as other co-working space locations).</a:t>
          </a:r>
        </a:p>
      </dsp:txBody>
      <dsp:txXfrm>
        <a:off x="5195800" y="2013656"/>
        <a:ext cx="2111312" cy="12667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141B2-7FB7-724D-9A06-5474BB66094D}">
      <dsp:nvSpPr>
        <dsp:cNvPr id="0" name=""/>
        <dsp:cNvSpPr/>
      </dsp:nvSpPr>
      <dsp:spPr>
        <a:xfrm>
          <a:off x="2111484"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892233"/>
        <a:ext cx="24280" cy="4856"/>
      </dsp:txXfrm>
    </dsp:sp>
    <dsp:sp modelId="{B715B23F-E2BB-F94D-B684-A7B7FF994920}">
      <dsp:nvSpPr>
        <dsp:cNvPr id="0" name=""/>
        <dsp:cNvSpPr/>
      </dsp:nvSpPr>
      <dsp:spPr>
        <a:xfrm>
          <a:off x="1971"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Employee (user) enters the office for the day and their mobile device connects to the LAN, where the on premises Desk Manager web app is accessible</a:t>
          </a:r>
        </a:p>
      </dsp:txBody>
      <dsp:txXfrm>
        <a:off x="1971" y="261267"/>
        <a:ext cx="2111312" cy="1266787"/>
      </dsp:txXfrm>
    </dsp:sp>
    <dsp:sp modelId="{90BCC38A-7425-A947-B7E1-C6E68C881DC0}">
      <dsp:nvSpPr>
        <dsp:cNvPr id="0" name=""/>
        <dsp:cNvSpPr/>
      </dsp:nvSpPr>
      <dsp:spPr>
        <a:xfrm>
          <a:off x="4708399"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892233"/>
        <a:ext cx="24280" cy="4856"/>
      </dsp:txXfrm>
    </dsp:sp>
    <dsp:sp modelId="{9DF9E887-B9F5-7B4D-A4E2-FB04CF33E7EE}">
      <dsp:nvSpPr>
        <dsp:cNvPr id="0" name=""/>
        <dsp:cNvSpPr/>
      </dsp:nvSpPr>
      <dsp:spPr>
        <a:xfrm>
          <a:off x="2598886"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User opens the Desk Manager web app via a web browser on their smart phone and taps "Find an Open Station"</a:t>
          </a:r>
        </a:p>
      </dsp:txBody>
      <dsp:txXfrm>
        <a:off x="2598886" y="261267"/>
        <a:ext cx="2111312" cy="1266787"/>
      </dsp:txXfrm>
    </dsp:sp>
    <dsp:sp modelId="{846AA0C3-3843-C84E-A35D-8397CB397EB4}">
      <dsp:nvSpPr>
        <dsp:cNvPr id="0" name=""/>
        <dsp:cNvSpPr/>
      </dsp:nvSpPr>
      <dsp:spPr>
        <a:xfrm>
          <a:off x="7305313" y="848941"/>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20674" y="892233"/>
        <a:ext cx="24280" cy="4856"/>
      </dsp:txXfrm>
    </dsp:sp>
    <dsp:sp modelId="{A30D9B32-1B2A-C741-8593-9EA81428E8A5}">
      <dsp:nvSpPr>
        <dsp:cNvPr id="0" name=""/>
        <dsp:cNvSpPr/>
      </dsp:nvSpPr>
      <dsp:spPr>
        <a:xfrm>
          <a:off x="5195800"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 pre-programmed layout of the office comes up, showing the user where available Smart Stations are at that very second.</a:t>
          </a:r>
        </a:p>
      </dsp:txBody>
      <dsp:txXfrm>
        <a:off x="5195800" y="261267"/>
        <a:ext cx="2111312" cy="1266787"/>
      </dsp:txXfrm>
    </dsp:sp>
    <dsp:sp modelId="{6B5E2216-C7F4-A14E-8E18-CD471C9CEDB5}">
      <dsp:nvSpPr>
        <dsp:cNvPr id="0" name=""/>
        <dsp:cNvSpPr/>
      </dsp:nvSpPr>
      <dsp:spPr>
        <a:xfrm>
          <a:off x="1057627" y="1526255"/>
          <a:ext cx="7790744" cy="455001"/>
        </a:xfrm>
        <a:custGeom>
          <a:avLst/>
          <a:gdLst/>
          <a:ahLst/>
          <a:cxnLst/>
          <a:rect l="0" t="0" r="0" b="0"/>
          <a:pathLst>
            <a:path>
              <a:moveTo>
                <a:pt x="7790744" y="0"/>
              </a:moveTo>
              <a:lnTo>
                <a:pt x="7790744" y="244600"/>
              </a:lnTo>
              <a:lnTo>
                <a:pt x="0" y="244600"/>
              </a:lnTo>
              <a:lnTo>
                <a:pt x="0" y="455001"/>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7853" y="1751327"/>
        <a:ext cx="390293" cy="4856"/>
      </dsp:txXfrm>
    </dsp:sp>
    <dsp:sp modelId="{1527471F-4AC5-B44D-B80B-1552AF8B6965}">
      <dsp:nvSpPr>
        <dsp:cNvPr id="0" name=""/>
        <dsp:cNvSpPr/>
      </dsp:nvSpPr>
      <dsp:spPr>
        <a:xfrm>
          <a:off x="7792715" y="261267"/>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The user selects a Smart Stations and approves the on screen prompt asking if they would like to reserve the Smart Station </a:t>
          </a:r>
        </a:p>
      </dsp:txBody>
      <dsp:txXfrm>
        <a:off x="7792715" y="261267"/>
        <a:ext cx="2111312" cy="1266787"/>
      </dsp:txXfrm>
    </dsp:sp>
    <dsp:sp modelId="{B7A3EAC1-BA14-124A-8B27-8DA1B415498D}">
      <dsp:nvSpPr>
        <dsp:cNvPr id="0" name=""/>
        <dsp:cNvSpPr/>
      </dsp:nvSpPr>
      <dsp:spPr>
        <a:xfrm>
          <a:off x="2111484" y="2601330"/>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2644622"/>
        <a:ext cx="24280" cy="4856"/>
      </dsp:txXfrm>
    </dsp:sp>
    <dsp:sp modelId="{85658110-0BD5-CE49-992C-E007EEB88FC4}">
      <dsp:nvSpPr>
        <dsp:cNvPr id="0" name=""/>
        <dsp:cNvSpPr/>
      </dsp:nvSpPr>
      <dsp:spPr>
        <a:xfrm>
          <a:off x="1971"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The user walks to the Smart Station they reserved and swipes their finger to login.</a:t>
          </a:r>
        </a:p>
      </dsp:txBody>
      <dsp:txXfrm>
        <a:off x="1971" y="2013656"/>
        <a:ext cx="2111312" cy="1266787"/>
      </dsp:txXfrm>
    </dsp:sp>
    <dsp:sp modelId="{C538A826-976E-7344-AE53-6F7E56D4EF8D}">
      <dsp:nvSpPr>
        <dsp:cNvPr id="0" name=""/>
        <dsp:cNvSpPr/>
      </dsp:nvSpPr>
      <dsp:spPr>
        <a:xfrm>
          <a:off x="4708399" y="2601330"/>
          <a:ext cx="455001" cy="91440"/>
        </a:xfrm>
        <a:custGeom>
          <a:avLst/>
          <a:gdLst/>
          <a:ahLst/>
          <a:cxnLst/>
          <a:rect l="0" t="0" r="0" b="0"/>
          <a:pathLst>
            <a:path>
              <a:moveTo>
                <a:pt x="0" y="45720"/>
              </a:moveTo>
              <a:lnTo>
                <a:pt x="4550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2644622"/>
        <a:ext cx="24280" cy="4856"/>
      </dsp:txXfrm>
    </dsp:sp>
    <dsp:sp modelId="{1335F771-C8C5-0F41-B85D-703A60AF5CEA}">
      <dsp:nvSpPr>
        <dsp:cNvPr id="0" name=""/>
        <dsp:cNvSpPr/>
      </dsp:nvSpPr>
      <dsp:spPr>
        <a:xfrm>
          <a:off x="2598886"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The Smart Station will adjust to the users default or time scheduled ergonomics position.</a:t>
          </a:r>
        </a:p>
      </dsp:txBody>
      <dsp:txXfrm>
        <a:off x="2598886" y="2013656"/>
        <a:ext cx="2111312" cy="1266787"/>
      </dsp:txXfrm>
    </dsp:sp>
    <dsp:sp modelId="{D3E97BBD-931A-1848-834B-9EB447231A8B}">
      <dsp:nvSpPr>
        <dsp:cNvPr id="0" name=""/>
        <dsp:cNvSpPr/>
      </dsp:nvSpPr>
      <dsp:spPr>
        <a:xfrm>
          <a:off x="5195800" y="2013656"/>
          <a:ext cx="2111312" cy="1266787"/>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The user continues to work throughout the day using the functionality of the Smart Station until they swipe their finger again to logout and leave the office.</a:t>
          </a:r>
        </a:p>
      </dsp:txBody>
      <dsp:txXfrm>
        <a:off x="5195800" y="2013656"/>
        <a:ext cx="2111312" cy="1266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CB111-0C3F-1640-B67D-DF1A2C37F630}">
      <dsp:nvSpPr>
        <dsp:cNvPr id="0" name=""/>
        <dsp:cNvSpPr/>
      </dsp:nvSpPr>
      <dsp:spPr>
        <a:xfrm>
          <a:off x="3875655" y="1125564"/>
          <a:ext cx="2154686" cy="1972573"/>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Control Unit</a:t>
          </a:r>
        </a:p>
        <a:p>
          <a:pPr marL="0" lvl="0" indent="0" algn="ctr" defTabSz="666750">
            <a:lnSpc>
              <a:spcPct val="90000"/>
            </a:lnSpc>
            <a:spcBef>
              <a:spcPct val="0"/>
            </a:spcBef>
            <a:spcAft>
              <a:spcPct val="35000"/>
            </a:spcAft>
            <a:buNone/>
          </a:pPr>
          <a:r>
            <a:rPr lang="en-US" sz="1100" kern="1200" dirty="0"/>
            <a:t>Takes in standard power input and houses the device’s interfaces between the Android tablet and actuators, ethernet, fingerprint scanner, and camera</a:t>
          </a:r>
          <a:r>
            <a:rPr lang="en-US" sz="1200" kern="1200" dirty="0"/>
            <a:t>.</a:t>
          </a:r>
        </a:p>
      </dsp:txBody>
      <dsp:txXfrm>
        <a:off x="4191201" y="1414441"/>
        <a:ext cx="1523594" cy="1394819"/>
      </dsp:txXfrm>
    </dsp:sp>
    <dsp:sp modelId="{9C04B39F-A7E0-B44C-9883-765D399270EC}">
      <dsp:nvSpPr>
        <dsp:cNvPr id="0" name=""/>
        <dsp:cNvSpPr/>
      </dsp:nvSpPr>
      <dsp:spPr>
        <a:xfrm rot="18676751">
          <a:off x="5564216" y="1193796"/>
          <a:ext cx="374267" cy="17288"/>
        </a:xfrm>
        <a:custGeom>
          <a:avLst/>
          <a:gdLst/>
          <a:ahLst/>
          <a:cxnLst/>
          <a:rect l="0" t="0" r="0" b="0"/>
          <a:pathLst>
            <a:path>
              <a:moveTo>
                <a:pt x="0" y="8644"/>
              </a:moveTo>
              <a:lnTo>
                <a:pt x="374267" y="8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41993" y="1193083"/>
        <a:ext cx="18713" cy="18713"/>
      </dsp:txXfrm>
    </dsp:sp>
    <dsp:sp modelId="{47A05386-6B47-9A4C-8C0E-2BC8B620D9FF}">
      <dsp:nvSpPr>
        <dsp:cNvPr id="0" name=""/>
        <dsp:cNvSpPr/>
      </dsp:nvSpPr>
      <dsp:spPr>
        <a:xfrm>
          <a:off x="5712936" y="228595"/>
          <a:ext cx="951426" cy="95142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DB 6 Actuator (x2)</a:t>
          </a:r>
        </a:p>
      </dsp:txBody>
      <dsp:txXfrm>
        <a:off x="5852269" y="367928"/>
        <a:ext cx="672760" cy="672760"/>
      </dsp:txXfrm>
    </dsp:sp>
    <dsp:sp modelId="{C87D4168-179B-4548-A6FD-B02F0669FA05}">
      <dsp:nvSpPr>
        <dsp:cNvPr id="0" name=""/>
        <dsp:cNvSpPr/>
      </dsp:nvSpPr>
      <dsp:spPr>
        <a:xfrm rot="20487398">
          <a:off x="5952546" y="1690196"/>
          <a:ext cx="463422" cy="17288"/>
        </a:xfrm>
        <a:custGeom>
          <a:avLst/>
          <a:gdLst/>
          <a:ahLst/>
          <a:cxnLst/>
          <a:rect l="0" t="0" r="0" b="0"/>
          <a:pathLst>
            <a:path>
              <a:moveTo>
                <a:pt x="0" y="8644"/>
              </a:moveTo>
              <a:lnTo>
                <a:pt x="463422" y="8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72672" y="1687255"/>
        <a:ext cx="23171" cy="23171"/>
      </dsp:txXfrm>
    </dsp:sp>
    <dsp:sp modelId="{020C4134-A589-6F43-BC0E-1483113E30DF}">
      <dsp:nvSpPr>
        <dsp:cNvPr id="0" name=""/>
        <dsp:cNvSpPr/>
      </dsp:nvSpPr>
      <dsp:spPr>
        <a:xfrm>
          <a:off x="6379242" y="998150"/>
          <a:ext cx="951426" cy="95142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LA 22 Actuator</a:t>
          </a:r>
        </a:p>
      </dsp:txBody>
      <dsp:txXfrm>
        <a:off x="6518575" y="1137483"/>
        <a:ext cx="672760" cy="672760"/>
      </dsp:txXfrm>
    </dsp:sp>
    <dsp:sp modelId="{EBBB1BAE-A198-CC43-9EF9-B682CD255BA1}">
      <dsp:nvSpPr>
        <dsp:cNvPr id="0" name=""/>
        <dsp:cNvSpPr/>
      </dsp:nvSpPr>
      <dsp:spPr>
        <a:xfrm rot="723438">
          <a:off x="5998501" y="2361977"/>
          <a:ext cx="331917" cy="17288"/>
        </a:xfrm>
        <a:custGeom>
          <a:avLst/>
          <a:gdLst/>
          <a:ahLst/>
          <a:cxnLst/>
          <a:rect l="0" t="0" r="0" b="0"/>
          <a:pathLst>
            <a:path>
              <a:moveTo>
                <a:pt x="0" y="8644"/>
              </a:moveTo>
              <a:lnTo>
                <a:pt x="331917" y="8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56162" y="2362323"/>
        <a:ext cx="16595" cy="16595"/>
      </dsp:txXfrm>
    </dsp:sp>
    <dsp:sp modelId="{E39CB92D-84E4-E843-996F-3E15B34A9ABA}">
      <dsp:nvSpPr>
        <dsp:cNvPr id="0" name=""/>
        <dsp:cNvSpPr/>
      </dsp:nvSpPr>
      <dsp:spPr>
        <a:xfrm>
          <a:off x="6316263" y="2028947"/>
          <a:ext cx="951426" cy="95142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Rotary Actuator</a:t>
          </a:r>
        </a:p>
      </dsp:txBody>
      <dsp:txXfrm>
        <a:off x="6455596" y="2168280"/>
        <a:ext cx="672760" cy="672760"/>
      </dsp:txXfrm>
    </dsp:sp>
    <dsp:sp modelId="{FD550599-D62E-0243-B287-2EEEC4CDB4E0}">
      <dsp:nvSpPr>
        <dsp:cNvPr id="0" name=""/>
        <dsp:cNvSpPr/>
      </dsp:nvSpPr>
      <dsp:spPr>
        <a:xfrm rot="2696625">
          <a:off x="5611354" y="2999009"/>
          <a:ext cx="478417" cy="17288"/>
        </a:xfrm>
        <a:custGeom>
          <a:avLst/>
          <a:gdLst/>
          <a:ahLst/>
          <a:cxnLst/>
          <a:rect l="0" t="0" r="0" b="0"/>
          <a:pathLst>
            <a:path>
              <a:moveTo>
                <a:pt x="0" y="8644"/>
              </a:moveTo>
              <a:lnTo>
                <a:pt x="478417" y="8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8602" y="2995693"/>
        <a:ext cx="23920" cy="23920"/>
      </dsp:txXfrm>
    </dsp:sp>
    <dsp:sp modelId="{4779200E-C5E3-224D-97BD-0EF5334CBACD}">
      <dsp:nvSpPr>
        <dsp:cNvPr id="0" name=""/>
        <dsp:cNvSpPr/>
      </dsp:nvSpPr>
      <dsp:spPr>
        <a:xfrm>
          <a:off x="5880871" y="3036970"/>
          <a:ext cx="951426" cy="95142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Rotary Actuator</a:t>
          </a:r>
        </a:p>
      </dsp:txBody>
      <dsp:txXfrm>
        <a:off x="6020204" y="3176303"/>
        <a:ext cx="672760" cy="672760"/>
      </dsp:txXfrm>
    </dsp:sp>
    <dsp:sp modelId="{CC008EC6-BABF-5D49-ABCC-86402FAE0FAD}">
      <dsp:nvSpPr>
        <dsp:cNvPr id="0" name=""/>
        <dsp:cNvSpPr/>
      </dsp:nvSpPr>
      <dsp:spPr>
        <a:xfrm rot="6747712">
          <a:off x="4366683" y="3162677"/>
          <a:ext cx="296589" cy="17288"/>
        </a:xfrm>
        <a:custGeom>
          <a:avLst/>
          <a:gdLst/>
          <a:ahLst/>
          <a:cxnLst/>
          <a:rect l="0" t="0" r="0" b="0"/>
          <a:pathLst>
            <a:path>
              <a:moveTo>
                <a:pt x="0" y="8644"/>
              </a:moveTo>
              <a:lnTo>
                <a:pt x="296589" y="8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507563" y="3163906"/>
        <a:ext cx="14829" cy="14829"/>
      </dsp:txXfrm>
    </dsp:sp>
    <dsp:sp modelId="{B86693CA-5725-1449-9F25-D59838161A82}">
      <dsp:nvSpPr>
        <dsp:cNvPr id="0" name=""/>
        <dsp:cNvSpPr/>
      </dsp:nvSpPr>
      <dsp:spPr>
        <a:xfrm>
          <a:off x="3800851" y="3272275"/>
          <a:ext cx="951426" cy="95142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Android Tablet</a:t>
          </a:r>
        </a:p>
      </dsp:txBody>
      <dsp:txXfrm>
        <a:off x="3940184" y="3411608"/>
        <a:ext cx="672760" cy="672760"/>
      </dsp:txXfrm>
    </dsp:sp>
    <dsp:sp modelId="{8D3CA075-DC17-AD4A-802E-3D12C61E2B64}">
      <dsp:nvSpPr>
        <dsp:cNvPr id="0" name=""/>
        <dsp:cNvSpPr/>
      </dsp:nvSpPr>
      <dsp:spPr>
        <a:xfrm rot="8797099">
          <a:off x="3736601" y="2781912"/>
          <a:ext cx="372740" cy="17288"/>
        </a:xfrm>
        <a:custGeom>
          <a:avLst/>
          <a:gdLst/>
          <a:ahLst/>
          <a:cxnLst/>
          <a:rect l="0" t="0" r="0" b="0"/>
          <a:pathLst>
            <a:path>
              <a:moveTo>
                <a:pt x="0" y="8644"/>
              </a:moveTo>
              <a:lnTo>
                <a:pt x="372740" y="8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913653" y="2781237"/>
        <a:ext cx="18637" cy="18637"/>
      </dsp:txXfrm>
    </dsp:sp>
    <dsp:sp modelId="{374A9F88-1EE0-9F4B-AC5D-F33E8BDD8A50}">
      <dsp:nvSpPr>
        <dsp:cNvPr id="0" name=""/>
        <dsp:cNvSpPr/>
      </dsp:nvSpPr>
      <dsp:spPr>
        <a:xfrm>
          <a:off x="2894403" y="2679130"/>
          <a:ext cx="951426" cy="95142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Camera</a:t>
          </a:r>
        </a:p>
      </dsp:txBody>
      <dsp:txXfrm>
        <a:off x="3033736" y="2818463"/>
        <a:ext cx="672760" cy="672760"/>
      </dsp:txXfrm>
    </dsp:sp>
    <dsp:sp modelId="{3DCA1ABE-9FB2-E348-91FA-A2FF7FABE57B}">
      <dsp:nvSpPr>
        <dsp:cNvPr id="0" name=""/>
        <dsp:cNvSpPr/>
      </dsp:nvSpPr>
      <dsp:spPr>
        <a:xfrm rot="10884726">
          <a:off x="3460905" y="2071543"/>
          <a:ext cx="415203" cy="17288"/>
        </a:xfrm>
        <a:custGeom>
          <a:avLst/>
          <a:gdLst/>
          <a:ahLst/>
          <a:cxnLst/>
          <a:rect l="0" t="0" r="0" b="0"/>
          <a:pathLst>
            <a:path>
              <a:moveTo>
                <a:pt x="0" y="8644"/>
              </a:moveTo>
              <a:lnTo>
                <a:pt x="415203" y="8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658127" y="2069807"/>
        <a:ext cx="20760" cy="20760"/>
      </dsp:txXfrm>
    </dsp:sp>
    <dsp:sp modelId="{41E02CB0-BE87-9045-BC08-18A232D58F1D}">
      <dsp:nvSpPr>
        <dsp:cNvPr id="0" name=""/>
        <dsp:cNvSpPr/>
      </dsp:nvSpPr>
      <dsp:spPr>
        <a:xfrm>
          <a:off x="2509686" y="1587634"/>
          <a:ext cx="951426" cy="95142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Fingerprint Scanner</a:t>
          </a:r>
        </a:p>
      </dsp:txBody>
      <dsp:txXfrm>
        <a:off x="2649019" y="1726967"/>
        <a:ext cx="672760" cy="672760"/>
      </dsp:txXfrm>
    </dsp:sp>
    <dsp:sp modelId="{994946CB-259B-9846-9EB4-7641B6ECD8CB}">
      <dsp:nvSpPr>
        <dsp:cNvPr id="0" name=""/>
        <dsp:cNvSpPr/>
      </dsp:nvSpPr>
      <dsp:spPr>
        <a:xfrm rot="12719241">
          <a:off x="3515369" y="1390394"/>
          <a:ext cx="592659" cy="17288"/>
        </a:xfrm>
        <a:custGeom>
          <a:avLst/>
          <a:gdLst/>
          <a:ahLst/>
          <a:cxnLst/>
          <a:rect l="0" t="0" r="0" b="0"/>
          <a:pathLst>
            <a:path>
              <a:moveTo>
                <a:pt x="0" y="8644"/>
              </a:moveTo>
              <a:lnTo>
                <a:pt x="592659" y="8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796883" y="1384222"/>
        <a:ext cx="29632" cy="29632"/>
      </dsp:txXfrm>
    </dsp:sp>
    <dsp:sp modelId="{D49BC3C1-1632-904B-AB27-9C9EFE68D66B}">
      <dsp:nvSpPr>
        <dsp:cNvPr id="0" name=""/>
        <dsp:cNvSpPr/>
      </dsp:nvSpPr>
      <dsp:spPr>
        <a:xfrm>
          <a:off x="2681166" y="514349"/>
          <a:ext cx="951426" cy="95142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Ethernet Adapter</a:t>
          </a:r>
        </a:p>
      </dsp:txBody>
      <dsp:txXfrm>
        <a:off x="2820499" y="653682"/>
        <a:ext cx="672760" cy="672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8D507-D78D-B445-B141-35881DDA19FF}">
      <dsp:nvSpPr>
        <dsp:cNvPr id="0" name=""/>
        <dsp:cNvSpPr/>
      </dsp:nvSpPr>
      <dsp:spPr>
        <a:xfrm>
          <a:off x="4579" y="0"/>
          <a:ext cx="4692109" cy="423145"/>
        </a:xfrm>
        <a:prstGeom prst="roundRect">
          <a:avLst>
            <a:gd name="adj" fmla="val 10000"/>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Application Infrastructure Cluster</a:t>
          </a:r>
        </a:p>
      </dsp:txBody>
      <dsp:txXfrm>
        <a:off x="16972" y="12393"/>
        <a:ext cx="4667323" cy="398359"/>
      </dsp:txXfrm>
    </dsp:sp>
    <dsp:sp modelId="{C87BBCD6-D733-4743-A3AC-43413CB14D72}">
      <dsp:nvSpPr>
        <dsp:cNvPr id="0" name=""/>
        <dsp:cNvSpPr/>
      </dsp:nvSpPr>
      <dsp:spPr>
        <a:xfrm>
          <a:off x="9173" y="528187"/>
          <a:ext cx="4687515" cy="423145"/>
        </a:xfrm>
        <a:prstGeom prst="roundRect">
          <a:avLst>
            <a:gd name="adj" fmla="val 10000"/>
          </a:avLst>
        </a:prstGeom>
        <a:gradFill rotWithShape="0">
          <a:gsLst>
            <a:gs pos="0">
              <a:schemeClr val="lt1">
                <a:hueOff val="0"/>
                <a:satOff val="0"/>
                <a:lumOff val="0"/>
                <a:alphaOff val="0"/>
                <a:tint val="58000"/>
                <a:satMod val="108000"/>
                <a:lumMod val="110000"/>
              </a:schemeClr>
            </a:gs>
            <a:gs pos="100000">
              <a:schemeClr val="l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HTTP REST API</a:t>
          </a:r>
        </a:p>
      </dsp:txBody>
      <dsp:txXfrm>
        <a:off x="21566" y="540580"/>
        <a:ext cx="4662729" cy="3983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8/5/18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8/5/18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CSCI E-78 Wearable Technologies and IoT</a:t>
            </a:r>
          </a:p>
          <a:p>
            <a:r>
              <a:rPr lang="en-US" dirty="0"/>
              <a:t>Project 2</a:t>
            </a:r>
          </a:p>
          <a:p>
            <a:r>
              <a:rPr lang="en-US" dirty="0"/>
              <a:t>Brett </a:t>
            </a:r>
            <a:r>
              <a:rPr lang="en-US" dirty="0" err="1"/>
              <a:t>Bloethner</a:t>
            </a:r>
            <a:endParaRPr lang="en-US" dirty="0"/>
          </a:p>
        </p:txBody>
      </p:sp>
      <p:sp>
        <p:nvSpPr>
          <p:cNvPr id="4" name="Slide Number Placeholder 3"/>
          <p:cNvSpPr>
            <a:spLocks noGrp="1"/>
          </p:cNvSpPr>
          <p:nvPr>
            <p:ph type="sldNum" sz="quarter" idx="10"/>
          </p:nvPr>
        </p:nvSpPr>
        <p:spPr/>
        <p:txBody>
          <a:bodyPr/>
          <a:lstStyle/>
          <a:p>
            <a:fld id="{560CF8BB-EBC7-4B8F-9632-A5A136FBB880}" type="slidenum">
              <a:rPr lang="en-US" smtClean="0"/>
              <a:t>1</a:t>
            </a:fld>
            <a:endParaRPr lang="en-US" dirty="0"/>
          </a:p>
        </p:txBody>
      </p:sp>
    </p:spTree>
    <p:extLst>
      <p:ext uri="{BB962C8B-B14F-4D97-AF65-F5344CB8AC3E}">
        <p14:creationId xmlns:p14="http://schemas.microsoft.com/office/powerpoint/2010/main" val="205001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10</a:t>
            </a:fld>
            <a:endParaRPr lang="en-US" dirty="0"/>
          </a:p>
        </p:txBody>
      </p:sp>
    </p:spTree>
    <p:extLst>
      <p:ext uri="{BB962C8B-B14F-4D97-AF65-F5344CB8AC3E}">
        <p14:creationId xmlns:p14="http://schemas.microsoft.com/office/powerpoint/2010/main" val="2777110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Smart Stations also encourage hyper open office layouts and can allow an office to work effective and efficiently with no assigned desks at all. The Desk Manager ‘Find a Desk’ feature enables employees to locate an empty desk in real time, making sure not a single second is lost in the search for an open desk. With dynamic desk assignments, employees are encourage to acquaint themselves with one another rather than only the workers in their neighboring cubicles.</a:t>
            </a:r>
          </a:p>
        </p:txBody>
      </p:sp>
      <p:sp>
        <p:nvSpPr>
          <p:cNvPr id="4" name="Slide Number Placeholder 3"/>
          <p:cNvSpPr>
            <a:spLocks noGrp="1"/>
          </p:cNvSpPr>
          <p:nvPr>
            <p:ph type="sldNum" sz="quarter" idx="10"/>
          </p:nvPr>
        </p:nvSpPr>
        <p:spPr/>
        <p:txBody>
          <a:bodyPr/>
          <a:lstStyle/>
          <a:p>
            <a:fld id="{560CF8BB-EBC7-4B8F-9632-A5A136FBB880}" type="slidenum">
              <a:rPr lang="en-US" smtClean="0"/>
              <a:t>11</a:t>
            </a:fld>
            <a:endParaRPr lang="en-US" dirty="0"/>
          </a:p>
        </p:txBody>
      </p:sp>
    </p:spTree>
    <p:extLst>
      <p:ext uri="{BB962C8B-B14F-4D97-AF65-F5344CB8AC3E}">
        <p14:creationId xmlns:p14="http://schemas.microsoft.com/office/powerpoint/2010/main" val="1885517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12</a:t>
            </a:fld>
            <a:endParaRPr lang="en-US" dirty="0"/>
          </a:p>
        </p:txBody>
      </p:sp>
    </p:spTree>
    <p:extLst>
      <p:ext uri="{BB962C8B-B14F-4D97-AF65-F5344CB8AC3E}">
        <p14:creationId xmlns:p14="http://schemas.microsoft.com/office/powerpoint/2010/main" val="3114198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Smart Station requires an ethernet connection and a connection to an instance of the Desk Manager web app as well as a monitor with VESA mount compatibilities. The Desk Manager app requires a computer to login and manage Smart Stations. An on premises version of Desk Manager is also available and requires a few more technical items. The ecosystem is extremely simple and incorporates only two things; an unlimited number of Smart Stations and a Desk Manager app.</a:t>
            </a:r>
          </a:p>
        </p:txBody>
      </p:sp>
      <p:sp>
        <p:nvSpPr>
          <p:cNvPr id="4" name="Slide Number Placeholder 3"/>
          <p:cNvSpPr>
            <a:spLocks noGrp="1"/>
          </p:cNvSpPr>
          <p:nvPr>
            <p:ph type="sldNum" sz="quarter" idx="10"/>
          </p:nvPr>
        </p:nvSpPr>
        <p:spPr/>
        <p:txBody>
          <a:bodyPr/>
          <a:lstStyle/>
          <a:p>
            <a:fld id="{560CF8BB-EBC7-4B8F-9632-A5A136FBB880}" type="slidenum">
              <a:rPr lang="en-US" smtClean="0"/>
              <a:t>13</a:t>
            </a:fld>
            <a:endParaRPr lang="en-US" dirty="0"/>
          </a:p>
        </p:txBody>
      </p:sp>
    </p:spTree>
    <p:extLst>
      <p:ext uri="{BB962C8B-B14F-4D97-AF65-F5344CB8AC3E}">
        <p14:creationId xmlns:p14="http://schemas.microsoft.com/office/powerpoint/2010/main" val="263916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initial setup, using a Smart Station is extremely simple. Swipe your finger to login and the Smart Station adjusts to your default configuration or your configuration according to your preprogrammed ergonomics schedule. Continue through your workday and accept or reject ergonomics recommendations powered by your Smart Station’s camera and AI feature. Third party integrations are also available. In the future these could incorporate workplace apps like Slack right into the Smart Stations custom Android tablet which acts as the built in control center for everything Smart Station.</a:t>
            </a:r>
          </a:p>
        </p:txBody>
      </p:sp>
      <p:sp>
        <p:nvSpPr>
          <p:cNvPr id="4" name="Slide Number Placeholder 3"/>
          <p:cNvSpPr>
            <a:spLocks noGrp="1"/>
          </p:cNvSpPr>
          <p:nvPr>
            <p:ph type="sldNum" sz="quarter" idx="10"/>
          </p:nvPr>
        </p:nvSpPr>
        <p:spPr/>
        <p:txBody>
          <a:bodyPr/>
          <a:lstStyle/>
          <a:p>
            <a:fld id="{560CF8BB-EBC7-4B8F-9632-A5A136FBB880}" type="slidenum">
              <a:rPr lang="en-US" smtClean="0"/>
              <a:t>14</a:t>
            </a:fld>
            <a:endParaRPr lang="en-US" dirty="0"/>
          </a:p>
        </p:txBody>
      </p:sp>
    </p:spTree>
    <p:extLst>
      <p:ext uri="{BB962C8B-B14F-4D97-AF65-F5344CB8AC3E}">
        <p14:creationId xmlns:p14="http://schemas.microsoft.com/office/powerpoint/2010/main" val="603649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15</a:t>
            </a:fld>
            <a:endParaRPr lang="en-US" dirty="0"/>
          </a:p>
        </p:txBody>
      </p:sp>
    </p:spTree>
    <p:extLst>
      <p:ext uri="{BB962C8B-B14F-4D97-AF65-F5344CB8AC3E}">
        <p14:creationId xmlns:p14="http://schemas.microsoft.com/office/powerpoint/2010/main" val="675899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16</a:t>
            </a:fld>
            <a:endParaRPr lang="en-US" dirty="0"/>
          </a:p>
        </p:txBody>
      </p:sp>
    </p:spTree>
    <p:extLst>
      <p:ext uri="{BB962C8B-B14F-4D97-AF65-F5344CB8AC3E}">
        <p14:creationId xmlns:p14="http://schemas.microsoft.com/office/powerpoint/2010/main" val="1116331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17</a:t>
            </a:fld>
            <a:endParaRPr lang="en-US" dirty="0"/>
          </a:p>
        </p:txBody>
      </p:sp>
    </p:spTree>
    <p:extLst>
      <p:ext uri="{BB962C8B-B14F-4D97-AF65-F5344CB8AC3E}">
        <p14:creationId xmlns:p14="http://schemas.microsoft.com/office/powerpoint/2010/main" val="169963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Smart Station is powered by a series of actuators from </a:t>
            </a:r>
            <a:r>
              <a:rPr lang="en-US" dirty="0" err="1"/>
              <a:t>Linak</a:t>
            </a:r>
            <a:r>
              <a:rPr lang="en-US" dirty="0"/>
              <a:t>, a leading manufacture of standing desk components. 3 </a:t>
            </a:r>
            <a:r>
              <a:rPr lang="en-US" dirty="0" err="1"/>
              <a:t>Linak</a:t>
            </a:r>
            <a:r>
              <a:rPr lang="en-US" dirty="0"/>
              <a:t> actuators are accompanied by two rotary actuators that control the monitors pan and tilt as well as a custom built control unit that acts as the interface between the actuators, sensors and ethernet and the Android tablet. Many of the non-</a:t>
            </a:r>
            <a:r>
              <a:rPr lang="en-US" dirty="0" err="1"/>
              <a:t>Linak</a:t>
            </a:r>
            <a:r>
              <a:rPr lang="en-US" dirty="0"/>
              <a:t> parts such as the tabletop, camera, and the fingerprint scanner, can be sourced from generic suppliers.</a:t>
            </a:r>
          </a:p>
        </p:txBody>
      </p:sp>
      <p:sp>
        <p:nvSpPr>
          <p:cNvPr id="4" name="Slide Number Placeholder 3"/>
          <p:cNvSpPr>
            <a:spLocks noGrp="1"/>
          </p:cNvSpPr>
          <p:nvPr>
            <p:ph type="sldNum" sz="quarter" idx="10"/>
          </p:nvPr>
        </p:nvSpPr>
        <p:spPr/>
        <p:txBody>
          <a:bodyPr/>
          <a:lstStyle/>
          <a:p>
            <a:fld id="{560CF8BB-EBC7-4B8F-9632-A5A136FBB880}" type="slidenum">
              <a:rPr lang="en-US" smtClean="0"/>
              <a:t>18</a:t>
            </a:fld>
            <a:endParaRPr lang="en-US" dirty="0"/>
          </a:p>
        </p:txBody>
      </p:sp>
    </p:spTree>
    <p:extLst>
      <p:ext uri="{BB962C8B-B14F-4D97-AF65-F5344CB8AC3E}">
        <p14:creationId xmlns:p14="http://schemas.microsoft.com/office/powerpoint/2010/main" val="3810217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19</a:t>
            </a:fld>
            <a:endParaRPr lang="en-US" dirty="0"/>
          </a:p>
        </p:txBody>
      </p:sp>
    </p:spTree>
    <p:extLst>
      <p:ext uri="{BB962C8B-B14F-4D97-AF65-F5344CB8AC3E}">
        <p14:creationId xmlns:p14="http://schemas.microsoft.com/office/powerpoint/2010/main" val="262062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office spaces have a problem. People simply don’t work together when they’re not put together. Companies are wasting space and time by doing business in non-collaborative environments and they know it. To fix this, many companies are turning to open office layouts. This is a step in the right direction, but even with open office layouts, employees are still encouraged to do things the old way, sitting 8 hours a day and working very very independently. Open offices aren’t enough, they still </a:t>
            </a:r>
            <a:r>
              <a:rPr lang="en-US"/>
              <a:t>can be non-collaborative </a:t>
            </a:r>
            <a:r>
              <a:rPr lang="en-US" dirty="0"/>
              <a:t>and typically not ergonomic.</a:t>
            </a:r>
          </a:p>
        </p:txBody>
      </p:sp>
      <p:sp>
        <p:nvSpPr>
          <p:cNvPr id="4" name="Slide Number Placeholder 3"/>
          <p:cNvSpPr>
            <a:spLocks noGrp="1"/>
          </p:cNvSpPr>
          <p:nvPr>
            <p:ph type="sldNum" sz="quarter" idx="10"/>
          </p:nvPr>
        </p:nvSpPr>
        <p:spPr/>
        <p:txBody>
          <a:bodyPr/>
          <a:lstStyle/>
          <a:p>
            <a:fld id="{560CF8BB-EBC7-4B8F-9632-A5A136FBB880}" type="slidenum">
              <a:rPr lang="en-US" smtClean="0"/>
              <a:t>2</a:t>
            </a:fld>
            <a:endParaRPr lang="en-US" dirty="0"/>
          </a:p>
        </p:txBody>
      </p:sp>
    </p:spTree>
    <p:extLst>
      <p:ext uri="{BB962C8B-B14F-4D97-AF65-F5344CB8AC3E}">
        <p14:creationId xmlns:p14="http://schemas.microsoft.com/office/powerpoint/2010/main" val="421493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20</a:t>
            </a:fld>
            <a:endParaRPr lang="en-US" dirty="0"/>
          </a:p>
        </p:txBody>
      </p:sp>
    </p:spTree>
    <p:extLst>
      <p:ext uri="{BB962C8B-B14F-4D97-AF65-F5344CB8AC3E}">
        <p14:creationId xmlns:p14="http://schemas.microsoft.com/office/powerpoint/2010/main" val="2363776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Desk Manager web app lives on the public cloud and is maintained by the Smart Station company. Smart Stations are shipped to work with this version of Desk Manager by default but can be configured to work with on premises instances of Desk Manager instead. Smart Stations connected to the public cloud Desk Manager can load anyone's Smart Station settings from anywhere in the world, making this feature very attractive to public and co-working spaces. Authentication into the Desk Manager app can be done using standard username and password or via a social account such as </a:t>
            </a:r>
            <a:r>
              <a:rPr lang="en-US" dirty="0" err="1"/>
              <a:t>facebook</a:t>
            </a:r>
            <a:r>
              <a:rPr lang="en-US" dirty="0"/>
              <a:t>.</a:t>
            </a:r>
          </a:p>
        </p:txBody>
      </p:sp>
      <p:sp>
        <p:nvSpPr>
          <p:cNvPr id="4" name="Slide Number Placeholder 3"/>
          <p:cNvSpPr>
            <a:spLocks noGrp="1"/>
          </p:cNvSpPr>
          <p:nvPr>
            <p:ph type="sldNum" sz="quarter" idx="10"/>
          </p:nvPr>
        </p:nvSpPr>
        <p:spPr/>
        <p:txBody>
          <a:bodyPr/>
          <a:lstStyle/>
          <a:p>
            <a:fld id="{560CF8BB-EBC7-4B8F-9632-A5A136FBB880}" type="slidenum">
              <a:rPr lang="en-US" smtClean="0"/>
              <a:t>21</a:t>
            </a:fld>
            <a:endParaRPr lang="en-US" dirty="0"/>
          </a:p>
        </p:txBody>
      </p:sp>
    </p:spTree>
    <p:extLst>
      <p:ext uri="{BB962C8B-B14F-4D97-AF65-F5344CB8AC3E}">
        <p14:creationId xmlns:p14="http://schemas.microsoft.com/office/powerpoint/2010/main" val="375480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 premises version of Desk Manager is designed for enterprises and must be maintained by that enterprises IT support staff. The feature set is slightly different in that the on premises version allows login via username or password and corporate authentication methods such as SAML or LDAP, rather than social accounts. With the on premises instance, only administrators have the ability to add and remove user accounts and provision features like integrations for users. </a:t>
            </a:r>
          </a:p>
        </p:txBody>
      </p:sp>
      <p:sp>
        <p:nvSpPr>
          <p:cNvPr id="4" name="Slide Number Placeholder 3"/>
          <p:cNvSpPr>
            <a:spLocks noGrp="1"/>
          </p:cNvSpPr>
          <p:nvPr>
            <p:ph type="sldNum" sz="quarter" idx="10"/>
          </p:nvPr>
        </p:nvSpPr>
        <p:spPr/>
        <p:txBody>
          <a:bodyPr/>
          <a:lstStyle/>
          <a:p>
            <a:fld id="{560CF8BB-EBC7-4B8F-9632-A5A136FBB880}" type="slidenum">
              <a:rPr lang="en-US" smtClean="0"/>
              <a:t>22</a:t>
            </a:fld>
            <a:endParaRPr lang="en-US" dirty="0"/>
          </a:p>
        </p:txBody>
      </p:sp>
    </p:spTree>
    <p:extLst>
      <p:ext uri="{BB962C8B-B14F-4D97-AF65-F5344CB8AC3E}">
        <p14:creationId xmlns:p14="http://schemas.microsoft.com/office/powerpoint/2010/main" val="1191357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Smart Stations are controlled via a custom built Android tablet that’s built into the Smart Desk tabletop. In an effort to keep the device safe and efficient, a custom Android distribution is used which locks the tablet into only being able to use features related to Smart Stations and Smart Station approved integrations.</a:t>
            </a:r>
          </a:p>
        </p:txBody>
      </p:sp>
      <p:sp>
        <p:nvSpPr>
          <p:cNvPr id="4" name="Slide Number Placeholder 3"/>
          <p:cNvSpPr>
            <a:spLocks noGrp="1"/>
          </p:cNvSpPr>
          <p:nvPr>
            <p:ph type="sldNum" sz="quarter" idx="10"/>
          </p:nvPr>
        </p:nvSpPr>
        <p:spPr/>
        <p:txBody>
          <a:bodyPr/>
          <a:lstStyle/>
          <a:p>
            <a:fld id="{560CF8BB-EBC7-4B8F-9632-A5A136FBB880}" type="slidenum">
              <a:rPr lang="en-US" smtClean="0"/>
              <a:t>23</a:t>
            </a:fld>
            <a:endParaRPr lang="en-US" dirty="0"/>
          </a:p>
        </p:txBody>
      </p:sp>
    </p:spTree>
    <p:extLst>
      <p:ext uri="{BB962C8B-B14F-4D97-AF65-F5344CB8AC3E}">
        <p14:creationId xmlns:p14="http://schemas.microsoft.com/office/powerpoint/2010/main" val="3947207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and machine learning is used in conjunction with the Smart Station camera to determine and map the users ergonomics and posture habits and provide healthy ergonomics recommendations such as standing up straight or taking a short walk. An API is also provided which allows 3</a:t>
            </a:r>
            <a:r>
              <a:rPr lang="en-US" baseline="30000" dirty="0"/>
              <a:t>rd</a:t>
            </a:r>
            <a:r>
              <a:rPr lang="en-US" dirty="0"/>
              <a:t> parties to access data points related to users ergonomics over time. Physiological data such as height, weight, face mapping, </a:t>
            </a:r>
            <a:r>
              <a:rPr lang="en-US" dirty="0" err="1"/>
              <a:t>etc</a:t>
            </a:r>
            <a:r>
              <a:rPr lang="en-US" dirty="0"/>
              <a:t>… is surveyed on first setup that way the camera can be properly calibrated to detect changes in posture.</a:t>
            </a:r>
          </a:p>
        </p:txBody>
      </p:sp>
      <p:sp>
        <p:nvSpPr>
          <p:cNvPr id="4" name="Slide Number Placeholder 3"/>
          <p:cNvSpPr>
            <a:spLocks noGrp="1"/>
          </p:cNvSpPr>
          <p:nvPr>
            <p:ph type="sldNum" sz="quarter" idx="10"/>
          </p:nvPr>
        </p:nvSpPr>
        <p:spPr/>
        <p:txBody>
          <a:bodyPr/>
          <a:lstStyle/>
          <a:p>
            <a:fld id="{560CF8BB-EBC7-4B8F-9632-A5A136FBB880}" type="slidenum">
              <a:rPr lang="en-US" smtClean="0"/>
              <a:t>24</a:t>
            </a:fld>
            <a:endParaRPr lang="en-US" dirty="0"/>
          </a:p>
        </p:txBody>
      </p:sp>
    </p:spTree>
    <p:extLst>
      <p:ext uri="{BB962C8B-B14F-4D97-AF65-F5344CB8AC3E}">
        <p14:creationId xmlns:p14="http://schemas.microsoft.com/office/powerpoint/2010/main" val="767753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25</a:t>
            </a:fld>
            <a:endParaRPr lang="en-US" dirty="0"/>
          </a:p>
        </p:txBody>
      </p:sp>
    </p:spTree>
    <p:extLst>
      <p:ext uri="{BB962C8B-B14F-4D97-AF65-F5344CB8AC3E}">
        <p14:creationId xmlns:p14="http://schemas.microsoft.com/office/powerpoint/2010/main" val="266422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Desk Manager includes a standard HTTP REST API interface that powers all of the communication between the Smart Station and Desk Manager infrastructure. The control unit then sends signals to the actuators and acts as the interface for the sensors (camera and fingerprint scanner). A standard MongoDB cluster is used for persistence and a few 3</a:t>
            </a:r>
            <a:r>
              <a:rPr lang="en-US" baseline="30000" dirty="0"/>
              <a:t>rd</a:t>
            </a:r>
            <a:r>
              <a:rPr lang="en-US" dirty="0"/>
              <a:t> party APIs are used for things like </a:t>
            </a:r>
            <a:r>
              <a:rPr lang="en-US" dirty="0" err="1"/>
              <a:t>Oauth</a:t>
            </a:r>
            <a:r>
              <a:rPr lang="en-US" dirty="0"/>
              <a:t>, social </a:t>
            </a:r>
            <a:r>
              <a:rPr lang="en-US" dirty="0" err="1"/>
              <a:t>auth</a:t>
            </a:r>
            <a:r>
              <a:rPr lang="en-US" dirty="0"/>
              <a:t>, corporate </a:t>
            </a:r>
            <a:r>
              <a:rPr lang="en-US" dirty="0" err="1"/>
              <a:t>auth</a:t>
            </a:r>
            <a:r>
              <a:rPr lang="en-US" dirty="0"/>
              <a:t>, and AI and machine learning. </a:t>
            </a:r>
          </a:p>
        </p:txBody>
      </p:sp>
      <p:sp>
        <p:nvSpPr>
          <p:cNvPr id="4" name="Slide Number Placeholder 3"/>
          <p:cNvSpPr>
            <a:spLocks noGrp="1"/>
          </p:cNvSpPr>
          <p:nvPr>
            <p:ph type="sldNum" sz="quarter" idx="10"/>
          </p:nvPr>
        </p:nvSpPr>
        <p:spPr/>
        <p:txBody>
          <a:bodyPr/>
          <a:lstStyle/>
          <a:p>
            <a:fld id="{560CF8BB-EBC7-4B8F-9632-A5A136FBB880}" type="slidenum">
              <a:rPr lang="en-US" smtClean="0"/>
              <a:t>26</a:t>
            </a:fld>
            <a:endParaRPr lang="en-US" dirty="0"/>
          </a:p>
        </p:txBody>
      </p:sp>
    </p:spTree>
    <p:extLst>
      <p:ext uri="{BB962C8B-B14F-4D97-AF65-F5344CB8AC3E}">
        <p14:creationId xmlns:p14="http://schemas.microsoft.com/office/powerpoint/2010/main" val="4133264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 sales will require that sales reps build relationships with potential customers. A few things we can offer early adopters are assistance in assembling and configuring Smart Stations on site as well as assistance in office redesigns to accommodate a series of Smart Stations. We could also provide professional services in the realm of setting up and maintaining on premises Desk Manager instances on private cloud services like AWS. Either way, we will still have to market via trade shows, conferences and business magazines.</a:t>
            </a:r>
          </a:p>
        </p:txBody>
      </p:sp>
      <p:sp>
        <p:nvSpPr>
          <p:cNvPr id="4" name="Slide Number Placeholder 3"/>
          <p:cNvSpPr>
            <a:spLocks noGrp="1"/>
          </p:cNvSpPr>
          <p:nvPr>
            <p:ph type="sldNum" sz="quarter" idx="10"/>
          </p:nvPr>
        </p:nvSpPr>
        <p:spPr/>
        <p:txBody>
          <a:bodyPr/>
          <a:lstStyle/>
          <a:p>
            <a:fld id="{560CF8BB-EBC7-4B8F-9632-A5A136FBB880}" type="slidenum">
              <a:rPr lang="en-US" smtClean="0"/>
              <a:t>27</a:t>
            </a:fld>
            <a:endParaRPr lang="en-US" dirty="0"/>
          </a:p>
        </p:txBody>
      </p:sp>
    </p:spTree>
    <p:extLst>
      <p:ext uri="{BB962C8B-B14F-4D97-AF65-F5344CB8AC3E}">
        <p14:creationId xmlns:p14="http://schemas.microsoft.com/office/powerpoint/2010/main" val="184624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Integrations add value to the Smart Station platform free of any costs to us. So we can and should promote developers creating integrations for Smart Stations. One way we can do this is by highlighting popular integrations in our marketing materials, helping those tools in marketing just like they help to make our IoT device more valuable. Partnerships with design firms could also help us get our name out there as a potential option for companies looking to redesign their office with an open office strategy.</a:t>
            </a:r>
          </a:p>
        </p:txBody>
      </p:sp>
      <p:sp>
        <p:nvSpPr>
          <p:cNvPr id="4" name="Slide Number Placeholder 3"/>
          <p:cNvSpPr>
            <a:spLocks noGrp="1"/>
          </p:cNvSpPr>
          <p:nvPr>
            <p:ph type="sldNum" sz="quarter" idx="10"/>
          </p:nvPr>
        </p:nvSpPr>
        <p:spPr/>
        <p:txBody>
          <a:bodyPr/>
          <a:lstStyle/>
          <a:p>
            <a:fld id="{560CF8BB-EBC7-4B8F-9632-A5A136FBB880}" type="slidenum">
              <a:rPr lang="en-US" smtClean="0"/>
              <a:t>28</a:t>
            </a:fld>
            <a:endParaRPr lang="en-US" dirty="0"/>
          </a:p>
        </p:txBody>
      </p:sp>
    </p:spTree>
    <p:extLst>
      <p:ext uri="{BB962C8B-B14F-4D97-AF65-F5344CB8AC3E}">
        <p14:creationId xmlns:p14="http://schemas.microsoft.com/office/powerpoint/2010/main" val="1159085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Consumer sales would see the typical tech startup marking strategies such as targeted advertising on social media as well as influencer marketing. Specifically we would be targeting people interested in healthy living, ergonomics, co-working, or modern offices.</a:t>
            </a:r>
          </a:p>
        </p:txBody>
      </p:sp>
      <p:sp>
        <p:nvSpPr>
          <p:cNvPr id="4" name="Slide Number Placeholder 3"/>
          <p:cNvSpPr>
            <a:spLocks noGrp="1"/>
          </p:cNvSpPr>
          <p:nvPr>
            <p:ph type="sldNum" sz="quarter" idx="10"/>
          </p:nvPr>
        </p:nvSpPr>
        <p:spPr/>
        <p:txBody>
          <a:bodyPr/>
          <a:lstStyle/>
          <a:p>
            <a:fld id="{560CF8BB-EBC7-4B8F-9632-A5A136FBB880}" type="slidenum">
              <a:rPr lang="en-US" smtClean="0"/>
              <a:t>29</a:t>
            </a:fld>
            <a:endParaRPr lang="en-US" dirty="0"/>
          </a:p>
        </p:txBody>
      </p:sp>
    </p:spTree>
    <p:extLst>
      <p:ext uri="{BB962C8B-B14F-4D97-AF65-F5344CB8AC3E}">
        <p14:creationId xmlns:p14="http://schemas.microsoft.com/office/powerpoint/2010/main" val="428414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Smart Station takes the open office concept a step further, increasing collaboration in the office and even between completely separate business units. It also helps fight poor ergonomics in the workplace, leading to a healthier more collaborative and more productive work force. </a:t>
            </a:r>
          </a:p>
        </p:txBody>
      </p:sp>
      <p:sp>
        <p:nvSpPr>
          <p:cNvPr id="4" name="Slide Number Placeholder 3"/>
          <p:cNvSpPr>
            <a:spLocks noGrp="1"/>
          </p:cNvSpPr>
          <p:nvPr>
            <p:ph type="sldNum" sz="quarter" idx="10"/>
          </p:nvPr>
        </p:nvSpPr>
        <p:spPr/>
        <p:txBody>
          <a:bodyPr/>
          <a:lstStyle/>
          <a:p>
            <a:fld id="{560CF8BB-EBC7-4B8F-9632-A5A136FBB880}" type="slidenum">
              <a:rPr lang="en-US" smtClean="0"/>
              <a:t>3</a:t>
            </a:fld>
            <a:endParaRPr lang="en-US" dirty="0"/>
          </a:p>
        </p:txBody>
      </p:sp>
    </p:spTree>
    <p:extLst>
      <p:ext uri="{BB962C8B-B14F-4D97-AF65-F5344CB8AC3E}">
        <p14:creationId xmlns:p14="http://schemas.microsoft.com/office/powerpoint/2010/main" val="2867642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Done.</a:t>
            </a:r>
            <a:endParaRPr lang="en-US" dirty="0"/>
          </a:p>
        </p:txBody>
      </p:sp>
      <p:sp>
        <p:nvSpPr>
          <p:cNvPr id="4" name="Slide Number Placeholder 3"/>
          <p:cNvSpPr>
            <a:spLocks noGrp="1"/>
          </p:cNvSpPr>
          <p:nvPr>
            <p:ph type="sldNum" sz="quarter" idx="10"/>
          </p:nvPr>
        </p:nvSpPr>
        <p:spPr/>
        <p:txBody>
          <a:bodyPr/>
          <a:lstStyle/>
          <a:p>
            <a:fld id="{560CF8BB-EBC7-4B8F-9632-A5A136FBB880}" type="slidenum">
              <a:rPr lang="en-US" smtClean="0"/>
              <a:t>30</a:t>
            </a:fld>
            <a:endParaRPr lang="en-US" dirty="0"/>
          </a:p>
        </p:txBody>
      </p:sp>
    </p:spTree>
    <p:extLst>
      <p:ext uri="{BB962C8B-B14F-4D97-AF65-F5344CB8AC3E}">
        <p14:creationId xmlns:p14="http://schemas.microsoft.com/office/powerpoint/2010/main" val="40339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Smart Station is a truly intelligent and connected standing workstation. With automated adjustments for height, monitor height, pan, and tilt, the Smart Station can accommodate any employees preferred ergonomics. Users’ settings are also saved on the cloud that way a user can experience their same ergonomics configurations at any Smart Station in the office or in the world. This is especially valuable for co-working spaces that often see members using a different workspace each day.</a:t>
            </a:r>
          </a:p>
        </p:txBody>
      </p:sp>
      <p:sp>
        <p:nvSpPr>
          <p:cNvPr id="4" name="Slide Number Placeholder 3"/>
          <p:cNvSpPr>
            <a:spLocks noGrp="1"/>
          </p:cNvSpPr>
          <p:nvPr>
            <p:ph type="sldNum" sz="quarter" idx="10"/>
          </p:nvPr>
        </p:nvSpPr>
        <p:spPr/>
        <p:txBody>
          <a:bodyPr/>
          <a:lstStyle/>
          <a:p>
            <a:fld id="{560CF8BB-EBC7-4B8F-9632-A5A136FBB880}" type="slidenum">
              <a:rPr lang="en-US" smtClean="0"/>
              <a:t>4</a:t>
            </a:fld>
            <a:endParaRPr lang="en-US" dirty="0"/>
          </a:p>
        </p:txBody>
      </p:sp>
    </p:spTree>
    <p:extLst>
      <p:ext uri="{BB962C8B-B14F-4D97-AF65-F5344CB8AC3E}">
        <p14:creationId xmlns:p14="http://schemas.microsoft.com/office/powerpoint/2010/main" val="144854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into a Smart Station is simple. Just swipe your finger on the biometric fingerprint scanner and your Smart Station will adjust to the height you’ve programmed in previously. This is all powered by the Desk Manager web app and API, a powerful management tool for organizing Smart Stations at scale.</a:t>
            </a:r>
          </a:p>
        </p:txBody>
      </p:sp>
      <p:sp>
        <p:nvSpPr>
          <p:cNvPr id="4" name="Slide Number Placeholder 3"/>
          <p:cNvSpPr>
            <a:spLocks noGrp="1"/>
          </p:cNvSpPr>
          <p:nvPr>
            <p:ph type="sldNum" sz="quarter" idx="10"/>
          </p:nvPr>
        </p:nvSpPr>
        <p:spPr/>
        <p:txBody>
          <a:bodyPr/>
          <a:lstStyle/>
          <a:p>
            <a:fld id="{560CF8BB-EBC7-4B8F-9632-A5A136FBB880}" type="slidenum">
              <a:rPr lang="en-US" smtClean="0"/>
              <a:t>5</a:t>
            </a:fld>
            <a:endParaRPr lang="en-US" dirty="0"/>
          </a:p>
        </p:txBody>
      </p:sp>
    </p:spTree>
    <p:extLst>
      <p:ext uri="{BB962C8B-B14F-4D97-AF65-F5344CB8AC3E}">
        <p14:creationId xmlns:p14="http://schemas.microsoft.com/office/powerpoint/2010/main" val="389955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6</a:t>
            </a:fld>
            <a:endParaRPr lang="en-US" dirty="0"/>
          </a:p>
        </p:txBody>
      </p:sp>
    </p:spTree>
    <p:extLst>
      <p:ext uri="{BB962C8B-B14F-4D97-AF65-F5344CB8AC3E}">
        <p14:creationId xmlns:p14="http://schemas.microsoft.com/office/powerpoint/2010/main" val="3752611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Guests can use Smart Stations too. With Desk Manager, any administrator can grant a guest a Smart Station account authenticated either by fingerprint or temporary access code. With this feature, management can be sure that temp workers, guests, contractors, and consultants are always stationed in the best possible spot for optimum productivity, collaboration, and efficiency with the daily work force. </a:t>
            </a:r>
          </a:p>
        </p:txBody>
      </p:sp>
      <p:sp>
        <p:nvSpPr>
          <p:cNvPr id="4" name="Slide Number Placeholder 3"/>
          <p:cNvSpPr>
            <a:spLocks noGrp="1"/>
          </p:cNvSpPr>
          <p:nvPr>
            <p:ph type="sldNum" sz="quarter" idx="10"/>
          </p:nvPr>
        </p:nvSpPr>
        <p:spPr/>
        <p:txBody>
          <a:bodyPr/>
          <a:lstStyle/>
          <a:p>
            <a:fld id="{560CF8BB-EBC7-4B8F-9632-A5A136FBB880}" type="slidenum">
              <a:rPr lang="en-US" smtClean="0"/>
              <a:t>7</a:t>
            </a:fld>
            <a:endParaRPr lang="en-US" dirty="0"/>
          </a:p>
        </p:txBody>
      </p:sp>
    </p:spTree>
    <p:extLst>
      <p:ext uri="{BB962C8B-B14F-4D97-AF65-F5344CB8AC3E}">
        <p14:creationId xmlns:p14="http://schemas.microsoft.com/office/powerpoint/2010/main" val="192813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 </a:t>
            </a:r>
            <a:r>
              <a:rPr lang="en-US" dirty="0" err="1"/>
              <a:t>libbing</a:t>
            </a:r>
            <a:r>
              <a:rPr lang="en-US" dirty="0"/>
              <a:t> off of slide.</a:t>
            </a:r>
          </a:p>
        </p:txBody>
      </p:sp>
      <p:sp>
        <p:nvSpPr>
          <p:cNvPr id="4" name="Slide Number Placeholder 3"/>
          <p:cNvSpPr>
            <a:spLocks noGrp="1"/>
          </p:cNvSpPr>
          <p:nvPr>
            <p:ph type="sldNum" sz="quarter" idx="10"/>
          </p:nvPr>
        </p:nvSpPr>
        <p:spPr/>
        <p:txBody>
          <a:bodyPr/>
          <a:lstStyle/>
          <a:p>
            <a:fld id="{560CF8BB-EBC7-4B8F-9632-A5A136FBB880}" type="slidenum">
              <a:rPr lang="en-US" smtClean="0"/>
              <a:t>8</a:t>
            </a:fld>
            <a:endParaRPr lang="en-US" dirty="0"/>
          </a:p>
        </p:txBody>
      </p:sp>
    </p:spTree>
    <p:extLst>
      <p:ext uri="{BB962C8B-B14F-4D97-AF65-F5344CB8AC3E}">
        <p14:creationId xmlns:p14="http://schemas.microsoft.com/office/powerpoint/2010/main" val="219574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Smart Stations have an extremely valuable proposition for co-working spaces. Many co-working space members simply drop in a choose an open desk, this means they may or may not get a desk they find comfortable and ergonomic. With a system of Smart Stations, co-working spaces can be sure that their members are comfortable and productive since every Smart Station can adjust itself to any users preferences in a matter of seconds.</a:t>
            </a:r>
          </a:p>
        </p:txBody>
      </p:sp>
      <p:sp>
        <p:nvSpPr>
          <p:cNvPr id="4" name="Slide Number Placeholder 3"/>
          <p:cNvSpPr>
            <a:spLocks noGrp="1"/>
          </p:cNvSpPr>
          <p:nvPr>
            <p:ph type="sldNum" sz="quarter" idx="10"/>
          </p:nvPr>
        </p:nvSpPr>
        <p:spPr/>
        <p:txBody>
          <a:bodyPr/>
          <a:lstStyle/>
          <a:p>
            <a:fld id="{560CF8BB-EBC7-4B8F-9632-A5A136FBB880}" type="slidenum">
              <a:rPr lang="en-US" smtClean="0"/>
              <a:t>9</a:t>
            </a:fld>
            <a:endParaRPr lang="en-US" dirty="0"/>
          </a:p>
        </p:txBody>
      </p:sp>
    </p:spTree>
    <p:extLst>
      <p:ext uri="{BB962C8B-B14F-4D97-AF65-F5344CB8AC3E}">
        <p14:creationId xmlns:p14="http://schemas.microsoft.com/office/powerpoint/2010/main" val="4127137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2465DD-9819-4ABC-A784-477AFBA19C86}" type="datetime1">
              <a:rPr lang="en-US" smtClean="0"/>
              <a:t>8/5/18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22711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9CFDC2-5630-4611-9BF0-0EF7C8C4398D}" type="datetime1">
              <a:rPr lang="en-US" smtClean="0"/>
              <a:t>8/5/18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568753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9CFDC2-5630-4611-9BF0-0EF7C8C4398D}" type="datetime1">
              <a:rPr lang="en-US" smtClean="0"/>
              <a:t>8/5/18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4940682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9CFDC2-5630-4611-9BF0-0EF7C8C4398D}" type="datetime1">
              <a:rPr lang="en-US" smtClean="0"/>
              <a:t>8/5/18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93054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9CFDC2-5630-4611-9BF0-0EF7C8C4398D}" type="datetime1">
              <a:rPr lang="en-US" smtClean="0"/>
              <a:t>8/5/18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5922244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9CFDC2-5630-4611-9BF0-0EF7C8C4398D}" type="datetime1">
              <a:rPr lang="en-US" smtClean="0"/>
              <a:t>8/5/18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732995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9CFDC2-5630-4611-9BF0-0EF7C8C4398D}" type="datetime1">
              <a:rPr lang="en-US" smtClean="0"/>
              <a:t>8/5/18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408224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E545-DA4D-4588-A168-A47EEF327FC2}" type="datetime1">
              <a:rPr lang="en-US" smtClean="0"/>
              <a:t>8/5/18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69751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26042-7092-4D96-B3CE-E8E6CFEE88C8}" type="datetime1">
              <a:rPr lang="en-US" smtClean="0"/>
              <a:t>8/5/18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07032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8/5/18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9644A-97F2-4BC4-BBF7-FC141F507563}" type="datetime1">
              <a:rPr lang="en-US" smtClean="0"/>
              <a:t>8/5/18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686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D048CC-F6EA-5B45-BBF1-FF44FB97B746}" type="datetimeFigureOut">
              <a:rPr lang="en-US" smtClean="0"/>
              <a:t>8/5/18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6CE11-E778-8B46-B18C-D522C9D244C0}" type="slidenum">
              <a:rPr lang="en-US" smtClean="0"/>
              <a:t>‹#›</a:t>
            </a:fld>
            <a:endParaRPr lang="en-US"/>
          </a:p>
        </p:txBody>
      </p:sp>
    </p:spTree>
    <p:extLst>
      <p:ext uri="{BB962C8B-B14F-4D97-AF65-F5344CB8AC3E}">
        <p14:creationId xmlns:p14="http://schemas.microsoft.com/office/powerpoint/2010/main" val="253468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8/5/18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8996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8/5/18</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27226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8/5/18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86251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8/5/18</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1908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8/5/18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3238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D048CC-F6EA-5B45-BBF1-FF44FB97B746}" type="datetimeFigureOut">
              <a:rPr lang="en-US" smtClean="0"/>
              <a:t>8/5/18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46CE11-E778-8B46-B18C-D522C9D244C0}" type="slidenum">
              <a:rPr lang="en-US" smtClean="0"/>
              <a:t>‹#›</a:t>
            </a:fld>
            <a:endParaRPr lang="en-US"/>
          </a:p>
        </p:txBody>
      </p:sp>
      <p:sp>
        <p:nvSpPr>
          <p:cNvPr id="8" name="Rectangle 7">
            <a:extLst>
              <a:ext uri="{FF2B5EF4-FFF2-40B4-BE49-F238E27FC236}">
                <a16:creationId xmlns:a16="http://schemas.microsoft.com/office/drawing/2014/main" id="{56B5AB05-6B6F-7E44-8F17-EC9A7522C080}"/>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032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9CFDC2-5630-4611-9BF0-0EF7C8C4398D}" type="datetime1">
              <a:rPr lang="en-US" smtClean="0"/>
              <a:t>8/5/18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640742699"/>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65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obilitymgmt.com/articles/2015/02/03/study-sit-to-stand-ratio.aspx?admgarea=research"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www.linak-us.com/products/linear-actuators/la22/#/productdescription" TargetMode="External"/><Relationship Id="rId4" Type="http://schemas.openxmlformats.org/officeDocument/2006/relationships/hyperlink" Target="https://www.linak-us.com/products/linear-actuators/db6/#/productdescripti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8131" y="1782724"/>
            <a:ext cx="8791575" cy="1135731"/>
          </a:xfrm>
        </p:spPr>
        <p:txBody>
          <a:bodyPr>
            <a:normAutofit/>
          </a:bodyPr>
          <a:lstStyle/>
          <a:p>
            <a:r>
              <a:rPr lang="en-US" sz="6000" dirty="0"/>
              <a:t>Smart station</a:t>
            </a:r>
          </a:p>
        </p:txBody>
      </p:sp>
      <p:sp>
        <p:nvSpPr>
          <p:cNvPr id="3" name="Subtitle 2"/>
          <p:cNvSpPr>
            <a:spLocks noGrp="1"/>
          </p:cNvSpPr>
          <p:nvPr>
            <p:ph type="subTitle" idx="1"/>
          </p:nvPr>
        </p:nvSpPr>
        <p:spPr>
          <a:xfrm>
            <a:off x="2488131" y="2918455"/>
            <a:ext cx="9063789" cy="1622985"/>
          </a:xfrm>
        </p:spPr>
        <p:txBody>
          <a:bodyPr>
            <a:normAutofit/>
          </a:bodyPr>
          <a:lstStyle/>
          <a:p>
            <a:r>
              <a:rPr lang="en-US" dirty="0"/>
              <a:t>Smart workstations for collaborative and coworking spaces</a:t>
            </a:r>
          </a:p>
          <a:p>
            <a:r>
              <a:rPr lang="en-US" sz="1400" dirty="0"/>
              <a:t>CSCI E-78 Wearable Technologies &amp; IoT</a:t>
            </a:r>
          </a:p>
          <a:p>
            <a:r>
              <a:rPr lang="en-US" sz="1400" dirty="0"/>
              <a:t>Project 2</a:t>
            </a:r>
          </a:p>
          <a:p>
            <a:r>
              <a:rPr lang="en-US" sz="1400" dirty="0"/>
              <a:t>Brett </a:t>
            </a:r>
            <a:r>
              <a:rPr lang="en-US" sz="1400" dirty="0" err="1"/>
              <a:t>Bloethner</a:t>
            </a:r>
            <a:endParaRPr lang="en-US" sz="1400" dirty="0"/>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Scenario three interaction flow</a:t>
            </a:r>
            <a:br>
              <a:rPr lang="en-US" dirty="0"/>
            </a:br>
            <a:r>
              <a:rPr lang="en-US" sz="1600" dirty="0"/>
              <a:t>Co-working space issues Smart Station accounts for customers</a:t>
            </a:r>
            <a:endParaRPr lang="en-US" dirty="0"/>
          </a:p>
        </p:txBody>
      </p:sp>
      <p:graphicFrame>
        <p:nvGraphicFramePr>
          <p:cNvPr id="4" name="Content Placeholder 3">
            <a:extLst>
              <a:ext uri="{FF2B5EF4-FFF2-40B4-BE49-F238E27FC236}">
                <a16:creationId xmlns:a16="http://schemas.microsoft.com/office/drawing/2014/main" id="{5EDC66EF-3F4F-7542-BF5B-B0411B2A8690}"/>
              </a:ext>
            </a:extLst>
          </p:cNvPr>
          <p:cNvGraphicFramePr>
            <a:graphicFrameLocks noGrp="1"/>
          </p:cNvGraphicFramePr>
          <p:nvPr>
            <p:ph idx="1"/>
            <p:extLst>
              <p:ext uri="{D42A27DB-BD31-4B8C-83A1-F6EECF244321}">
                <p14:modId xmlns:p14="http://schemas.microsoft.com/office/powerpoint/2010/main" val="4207051069"/>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39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F224A22-4882-F247-964B-B2B870B62B95}"/>
              </a:ext>
            </a:extLst>
          </p:cNvPr>
          <p:cNvSpPr>
            <a:spLocks noGrp="1"/>
          </p:cNvSpPr>
          <p:nvPr>
            <p:ph type="title"/>
          </p:nvPr>
        </p:nvSpPr>
        <p:spPr/>
        <p:txBody>
          <a:bodyPr/>
          <a:lstStyle/>
          <a:p>
            <a:r>
              <a:rPr lang="en-US" dirty="0"/>
              <a:t>Scenario four</a:t>
            </a:r>
          </a:p>
        </p:txBody>
      </p:sp>
      <p:sp>
        <p:nvSpPr>
          <p:cNvPr id="3" name="Content Placeholder 2"/>
          <p:cNvSpPr>
            <a:spLocks noGrp="1"/>
          </p:cNvSpPr>
          <p:nvPr>
            <p:ph idx="1"/>
          </p:nvPr>
        </p:nvSpPr>
        <p:spPr/>
        <p:txBody>
          <a:bodyPr>
            <a:normAutofit/>
          </a:bodyPr>
          <a:lstStyle/>
          <a:p>
            <a:pPr marL="0" indent="0">
              <a:buNone/>
            </a:pPr>
            <a:r>
              <a:rPr lang="en-US" b="1" dirty="0"/>
              <a:t>Employee finds a desk upon entering work in a hyper open workspace</a:t>
            </a:r>
          </a:p>
          <a:p>
            <a:r>
              <a:rPr lang="en-US" dirty="0"/>
              <a:t>Scenario four uses the Find a Desk in the Desk Manager web app</a:t>
            </a:r>
          </a:p>
          <a:p>
            <a:r>
              <a:rPr lang="en-US" dirty="0"/>
              <a:t>Find a Desk allows users to look for and reserve available desks in real time</a:t>
            </a:r>
          </a:p>
          <a:p>
            <a:r>
              <a:rPr lang="en-US" dirty="0"/>
              <a:t>Users could also opt into getting desks auto assigned/reserved</a:t>
            </a:r>
          </a:p>
          <a:p>
            <a:pPr lvl="1"/>
            <a:r>
              <a:rPr lang="en-US" dirty="0"/>
              <a:t>They receive an email each morning with that days desk assignment</a:t>
            </a:r>
          </a:p>
        </p:txBody>
      </p:sp>
    </p:spTree>
    <p:extLst>
      <p:ext uri="{BB962C8B-B14F-4D97-AF65-F5344CB8AC3E}">
        <p14:creationId xmlns:p14="http://schemas.microsoft.com/office/powerpoint/2010/main" val="123637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Scenario three interaction flow</a:t>
            </a:r>
            <a:br>
              <a:rPr lang="en-US" dirty="0"/>
            </a:br>
            <a:r>
              <a:rPr lang="en-US" sz="1600" dirty="0"/>
              <a:t>Employee finds a desk upon entering work in a hyper open workspace</a:t>
            </a:r>
            <a:endParaRPr lang="en-US" dirty="0"/>
          </a:p>
        </p:txBody>
      </p:sp>
      <p:graphicFrame>
        <p:nvGraphicFramePr>
          <p:cNvPr id="4" name="Content Placeholder 3">
            <a:extLst>
              <a:ext uri="{FF2B5EF4-FFF2-40B4-BE49-F238E27FC236}">
                <a16:creationId xmlns:a16="http://schemas.microsoft.com/office/drawing/2014/main" id="{5EDC66EF-3F4F-7542-BF5B-B0411B2A8690}"/>
              </a:ext>
            </a:extLst>
          </p:cNvPr>
          <p:cNvGraphicFramePr>
            <a:graphicFrameLocks noGrp="1"/>
          </p:cNvGraphicFramePr>
          <p:nvPr>
            <p:ph idx="1"/>
            <p:extLst>
              <p:ext uri="{D42A27DB-BD31-4B8C-83A1-F6EECF244321}">
                <p14:modId xmlns:p14="http://schemas.microsoft.com/office/powerpoint/2010/main" val="410378210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75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DB0B75-BBFA-9B48-810A-8BE77D88C606}"/>
              </a:ext>
            </a:extLst>
          </p:cNvPr>
          <p:cNvSpPr>
            <a:spLocks noGrp="1"/>
          </p:cNvSpPr>
          <p:nvPr>
            <p:ph type="title"/>
          </p:nvPr>
        </p:nvSpPr>
        <p:spPr/>
        <p:txBody>
          <a:bodyPr/>
          <a:lstStyle/>
          <a:p>
            <a:r>
              <a:rPr lang="en-US" dirty="0"/>
              <a:t>Smart station system requirements</a:t>
            </a:r>
          </a:p>
        </p:txBody>
      </p:sp>
      <p:sp>
        <p:nvSpPr>
          <p:cNvPr id="3" name="Content Placeholder 2"/>
          <p:cNvSpPr>
            <a:spLocks noGrp="1"/>
          </p:cNvSpPr>
          <p:nvPr>
            <p:ph idx="1"/>
          </p:nvPr>
        </p:nvSpPr>
        <p:spPr>
          <a:xfrm>
            <a:off x="1141412" y="2249486"/>
            <a:ext cx="9905999" cy="3873017"/>
          </a:xfrm>
        </p:spPr>
        <p:txBody>
          <a:bodyPr>
            <a:normAutofit fontScale="55000" lnSpcReduction="20000"/>
          </a:bodyPr>
          <a:lstStyle/>
          <a:p>
            <a:pPr marL="342900" indent="-342900">
              <a:buFont typeface="Arial" panose="020B0604020202020204" pitchFamily="34" charset="0"/>
              <a:buChar char="•"/>
            </a:pPr>
            <a:r>
              <a:rPr lang="en-US" dirty="0"/>
              <a:t>Each Smart Station requires…</a:t>
            </a:r>
          </a:p>
          <a:p>
            <a:pPr marL="754380" lvl="1" indent="-342900">
              <a:buFont typeface="Arial" panose="020B0604020202020204" pitchFamily="34" charset="0"/>
              <a:buChar char="•"/>
            </a:pPr>
            <a:r>
              <a:rPr lang="en-US" dirty="0"/>
              <a:t>An ethernet connection</a:t>
            </a:r>
          </a:p>
          <a:p>
            <a:pPr marL="1211580" lvl="2" indent="-342900"/>
            <a:r>
              <a:rPr lang="en-US" dirty="0"/>
              <a:t>Smart Stations pre-configured to use the Desk Manager public infrastructure</a:t>
            </a:r>
          </a:p>
          <a:p>
            <a:pPr marL="754380" lvl="1" indent="-342900">
              <a:buFont typeface="Arial" panose="020B0604020202020204" pitchFamily="34" charset="0"/>
              <a:buChar char="•"/>
            </a:pPr>
            <a:r>
              <a:rPr lang="en-US" dirty="0"/>
              <a:t>A monitor with VESA mount capabilities</a:t>
            </a:r>
          </a:p>
          <a:p>
            <a:pPr marL="754380" lvl="1" indent="-342900">
              <a:buFont typeface="Arial" panose="020B0604020202020204" pitchFamily="34" charset="0"/>
              <a:buChar char="•"/>
            </a:pPr>
            <a:r>
              <a:rPr lang="en-US" dirty="0"/>
              <a:t>A connection to the Desk Manager public web app or a privately hosted instance of Desk Manager</a:t>
            </a:r>
          </a:p>
          <a:p>
            <a:pPr marL="342900" indent="-342900">
              <a:buFont typeface="Arial" panose="020B0604020202020204" pitchFamily="34" charset="0"/>
              <a:buChar char="•"/>
            </a:pPr>
            <a:r>
              <a:rPr lang="en-US" dirty="0"/>
              <a:t>Use of the Desk Manager web app requires</a:t>
            </a:r>
          </a:p>
          <a:p>
            <a:pPr marL="754380" lvl="1" indent="-342900">
              <a:buFont typeface="Arial" panose="020B0604020202020204" pitchFamily="34" charset="0"/>
              <a:buChar char="•"/>
            </a:pPr>
            <a:r>
              <a:rPr lang="en-US" dirty="0"/>
              <a:t>Computer with internet access (required only for administration)</a:t>
            </a:r>
          </a:p>
          <a:p>
            <a:pPr marL="1211580" lvl="2" indent="-342900"/>
            <a:r>
              <a:rPr lang="en-US" dirty="0"/>
              <a:t>Or access to a Smart Station that’s connected to the web (required for typical use and user onboarding/setup)</a:t>
            </a:r>
          </a:p>
          <a:p>
            <a:pPr marL="754380" lvl="1" indent="-342900">
              <a:buFont typeface="Arial" panose="020B0604020202020204" pitchFamily="34" charset="0"/>
              <a:buChar char="•"/>
            </a:pPr>
            <a:r>
              <a:rPr lang="en-US" dirty="0"/>
              <a:t>Privately hosted instances of Desk Manager may be configured to require…</a:t>
            </a:r>
          </a:p>
          <a:p>
            <a:pPr marL="1211580" lvl="2" indent="-342900"/>
            <a:r>
              <a:rPr lang="en-US" dirty="0"/>
              <a:t>Corporate authentication credentials (SAML, LDAP, </a:t>
            </a:r>
            <a:r>
              <a:rPr lang="en-US" dirty="0" err="1"/>
              <a:t>Oauth</a:t>
            </a:r>
            <a:r>
              <a:rPr lang="en-US" dirty="0"/>
              <a:t>)</a:t>
            </a:r>
          </a:p>
          <a:p>
            <a:pPr marL="1211580" lvl="2" indent="-342900"/>
            <a:r>
              <a:rPr lang="en-US" dirty="0"/>
              <a:t>Customer Relationship Management (CRM) tools (for public applications where users are also customers such as co-working spaces)</a:t>
            </a:r>
          </a:p>
          <a:p>
            <a:pPr marL="1211580" lvl="2" indent="-342900"/>
            <a:r>
              <a:rPr lang="en-US" dirty="0"/>
              <a:t>ERP tools or communication tools such as Microsoft Exchange for managing and scheduling Smart Stations in corporate workspaces</a:t>
            </a:r>
          </a:p>
          <a:p>
            <a:pPr marL="297180" indent="-342900"/>
            <a:r>
              <a:rPr lang="en-US" dirty="0"/>
              <a:t>Small Ecosystem</a:t>
            </a:r>
          </a:p>
          <a:p>
            <a:pPr marL="754380" lvl="1" indent="-342900"/>
            <a:r>
              <a:rPr lang="en-US" dirty="0"/>
              <a:t>The entire Smart Station system includes only the Desk Manager web app and an unlimited number of Smart Stations (Android tablet is part of the Smart Station)</a:t>
            </a:r>
          </a:p>
        </p:txBody>
      </p:sp>
    </p:spTree>
    <p:extLst>
      <p:ext uri="{BB962C8B-B14F-4D97-AF65-F5344CB8AC3E}">
        <p14:creationId xmlns:p14="http://schemas.microsoft.com/office/powerpoint/2010/main" val="34678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UI Design GOALS</a:t>
            </a:r>
            <a:endParaRPr lang="en-US" dirty="0">
              <a:solidFill>
                <a:schemeClr val="accent1">
                  <a:lumMod val="20000"/>
                  <a:lumOff val="80000"/>
                </a:schemeClr>
              </a:solidFill>
            </a:endParaRPr>
          </a:p>
        </p:txBody>
      </p:sp>
      <p:sp>
        <p:nvSpPr>
          <p:cNvPr id="3" name="Content Placeholder 2"/>
          <p:cNvSpPr>
            <a:spLocks noGrp="1"/>
          </p:cNvSpPr>
          <p:nvPr>
            <p:ph idx="1"/>
          </p:nvPr>
        </p:nvSpPr>
        <p:spPr/>
        <p:txBody>
          <a:bodyPr>
            <a:normAutofit fontScale="70000" lnSpcReduction="20000"/>
          </a:bodyPr>
          <a:lstStyle/>
          <a:p>
            <a:pPr marL="342900" indent="-342900">
              <a:buFont typeface="Arial" panose="020B0604020202020204" pitchFamily="34" charset="0"/>
              <a:buChar char="•"/>
            </a:pPr>
            <a:r>
              <a:rPr lang="en-US" dirty="0"/>
              <a:t>One button use after onboarding/setup</a:t>
            </a:r>
          </a:p>
          <a:p>
            <a:pPr marL="800100" lvl="1" indent="-342900"/>
            <a:r>
              <a:rPr lang="en-US" dirty="0"/>
              <a:t>Users must be authenticated to load customer settings so one ‘button’ is unrealistic</a:t>
            </a:r>
          </a:p>
          <a:p>
            <a:pPr marL="800100" lvl="1" indent="-342900"/>
            <a:r>
              <a:rPr lang="en-US" dirty="0"/>
              <a:t>Biometric fingerprint scanning authenticates the user in one painless interaction, loading ergonomics settings instantly</a:t>
            </a:r>
          </a:p>
          <a:p>
            <a:pPr marL="800100" lvl="1" indent="-342900"/>
            <a:r>
              <a:rPr lang="en-US" dirty="0"/>
              <a:t>Scheduling allows users to automate ergonomics changes so the Smart Station requires little interaction</a:t>
            </a:r>
          </a:p>
          <a:p>
            <a:pPr marL="800100" lvl="1" indent="-342900"/>
            <a:r>
              <a:rPr lang="en-US" dirty="0"/>
              <a:t>AI powered ergonomics recommendations can be executed automatically, further decreasing interaction</a:t>
            </a:r>
          </a:p>
          <a:p>
            <a:pPr marL="342900" indent="-342900">
              <a:buFont typeface="Arial" panose="020B0604020202020204" pitchFamily="34" charset="0"/>
              <a:buChar char="•"/>
            </a:pPr>
            <a:r>
              <a:rPr lang="en-US" dirty="0"/>
              <a:t>Extend functionality infinitely by allowing 3</a:t>
            </a:r>
            <a:r>
              <a:rPr lang="en-US" baseline="30000" dirty="0"/>
              <a:t>rd</a:t>
            </a:r>
            <a:r>
              <a:rPr lang="en-US" dirty="0"/>
              <a:t> party integrations</a:t>
            </a:r>
          </a:p>
          <a:p>
            <a:pPr marL="800100" lvl="1" indent="-342900"/>
            <a:r>
              <a:rPr lang="en-US" dirty="0"/>
              <a:t>Multi purpose Android tablet built into desk to extend capabilities for integrations and future features</a:t>
            </a:r>
          </a:p>
          <a:p>
            <a:pPr marL="800100" lvl="1" indent="-342900"/>
            <a:r>
              <a:rPr lang="en-US" dirty="0"/>
              <a:t>Extensive API at the Android tablet allows for seamless integration into the desks sensors and actuators</a:t>
            </a:r>
          </a:p>
          <a:p>
            <a:pPr marL="800100" lvl="1" indent="-342900"/>
            <a:r>
              <a:rPr lang="en-US" dirty="0"/>
              <a:t>Desk Manager API enables access to users ergonomics configs. as well as ergonomics schedules and time series data points</a:t>
            </a:r>
          </a:p>
          <a:p>
            <a:pPr marL="342900" indent="-342900"/>
            <a:r>
              <a:rPr lang="en-US" dirty="0"/>
              <a:t>Interactions with the Android device must not be vital to the most elementary use of the Smart Station</a:t>
            </a:r>
          </a:p>
          <a:p>
            <a:pPr marL="754380" lvl="1" indent="-342900">
              <a:buFont typeface="Arial" panose="020B0604020202020204" pitchFamily="34" charset="0"/>
              <a:buChar char="•"/>
            </a:pPr>
            <a:r>
              <a:rPr lang="en-US" dirty="0"/>
              <a:t>Some users may only want to use minimum functionality since they may be employees who are forced to use Smart Station</a:t>
            </a:r>
          </a:p>
        </p:txBody>
      </p:sp>
    </p:spTree>
    <p:extLst>
      <p:ext uri="{BB962C8B-B14F-4D97-AF65-F5344CB8AC3E}">
        <p14:creationId xmlns:p14="http://schemas.microsoft.com/office/powerpoint/2010/main" val="427587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E1393D-0126-9E45-9CAB-5EE92FD1F76D}"/>
              </a:ext>
            </a:extLst>
          </p:cNvPr>
          <p:cNvSpPr/>
          <p:nvPr/>
        </p:nvSpPr>
        <p:spPr>
          <a:xfrm>
            <a:off x="0" y="0"/>
            <a:ext cx="611505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6248" y="290286"/>
            <a:ext cx="4800600" cy="798285"/>
          </a:xfrm>
        </p:spPr>
        <p:txBody>
          <a:bodyPr/>
          <a:lstStyle/>
          <a:p>
            <a:r>
              <a:rPr lang="en-US" dirty="0"/>
              <a:t>Industrial design</a:t>
            </a:r>
          </a:p>
        </p:txBody>
      </p:sp>
      <p:sp>
        <p:nvSpPr>
          <p:cNvPr id="4" name="Text Placeholder 3"/>
          <p:cNvSpPr>
            <a:spLocks noGrp="1"/>
          </p:cNvSpPr>
          <p:nvPr>
            <p:ph type="body" sz="half" idx="2"/>
          </p:nvPr>
        </p:nvSpPr>
        <p:spPr>
          <a:xfrm>
            <a:off x="6556248" y="1400628"/>
            <a:ext cx="4799140" cy="5457372"/>
          </a:xfrm>
        </p:spPr>
        <p:txBody>
          <a:bodyPr>
            <a:normAutofit/>
          </a:bodyPr>
          <a:lstStyle/>
          <a:p>
            <a:pPr marL="457200" indent="-457200">
              <a:buFont typeface="+mj-lt"/>
              <a:buAutoNum type="arabicPeriod"/>
            </a:pPr>
            <a:r>
              <a:rPr lang="en-US" sz="1600" dirty="0"/>
              <a:t>Smart Station</a:t>
            </a:r>
            <a:r>
              <a:rPr lang="en-US" dirty="0"/>
              <a:t> Desk Leg</a:t>
            </a:r>
          </a:p>
          <a:p>
            <a:pPr marL="914400" lvl="1" indent="-457200">
              <a:buFont typeface="Arial" panose="020B0604020202020204" pitchFamily="34" charset="0"/>
              <a:buChar char="•"/>
            </a:pPr>
            <a:r>
              <a:rPr lang="en-US" dirty="0" err="1"/>
              <a:t>Linak</a:t>
            </a:r>
            <a:r>
              <a:rPr lang="en-US" dirty="0"/>
              <a:t> DB6 3 stage linear actuator</a:t>
            </a:r>
          </a:p>
          <a:p>
            <a:pPr marL="457200" indent="-457200">
              <a:buFont typeface="+mj-lt"/>
              <a:buAutoNum type="arabicPeriod"/>
            </a:pPr>
            <a:r>
              <a:rPr lang="en-US" sz="1600" dirty="0"/>
              <a:t>Generic Biometric Fingerprint Scanner</a:t>
            </a:r>
          </a:p>
          <a:p>
            <a:pPr marL="914400" lvl="1" indent="-457200">
              <a:spcBef>
                <a:spcPts val="0"/>
              </a:spcBef>
              <a:buFont typeface="Arial" panose="020B0604020202020204" pitchFamily="34" charset="0"/>
              <a:buChar char="•"/>
            </a:pPr>
            <a:r>
              <a:rPr lang="en-US" dirty="0"/>
              <a:t>User authentication with the swipe of a finger</a:t>
            </a:r>
          </a:p>
          <a:p>
            <a:pPr marL="457200" indent="-457200">
              <a:buFont typeface="+mj-lt"/>
              <a:buAutoNum type="arabicPeriod"/>
            </a:pPr>
            <a:r>
              <a:rPr lang="en-US" sz="1600" dirty="0"/>
              <a:t>Custom Android Tablet</a:t>
            </a:r>
          </a:p>
          <a:p>
            <a:pPr marL="914400" lvl="1" indent="-457200">
              <a:spcBef>
                <a:spcPts val="0"/>
              </a:spcBef>
              <a:buFont typeface="Arial" panose="020B0604020202020204" pitchFamily="34" charset="0"/>
              <a:buChar char="•"/>
            </a:pPr>
            <a:r>
              <a:rPr lang="en-US" dirty="0"/>
              <a:t>Built into the table (non removable)</a:t>
            </a:r>
          </a:p>
          <a:p>
            <a:pPr marL="914400" lvl="1" indent="-457200">
              <a:spcBef>
                <a:spcPts val="0"/>
              </a:spcBef>
              <a:buFont typeface="Arial" panose="020B0604020202020204" pitchFamily="34" charset="0"/>
              <a:buChar char="•"/>
            </a:pPr>
            <a:r>
              <a:rPr lang="en-US" dirty="0"/>
              <a:t>Gorilla Glass for durability</a:t>
            </a:r>
          </a:p>
          <a:p>
            <a:pPr marL="914400" lvl="1" indent="-457200">
              <a:spcBef>
                <a:spcPts val="0"/>
              </a:spcBef>
              <a:buFont typeface="Arial" panose="020B0604020202020204" pitchFamily="34" charset="0"/>
              <a:buChar char="•"/>
            </a:pPr>
            <a:r>
              <a:rPr lang="en-US" dirty="0"/>
              <a:t>Custom Android distribution</a:t>
            </a:r>
          </a:p>
          <a:p>
            <a:pPr marL="914400" lvl="1" indent="-457200">
              <a:spcBef>
                <a:spcPts val="0"/>
              </a:spcBef>
              <a:buFont typeface="Arial" panose="020B0604020202020204" pitchFamily="34" charset="0"/>
              <a:buChar char="•"/>
            </a:pPr>
            <a:r>
              <a:rPr lang="en-US" dirty="0"/>
              <a:t>Tablet sends signals to the control unit (10)</a:t>
            </a:r>
          </a:p>
          <a:p>
            <a:pPr marL="1371600" lvl="2" indent="-457200">
              <a:spcBef>
                <a:spcPts val="0"/>
              </a:spcBef>
              <a:buFont typeface="Arial" panose="020B0604020202020204" pitchFamily="34" charset="0"/>
              <a:buChar char="•"/>
            </a:pPr>
            <a:r>
              <a:rPr lang="en-US" dirty="0"/>
              <a:t>Open API allows third party integrations with the Smart Station</a:t>
            </a:r>
          </a:p>
          <a:p>
            <a:pPr marL="457200" indent="-457200">
              <a:buFont typeface="+mj-lt"/>
              <a:buAutoNum type="arabicPeriod"/>
            </a:pPr>
            <a:r>
              <a:rPr lang="en-US" sz="1600" dirty="0"/>
              <a:t>Laminate Table Top for durability</a:t>
            </a:r>
          </a:p>
          <a:p>
            <a:pPr marL="457200" indent="-457200">
              <a:buFont typeface="+mj-lt"/>
              <a:buAutoNum type="arabicPeriod"/>
            </a:pPr>
            <a:r>
              <a:rPr lang="en-US" sz="1600" dirty="0"/>
              <a:t>Smart Station Monitor Arm</a:t>
            </a:r>
          </a:p>
          <a:p>
            <a:pPr marL="914400" lvl="1" indent="-457200">
              <a:spcBef>
                <a:spcPts val="0"/>
              </a:spcBef>
              <a:buFont typeface="Arial" panose="020B0604020202020204" pitchFamily="34" charset="0"/>
              <a:buChar char="•"/>
            </a:pPr>
            <a:r>
              <a:rPr lang="en-US" dirty="0" err="1"/>
              <a:t>Linak</a:t>
            </a:r>
            <a:r>
              <a:rPr lang="en-US" dirty="0"/>
              <a:t> LA22 in-line actuator</a:t>
            </a:r>
          </a:p>
          <a:p>
            <a:pPr marL="914400" lvl="1" indent="-457200">
              <a:spcBef>
                <a:spcPts val="0"/>
              </a:spcBef>
              <a:buFont typeface="Arial" panose="020B0604020202020204" pitchFamily="34" charset="0"/>
              <a:buChar char="•"/>
            </a:pPr>
            <a:r>
              <a:rPr lang="en-US" dirty="0"/>
              <a:t>Designed for use where space is limited</a:t>
            </a:r>
          </a:p>
          <a:p>
            <a:pPr marL="914400" lvl="1" indent="-457200">
              <a:spcBef>
                <a:spcPts val="0"/>
              </a:spcBef>
              <a:buFont typeface="Arial" panose="020B0604020202020204" pitchFamily="34" charset="0"/>
              <a:buChar char="•"/>
            </a:pPr>
            <a:r>
              <a:rPr lang="en-US" dirty="0"/>
              <a:t>Responsible for adjusting monitor height</a:t>
            </a:r>
          </a:p>
        </p:txBody>
      </p:sp>
      <p:sp>
        <p:nvSpPr>
          <p:cNvPr id="7" name="TextBox 6">
            <a:extLst>
              <a:ext uri="{FF2B5EF4-FFF2-40B4-BE49-F238E27FC236}">
                <a16:creationId xmlns:a16="http://schemas.microsoft.com/office/drawing/2014/main" id="{7B6B56E7-D8A3-D048-ABF0-DFEFE80005EF}"/>
              </a:ext>
            </a:extLst>
          </p:cNvPr>
          <p:cNvSpPr txBox="1"/>
          <p:nvPr/>
        </p:nvSpPr>
        <p:spPr>
          <a:xfrm>
            <a:off x="6570536" y="926945"/>
            <a:ext cx="4645834" cy="461665"/>
          </a:xfrm>
          <a:prstGeom prst="rect">
            <a:avLst/>
          </a:prstGeom>
          <a:noFill/>
        </p:spPr>
        <p:txBody>
          <a:bodyPr wrap="square" rtlCol="0">
            <a:spAutoFit/>
          </a:bodyPr>
          <a:lstStyle/>
          <a:p>
            <a:r>
              <a:rPr lang="en-US" sz="2400" dirty="0">
                <a:solidFill>
                  <a:schemeClr val="tx1">
                    <a:lumMod val="95000"/>
                  </a:schemeClr>
                </a:solidFill>
                <a:latin typeface="+mj-lt"/>
              </a:rPr>
              <a:t>isometric sketch</a:t>
            </a:r>
          </a:p>
        </p:txBody>
      </p:sp>
      <p:pic>
        <p:nvPicPr>
          <p:cNvPr id="9" name="Picture Placeholder 8">
            <a:extLst>
              <a:ext uri="{FF2B5EF4-FFF2-40B4-BE49-F238E27FC236}">
                <a16:creationId xmlns:a16="http://schemas.microsoft.com/office/drawing/2014/main" id="{ED07A4AA-626B-EF4D-BA8A-24BB0D121A7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819" r="2819"/>
          <a:stretch>
            <a:fillRect/>
          </a:stretch>
        </p:blipFill>
        <p:spPr>
          <a:xfrm>
            <a:off x="824893" y="290286"/>
            <a:ext cx="4465264" cy="6309360"/>
          </a:xfrm>
          <a:prstGeom prst="rect">
            <a:avLst/>
          </a:prstGeom>
          <a:solidFill>
            <a:srgbClr val="FFFFFF">
              <a:shade val="85000"/>
            </a:srgbClr>
          </a:solidFill>
          <a:ln w="88900" cap="sq">
            <a:solidFill>
              <a:srgbClr val="FFFFFF"/>
            </a:solidFill>
            <a:miter lim="800000"/>
          </a:ln>
          <a:effectLst/>
        </p:spPr>
      </p:pic>
    </p:spTree>
    <p:extLst>
      <p:ext uri="{BB962C8B-B14F-4D97-AF65-F5344CB8AC3E}">
        <p14:creationId xmlns:p14="http://schemas.microsoft.com/office/powerpoint/2010/main" val="382249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248" y="290286"/>
            <a:ext cx="4800600" cy="798285"/>
          </a:xfrm>
        </p:spPr>
        <p:txBody>
          <a:bodyPr/>
          <a:lstStyle/>
          <a:p>
            <a:r>
              <a:rPr lang="en-US" dirty="0"/>
              <a:t>Industrial design</a:t>
            </a:r>
          </a:p>
        </p:txBody>
      </p:sp>
      <p:sp>
        <p:nvSpPr>
          <p:cNvPr id="4" name="Text Placeholder 3"/>
          <p:cNvSpPr>
            <a:spLocks noGrp="1"/>
          </p:cNvSpPr>
          <p:nvPr>
            <p:ph type="body" sz="half" idx="2"/>
          </p:nvPr>
        </p:nvSpPr>
        <p:spPr>
          <a:xfrm>
            <a:off x="6556248" y="1400628"/>
            <a:ext cx="4799140" cy="5457372"/>
          </a:xfrm>
        </p:spPr>
        <p:txBody>
          <a:bodyPr>
            <a:normAutofit fontScale="85000" lnSpcReduction="10000"/>
          </a:bodyPr>
          <a:lstStyle/>
          <a:p>
            <a:pPr marL="457200" indent="-457200">
              <a:buFont typeface="+mj-lt"/>
              <a:buAutoNum type="arabicPeriod" startAt="6"/>
            </a:pPr>
            <a:r>
              <a:rPr lang="en-US" dirty="0"/>
              <a:t>Monitor tilt joint</a:t>
            </a:r>
          </a:p>
          <a:p>
            <a:pPr marL="914400" lvl="1" indent="-457200">
              <a:buFont typeface="Arial" panose="020B0604020202020204" pitchFamily="34" charset="0"/>
              <a:buChar char="•"/>
            </a:pPr>
            <a:r>
              <a:rPr lang="en-US" dirty="0"/>
              <a:t>Stepper motor or servo motor based rotary actuator</a:t>
            </a:r>
          </a:p>
          <a:p>
            <a:pPr marL="914400" lvl="1" indent="-457200">
              <a:buFont typeface="Arial" panose="020B0604020202020204" pitchFamily="34" charset="0"/>
              <a:buChar char="•"/>
            </a:pPr>
            <a:r>
              <a:rPr lang="en-US" dirty="0"/>
              <a:t>Responsible for adjusting monitor tilt</a:t>
            </a:r>
          </a:p>
          <a:p>
            <a:pPr marL="457200" indent="-457200">
              <a:buFont typeface="+mj-lt"/>
              <a:buAutoNum type="arabicPeriod" startAt="6"/>
            </a:pPr>
            <a:r>
              <a:rPr lang="en-US" sz="1600" dirty="0"/>
              <a:t>Monitor pan joint</a:t>
            </a:r>
          </a:p>
          <a:p>
            <a:pPr marL="914400" lvl="1" indent="-457200">
              <a:spcBef>
                <a:spcPts val="0"/>
              </a:spcBef>
              <a:buFont typeface="Arial" panose="020B0604020202020204" pitchFamily="34" charset="0"/>
              <a:buChar char="•"/>
            </a:pPr>
            <a:r>
              <a:rPr lang="en-US" dirty="0"/>
              <a:t>Stepper motor based rotary actuator</a:t>
            </a:r>
          </a:p>
          <a:p>
            <a:pPr marL="914400" lvl="1" indent="-457200">
              <a:spcBef>
                <a:spcPts val="0"/>
              </a:spcBef>
              <a:buFont typeface="Arial" panose="020B0604020202020204" pitchFamily="34" charset="0"/>
              <a:buChar char="•"/>
            </a:pPr>
            <a:r>
              <a:rPr lang="en-US" dirty="0"/>
              <a:t>Responsible for adjusting the monitor pan angle</a:t>
            </a:r>
          </a:p>
          <a:p>
            <a:pPr marL="457200" indent="-457200">
              <a:buFont typeface="+mj-lt"/>
              <a:buAutoNum type="arabicPeriod" startAt="6"/>
            </a:pPr>
            <a:r>
              <a:rPr lang="en-US" sz="1600" dirty="0"/>
              <a:t>VESA Mount Plate</a:t>
            </a:r>
          </a:p>
          <a:p>
            <a:pPr marL="914400" lvl="1" indent="-457200">
              <a:spcBef>
                <a:spcPts val="0"/>
              </a:spcBef>
              <a:buFont typeface="Arial" panose="020B0604020202020204" pitchFamily="34" charset="0"/>
              <a:buChar char="•"/>
            </a:pPr>
            <a:r>
              <a:rPr lang="en-US" dirty="0"/>
              <a:t>Monitor mounted using a standard VESA mount compatible with almost all monitors</a:t>
            </a:r>
          </a:p>
          <a:p>
            <a:pPr marL="914400" lvl="1" indent="-457200">
              <a:spcBef>
                <a:spcPts val="0"/>
              </a:spcBef>
              <a:buFont typeface="Arial" panose="020B0604020202020204" pitchFamily="34" charset="0"/>
              <a:buChar char="•"/>
            </a:pPr>
            <a:r>
              <a:rPr lang="en-US" dirty="0"/>
              <a:t>Mount plate assembly turns to adjust monitor roll (landscape to portrait) and is not automated</a:t>
            </a:r>
          </a:p>
          <a:p>
            <a:pPr marL="457200" indent="-457200">
              <a:buFont typeface="+mj-lt"/>
              <a:buAutoNum type="arabicPeriod" startAt="6"/>
            </a:pPr>
            <a:r>
              <a:rPr lang="en-US" sz="1600" dirty="0"/>
              <a:t>Camera</a:t>
            </a:r>
          </a:p>
          <a:p>
            <a:pPr marL="914400" lvl="1" indent="-457200">
              <a:buFont typeface="Arial" panose="020B0604020202020204" pitchFamily="34" charset="0"/>
              <a:buChar char="•"/>
            </a:pPr>
            <a:r>
              <a:rPr lang="en-US" dirty="0"/>
              <a:t>Interfaces with the Android tablet through the control unit</a:t>
            </a:r>
          </a:p>
          <a:p>
            <a:pPr marL="914400" lvl="1" indent="-457200">
              <a:buFont typeface="Arial" panose="020B0604020202020204" pitchFamily="34" charset="0"/>
              <a:buChar char="•"/>
            </a:pPr>
            <a:r>
              <a:rPr lang="en-US" dirty="0"/>
              <a:t>Assists AI technology to determine posture changes</a:t>
            </a:r>
          </a:p>
          <a:p>
            <a:pPr marL="457200" indent="-457200">
              <a:buFont typeface="+mj-lt"/>
              <a:buAutoNum type="arabicPeriod" startAt="6"/>
            </a:pPr>
            <a:r>
              <a:rPr lang="en-US" sz="1600" dirty="0"/>
              <a:t>Control Unit (underside of Smart Station)</a:t>
            </a:r>
          </a:p>
          <a:p>
            <a:pPr marL="914400" lvl="1" indent="-457200">
              <a:spcBef>
                <a:spcPts val="0"/>
              </a:spcBef>
              <a:buFont typeface="Arial" panose="020B0604020202020204" pitchFamily="34" charset="0"/>
              <a:buChar char="•"/>
            </a:pPr>
            <a:r>
              <a:rPr lang="en-US" dirty="0"/>
              <a:t>Custom manufactured</a:t>
            </a:r>
          </a:p>
          <a:p>
            <a:pPr marL="914400" lvl="1" indent="-457200">
              <a:spcBef>
                <a:spcPts val="0"/>
              </a:spcBef>
              <a:buFont typeface="Arial" panose="020B0604020202020204" pitchFamily="34" charset="0"/>
              <a:buChar char="•"/>
            </a:pPr>
            <a:r>
              <a:rPr lang="en-US" dirty="0"/>
              <a:t>Interface between the tablet, actuators, camera and fingerprint scanner</a:t>
            </a:r>
          </a:p>
          <a:p>
            <a:pPr marL="914400" lvl="1" indent="-457200">
              <a:spcBef>
                <a:spcPts val="0"/>
              </a:spcBef>
              <a:buFont typeface="Arial" panose="020B0604020202020204" pitchFamily="34" charset="0"/>
              <a:buChar char="•"/>
            </a:pPr>
            <a:r>
              <a:rPr lang="en-US" dirty="0"/>
              <a:t>Contains electrical components necessary to engage high energy demanding actuators</a:t>
            </a:r>
          </a:p>
          <a:p>
            <a:pPr marL="914400" lvl="1" indent="-457200">
              <a:spcBef>
                <a:spcPts val="0"/>
              </a:spcBef>
              <a:buFont typeface="Arial" panose="020B0604020202020204" pitchFamily="34" charset="0"/>
              <a:buChar char="•"/>
            </a:pPr>
            <a:r>
              <a:rPr lang="en-US" dirty="0"/>
              <a:t>Contains PSU and Ethernet interface for the Android device</a:t>
            </a:r>
          </a:p>
        </p:txBody>
      </p:sp>
      <p:sp>
        <p:nvSpPr>
          <p:cNvPr id="7" name="TextBox 6">
            <a:extLst>
              <a:ext uri="{FF2B5EF4-FFF2-40B4-BE49-F238E27FC236}">
                <a16:creationId xmlns:a16="http://schemas.microsoft.com/office/drawing/2014/main" id="{7B6B56E7-D8A3-D048-ABF0-DFEFE80005EF}"/>
              </a:ext>
            </a:extLst>
          </p:cNvPr>
          <p:cNvSpPr txBox="1"/>
          <p:nvPr/>
        </p:nvSpPr>
        <p:spPr>
          <a:xfrm>
            <a:off x="6570536" y="926945"/>
            <a:ext cx="4645834" cy="461665"/>
          </a:xfrm>
          <a:prstGeom prst="rect">
            <a:avLst/>
          </a:prstGeom>
          <a:noFill/>
        </p:spPr>
        <p:txBody>
          <a:bodyPr wrap="square" rtlCol="0">
            <a:spAutoFit/>
          </a:bodyPr>
          <a:lstStyle/>
          <a:p>
            <a:r>
              <a:rPr lang="en-US" sz="2400" dirty="0">
                <a:solidFill>
                  <a:schemeClr val="tx1">
                    <a:lumMod val="95000"/>
                  </a:schemeClr>
                </a:solidFill>
                <a:latin typeface="+mj-lt"/>
              </a:rPr>
              <a:t>isometric sketch</a:t>
            </a:r>
          </a:p>
        </p:txBody>
      </p:sp>
      <p:sp>
        <p:nvSpPr>
          <p:cNvPr id="8" name="Rectangle 7">
            <a:extLst>
              <a:ext uri="{FF2B5EF4-FFF2-40B4-BE49-F238E27FC236}">
                <a16:creationId xmlns:a16="http://schemas.microsoft.com/office/drawing/2014/main" id="{8A576D90-A979-984F-9080-4E88EBDF2870}"/>
              </a:ext>
            </a:extLst>
          </p:cNvPr>
          <p:cNvSpPr/>
          <p:nvPr/>
        </p:nvSpPr>
        <p:spPr>
          <a:xfrm>
            <a:off x="0" y="0"/>
            <a:ext cx="611505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8B2F0580-7EDA-EF4D-88BD-3C5DC1F6D6FC}"/>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819" r="2819"/>
          <a:stretch>
            <a:fillRect/>
          </a:stretch>
        </p:blipFill>
        <p:spPr>
          <a:xfrm>
            <a:off x="824893" y="290286"/>
            <a:ext cx="4465264" cy="6309360"/>
          </a:xfrm>
          <a:prstGeom prst="rect">
            <a:avLst/>
          </a:prstGeom>
          <a:solidFill>
            <a:srgbClr val="FFFFFF">
              <a:shade val="85000"/>
            </a:srgbClr>
          </a:solidFill>
          <a:ln w="88900" cap="sq">
            <a:solidFill>
              <a:srgbClr val="FFFFFF"/>
            </a:solidFill>
            <a:miter lim="800000"/>
          </a:ln>
          <a:effectLst/>
        </p:spPr>
      </p:pic>
    </p:spTree>
    <p:extLst>
      <p:ext uri="{BB962C8B-B14F-4D97-AF65-F5344CB8AC3E}">
        <p14:creationId xmlns:p14="http://schemas.microsoft.com/office/powerpoint/2010/main" val="360152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248" y="290286"/>
            <a:ext cx="4800600" cy="798285"/>
          </a:xfrm>
        </p:spPr>
        <p:txBody>
          <a:bodyPr/>
          <a:lstStyle/>
          <a:p>
            <a:r>
              <a:rPr lang="en-US" dirty="0"/>
              <a:t>Industrial design</a:t>
            </a:r>
          </a:p>
        </p:txBody>
      </p:sp>
      <p:sp>
        <p:nvSpPr>
          <p:cNvPr id="4" name="Text Placeholder 3"/>
          <p:cNvSpPr>
            <a:spLocks noGrp="1"/>
          </p:cNvSpPr>
          <p:nvPr>
            <p:ph type="body" sz="half" idx="2"/>
          </p:nvPr>
        </p:nvSpPr>
        <p:spPr>
          <a:xfrm>
            <a:off x="6556248" y="1400628"/>
            <a:ext cx="4799140" cy="5457372"/>
          </a:xfrm>
        </p:spPr>
        <p:txBody>
          <a:bodyPr>
            <a:normAutofit/>
          </a:bodyPr>
          <a:lstStyle/>
          <a:p>
            <a:pPr marL="457200" indent="-457200">
              <a:buFont typeface="+mj-lt"/>
              <a:buAutoNum type="arabicPeriod" startAt="11"/>
            </a:pPr>
            <a:r>
              <a:rPr lang="en-US" dirty="0"/>
              <a:t>Integrated Wiring (underside of Smart Station)</a:t>
            </a:r>
          </a:p>
          <a:p>
            <a:pPr marL="914400" lvl="1" indent="-457200">
              <a:buFont typeface="Arial" panose="020B0604020202020204" pitchFamily="34" charset="0"/>
              <a:buChar char="•"/>
            </a:pPr>
            <a:r>
              <a:rPr lang="en-US" dirty="0"/>
              <a:t>Wiring installed in channels underneath desk</a:t>
            </a:r>
          </a:p>
          <a:p>
            <a:pPr marL="914400" lvl="1" indent="-457200">
              <a:buFont typeface="Arial" panose="020B0604020202020204" pitchFamily="34" charset="0"/>
              <a:buChar char="•"/>
            </a:pPr>
            <a:r>
              <a:rPr lang="en-US" dirty="0"/>
              <a:t>Channels can also be used for standard keyboard, mouse, laptop, and monitor cabling</a:t>
            </a:r>
          </a:p>
          <a:p>
            <a:pPr marL="457200" indent="-457200">
              <a:buFont typeface="+mj-lt"/>
              <a:buAutoNum type="arabicPeriod" startAt="11"/>
            </a:pPr>
            <a:r>
              <a:rPr lang="en-US" sz="1600" dirty="0"/>
              <a:t>Power and USB outlets</a:t>
            </a:r>
          </a:p>
          <a:p>
            <a:pPr marL="914400" lvl="1" indent="-457200">
              <a:spcBef>
                <a:spcPts val="0"/>
              </a:spcBef>
              <a:buFont typeface="Arial" panose="020B0604020202020204" pitchFamily="34" charset="0"/>
              <a:buChar char="•"/>
            </a:pPr>
            <a:r>
              <a:rPr lang="en-US" dirty="0"/>
              <a:t>Standard dumb power outlets</a:t>
            </a:r>
          </a:p>
          <a:p>
            <a:pPr marL="914400" lvl="1" indent="-457200">
              <a:spcBef>
                <a:spcPts val="0"/>
              </a:spcBef>
              <a:buFont typeface="Arial" panose="020B0604020202020204" pitchFamily="34" charset="0"/>
              <a:buChar char="•"/>
            </a:pPr>
            <a:r>
              <a:rPr lang="en-US" dirty="0"/>
              <a:t>Standard dumb USB power outlets</a:t>
            </a:r>
          </a:p>
          <a:p>
            <a:pPr marL="914400" lvl="1" indent="-457200">
              <a:spcBef>
                <a:spcPts val="0"/>
              </a:spcBef>
              <a:buFont typeface="Arial" panose="020B0604020202020204" pitchFamily="34" charset="0"/>
              <a:buChar char="•"/>
            </a:pPr>
            <a:r>
              <a:rPr lang="en-US" dirty="0"/>
              <a:t>Allows user to quickly and easily swap devices to a different Smart Station without reaching under the table for a power strip</a:t>
            </a:r>
          </a:p>
        </p:txBody>
      </p:sp>
      <p:sp>
        <p:nvSpPr>
          <p:cNvPr id="7" name="TextBox 6">
            <a:extLst>
              <a:ext uri="{FF2B5EF4-FFF2-40B4-BE49-F238E27FC236}">
                <a16:creationId xmlns:a16="http://schemas.microsoft.com/office/drawing/2014/main" id="{7B6B56E7-D8A3-D048-ABF0-DFEFE80005EF}"/>
              </a:ext>
            </a:extLst>
          </p:cNvPr>
          <p:cNvSpPr txBox="1"/>
          <p:nvPr/>
        </p:nvSpPr>
        <p:spPr>
          <a:xfrm>
            <a:off x="6570536" y="926945"/>
            <a:ext cx="4645834" cy="461665"/>
          </a:xfrm>
          <a:prstGeom prst="rect">
            <a:avLst/>
          </a:prstGeom>
          <a:noFill/>
        </p:spPr>
        <p:txBody>
          <a:bodyPr wrap="square" rtlCol="0">
            <a:spAutoFit/>
          </a:bodyPr>
          <a:lstStyle/>
          <a:p>
            <a:r>
              <a:rPr lang="en-US" sz="2400" dirty="0">
                <a:solidFill>
                  <a:schemeClr val="tx1">
                    <a:lumMod val="95000"/>
                  </a:schemeClr>
                </a:solidFill>
                <a:latin typeface="+mj-lt"/>
              </a:rPr>
              <a:t>isometric sketch</a:t>
            </a:r>
          </a:p>
        </p:txBody>
      </p:sp>
      <p:sp>
        <p:nvSpPr>
          <p:cNvPr id="6" name="Rectangle 5">
            <a:extLst>
              <a:ext uri="{FF2B5EF4-FFF2-40B4-BE49-F238E27FC236}">
                <a16:creationId xmlns:a16="http://schemas.microsoft.com/office/drawing/2014/main" id="{5B71A074-37D0-CE4A-ADC1-2E338699A0D2}"/>
              </a:ext>
            </a:extLst>
          </p:cNvPr>
          <p:cNvSpPr/>
          <p:nvPr/>
        </p:nvSpPr>
        <p:spPr>
          <a:xfrm>
            <a:off x="0" y="0"/>
            <a:ext cx="611505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8">
            <a:extLst>
              <a:ext uri="{FF2B5EF4-FFF2-40B4-BE49-F238E27FC236}">
                <a16:creationId xmlns:a16="http://schemas.microsoft.com/office/drawing/2014/main" id="{3620C790-11B7-D148-9F43-2E4E98CEA11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819" r="2819"/>
          <a:stretch>
            <a:fillRect/>
          </a:stretch>
        </p:blipFill>
        <p:spPr>
          <a:xfrm>
            <a:off x="824893" y="290286"/>
            <a:ext cx="4465264" cy="6309360"/>
          </a:xfrm>
          <a:prstGeom prst="rect">
            <a:avLst/>
          </a:prstGeom>
          <a:solidFill>
            <a:srgbClr val="FFFFFF">
              <a:shade val="85000"/>
            </a:srgbClr>
          </a:solidFill>
          <a:ln w="88900" cap="sq">
            <a:solidFill>
              <a:srgbClr val="FFFFFF"/>
            </a:solidFill>
            <a:miter lim="800000"/>
          </a:ln>
          <a:effectLst/>
        </p:spPr>
      </p:pic>
    </p:spTree>
    <p:extLst>
      <p:ext uri="{BB962C8B-B14F-4D97-AF65-F5344CB8AC3E}">
        <p14:creationId xmlns:p14="http://schemas.microsoft.com/office/powerpoint/2010/main" val="167912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248" y="290286"/>
            <a:ext cx="4800600" cy="798285"/>
          </a:xfrm>
        </p:spPr>
        <p:txBody>
          <a:bodyPr/>
          <a:lstStyle/>
          <a:p>
            <a:r>
              <a:rPr lang="en-US" dirty="0"/>
              <a:t>Industrial design</a:t>
            </a:r>
          </a:p>
        </p:txBody>
      </p:sp>
      <p:sp>
        <p:nvSpPr>
          <p:cNvPr id="4" name="Text Placeholder 3"/>
          <p:cNvSpPr>
            <a:spLocks noGrp="1"/>
          </p:cNvSpPr>
          <p:nvPr>
            <p:ph type="body" sz="half" idx="2"/>
          </p:nvPr>
        </p:nvSpPr>
        <p:spPr>
          <a:xfrm>
            <a:off x="6556248" y="1725230"/>
            <a:ext cx="4799140" cy="4892740"/>
          </a:xfrm>
        </p:spPr>
        <p:txBody>
          <a:bodyPr>
            <a:normAutofit fontScale="92500" lnSpcReduction="10000"/>
          </a:bodyPr>
          <a:lstStyle/>
          <a:p>
            <a:pPr marL="342900" indent="-342900">
              <a:buFont typeface="Arial" panose="020B0604020202020204" pitchFamily="34" charset="0"/>
              <a:buChar char="•"/>
            </a:pPr>
            <a:r>
              <a:rPr lang="en-US" dirty="0"/>
              <a:t>LA22 in-line actuator</a:t>
            </a:r>
          </a:p>
          <a:p>
            <a:pPr marL="800100" lvl="1" indent="-342900">
              <a:buFont typeface="Arial" panose="020B0604020202020204" pitchFamily="34" charset="0"/>
              <a:buChar char="•"/>
            </a:pPr>
            <a:r>
              <a:rPr lang="en-US" dirty="0"/>
              <a:t>Built by </a:t>
            </a:r>
            <a:r>
              <a:rPr lang="en-US" dirty="0" err="1"/>
              <a:t>Linak</a:t>
            </a:r>
            <a:r>
              <a:rPr lang="en-US" dirty="0"/>
              <a:t> Technologies</a:t>
            </a:r>
          </a:p>
          <a:p>
            <a:pPr marL="800100" lvl="1" indent="-342900">
              <a:buFont typeface="Arial" panose="020B0604020202020204" pitchFamily="34" charset="0"/>
              <a:buChar char="•"/>
            </a:pPr>
            <a:r>
              <a:rPr lang="en-US" dirty="0"/>
              <a:t>Designed for applications where space is limited</a:t>
            </a:r>
          </a:p>
          <a:p>
            <a:pPr marL="800100" lvl="1" indent="-342900">
              <a:buFont typeface="Arial" panose="020B0604020202020204" pitchFamily="34" charset="0"/>
              <a:buChar char="•"/>
            </a:pPr>
            <a:r>
              <a:rPr lang="en-US" dirty="0"/>
              <a:t>Moves at speeds of 1.46 in/s</a:t>
            </a:r>
          </a:p>
          <a:p>
            <a:pPr marL="342900" indent="-342900">
              <a:buFont typeface="Arial" panose="020B0604020202020204" pitchFamily="34" charset="0"/>
              <a:buChar char="•"/>
            </a:pPr>
            <a:r>
              <a:rPr lang="en-US" dirty="0"/>
              <a:t>DB6 3 stage linear actuator</a:t>
            </a:r>
          </a:p>
          <a:p>
            <a:pPr marL="800100" lvl="1" indent="-342900">
              <a:buFont typeface="Arial" panose="020B0604020202020204" pitchFamily="34" charset="0"/>
              <a:buChar char="•"/>
            </a:pPr>
            <a:r>
              <a:rPr lang="en-US" dirty="0"/>
              <a:t>Built by </a:t>
            </a:r>
            <a:r>
              <a:rPr lang="en-US" dirty="0" err="1"/>
              <a:t>Linak</a:t>
            </a:r>
            <a:r>
              <a:rPr lang="en-US" dirty="0"/>
              <a:t> Technologies</a:t>
            </a:r>
          </a:p>
          <a:p>
            <a:pPr marL="800100" lvl="1" indent="-342900">
              <a:buFont typeface="Arial" panose="020B0604020202020204" pitchFamily="34" charset="0"/>
              <a:buChar char="•"/>
            </a:pPr>
            <a:r>
              <a:rPr lang="en-US" dirty="0"/>
              <a:t>Designed for height adjustable desk applications</a:t>
            </a:r>
          </a:p>
          <a:p>
            <a:pPr marL="800100" lvl="1" indent="-342900">
              <a:buFont typeface="Arial" panose="020B0604020202020204" pitchFamily="34" charset="0"/>
              <a:buChar char="•"/>
            </a:pPr>
            <a:r>
              <a:rPr lang="en-US" dirty="0"/>
              <a:t>Adjustable in height from 600mm to 1,200mm</a:t>
            </a:r>
          </a:p>
          <a:p>
            <a:pPr marL="800100" lvl="1" indent="-342900">
              <a:buFont typeface="Arial" panose="020B0604020202020204" pitchFamily="34" charset="0"/>
              <a:buChar char="•"/>
            </a:pPr>
            <a:r>
              <a:rPr lang="en-US" dirty="0"/>
              <a:t>Moves at a speeds of 1.5 in/s</a:t>
            </a:r>
          </a:p>
          <a:p>
            <a:pPr marL="800100" lvl="1" indent="-342900">
              <a:buFont typeface="Arial" panose="020B0604020202020204" pitchFamily="34" charset="0"/>
              <a:buChar char="•"/>
            </a:pPr>
            <a:r>
              <a:rPr lang="en-US" dirty="0"/>
              <a:t>Low noise level</a:t>
            </a:r>
          </a:p>
          <a:p>
            <a:pPr marL="342900" indent="-342900">
              <a:buFont typeface="Arial" panose="020B0604020202020204" pitchFamily="34" charset="0"/>
              <a:buChar char="•"/>
            </a:pPr>
            <a:r>
              <a:rPr lang="en-US" dirty="0"/>
              <a:t>Custom manufactured control unit</a:t>
            </a:r>
          </a:p>
          <a:p>
            <a:pPr marL="800100" lvl="1" indent="-342900">
              <a:buFont typeface="Arial" panose="020B0604020202020204" pitchFamily="34" charset="0"/>
              <a:buChar char="•"/>
            </a:pPr>
            <a:r>
              <a:rPr lang="en-US" dirty="0"/>
              <a:t>Uses the </a:t>
            </a:r>
            <a:r>
              <a:rPr lang="en-US" dirty="0" err="1"/>
              <a:t>Linak</a:t>
            </a:r>
            <a:r>
              <a:rPr lang="en-US" dirty="0"/>
              <a:t> DESKLINE interface standard</a:t>
            </a:r>
          </a:p>
          <a:p>
            <a:pPr marL="800100" lvl="1" indent="-342900">
              <a:buFont typeface="Arial" panose="020B0604020202020204" pitchFamily="34" charset="0"/>
              <a:buChar char="•"/>
            </a:pPr>
            <a:r>
              <a:rPr lang="en-US" dirty="0"/>
              <a:t>Includes USB interfaces for tablet, camera, and fingerprint scanner</a:t>
            </a:r>
          </a:p>
          <a:p>
            <a:pPr marL="342900" indent="-342900">
              <a:buFont typeface="Arial" panose="020B0604020202020204" pitchFamily="34" charset="0"/>
              <a:buChar char="•"/>
            </a:pPr>
            <a:r>
              <a:rPr lang="en-US" dirty="0"/>
              <a:t>Most other parts are not specialized and can be purchased and tested using generics suppliers</a:t>
            </a:r>
          </a:p>
        </p:txBody>
      </p:sp>
      <p:sp>
        <p:nvSpPr>
          <p:cNvPr id="7" name="TextBox 6">
            <a:extLst>
              <a:ext uri="{FF2B5EF4-FFF2-40B4-BE49-F238E27FC236}">
                <a16:creationId xmlns:a16="http://schemas.microsoft.com/office/drawing/2014/main" id="{7B6B56E7-D8A3-D048-ABF0-DFEFE80005EF}"/>
              </a:ext>
            </a:extLst>
          </p:cNvPr>
          <p:cNvSpPr txBox="1"/>
          <p:nvPr/>
        </p:nvSpPr>
        <p:spPr>
          <a:xfrm>
            <a:off x="6570536" y="926945"/>
            <a:ext cx="4645834" cy="461665"/>
          </a:xfrm>
          <a:prstGeom prst="rect">
            <a:avLst/>
          </a:prstGeom>
          <a:noFill/>
        </p:spPr>
        <p:txBody>
          <a:bodyPr wrap="square" rtlCol="0">
            <a:spAutoFit/>
          </a:bodyPr>
          <a:lstStyle/>
          <a:p>
            <a:r>
              <a:rPr lang="en-US" sz="2400" dirty="0">
                <a:solidFill>
                  <a:schemeClr val="tx1">
                    <a:lumMod val="95000"/>
                  </a:schemeClr>
                </a:solidFill>
                <a:latin typeface="+mj-lt"/>
              </a:rPr>
              <a:t>PARTS</a:t>
            </a:r>
          </a:p>
        </p:txBody>
      </p:sp>
      <p:sp>
        <p:nvSpPr>
          <p:cNvPr id="15" name="Rectangle 14">
            <a:extLst>
              <a:ext uri="{FF2B5EF4-FFF2-40B4-BE49-F238E27FC236}">
                <a16:creationId xmlns:a16="http://schemas.microsoft.com/office/drawing/2014/main" id="{3C8BDC90-9CB9-BA47-92A9-F4022CF7F8F8}"/>
              </a:ext>
            </a:extLst>
          </p:cNvPr>
          <p:cNvSpPr/>
          <p:nvPr/>
        </p:nvSpPr>
        <p:spPr>
          <a:xfrm>
            <a:off x="0" y="0"/>
            <a:ext cx="610362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A69D5C-A124-A345-9E0B-B24F1F3C0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 y="689428"/>
            <a:ext cx="2987040" cy="2987040"/>
          </a:xfrm>
          <a:prstGeom prst="rect">
            <a:avLst/>
          </a:prstGeom>
        </p:spPr>
      </p:pic>
      <p:pic>
        <p:nvPicPr>
          <p:cNvPr id="8" name="Picture 7">
            <a:extLst>
              <a:ext uri="{FF2B5EF4-FFF2-40B4-BE49-F238E27FC236}">
                <a16:creationId xmlns:a16="http://schemas.microsoft.com/office/drawing/2014/main" id="{46C297E7-C7E4-0448-B5DB-22AF589B8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6228" y="2407920"/>
            <a:ext cx="3017520" cy="3017520"/>
          </a:xfrm>
          <a:prstGeom prst="rect">
            <a:avLst/>
          </a:prstGeom>
        </p:spPr>
      </p:pic>
    </p:spTree>
    <p:extLst>
      <p:ext uri="{BB962C8B-B14F-4D97-AF65-F5344CB8AC3E}">
        <p14:creationId xmlns:p14="http://schemas.microsoft.com/office/powerpoint/2010/main" val="283431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manager application (administrators)</a:t>
            </a:r>
          </a:p>
        </p:txBody>
      </p:sp>
      <p:sp>
        <p:nvSpPr>
          <p:cNvPr id="3" name="Content Placeholder 2"/>
          <p:cNvSpPr>
            <a:spLocks noGrp="1"/>
          </p:cNvSpPr>
          <p:nvPr>
            <p:ph idx="1"/>
          </p:nvPr>
        </p:nvSpPr>
        <p:spPr/>
        <p:txBody>
          <a:bodyPr>
            <a:normAutofit fontScale="70000" lnSpcReduction="20000"/>
          </a:bodyPr>
          <a:lstStyle/>
          <a:p>
            <a:r>
              <a:rPr lang="en-US" dirty="0"/>
              <a:t>A few companies are already doing smart standing desks but don’t include an enterprise workspace organization tool!</a:t>
            </a:r>
          </a:p>
          <a:p>
            <a:r>
              <a:rPr lang="en-US" dirty="0"/>
              <a:t>Admins may use the Desk Manager web app to…</a:t>
            </a:r>
          </a:p>
          <a:p>
            <a:pPr lvl="1"/>
            <a:r>
              <a:rPr lang="en-US" sz="1800" dirty="0"/>
              <a:t>Reserve or assign desks for individual users</a:t>
            </a:r>
          </a:p>
          <a:p>
            <a:pPr lvl="2"/>
            <a:r>
              <a:rPr lang="en-US" sz="1400" dirty="0"/>
              <a:t>Assigned desks are then restricted to only that individual for that period of time</a:t>
            </a:r>
          </a:p>
          <a:p>
            <a:pPr lvl="1"/>
            <a:r>
              <a:rPr lang="en-US" sz="1800" dirty="0"/>
              <a:t>Configure desk availability strategies</a:t>
            </a:r>
          </a:p>
          <a:p>
            <a:pPr lvl="2"/>
            <a:r>
              <a:rPr lang="en-US" sz="1600" dirty="0"/>
              <a:t>First com first serve (reserve for the day)</a:t>
            </a:r>
          </a:p>
          <a:p>
            <a:pPr lvl="2"/>
            <a:r>
              <a:rPr lang="en-US" sz="1600" dirty="0"/>
              <a:t>Reservation only</a:t>
            </a:r>
          </a:p>
          <a:p>
            <a:pPr lvl="2"/>
            <a:r>
              <a:rPr lang="en-US" sz="1600" dirty="0"/>
              <a:t>Open use (for areas with many guests, allows manual desk controls without authentication)</a:t>
            </a:r>
          </a:p>
          <a:p>
            <a:pPr lvl="1"/>
            <a:r>
              <a:rPr lang="en-US" sz="1800" dirty="0"/>
              <a:t>Create zones of Smart Stations with their own unique configurations</a:t>
            </a:r>
          </a:p>
          <a:p>
            <a:pPr lvl="2"/>
            <a:r>
              <a:rPr lang="en-US" sz="1600" dirty="0"/>
              <a:t>Configure rules for specific departments or business units</a:t>
            </a:r>
          </a:p>
          <a:p>
            <a:pPr lvl="1"/>
            <a:r>
              <a:rPr lang="en-US" sz="1800" dirty="0"/>
              <a:t>Provision users and configure their access to certain desks, zones, and Smart Station features such as integrations</a:t>
            </a:r>
          </a:p>
          <a:p>
            <a:pPr lvl="1"/>
            <a:r>
              <a:rPr lang="en-US" sz="1800" dirty="0"/>
              <a:t>View metrics involving Smart Station usage</a:t>
            </a:r>
          </a:p>
        </p:txBody>
      </p:sp>
    </p:spTree>
    <p:extLst>
      <p:ext uri="{BB962C8B-B14F-4D97-AF65-F5344CB8AC3E}">
        <p14:creationId xmlns:p14="http://schemas.microsoft.com/office/powerpoint/2010/main" val="54710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The Problem and Opportunity</a:t>
            </a:r>
            <a:endParaRPr lang="en-US" sz="4400" dirty="0">
              <a:solidFill>
                <a:schemeClr val="accent1">
                  <a:lumMod val="20000"/>
                  <a:lumOff val="80000"/>
                </a:schemeClr>
              </a:solidFill>
            </a:endParaRPr>
          </a:p>
        </p:txBody>
      </p:sp>
      <p:sp>
        <p:nvSpPr>
          <p:cNvPr id="3" name="Content Placeholder 2"/>
          <p:cNvSpPr>
            <a:spLocks noGrp="1"/>
          </p:cNvSpPr>
          <p:nvPr>
            <p:ph idx="1"/>
          </p:nvPr>
        </p:nvSpPr>
        <p:spPr>
          <a:xfrm>
            <a:off x="1141412" y="2249486"/>
            <a:ext cx="9905999" cy="4288473"/>
          </a:xfrm>
        </p:spPr>
        <p:txBody>
          <a:bodyPr>
            <a:normAutofit fontScale="70000" lnSpcReduction="20000"/>
          </a:bodyPr>
          <a:lstStyle/>
          <a:p>
            <a:r>
              <a:rPr lang="en-US" dirty="0"/>
              <a:t>Traditional workspaces and offices make it difficult to foster a collaborative culture</a:t>
            </a:r>
          </a:p>
          <a:p>
            <a:pPr lvl="1"/>
            <a:r>
              <a:rPr lang="en-US" dirty="0"/>
              <a:t>Ineffective use of space</a:t>
            </a:r>
          </a:p>
          <a:p>
            <a:pPr lvl="2"/>
            <a:r>
              <a:rPr lang="en-US" dirty="0"/>
              <a:t>Cubicles and private offices take up much more space than open office floorplans</a:t>
            </a:r>
          </a:p>
          <a:p>
            <a:pPr lvl="2"/>
            <a:r>
              <a:rPr lang="en-US" dirty="0"/>
              <a:t>Formal meeting rooms take up space and don’t promote impromptu and constant collaboration</a:t>
            </a:r>
          </a:p>
          <a:p>
            <a:pPr lvl="1"/>
            <a:r>
              <a:rPr lang="en-US" dirty="0"/>
              <a:t>Lack of collaborative culture</a:t>
            </a:r>
          </a:p>
          <a:p>
            <a:pPr lvl="2"/>
            <a:r>
              <a:rPr lang="en-US" dirty="0"/>
              <a:t>Assigned desks make it difficult to work across business units and specialties</a:t>
            </a:r>
          </a:p>
          <a:p>
            <a:pPr lvl="2"/>
            <a:r>
              <a:rPr lang="en-US" dirty="0"/>
              <a:t>Employees who are able to move to different areas at work are 1.3x more likely to be engaged in their work (Gallup)</a:t>
            </a:r>
          </a:p>
          <a:p>
            <a:r>
              <a:rPr lang="en-US" dirty="0"/>
              <a:t>Traditional workspaces promote unhealthy lifestyles</a:t>
            </a:r>
          </a:p>
          <a:p>
            <a:pPr lvl="1"/>
            <a:r>
              <a:rPr lang="en-US" sz="1900" dirty="0"/>
              <a:t>Cubicles and sitting desks encourage sitting and poor posture</a:t>
            </a:r>
          </a:p>
          <a:p>
            <a:pPr lvl="1"/>
            <a:r>
              <a:rPr lang="en-US" sz="1900" dirty="0"/>
              <a:t>Employees should be sitting for only 2 hours per 8 hour workday </a:t>
            </a:r>
          </a:p>
          <a:p>
            <a:r>
              <a:rPr lang="en-US" dirty="0"/>
              <a:t>Companies are adopting standing desks and open workspaces because</a:t>
            </a:r>
          </a:p>
          <a:p>
            <a:pPr lvl="1"/>
            <a:r>
              <a:rPr lang="en-US" dirty="0"/>
              <a:t>Open workspaces have the ability to more efficiently use office space while also promoting collaboration (Gallup)</a:t>
            </a:r>
          </a:p>
          <a:p>
            <a:pPr lvl="1"/>
            <a:r>
              <a:rPr lang="en-US" dirty="0"/>
              <a:t>Standing desks have to ability to improve health and productivity (Washington Post)</a:t>
            </a:r>
          </a:p>
          <a:p>
            <a:endParaRPr lang="en-US" sz="2300" dirty="0"/>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manager application (users)</a:t>
            </a:r>
          </a:p>
        </p:txBody>
      </p:sp>
      <p:sp>
        <p:nvSpPr>
          <p:cNvPr id="3" name="Content Placeholder 2"/>
          <p:cNvSpPr>
            <a:spLocks noGrp="1"/>
          </p:cNvSpPr>
          <p:nvPr>
            <p:ph idx="1"/>
          </p:nvPr>
        </p:nvSpPr>
        <p:spPr/>
        <p:txBody>
          <a:bodyPr>
            <a:normAutofit fontScale="77500" lnSpcReduction="20000"/>
          </a:bodyPr>
          <a:lstStyle/>
          <a:p>
            <a:r>
              <a:rPr lang="en-US" dirty="0"/>
              <a:t>Users may use the Desk Manager web portal to…</a:t>
            </a:r>
          </a:p>
          <a:p>
            <a:pPr lvl="1"/>
            <a:r>
              <a:rPr lang="en-US" dirty="0"/>
              <a:t>Manage personal ergonomics presets</a:t>
            </a:r>
          </a:p>
          <a:p>
            <a:pPr lvl="1"/>
            <a:r>
              <a:rPr lang="en-US" dirty="0"/>
              <a:t>Manage personal ergonomics preset scheduling</a:t>
            </a:r>
          </a:p>
          <a:p>
            <a:pPr lvl="1"/>
            <a:r>
              <a:rPr lang="en-US" dirty="0"/>
              <a:t>Adjust settings associated with their user account/profile</a:t>
            </a:r>
          </a:p>
          <a:p>
            <a:pPr lvl="1"/>
            <a:r>
              <a:rPr lang="en-US" dirty="0"/>
              <a:t>Reserve or request a desk somewhere</a:t>
            </a:r>
          </a:p>
          <a:p>
            <a:pPr lvl="1"/>
            <a:r>
              <a:rPr lang="en-US" dirty="0"/>
              <a:t>View available open desks in real time</a:t>
            </a:r>
          </a:p>
          <a:p>
            <a:pPr lvl="1"/>
            <a:r>
              <a:rPr lang="en-US" dirty="0"/>
              <a:t>Receive notifications (via email) from the Desk Manager web app about </a:t>
            </a:r>
          </a:p>
          <a:p>
            <a:pPr lvl="2"/>
            <a:r>
              <a:rPr lang="en-US" dirty="0"/>
              <a:t>Changes made by administrators </a:t>
            </a:r>
          </a:p>
          <a:p>
            <a:pPr lvl="2"/>
            <a:r>
              <a:rPr lang="en-US" dirty="0"/>
              <a:t>Desk reservation reminders and notifications</a:t>
            </a:r>
          </a:p>
          <a:p>
            <a:r>
              <a:rPr lang="en-US" dirty="0"/>
              <a:t>Most user interaction happens on the Android tablet which uses the more fully featured Desk Manager API</a:t>
            </a:r>
          </a:p>
        </p:txBody>
      </p:sp>
    </p:spTree>
    <p:extLst>
      <p:ext uri="{BB962C8B-B14F-4D97-AF65-F5344CB8AC3E}">
        <p14:creationId xmlns:p14="http://schemas.microsoft.com/office/powerpoint/2010/main" val="153920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manager on the public cloud</a:t>
            </a:r>
          </a:p>
        </p:txBody>
      </p:sp>
      <p:sp>
        <p:nvSpPr>
          <p:cNvPr id="3" name="Content Placeholder 2"/>
          <p:cNvSpPr>
            <a:spLocks noGrp="1"/>
          </p:cNvSpPr>
          <p:nvPr>
            <p:ph idx="1"/>
          </p:nvPr>
        </p:nvSpPr>
        <p:spPr/>
        <p:txBody>
          <a:bodyPr>
            <a:normAutofit fontScale="55000" lnSpcReduction="20000"/>
          </a:bodyPr>
          <a:lstStyle/>
          <a:p>
            <a:r>
              <a:rPr lang="en-US" dirty="0"/>
              <a:t>Desk Manager on the public cloud is maintained by the Smart Station company and is accessible worldwide</a:t>
            </a:r>
          </a:p>
          <a:p>
            <a:r>
              <a:rPr lang="en-US" dirty="0"/>
              <a:t>By default, Smart Stations are configured to interface with the Desk Manager public cloud infrastructure</a:t>
            </a:r>
          </a:p>
          <a:p>
            <a:r>
              <a:rPr lang="en-US" dirty="0"/>
              <a:t>Single purchase customers/users will most likely use this variation of Desk Manager to log into their Smart Station</a:t>
            </a:r>
          </a:p>
          <a:p>
            <a:r>
              <a:rPr lang="en-US" dirty="0"/>
              <a:t>Authentication is provided using methods standard to public web apps, then the account is associated with the biometric fingerprint at time of first interaction with a Smart Station</a:t>
            </a:r>
          </a:p>
          <a:p>
            <a:pPr lvl="1"/>
            <a:r>
              <a:rPr lang="en-US" dirty="0"/>
              <a:t>Username &amp; Password</a:t>
            </a:r>
          </a:p>
          <a:p>
            <a:pPr lvl="1"/>
            <a:r>
              <a:rPr lang="en-US" dirty="0"/>
              <a:t>Facebook login</a:t>
            </a:r>
          </a:p>
          <a:p>
            <a:pPr lvl="1"/>
            <a:r>
              <a:rPr lang="en-US" dirty="0"/>
              <a:t>Google login</a:t>
            </a:r>
          </a:p>
          <a:p>
            <a:pPr lvl="1"/>
            <a:r>
              <a:rPr lang="en-US" dirty="0"/>
              <a:t>Twitter login</a:t>
            </a:r>
          </a:p>
          <a:p>
            <a:r>
              <a:rPr lang="en-US" dirty="0"/>
              <a:t>With the public cloud variation, all configurations are property of the end user and only they can view, modify, or delete their account</a:t>
            </a:r>
          </a:p>
          <a:p>
            <a:r>
              <a:rPr lang="en-US" dirty="0"/>
              <a:t>End users on the public cloud version can log into any other Smart Station that’s also on the public cloud Desk Manager web app</a:t>
            </a:r>
          </a:p>
          <a:p>
            <a:r>
              <a:rPr lang="en-US" dirty="0"/>
              <a:t>Registration is online, the user receives a code they type into their Smart Station tablet before swiping their finger and completing the setup</a:t>
            </a:r>
          </a:p>
        </p:txBody>
      </p:sp>
    </p:spTree>
    <p:extLst>
      <p:ext uri="{BB962C8B-B14F-4D97-AF65-F5344CB8AC3E}">
        <p14:creationId xmlns:p14="http://schemas.microsoft.com/office/powerpoint/2010/main" val="224934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Desk manager on premises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Desk Manager on premises is provided free of charge but must be installed and maintained by the end user on their own infrastructure</a:t>
            </a:r>
          </a:p>
          <a:p>
            <a:r>
              <a:rPr lang="en-US" dirty="0"/>
              <a:t>Smart Stations must be configured after purchase to work with a privately hosted version of the Desk Manager web app</a:t>
            </a:r>
          </a:p>
          <a:p>
            <a:pPr lvl="1"/>
            <a:r>
              <a:rPr lang="en-US" dirty="0"/>
              <a:t>The server hosting Desk Manager must have a static IP address and support for HTTPS SSL/TLS encryption</a:t>
            </a:r>
          </a:p>
          <a:p>
            <a:pPr lvl="1"/>
            <a:r>
              <a:rPr lang="en-US" dirty="0"/>
              <a:t>Configuration is done from the Android tablet welcome screen where there will be an option and wizard to guide a technician through the configuration process</a:t>
            </a:r>
          </a:p>
          <a:p>
            <a:r>
              <a:rPr lang="en-US" dirty="0"/>
              <a:t>Corporate purchasers of Smart Stations will most likely prefer this variation since it offers things such corporate login and physical security</a:t>
            </a:r>
          </a:p>
          <a:p>
            <a:r>
              <a:rPr lang="en-US" dirty="0"/>
              <a:t>Additional authentication is provided using methods popular in large enterprise environments (SAML, LDAP, Google, </a:t>
            </a:r>
            <a:r>
              <a:rPr lang="en-US" dirty="0" err="1"/>
              <a:t>Oauth</a:t>
            </a:r>
            <a:r>
              <a:rPr lang="en-US" dirty="0"/>
              <a:t>)</a:t>
            </a:r>
          </a:p>
          <a:p>
            <a:r>
              <a:rPr lang="en-US" dirty="0"/>
              <a:t>With the privately hosted variation, all configurations are controlled by the Desk Manager administrator who can…</a:t>
            </a:r>
          </a:p>
          <a:p>
            <a:pPr lvl="1"/>
            <a:r>
              <a:rPr lang="en-US" dirty="0"/>
              <a:t>Add users and provide them with setup codes via automated email</a:t>
            </a:r>
          </a:p>
          <a:p>
            <a:pPr lvl="1"/>
            <a:r>
              <a:rPr lang="en-US" dirty="0"/>
              <a:t>Remove users</a:t>
            </a:r>
          </a:p>
          <a:p>
            <a:pPr lvl="1"/>
            <a:r>
              <a:rPr lang="en-US" dirty="0"/>
              <a:t>Add guest users via temporary user account or temporary access code </a:t>
            </a:r>
          </a:p>
          <a:p>
            <a:r>
              <a:rPr lang="en-US" dirty="0"/>
              <a:t>End user accounts on a privately hosted Desk Manager web app will only work on Smart Stations on that specific instance of Desk Manager</a:t>
            </a:r>
          </a:p>
        </p:txBody>
      </p:sp>
    </p:spTree>
    <p:extLst>
      <p:ext uri="{BB962C8B-B14F-4D97-AF65-F5344CB8AC3E}">
        <p14:creationId xmlns:p14="http://schemas.microsoft.com/office/powerpoint/2010/main" val="184389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station desk Android OS</a:t>
            </a:r>
          </a:p>
        </p:txBody>
      </p:sp>
      <p:sp>
        <p:nvSpPr>
          <p:cNvPr id="3" name="Content Placeholder 2"/>
          <p:cNvSpPr>
            <a:spLocks noGrp="1"/>
          </p:cNvSpPr>
          <p:nvPr>
            <p:ph idx="1"/>
          </p:nvPr>
        </p:nvSpPr>
        <p:spPr>
          <a:xfrm>
            <a:off x="1732026" y="2018241"/>
            <a:ext cx="7892265" cy="4483101"/>
          </a:xfrm>
        </p:spPr>
        <p:txBody>
          <a:bodyPr>
            <a:normAutofit lnSpcReduction="10000"/>
          </a:bodyPr>
          <a:lstStyle/>
          <a:p>
            <a:r>
              <a:rPr lang="en-US" dirty="0"/>
              <a:t>The Smart Station is controlled by an custom Android tablet built into the tabletop</a:t>
            </a:r>
          </a:p>
          <a:p>
            <a:pPr lvl="1"/>
            <a:r>
              <a:rPr lang="en-US" sz="1800" dirty="0"/>
              <a:t>Custom Android distribution that interfaces with the desk’s control unit</a:t>
            </a:r>
          </a:p>
          <a:p>
            <a:pPr lvl="1"/>
            <a:r>
              <a:rPr lang="en-US" sz="1800" dirty="0"/>
              <a:t>Locked from other standard Android functionality for </a:t>
            </a:r>
          </a:p>
          <a:p>
            <a:pPr lvl="2"/>
            <a:r>
              <a:rPr lang="en-US" sz="1600" dirty="0"/>
              <a:t>Security</a:t>
            </a:r>
          </a:p>
          <a:p>
            <a:pPr lvl="2"/>
            <a:r>
              <a:rPr lang="en-US" sz="1600" dirty="0"/>
              <a:t>Efficiency </a:t>
            </a:r>
          </a:p>
          <a:p>
            <a:pPr lvl="1"/>
            <a:r>
              <a:rPr lang="en-US" sz="1800" dirty="0"/>
              <a:t>Open to approved 3</a:t>
            </a:r>
            <a:r>
              <a:rPr lang="en-US" sz="1800" baseline="30000" dirty="0"/>
              <a:t>rd</a:t>
            </a:r>
            <a:r>
              <a:rPr lang="en-US" sz="1800" dirty="0"/>
              <a:t> party integrations such as…</a:t>
            </a:r>
          </a:p>
          <a:p>
            <a:pPr lvl="2"/>
            <a:r>
              <a:rPr lang="en-US" sz="1600" dirty="0"/>
              <a:t>Workplace chat apps</a:t>
            </a:r>
          </a:p>
          <a:p>
            <a:pPr lvl="2"/>
            <a:r>
              <a:rPr lang="en-US" sz="1600" dirty="0"/>
              <a:t>Workplace scheduling apps</a:t>
            </a:r>
          </a:p>
          <a:p>
            <a:pPr lvl="2"/>
            <a:r>
              <a:rPr lang="en-US" sz="1600" dirty="0"/>
              <a:t>Food ordering apps</a:t>
            </a:r>
          </a:p>
          <a:p>
            <a:pPr lvl="2"/>
            <a:r>
              <a:rPr lang="en-US" sz="1600" dirty="0"/>
              <a:t>Ergonomics related apps</a:t>
            </a:r>
          </a:p>
          <a:p>
            <a:pPr lvl="2"/>
            <a:r>
              <a:rPr lang="en-US" sz="1600" dirty="0"/>
              <a:t>Healthy work lifestyle related apps</a:t>
            </a:r>
          </a:p>
        </p:txBody>
      </p:sp>
    </p:spTree>
    <p:extLst>
      <p:ext uri="{BB962C8B-B14F-4D97-AF65-F5344CB8AC3E}">
        <p14:creationId xmlns:p14="http://schemas.microsoft.com/office/powerpoint/2010/main" val="29002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AI and Integrations</a:t>
            </a:r>
          </a:p>
        </p:txBody>
      </p:sp>
      <p:sp>
        <p:nvSpPr>
          <p:cNvPr id="4" name="Text Placeholder 3"/>
          <p:cNvSpPr>
            <a:spLocks noGrp="1"/>
          </p:cNvSpPr>
          <p:nvPr>
            <p:ph idx="1"/>
          </p:nvPr>
        </p:nvSpPr>
        <p:spPr/>
        <p:txBody>
          <a:bodyPr>
            <a:normAutofit fontScale="70000" lnSpcReduction="20000"/>
          </a:bodyPr>
          <a:lstStyle/>
          <a:p>
            <a:pPr marL="342900" indent="-342900">
              <a:buFont typeface="Arial" panose="020B0604020202020204" pitchFamily="34" charset="0"/>
              <a:buChar char="•"/>
            </a:pPr>
            <a:r>
              <a:rPr lang="en-US" dirty="0"/>
              <a:t>AI, machine learning, and integrations are provided for the convenience of the end user.</a:t>
            </a:r>
          </a:p>
          <a:p>
            <a:pPr marL="800100" lvl="1" indent="-342900">
              <a:buFont typeface="Arial" panose="020B0604020202020204" pitchFamily="34" charset="0"/>
              <a:buChar char="•"/>
            </a:pPr>
            <a:r>
              <a:rPr lang="en-US" dirty="0"/>
              <a:t>The related features provide no benefit to administrators of Smart Station systems </a:t>
            </a:r>
          </a:p>
          <a:p>
            <a:pPr marL="342900" indent="-342900">
              <a:buFont typeface="Arial" panose="020B0604020202020204" pitchFamily="34" charset="0"/>
              <a:buChar char="•"/>
            </a:pPr>
            <a:r>
              <a:rPr lang="en-US" dirty="0"/>
              <a:t>Integrations API</a:t>
            </a:r>
          </a:p>
          <a:p>
            <a:pPr marL="800100" lvl="1" indent="-342900">
              <a:buFont typeface="Arial" panose="020B0604020202020204" pitchFamily="34" charset="0"/>
              <a:buChar char="•"/>
            </a:pPr>
            <a:r>
              <a:rPr lang="en-US" dirty="0"/>
              <a:t>Open API</a:t>
            </a:r>
          </a:p>
          <a:p>
            <a:pPr marL="1257300" lvl="2" indent="-342900">
              <a:buFont typeface="Arial" panose="020B0604020202020204" pitchFamily="34" charset="0"/>
              <a:buChar char="•"/>
            </a:pPr>
            <a:r>
              <a:rPr lang="en-US" dirty="0"/>
              <a:t>Requires approval to distribute apps to Smart Station Android tablets</a:t>
            </a:r>
          </a:p>
          <a:p>
            <a:pPr marL="800100" lvl="1" indent="-342900">
              <a:buFont typeface="Arial" panose="020B0604020202020204" pitchFamily="34" charset="0"/>
              <a:buChar char="•"/>
            </a:pPr>
            <a:r>
              <a:rPr lang="en-US" dirty="0"/>
              <a:t>Provides desk location and user time series ergonomics data</a:t>
            </a:r>
          </a:p>
          <a:p>
            <a:pPr marL="342900" indent="-342900">
              <a:buFont typeface="Arial" panose="020B0604020202020204" pitchFamily="34" charset="0"/>
              <a:buChar char="•"/>
            </a:pPr>
            <a:r>
              <a:rPr lang="en-US" dirty="0"/>
              <a:t>AI and Machine Learning</a:t>
            </a:r>
          </a:p>
          <a:p>
            <a:pPr marL="800100" lvl="1" indent="-342900">
              <a:buFont typeface="Arial" panose="020B0604020202020204" pitchFamily="34" charset="0"/>
              <a:buChar char="•"/>
            </a:pPr>
            <a:r>
              <a:rPr lang="en-US" dirty="0"/>
              <a:t>Provides posture and ergonomics suggestions to user</a:t>
            </a:r>
          </a:p>
          <a:p>
            <a:pPr marL="800100" lvl="1" indent="-342900">
              <a:buFont typeface="Arial" panose="020B0604020202020204" pitchFamily="34" charset="0"/>
              <a:buChar char="•"/>
            </a:pPr>
            <a:r>
              <a:rPr lang="en-US" dirty="0"/>
              <a:t>Physiological data surveyed during setup</a:t>
            </a:r>
          </a:p>
          <a:p>
            <a:pPr marL="800100" lvl="1" indent="-342900">
              <a:buFont typeface="Arial" panose="020B0604020202020204" pitchFamily="34" charset="0"/>
              <a:buChar char="•"/>
            </a:pPr>
            <a:r>
              <a:rPr lang="en-US" dirty="0"/>
              <a:t>Posture changes detected by the camera watching for face position and distance from screen</a:t>
            </a:r>
          </a:p>
          <a:p>
            <a:pPr marL="1257300" lvl="2" indent="-342900">
              <a:buFont typeface="Arial" panose="020B0604020202020204" pitchFamily="34" charset="0"/>
              <a:buChar char="•"/>
            </a:pPr>
            <a:r>
              <a:rPr lang="en-US" dirty="0"/>
              <a:t>Ergonomics recommendations made accordingly in real time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63395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TECHNICAL ARCHITECTURE Overview</a:t>
            </a:r>
          </a:p>
        </p:txBody>
      </p:sp>
      <p:graphicFrame>
        <p:nvGraphicFramePr>
          <p:cNvPr id="9" name="Diagram 8">
            <a:extLst>
              <a:ext uri="{FF2B5EF4-FFF2-40B4-BE49-F238E27FC236}">
                <a16:creationId xmlns:a16="http://schemas.microsoft.com/office/drawing/2014/main" id="{D1C78CEC-55B9-C24E-B00C-7D0D61BC4734}"/>
              </a:ext>
            </a:extLst>
          </p:cNvPr>
          <p:cNvGraphicFramePr/>
          <p:nvPr>
            <p:extLst>
              <p:ext uri="{D42A27DB-BD31-4B8C-83A1-F6EECF244321}">
                <p14:modId xmlns:p14="http://schemas.microsoft.com/office/powerpoint/2010/main" val="2616460769"/>
              </p:ext>
            </p:extLst>
          </p:nvPr>
        </p:nvGraphicFramePr>
        <p:xfrm>
          <a:off x="1141413" y="2097088"/>
          <a:ext cx="9905998" cy="4223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4B14369-4515-B046-8815-2EC13D6E9FB2}"/>
              </a:ext>
            </a:extLst>
          </p:cNvPr>
          <p:cNvSpPr txBox="1"/>
          <p:nvPr/>
        </p:nvSpPr>
        <p:spPr>
          <a:xfrm>
            <a:off x="8858250" y="3747274"/>
            <a:ext cx="2189161" cy="1107996"/>
          </a:xfrm>
          <a:prstGeom prst="rect">
            <a:avLst/>
          </a:prstGeom>
          <a:noFill/>
        </p:spPr>
        <p:txBody>
          <a:bodyPr wrap="square" rtlCol="0">
            <a:spAutoFit/>
          </a:bodyPr>
          <a:lstStyle/>
          <a:p>
            <a:r>
              <a:rPr lang="en-US" dirty="0"/>
              <a:t>Actuators</a:t>
            </a:r>
          </a:p>
          <a:p>
            <a:r>
              <a:rPr lang="en-US" sz="1200" dirty="0"/>
              <a:t>Actuators interface with the control unit using </a:t>
            </a:r>
            <a:r>
              <a:rPr lang="en-US" sz="1200" dirty="0" err="1"/>
              <a:t>Linak’s</a:t>
            </a:r>
            <a:r>
              <a:rPr lang="en-US" sz="1200" dirty="0"/>
              <a:t> specially designed DESKLINE communications standard</a:t>
            </a:r>
          </a:p>
        </p:txBody>
      </p:sp>
      <p:sp>
        <p:nvSpPr>
          <p:cNvPr id="8" name="TextBox 7">
            <a:extLst>
              <a:ext uri="{FF2B5EF4-FFF2-40B4-BE49-F238E27FC236}">
                <a16:creationId xmlns:a16="http://schemas.microsoft.com/office/drawing/2014/main" id="{98AE42B1-3F04-E143-A145-B96CB59CFA6E}"/>
              </a:ext>
            </a:extLst>
          </p:cNvPr>
          <p:cNvSpPr txBox="1"/>
          <p:nvPr/>
        </p:nvSpPr>
        <p:spPr>
          <a:xfrm>
            <a:off x="1141413" y="3747274"/>
            <a:ext cx="2189161" cy="1107996"/>
          </a:xfrm>
          <a:prstGeom prst="rect">
            <a:avLst/>
          </a:prstGeom>
          <a:noFill/>
        </p:spPr>
        <p:txBody>
          <a:bodyPr wrap="square" rtlCol="0">
            <a:spAutoFit/>
          </a:bodyPr>
          <a:lstStyle/>
          <a:p>
            <a:r>
              <a:rPr lang="en-US" dirty="0"/>
              <a:t>Other</a:t>
            </a:r>
          </a:p>
          <a:p>
            <a:r>
              <a:rPr lang="en-US" sz="1200" dirty="0"/>
              <a:t>All non-actuator devices are connected to the control unit via a USB communication protocol and a proprietary API</a:t>
            </a:r>
          </a:p>
        </p:txBody>
      </p:sp>
    </p:spTree>
    <p:extLst>
      <p:ext uri="{BB962C8B-B14F-4D97-AF65-F5344CB8AC3E}">
        <p14:creationId xmlns:p14="http://schemas.microsoft.com/office/powerpoint/2010/main" val="315314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ARCHITECTURE</a:t>
            </a:r>
          </a:p>
        </p:txBody>
      </p:sp>
      <p:graphicFrame>
        <p:nvGraphicFramePr>
          <p:cNvPr id="8" name="Diagram 7">
            <a:extLst>
              <a:ext uri="{FF2B5EF4-FFF2-40B4-BE49-F238E27FC236}">
                <a16:creationId xmlns:a16="http://schemas.microsoft.com/office/drawing/2014/main" id="{0389AAB0-167E-AD4D-9A14-14D395EE69F0}"/>
              </a:ext>
            </a:extLst>
          </p:cNvPr>
          <p:cNvGraphicFramePr>
            <a:graphicFrameLocks/>
          </p:cNvGraphicFramePr>
          <p:nvPr>
            <p:extLst>
              <p:ext uri="{D42A27DB-BD31-4B8C-83A1-F6EECF244321}">
                <p14:modId xmlns:p14="http://schemas.microsoft.com/office/powerpoint/2010/main" val="2570525512"/>
              </p:ext>
            </p:extLst>
          </p:nvPr>
        </p:nvGraphicFramePr>
        <p:xfrm>
          <a:off x="4377764" y="1948406"/>
          <a:ext cx="4696689" cy="962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an 9">
            <a:extLst>
              <a:ext uri="{FF2B5EF4-FFF2-40B4-BE49-F238E27FC236}">
                <a16:creationId xmlns:a16="http://schemas.microsoft.com/office/drawing/2014/main" id="{91BBEFB1-49CE-454D-BCFC-CABD1F01A66C}"/>
              </a:ext>
            </a:extLst>
          </p:cNvPr>
          <p:cNvSpPr/>
          <p:nvPr/>
        </p:nvSpPr>
        <p:spPr>
          <a:xfrm>
            <a:off x="9495359" y="1769145"/>
            <a:ext cx="1201881" cy="890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 Cluster</a:t>
            </a:r>
          </a:p>
        </p:txBody>
      </p:sp>
      <p:sp>
        <p:nvSpPr>
          <p:cNvPr id="14" name="Oval 13">
            <a:extLst>
              <a:ext uri="{FF2B5EF4-FFF2-40B4-BE49-F238E27FC236}">
                <a16:creationId xmlns:a16="http://schemas.microsoft.com/office/drawing/2014/main" id="{2E2E93CB-6B07-BE46-BA81-CC5FEFD1B223}"/>
              </a:ext>
            </a:extLst>
          </p:cNvPr>
          <p:cNvSpPr/>
          <p:nvPr/>
        </p:nvSpPr>
        <p:spPr>
          <a:xfrm>
            <a:off x="7375643" y="5097382"/>
            <a:ext cx="1246909"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Smart Station Android tablet</a:t>
            </a:r>
          </a:p>
        </p:txBody>
      </p:sp>
      <p:sp>
        <p:nvSpPr>
          <p:cNvPr id="16" name="Oval 15">
            <a:extLst>
              <a:ext uri="{FF2B5EF4-FFF2-40B4-BE49-F238E27FC236}">
                <a16:creationId xmlns:a16="http://schemas.microsoft.com/office/drawing/2014/main" id="{6209B261-AC26-B744-B0AA-9AA874BC6D20}"/>
              </a:ext>
            </a:extLst>
          </p:cNvPr>
          <p:cNvSpPr/>
          <p:nvPr/>
        </p:nvSpPr>
        <p:spPr>
          <a:xfrm>
            <a:off x="9495359" y="3731892"/>
            <a:ext cx="1586691" cy="1484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Desk Manager Web App Front-End in Browser</a:t>
            </a:r>
          </a:p>
        </p:txBody>
      </p:sp>
      <p:sp>
        <p:nvSpPr>
          <p:cNvPr id="18" name="Cloud 17">
            <a:extLst>
              <a:ext uri="{FF2B5EF4-FFF2-40B4-BE49-F238E27FC236}">
                <a16:creationId xmlns:a16="http://schemas.microsoft.com/office/drawing/2014/main" id="{818B65BE-9D03-B247-8B7D-23BE926A2A4C}"/>
              </a:ext>
            </a:extLst>
          </p:cNvPr>
          <p:cNvSpPr/>
          <p:nvPr/>
        </p:nvSpPr>
        <p:spPr>
          <a:xfrm>
            <a:off x="6127973" y="3169463"/>
            <a:ext cx="1212274" cy="71351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www</a:t>
            </a:r>
          </a:p>
          <a:p>
            <a:pPr algn="ctr"/>
            <a:r>
              <a:rPr lang="en-US" sz="1200" dirty="0"/>
              <a:t>Ethernet Wi-Fi</a:t>
            </a:r>
          </a:p>
        </p:txBody>
      </p:sp>
      <p:cxnSp>
        <p:nvCxnSpPr>
          <p:cNvPr id="28" name="Straight Connector 27">
            <a:extLst>
              <a:ext uri="{FF2B5EF4-FFF2-40B4-BE49-F238E27FC236}">
                <a16:creationId xmlns:a16="http://schemas.microsoft.com/office/drawing/2014/main" id="{7F807F46-4649-1F4F-8285-828B4D02FB88}"/>
              </a:ext>
            </a:extLst>
          </p:cNvPr>
          <p:cNvCxnSpPr>
            <a:stCxn id="18" idx="3"/>
          </p:cNvCxnSpPr>
          <p:nvPr/>
        </p:nvCxnSpPr>
        <p:spPr>
          <a:xfrm flipV="1">
            <a:off x="6734110" y="2913154"/>
            <a:ext cx="0" cy="2971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B666930-E413-2145-8A80-5401DB4BA42E}"/>
              </a:ext>
            </a:extLst>
          </p:cNvPr>
          <p:cNvCxnSpPr>
            <a:cxnSpLocks/>
            <a:stCxn id="10" idx="2"/>
          </p:cNvCxnSpPr>
          <p:nvPr/>
        </p:nvCxnSpPr>
        <p:spPr>
          <a:xfrm flipH="1">
            <a:off x="9074453" y="2214222"/>
            <a:ext cx="420906" cy="2156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ACDEE1-679E-AF42-99D5-2CC8743445AF}"/>
              </a:ext>
            </a:extLst>
          </p:cNvPr>
          <p:cNvCxnSpPr>
            <a:cxnSpLocks/>
            <a:stCxn id="18" idx="1"/>
            <a:endCxn id="16" idx="2"/>
          </p:cNvCxnSpPr>
          <p:nvPr/>
        </p:nvCxnSpPr>
        <p:spPr>
          <a:xfrm>
            <a:off x="6734110" y="3882213"/>
            <a:ext cx="2761249" cy="5920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52BA55-0FCF-E449-ABDD-02939E538D9A}"/>
              </a:ext>
            </a:extLst>
          </p:cNvPr>
          <p:cNvSpPr/>
          <p:nvPr/>
        </p:nvSpPr>
        <p:spPr>
          <a:xfrm>
            <a:off x="5789800" y="4124989"/>
            <a:ext cx="2052376" cy="57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Smart Station Control Unit</a:t>
            </a:r>
          </a:p>
        </p:txBody>
      </p:sp>
      <p:cxnSp>
        <p:nvCxnSpPr>
          <p:cNvPr id="31" name="Straight Connector 30">
            <a:extLst>
              <a:ext uri="{FF2B5EF4-FFF2-40B4-BE49-F238E27FC236}">
                <a16:creationId xmlns:a16="http://schemas.microsoft.com/office/drawing/2014/main" id="{19CCDF1D-D2DA-C841-8165-35BD75E57CFF}"/>
              </a:ext>
            </a:extLst>
          </p:cNvPr>
          <p:cNvCxnSpPr>
            <a:cxnSpLocks/>
            <a:stCxn id="19" idx="0"/>
            <a:endCxn id="18" idx="1"/>
          </p:cNvCxnSpPr>
          <p:nvPr/>
        </p:nvCxnSpPr>
        <p:spPr>
          <a:xfrm flipH="1" flipV="1">
            <a:off x="6734110" y="3882213"/>
            <a:ext cx="81878" cy="2427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CA1833E-A52D-434C-91CE-9BBFCD78AF2B}"/>
              </a:ext>
            </a:extLst>
          </p:cNvPr>
          <p:cNvCxnSpPr>
            <a:cxnSpLocks/>
            <a:stCxn id="19" idx="2"/>
            <a:endCxn id="14" idx="0"/>
          </p:cNvCxnSpPr>
          <p:nvPr/>
        </p:nvCxnSpPr>
        <p:spPr>
          <a:xfrm>
            <a:off x="6815988" y="4700437"/>
            <a:ext cx="1183110" cy="3969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E1324AD-9A5C-4E46-97E0-938FD1AA75A4}"/>
              </a:ext>
            </a:extLst>
          </p:cNvPr>
          <p:cNvSpPr>
            <a:spLocks noChangeAspect="1"/>
          </p:cNvSpPr>
          <p:nvPr/>
        </p:nvSpPr>
        <p:spPr>
          <a:xfrm>
            <a:off x="6312168" y="5331195"/>
            <a:ext cx="1005840" cy="100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Smart Station Camera</a:t>
            </a:r>
          </a:p>
        </p:txBody>
      </p:sp>
      <p:cxnSp>
        <p:nvCxnSpPr>
          <p:cNvPr id="42" name="Straight Connector 41">
            <a:extLst>
              <a:ext uri="{FF2B5EF4-FFF2-40B4-BE49-F238E27FC236}">
                <a16:creationId xmlns:a16="http://schemas.microsoft.com/office/drawing/2014/main" id="{C0A96829-E9C6-0C4E-BCCF-CF87A431664E}"/>
              </a:ext>
            </a:extLst>
          </p:cNvPr>
          <p:cNvCxnSpPr>
            <a:cxnSpLocks/>
            <a:stCxn id="41" idx="0"/>
            <a:endCxn id="19" idx="2"/>
          </p:cNvCxnSpPr>
          <p:nvPr/>
        </p:nvCxnSpPr>
        <p:spPr>
          <a:xfrm flipV="1">
            <a:off x="6815088" y="4700437"/>
            <a:ext cx="900" cy="63075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Round Diagonal Corner Rectangle 44">
            <a:extLst>
              <a:ext uri="{FF2B5EF4-FFF2-40B4-BE49-F238E27FC236}">
                <a16:creationId xmlns:a16="http://schemas.microsoft.com/office/drawing/2014/main" id="{D9A0D74E-DD6B-9444-BC45-EF554F82B2BF}"/>
              </a:ext>
            </a:extLst>
          </p:cNvPr>
          <p:cNvSpPr/>
          <p:nvPr/>
        </p:nvSpPr>
        <p:spPr>
          <a:xfrm>
            <a:off x="3521658" y="4155136"/>
            <a:ext cx="1712211" cy="515154"/>
          </a:xfrm>
          <a:prstGeom prst="round2DiagRect">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Smart Station Actuators</a:t>
            </a:r>
          </a:p>
        </p:txBody>
      </p:sp>
      <p:sp>
        <p:nvSpPr>
          <p:cNvPr id="46" name="Oval 45">
            <a:extLst>
              <a:ext uri="{FF2B5EF4-FFF2-40B4-BE49-F238E27FC236}">
                <a16:creationId xmlns:a16="http://schemas.microsoft.com/office/drawing/2014/main" id="{FCF5B226-F4D6-BB49-AC01-0EF4FA0A5EF3}"/>
              </a:ext>
            </a:extLst>
          </p:cNvPr>
          <p:cNvSpPr>
            <a:spLocks noChangeAspect="1"/>
          </p:cNvSpPr>
          <p:nvPr/>
        </p:nvSpPr>
        <p:spPr>
          <a:xfrm>
            <a:off x="5248693" y="5338451"/>
            <a:ext cx="1005840" cy="1005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Finger Print Scanner</a:t>
            </a:r>
          </a:p>
        </p:txBody>
      </p:sp>
      <p:cxnSp>
        <p:nvCxnSpPr>
          <p:cNvPr id="47" name="Straight Connector 46">
            <a:extLst>
              <a:ext uri="{FF2B5EF4-FFF2-40B4-BE49-F238E27FC236}">
                <a16:creationId xmlns:a16="http://schemas.microsoft.com/office/drawing/2014/main" id="{B4AA3199-934A-524C-A55F-AF41694A498C}"/>
              </a:ext>
            </a:extLst>
          </p:cNvPr>
          <p:cNvCxnSpPr>
            <a:cxnSpLocks/>
            <a:stCxn id="46" idx="0"/>
            <a:endCxn id="19" idx="2"/>
          </p:cNvCxnSpPr>
          <p:nvPr/>
        </p:nvCxnSpPr>
        <p:spPr>
          <a:xfrm flipV="1">
            <a:off x="5751613" y="4700437"/>
            <a:ext cx="1064375" cy="6380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72CE0A8-0118-2044-84A6-F1DB287D2140}"/>
              </a:ext>
            </a:extLst>
          </p:cNvPr>
          <p:cNvCxnSpPr>
            <a:cxnSpLocks/>
            <a:stCxn id="45" idx="0"/>
            <a:endCxn id="19" idx="1"/>
          </p:cNvCxnSpPr>
          <p:nvPr/>
        </p:nvCxnSpPr>
        <p:spPr>
          <a:xfrm>
            <a:off x="5233869" y="4412713"/>
            <a:ext cx="55593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C82A7C-ECDC-2A45-9DF6-DCED96DD4D40}"/>
              </a:ext>
            </a:extLst>
          </p:cNvPr>
          <p:cNvSpPr txBox="1"/>
          <p:nvPr/>
        </p:nvSpPr>
        <p:spPr>
          <a:xfrm>
            <a:off x="1390767" y="5074505"/>
            <a:ext cx="3737392" cy="1292662"/>
          </a:xfrm>
          <a:prstGeom prst="rect">
            <a:avLst/>
          </a:prstGeom>
          <a:noFill/>
        </p:spPr>
        <p:txBody>
          <a:bodyPr wrap="square" rtlCol="0">
            <a:spAutoFit/>
          </a:bodyPr>
          <a:lstStyle/>
          <a:p>
            <a:r>
              <a:rPr lang="en-US" dirty="0"/>
              <a:t>On Premises</a:t>
            </a:r>
          </a:p>
          <a:p>
            <a:r>
              <a:rPr lang="en-US" sz="1200" dirty="0"/>
              <a:t>Wi-fi/ethernet connection would be replaced with a similar connection but to a local network. The API and Infrastructure would then live on a local server. 3</a:t>
            </a:r>
            <a:r>
              <a:rPr lang="en-US" sz="1200" baseline="30000" dirty="0"/>
              <a:t>rd</a:t>
            </a:r>
            <a:r>
              <a:rPr lang="en-US" sz="1200" dirty="0"/>
              <a:t> party authentication service capabilities may then be provided by local or cloud enterprise solutions.</a:t>
            </a:r>
          </a:p>
        </p:txBody>
      </p:sp>
      <p:sp>
        <p:nvSpPr>
          <p:cNvPr id="54" name="Hexagon 53">
            <a:extLst>
              <a:ext uri="{FF2B5EF4-FFF2-40B4-BE49-F238E27FC236}">
                <a16:creationId xmlns:a16="http://schemas.microsoft.com/office/drawing/2014/main" id="{3F614AB3-24EF-5F46-9D98-F33EC292A64A}"/>
              </a:ext>
            </a:extLst>
          </p:cNvPr>
          <p:cNvSpPr/>
          <p:nvPr/>
        </p:nvSpPr>
        <p:spPr>
          <a:xfrm>
            <a:off x="1250583" y="1792122"/>
            <a:ext cx="2271075" cy="87006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Party Authentication Services</a:t>
            </a:r>
          </a:p>
        </p:txBody>
      </p:sp>
      <p:sp>
        <p:nvSpPr>
          <p:cNvPr id="55" name="Hexagon 54">
            <a:extLst>
              <a:ext uri="{FF2B5EF4-FFF2-40B4-BE49-F238E27FC236}">
                <a16:creationId xmlns:a16="http://schemas.microsoft.com/office/drawing/2014/main" id="{EF2C18E0-1F29-0149-BCC7-2E7074FFE6D2}"/>
              </a:ext>
            </a:extLst>
          </p:cNvPr>
          <p:cNvSpPr/>
          <p:nvPr/>
        </p:nvSpPr>
        <p:spPr>
          <a:xfrm>
            <a:off x="1250582" y="2775226"/>
            <a:ext cx="2271075" cy="87006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baseline="30000" dirty="0"/>
              <a:t>rd</a:t>
            </a:r>
            <a:r>
              <a:rPr lang="en-US" dirty="0"/>
              <a:t> Party AI and Machine learning Services</a:t>
            </a:r>
          </a:p>
        </p:txBody>
      </p:sp>
      <p:cxnSp>
        <p:nvCxnSpPr>
          <p:cNvPr id="80" name="Straight Connector 79">
            <a:extLst>
              <a:ext uri="{FF2B5EF4-FFF2-40B4-BE49-F238E27FC236}">
                <a16:creationId xmlns:a16="http://schemas.microsoft.com/office/drawing/2014/main" id="{4260054D-7409-D447-9ECC-DFBBF7F4FD34}"/>
              </a:ext>
            </a:extLst>
          </p:cNvPr>
          <p:cNvCxnSpPr>
            <a:cxnSpLocks/>
            <a:stCxn id="54" idx="0"/>
            <a:endCxn id="8" idx="1"/>
          </p:cNvCxnSpPr>
          <p:nvPr/>
        </p:nvCxnSpPr>
        <p:spPr>
          <a:xfrm>
            <a:off x="3521658" y="2227155"/>
            <a:ext cx="856106" cy="20269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166A52-093F-ED47-BDBD-E3FF6C6D9D32}"/>
              </a:ext>
            </a:extLst>
          </p:cNvPr>
          <p:cNvCxnSpPr>
            <a:cxnSpLocks/>
            <a:stCxn id="55" idx="0"/>
            <a:endCxn id="8" idx="1"/>
          </p:cNvCxnSpPr>
          <p:nvPr/>
        </p:nvCxnSpPr>
        <p:spPr>
          <a:xfrm flipV="1">
            <a:off x="3521657" y="2429851"/>
            <a:ext cx="856107" cy="78040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2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prstClr val="white"/>
                </a:solidFill>
              </a:rPr>
              <a:t>Going to market</a:t>
            </a:r>
            <a:br>
              <a:rPr lang="en-US" dirty="0">
                <a:solidFill>
                  <a:prstClr val="white"/>
                </a:solidFill>
              </a:rPr>
            </a:br>
            <a:r>
              <a:rPr lang="en-US" sz="1600" dirty="0">
                <a:solidFill>
                  <a:prstClr val="white"/>
                </a:solidFill>
              </a:rPr>
              <a:t>enterprise sales</a:t>
            </a:r>
            <a:endParaRPr lang="en-US" dirty="0"/>
          </a:p>
        </p:txBody>
      </p:sp>
      <p:sp>
        <p:nvSpPr>
          <p:cNvPr id="3" name="Content Placeholder 2"/>
          <p:cNvSpPr>
            <a:spLocks noGrp="1"/>
          </p:cNvSpPr>
          <p:nvPr>
            <p:ph idx="1"/>
          </p:nvPr>
        </p:nvSpPr>
        <p:spPr/>
        <p:txBody>
          <a:bodyPr>
            <a:normAutofit lnSpcReduction="10000"/>
          </a:bodyPr>
          <a:lstStyle/>
          <a:p>
            <a:r>
              <a:rPr lang="en-US" dirty="0"/>
              <a:t>Companies may purchase Smart Stations in bulk for an entire office</a:t>
            </a:r>
          </a:p>
          <a:p>
            <a:pPr lvl="1"/>
            <a:r>
              <a:rPr lang="en-US" sz="1600" dirty="0"/>
              <a:t>Enterprise sales must build relationships with companies interested in moving to an open office design</a:t>
            </a:r>
          </a:p>
          <a:p>
            <a:pPr lvl="1"/>
            <a:r>
              <a:rPr lang="en-US" sz="1600" dirty="0"/>
              <a:t>Provide professional services for the transition to an open office design with Smart Stations</a:t>
            </a:r>
          </a:p>
          <a:p>
            <a:pPr lvl="2"/>
            <a:r>
              <a:rPr lang="en-US" sz="1400" dirty="0"/>
              <a:t>Allow customers to contract out Smart Station office designers for the transition and addition of Smart Stations</a:t>
            </a:r>
          </a:p>
          <a:p>
            <a:pPr lvl="2"/>
            <a:r>
              <a:rPr lang="en-US" sz="1400" dirty="0"/>
              <a:t>Allow customer to contract out Smart Station technicians for the assembly and installation of Smart Stations on site</a:t>
            </a:r>
          </a:p>
          <a:p>
            <a:r>
              <a:rPr lang="en-US" dirty="0"/>
              <a:t>They may also choose to host a private instance of Desk Manager</a:t>
            </a:r>
          </a:p>
          <a:p>
            <a:pPr lvl="1"/>
            <a:r>
              <a:rPr lang="en-US" sz="1600" dirty="0"/>
              <a:t>Provide professionals services for enterprises wanting on premises solution</a:t>
            </a:r>
          </a:p>
          <a:p>
            <a:r>
              <a:rPr lang="en-US" sz="2000" dirty="0"/>
              <a:t>Marketing to enterprises will need to be done via trade shows, conferences, and trade magazines</a:t>
            </a:r>
          </a:p>
          <a:p>
            <a:endParaRPr lang="en-US" dirty="0"/>
          </a:p>
        </p:txBody>
      </p:sp>
    </p:spTree>
    <p:extLst>
      <p:ext uri="{BB962C8B-B14F-4D97-AF65-F5344CB8AC3E}">
        <p14:creationId xmlns:p14="http://schemas.microsoft.com/office/powerpoint/2010/main" val="162459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rPr>
              <a:t>Going to market</a:t>
            </a:r>
            <a:br>
              <a:rPr lang="en-US" dirty="0">
                <a:solidFill>
                  <a:prstClr val="white"/>
                </a:solidFill>
              </a:rPr>
            </a:br>
            <a:r>
              <a:rPr lang="en-US" sz="1600" dirty="0">
                <a:solidFill>
                  <a:prstClr val="white"/>
                </a:solidFill>
              </a:rPr>
              <a:t>developer advocacy and partnerships</a:t>
            </a:r>
            <a:endParaRPr lang="en-US" dirty="0"/>
          </a:p>
        </p:txBody>
      </p:sp>
      <p:sp>
        <p:nvSpPr>
          <p:cNvPr id="3" name="Content Placeholder 2"/>
          <p:cNvSpPr>
            <a:spLocks noGrp="1"/>
          </p:cNvSpPr>
          <p:nvPr>
            <p:ph idx="1"/>
          </p:nvPr>
        </p:nvSpPr>
        <p:spPr/>
        <p:txBody>
          <a:bodyPr>
            <a:normAutofit lnSpcReduction="10000"/>
          </a:bodyPr>
          <a:lstStyle/>
          <a:p>
            <a:r>
              <a:rPr lang="en-US" sz="2000" dirty="0"/>
              <a:t>Integrations add value to the Smart Station system</a:t>
            </a:r>
          </a:p>
          <a:p>
            <a:r>
              <a:rPr lang="en-US" sz="2000" dirty="0"/>
              <a:t>Provide support for companies interested in building integrations for Smart Stations</a:t>
            </a:r>
          </a:p>
          <a:p>
            <a:r>
              <a:rPr lang="en-US" sz="2000" dirty="0"/>
              <a:t>Provide marketing through partnerships with companies who have integrations with Smart Stations</a:t>
            </a:r>
          </a:p>
          <a:p>
            <a:pPr lvl="1"/>
            <a:r>
              <a:rPr lang="en-US" sz="1600" dirty="0"/>
              <a:t>Slack</a:t>
            </a:r>
          </a:p>
          <a:p>
            <a:pPr lvl="1"/>
            <a:r>
              <a:rPr lang="en-US" sz="1600" dirty="0"/>
              <a:t>HipChat</a:t>
            </a:r>
          </a:p>
          <a:p>
            <a:pPr lvl="1"/>
            <a:r>
              <a:rPr lang="en-US" sz="1600" dirty="0"/>
              <a:t>Microsoft Exchange</a:t>
            </a:r>
          </a:p>
          <a:p>
            <a:r>
              <a:rPr lang="en-US" sz="2000" dirty="0"/>
              <a:t>Partner with office design firms to promote the incorporation of Smart Stations in office renovations</a:t>
            </a:r>
          </a:p>
        </p:txBody>
      </p:sp>
    </p:spTree>
    <p:extLst>
      <p:ext uri="{BB962C8B-B14F-4D97-AF65-F5344CB8AC3E}">
        <p14:creationId xmlns:p14="http://schemas.microsoft.com/office/powerpoint/2010/main" val="143957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rPr>
              <a:t>Going to market</a:t>
            </a:r>
            <a:br>
              <a:rPr lang="en-US" dirty="0">
                <a:solidFill>
                  <a:prstClr val="white"/>
                </a:solidFill>
              </a:rPr>
            </a:br>
            <a:r>
              <a:rPr lang="en-US" sz="1600" dirty="0">
                <a:solidFill>
                  <a:prstClr val="white"/>
                </a:solidFill>
              </a:rPr>
              <a:t>Consumer sales</a:t>
            </a:r>
            <a:endParaRPr lang="en-US" dirty="0"/>
          </a:p>
        </p:txBody>
      </p:sp>
      <p:sp>
        <p:nvSpPr>
          <p:cNvPr id="3" name="Content Placeholder 2"/>
          <p:cNvSpPr>
            <a:spLocks noGrp="1"/>
          </p:cNvSpPr>
          <p:nvPr>
            <p:ph idx="1"/>
          </p:nvPr>
        </p:nvSpPr>
        <p:spPr/>
        <p:txBody>
          <a:bodyPr>
            <a:normAutofit/>
          </a:bodyPr>
          <a:lstStyle/>
          <a:p>
            <a:r>
              <a:rPr lang="en-US" sz="2000" dirty="0"/>
              <a:t>Typical targeted marketing channels</a:t>
            </a:r>
          </a:p>
          <a:p>
            <a:pPr lvl="1"/>
            <a:r>
              <a:rPr lang="en-US" sz="1600" dirty="0"/>
              <a:t>Instagram</a:t>
            </a:r>
          </a:p>
          <a:p>
            <a:pPr lvl="1"/>
            <a:r>
              <a:rPr lang="en-US" sz="1600" dirty="0"/>
              <a:t>Facebook</a:t>
            </a:r>
          </a:p>
          <a:p>
            <a:pPr lvl="1"/>
            <a:r>
              <a:rPr lang="en-US" sz="1600" dirty="0"/>
              <a:t>Twitter</a:t>
            </a:r>
          </a:p>
          <a:p>
            <a:pPr lvl="1"/>
            <a:r>
              <a:rPr lang="en-US" sz="1600" dirty="0"/>
              <a:t>Target individuals interested in ergonomics and modern office spaces</a:t>
            </a:r>
          </a:p>
          <a:p>
            <a:r>
              <a:rPr lang="en-US" sz="2000" dirty="0"/>
              <a:t>Influencer marketing</a:t>
            </a:r>
          </a:p>
          <a:p>
            <a:pPr lvl="1"/>
            <a:r>
              <a:rPr lang="en-US" sz="1600" dirty="0"/>
              <a:t>Hire influencers to promote Smart Stations on social media</a:t>
            </a:r>
          </a:p>
          <a:p>
            <a:endParaRPr lang="en-US" sz="2000" dirty="0"/>
          </a:p>
        </p:txBody>
      </p:sp>
    </p:spTree>
    <p:extLst>
      <p:ext uri="{BB962C8B-B14F-4D97-AF65-F5344CB8AC3E}">
        <p14:creationId xmlns:p14="http://schemas.microsoft.com/office/powerpoint/2010/main" val="182446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1D8388-DA4A-6C49-A059-BD68F73F3F05}"/>
              </a:ext>
            </a:extLst>
          </p:cNvPr>
          <p:cNvSpPr>
            <a:spLocks noGrp="1"/>
          </p:cNvSpPr>
          <p:nvPr>
            <p:ph type="title"/>
          </p:nvPr>
        </p:nvSpPr>
        <p:spPr/>
        <p:txBody>
          <a:bodyPr/>
          <a:lstStyle/>
          <a:p>
            <a:r>
              <a:rPr lang="en-US" dirty="0"/>
              <a:t>Smart station’s Purpose</a:t>
            </a:r>
          </a:p>
        </p:txBody>
      </p:sp>
      <p:sp>
        <p:nvSpPr>
          <p:cNvPr id="3" name="Content Placeholder 2"/>
          <p:cNvSpPr>
            <a:spLocks noGrp="1"/>
          </p:cNvSpPr>
          <p:nvPr>
            <p:ph idx="1"/>
          </p:nvPr>
        </p:nvSpPr>
        <p:spPr/>
        <p:txBody>
          <a:bodyPr>
            <a:normAutofit fontScale="85000" lnSpcReduction="20000"/>
          </a:bodyPr>
          <a:lstStyle/>
          <a:p>
            <a:r>
              <a:rPr lang="en-US" b="1" dirty="0"/>
              <a:t>Increase collaboration in the office</a:t>
            </a:r>
          </a:p>
          <a:p>
            <a:pPr lvl="1"/>
            <a:r>
              <a:rPr lang="en-US" sz="2100" dirty="0"/>
              <a:t>Smart Station workstations promote open work environments that will increase collaboration</a:t>
            </a:r>
          </a:p>
          <a:p>
            <a:r>
              <a:rPr lang="en-US" b="1" dirty="0"/>
              <a:t>Increase collaboration between business units</a:t>
            </a:r>
          </a:p>
          <a:p>
            <a:pPr lvl="1"/>
            <a:r>
              <a:rPr lang="en-US" sz="2100" dirty="0"/>
              <a:t>Desk Manager web app allows employees to easily reserve Smart Stations across the office or across the world</a:t>
            </a:r>
          </a:p>
          <a:p>
            <a:r>
              <a:rPr lang="en-US" b="1" dirty="0"/>
              <a:t>Increase employee/customer satisfaction</a:t>
            </a:r>
          </a:p>
          <a:p>
            <a:pPr lvl="1"/>
            <a:r>
              <a:rPr lang="en-US" sz="2100" dirty="0"/>
              <a:t>Smart Stations’ ergonomics capabilities and AI recommendation engine offers employees the opportunity to optimize their ergonomics for a more healthy lifestyle</a:t>
            </a:r>
          </a:p>
          <a:p>
            <a:pPr lvl="1"/>
            <a:r>
              <a:rPr lang="en-US" sz="2100" dirty="0"/>
              <a:t>Smart Stations’ ability to load your configurations instantly enable co-working spaces to personalize the experience they provide customers/members</a:t>
            </a:r>
          </a:p>
          <a:p>
            <a:pPr marL="0" indent="0">
              <a:buNone/>
            </a:pPr>
            <a:endParaRPr lang="en-US" sz="2100" dirty="0"/>
          </a:p>
        </p:txBody>
      </p:sp>
    </p:spTree>
    <p:extLst>
      <p:ext uri="{BB962C8B-B14F-4D97-AF65-F5344CB8AC3E}">
        <p14:creationId xmlns:p14="http://schemas.microsoft.com/office/powerpoint/2010/main" val="4815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Image Sources</a:t>
            </a:r>
          </a:p>
        </p:txBody>
      </p:sp>
      <p:sp>
        <p:nvSpPr>
          <p:cNvPr id="3" name="Content Placeholder 2"/>
          <p:cNvSpPr>
            <a:spLocks noGrp="1"/>
          </p:cNvSpPr>
          <p:nvPr>
            <p:ph idx="1"/>
          </p:nvPr>
        </p:nvSpPr>
        <p:spPr/>
        <p:txBody>
          <a:bodyPr>
            <a:normAutofit/>
          </a:bodyPr>
          <a:lstStyle/>
          <a:p>
            <a:pPr marL="0" indent="0">
              <a:buNone/>
            </a:pPr>
            <a:r>
              <a:rPr lang="en-US" sz="1400" dirty="0">
                <a:hlinkClick r:id="rId3"/>
              </a:rPr>
              <a:t>https://mobilitymgmt.com/articles/2015/02/03/study-sit-to-stand-ratio.aspx?admgarea=research</a:t>
            </a:r>
            <a:endParaRPr lang="en-US" sz="1400" dirty="0"/>
          </a:p>
          <a:p>
            <a:pPr marL="0" indent="0">
              <a:buNone/>
            </a:pPr>
            <a:r>
              <a:rPr lang="en-US" sz="1400" dirty="0">
                <a:hlinkClick r:id="rId4"/>
              </a:rPr>
              <a:t>https://www.linak-us.com/products/linear-actuators/db6/#/productdescription</a:t>
            </a:r>
            <a:endParaRPr lang="en-US" sz="1400" dirty="0"/>
          </a:p>
          <a:p>
            <a:pPr marL="0" indent="0">
              <a:buNone/>
            </a:pPr>
            <a:r>
              <a:rPr lang="en-US" sz="1400" dirty="0">
                <a:hlinkClick r:id="rId5"/>
              </a:rPr>
              <a:t>https://www.linak-us.com/products/linear-actuators/la22/#/productdescription</a:t>
            </a:r>
            <a:endParaRPr lang="en-US" sz="1400" dirty="0"/>
          </a:p>
          <a:p>
            <a:pPr marL="0" indent="0">
              <a:buNone/>
            </a:pPr>
            <a:r>
              <a:rPr lang="en-US" sz="1400" dirty="0"/>
              <a:t>https://</a:t>
            </a:r>
            <a:r>
              <a:rPr lang="en-US" sz="1400" dirty="0" err="1"/>
              <a:t>en.wikipedia.org</a:t>
            </a:r>
            <a:r>
              <a:rPr lang="en-US" sz="1400" dirty="0"/>
              <a:t>/wiki/</a:t>
            </a:r>
            <a:r>
              <a:rPr lang="en-US" sz="1400" dirty="0" err="1"/>
              <a:t>Rotary_actuator</a:t>
            </a:r>
            <a:endParaRPr lang="en-US" sz="1400" dirty="0"/>
          </a:p>
          <a:p>
            <a:pPr marL="0" indent="0">
              <a:buNone/>
            </a:pPr>
            <a:r>
              <a:rPr lang="en-US" sz="1400" dirty="0"/>
              <a:t>https://</a:t>
            </a:r>
            <a:r>
              <a:rPr lang="en-US" sz="1400" dirty="0" err="1"/>
              <a:t>news.gallup.com</a:t>
            </a:r>
            <a:r>
              <a:rPr lang="en-US" sz="1400" dirty="0"/>
              <a:t>/opinion/</a:t>
            </a:r>
            <a:r>
              <a:rPr lang="en-US" sz="1400" dirty="0" err="1"/>
              <a:t>gallup</a:t>
            </a:r>
            <a:r>
              <a:rPr lang="en-US" sz="1400" dirty="0"/>
              <a:t>/212741/open-office-floor-plan-</a:t>
            </a:r>
            <a:r>
              <a:rPr lang="en-US" sz="1400" dirty="0" err="1"/>
              <a:t>work.aspx</a:t>
            </a:r>
            <a:endParaRPr lang="en-US" sz="1400" dirty="0"/>
          </a:p>
          <a:p>
            <a:pPr marL="0" indent="0">
              <a:buNone/>
            </a:pPr>
            <a:r>
              <a:rPr lang="en-US" sz="1400" dirty="0"/>
              <a:t>https://</a:t>
            </a:r>
            <a:r>
              <a:rPr lang="en-US" sz="1400" dirty="0" err="1"/>
              <a:t>www.washingtonpost.com</a:t>
            </a:r>
            <a:r>
              <a:rPr lang="en-US" sz="1400" dirty="0"/>
              <a:t>/lifestyle/wellness/standing-desks-boost-productivity-not-just-health-study-finds/2016/05/31/b7948390-2358-11e6-8690-f14ca9de2972_story.html?utm_term=.bc07c3b05917</a:t>
            </a:r>
          </a:p>
        </p:txBody>
      </p:sp>
    </p:spTree>
    <p:extLst>
      <p:ext uri="{BB962C8B-B14F-4D97-AF65-F5344CB8AC3E}">
        <p14:creationId xmlns:p14="http://schemas.microsoft.com/office/powerpoint/2010/main" val="11812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Benefits and advantages</a:t>
            </a:r>
          </a:p>
        </p:txBody>
      </p:sp>
      <p:sp>
        <p:nvSpPr>
          <p:cNvPr id="3" name="Content Placeholder 2"/>
          <p:cNvSpPr>
            <a:spLocks noGrp="1"/>
          </p:cNvSpPr>
          <p:nvPr>
            <p:ph idx="1"/>
          </p:nvPr>
        </p:nvSpPr>
        <p:spPr/>
        <p:txBody>
          <a:bodyPr>
            <a:normAutofit fontScale="47500" lnSpcReduction="20000"/>
          </a:bodyPr>
          <a:lstStyle/>
          <a:p>
            <a:r>
              <a:rPr lang="en-US" dirty="0"/>
              <a:t>The Smart Station is a standing desk that can automatically adjust itself to preconfigured positions</a:t>
            </a:r>
          </a:p>
          <a:p>
            <a:r>
              <a:rPr lang="en-US" dirty="0"/>
              <a:t>It dynamically adjusts 4 core desk ergonomics data points</a:t>
            </a:r>
          </a:p>
          <a:p>
            <a:pPr lvl="1"/>
            <a:r>
              <a:rPr lang="en-US" dirty="0"/>
              <a:t>Desk height</a:t>
            </a:r>
          </a:p>
          <a:p>
            <a:pPr lvl="1"/>
            <a:r>
              <a:rPr lang="en-US" dirty="0"/>
              <a:t>Monitor height</a:t>
            </a:r>
          </a:p>
          <a:p>
            <a:pPr lvl="1"/>
            <a:r>
              <a:rPr lang="en-US" dirty="0"/>
              <a:t>Monitor pan</a:t>
            </a:r>
          </a:p>
          <a:p>
            <a:pPr lvl="1"/>
            <a:r>
              <a:rPr lang="en-US" dirty="0"/>
              <a:t>Monitor tilt</a:t>
            </a:r>
          </a:p>
          <a:p>
            <a:r>
              <a:rPr lang="en-US" dirty="0"/>
              <a:t>It enables users to have the same desk ergonomics configuration at any Smart Station connected standing desk</a:t>
            </a:r>
          </a:p>
          <a:p>
            <a:r>
              <a:rPr lang="en-US" dirty="0"/>
              <a:t>It enables companies to create a collaborative atmosphere by</a:t>
            </a:r>
          </a:p>
          <a:p>
            <a:pPr lvl="1"/>
            <a:r>
              <a:rPr lang="en-US" dirty="0"/>
              <a:t>Allowing efficient and dynamic administration of desk space, letting employees work around who they need to when they need to</a:t>
            </a:r>
          </a:p>
          <a:p>
            <a:r>
              <a:rPr lang="en-US" dirty="0"/>
              <a:t>It enables co-working spaces to provide a personalized experience to customers who choose to use community desks</a:t>
            </a:r>
          </a:p>
          <a:p>
            <a:r>
              <a:rPr lang="en-US" dirty="0"/>
              <a:t>As a result, the Smart Station system will…</a:t>
            </a:r>
          </a:p>
          <a:p>
            <a:pPr lvl="1"/>
            <a:r>
              <a:rPr lang="en-US" b="1" dirty="0"/>
              <a:t>Save time </a:t>
            </a:r>
            <a:r>
              <a:rPr lang="en-US" dirty="0"/>
              <a:t>by eliminating the need for employees to schedule time to work collaboratively</a:t>
            </a:r>
          </a:p>
          <a:p>
            <a:pPr lvl="1"/>
            <a:r>
              <a:rPr lang="en-US" b="1" dirty="0"/>
              <a:t>Increase Employee Health </a:t>
            </a:r>
            <a:r>
              <a:rPr lang="en-US" dirty="0"/>
              <a:t>by promoting healthy ergonomics while at the desk</a:t>
            </a:r>
          </a:p>
          <a:p>
            <a:pPr lvl="1"/>
            <a:r>
              <a:rPr lang="en-US" b="1" dirty="0"/>
              <a:t>Increase Employee Gratitude </a:t>
            </a:r>
            <a:r>
              <a:rPr lang="en-US" dirty="0"/>
              <a:t>by promoting a social and collaborative atmosphere where employees are encourage to work together, building relationships </a:t>
            </a:r>
          </a:p>
        </p:txBody>
      </p:sp>
    </p:spTree>
    <p:extLst>
      <p:ext uri="{BB962C8B-B14F-4D97-AF65-F5344CB8AC3E}">
        <p14:creationId xmlns:p14="http://schemas.microsoft.com/office/powerpoint/2010/main" val="279909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8E0B9-D656-A34C-9524-EA89469FF110}"/>
              </a:ext>
            </a:extLst>
          </p:cNvPr>
          <p:cNvSpPr>
            <a:spLocks noGrp="1"/>
          </p:cNvSpPr>
          <p:nvPr>
            <p:ph type="title"/>
          </p:nvPr>
        </p:nvSpPr>
        <p:spPr/>
        <p:txBody>
          <a:bodyPr/>
          <a:lstStyle/>
          <a:p>
            <a:r>
              <a:rPr lang="en-US" dirty="0"/>
              <a:t>Scenario one</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Employee uses the biometric login feature to auto adjust a Smart Station</a:t>
            </a:r>
          </a:p>
          <a:p>
            <a:r>
              <a:rPr lang="en-US" dirty="0"/>
              <a:t>Scenario one uses the Smart Station biometric reader as well as Desk Manager</a:t>
            </a:r>
          </a:p>
          <a:p>
            <a:pPr lvl="1"/>
            <a:r>
              <a:rPr lang="en-US" dirty="0"/>
              <a:t>Smart Station features a biometric fingerprint scanner for user authentication</a:t>
            </a:r>
          </a:p>
          <a:p>
            <a:pPr lvl="1"/>
            <a:r>
              <a:rPr lang="en-US" dirty="0"/>
              <a:t>Unique biometric identifier is linked to a Desk Manager user account</a:t>
            </a:r>
          </a:p>
          <a:p>
            <a:pPr lvl="1"/>
            <a:r>
              <a:rPr lang="en-US" dirty="0"/>
              <a:t>Smart Station uses the Desk Manager API and a custom Android tablet built into the desk</a:t>
            </a:r>
          </a:p>
          <a:p>
            <a:pPr lvl="1"/>
            <a:r>
              <a:rPr lang="en-US" dirty="0"/>
              <a:t>After successful authentication…</a:t>
            </a:r>
          </a:p>
          <a:p>
            <a:pPr lvl="2"/>
            <a:r>
              <a:rPr lang="en-US" dirty="0"/>
              <a:t>User’s last used configuration is put into position</a:t>
            </a:r>
          </a:p>
          <a:p>
            <a:pPr lvl="2"/>
            <a:r>
              <a:rPr lang="en-US" dirty="0"/>
              <a:t>User’s automatically scheduled configuration changes will execute on time</a:t>
            </a:r>
          </a:p>
          <a:p>
            <a:pPr lvl="1"/>
            <a:r>
              <a:rPr lang="en-US" dirty="0"/>
              <a:t>Unoccupied Smart Stations return to a low-height idle position so users can easily spot available stations</a:t>
            </a:r>
          </a:p>
        </p:txBody>
      </p:sp>
    </p:spTree>
    <p:extLst>
      <p:ext uri="{BB962C8B-B14F-4D97-AF65-F5344CB8AC3E}">
        <p14:creationId xmlns:p14="http://schemas.microsoft.com/office/powerpoint/2010/main" val="321803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77639C1-1D0E-6641-BD3E-A96C57A25451}"/>
              </a:ext>
            </a:extLst>
          </p:cNvPr>
          <p:cNvSpPr>
            <a:spLocks noGrp="1"/>
          </p:cNvSpPr>
          <p:nvPr>
            <p:ph type="title"/>
          </p:nvPr>
        </p:nvSpPr>
        <p:spPr/>
        <p:txBody>
          <a:bodyPr>
            <a:normAutofit/>
          </a:bodyPr>
          <a:lstStyle/>
          <a:p>
            <a:r>
              <a:rPr lang="en-US" dirty="0"/>
              <a:t>Scenario one Interaction Flow</a:t>
            </a:r>
            <a:br>
              <a:rPr lang="en-US" dirty="0"/>
            </a:br>
            <a:r>
              <a:rPr lang="en-US" sz="1600" dirty="0">
                <a:solidFill>
                  <a:schemeClr val="tx1">
                    <a:lumMod val="95000"/>
                  </a:schemeClr>
                </a:solidFill>
              </a:rPr>
              <a:t>EMPLOYEE USES THE BIOMETRIC LOGIN FEATURE TO AUTO ADJUST THE SMART STATION</a:t>
            </a:r>
            <a:endParaRPr lang="en-US" dirty="0"/>
          </a:p>
        </p:txBody>
      </p:sp>
      <p:graphicFrame>
        <p:nvGraphicFramePr>
          <p:cNvPr id="4" name="Content Placeholder 3">
            <a:extLst>
              <a:ext uri="{FF2B5EF4-FFF2-40B4-BE49-F238E27FC236}">
                <a16:creationId xmlns:a16="http://schemas.microsoft.com/office/drawing/2014/main" id="{5EDC66EF-3F4F-7542-BF5B-B0411B2A8690}"/>
              </a:ext>
            </a:extLst>
          </p:cNvPr>
          <p:cNvGraphicFramePr>
            <a:graphicFrameLocks noGrp="1"/>
          </p:cNvGraphicFramePr>
          <p:nvPr>
            <p:ph idx="1"/>
            <p:extLst>
              <p:ext uri="{D42A27DB-BD31-4B8C-83A1-F6EECF244321}">
                <p14:modId xmlns:p14="http://schemas.microsoft.com/office/powerpoint/2010/main" val="30617576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31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C939F-DAD7-DF47-8E0C-DE31F03033A8}"/>
              </a:ext>
            </a:extLst>
          </p:cNvPr>
          <p:cNvSpPr>
            <a:spLocks noGrp="1"/>
          </p:cNvSpPr>
          <p:nvPr>
            <p:ph type="title"/>
          </p:nvPr>
        </p:nvSpPr>
        <p:spPr/>
        <p:txBody>
          <a:bodyPr/>
          <a:lstStyle/>
          <a:p>
            <a:r>
              <a:rPr lang="en-US" dirty="0"/>
              <a:t>Scenario two</a:t>
            </a:r>
          </a:p>
        </p:txBody>
      </p:sp>
      <p:sp>
        <p:nvSpPr>
          <p:cNvPr id="3" name="Content Placeholder 2"/>
          <p:cNvSpPr>
            <a:spLocks noGrp="1"/>
          </p:cNvSpPr>
          <p:nvPr>
            <p:ph idx="1"/>
          </p:nvPr>
        </p:nvSpPr>
        <p:spPr/>
        <p:txBody>
          <a:bodyPr>
            <a:normAutofit fontScale="92500"/>
          </a:bodyPr>
          <a:lstStyle/>
          <a:p>
            <a:pPr marL="0" indent="0">
              <a:buNone/>
            </a:pPr>
            <a:r>
              <a:rPr lang="en-US" b="1" dirty="0"/>
              <a:t>Administrator uses Desk Manager to place temp consultant with relevant team </a:t>
            </a:r>
          </a:p>
          <a:p>
            <a:r>
              <a:rPr lang="en-US" dirty="0"/>
              <a:t>Scenario one uses the Desk Manager web app feature</a:t>
            </a:r>
          </a:p>
          <a:p>
            <a:pPr lvl="1"/>
            <a:r>
              <a:rPr lang="en-US" dirty="0"/>
              <a:t>Desk Manager is used to manage Smart Stations and store user configurations/profiles</a:t>
            </a:r>
          </a:p>
          <a:p>
            <a:pPr lvl="1"/>
            <a:r>
              <a:rPr lang="en-US" dirty="0"/>
              <a:t>With Desk Manager, administrators can…</a:t>
            </a:r>
          </a:p>
          <a:p>
            <a:pPr lvl="2"/>
            <a:r>
              <a:rPr lang="en-US" dirty="0"/>
              <a:t>Assign Smart Stations to individuals or guests temporarily or permanently </a:t>
            </a:r>
          </a:p>
          <a:p>
            <a:pPr lvl="2"/>
            <a:r>
              <a:rPr lang="en-US" dirty="0"/>
              <a:t>Issue temporary access code so guests don’t have to create accounts</a:t>
            </a:r>
          </a:p>
          <a:p>
            <a:pPr lvl="2"/>
            <a:r>
              <a:rPr lang="en-US" dirty="0"/>
              <a:t>Provision and deprovision user access</a:t>
            </a:r>
          </a:p>
          <a:p>
            <a:pPr lvl="2"/>
            <a:r>
              <a:rPr lang="en-US" dirty="0"/>
              <a:t>Configure Desk Manager and Smart Stations settings</a:t>
            </a:r>
          </a:p>
        </p:txBody>
      </p:sp>
    </p:spTree>
    <p:extLst>
      <p:ext uri="{BB962C8B-B14F-4D97-AF65-F5344CB8AC3E}">
        <p14:creationId xmlns:p14="http://schemas.microsoft.com/office/powerpoint/2010/main" val="39104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311F-DA89-5542-95A7-C234237BD2DC}"/>
              </a:ext>
            </a:extLst>
          </p:cNvPr>
          <p:cNvSpPr>
            <a:spLocks noGrp="1"/>
          </p:cNvSpPr>
          <p:nvPr>
            <p:ph type="title"/>
          </p:nvPr>
        </p:nvSpPr>
        <p:spPr/>
        <p:txBody>
          <a:bodyPr>
            <a:normAutofit/>
          </a:bodyPr>
          <a:lstStyle/>
          <a:p>
            <a:r>
              <a:rPr lang="en-US" dirty="0"/>
              <a:t>Scenario two interaction flow</a:t>
            </a:r>
            <a:br>
              <a:rPr lang="en-US" dirty="0"/>
            </a:br>
            <a:r>
              <a:rPr lang="en-US" sz="1600" b="1" dirty="0"/>
              <a:t>Administrator uses Desk Manager to place temp consultant with relevant team</a:t>
            </a:r>
            <a:endParaRPr lang="en-US" sz="1600" dirty="0"/>
          </a:p>
        </p:txBody>
      </p:sp>
      <p:graphicFrame>
        <p:nvGraphicFramePr>
          <p:cNvPr id="4" name="Content Placeholder 3">
            <a:extLst>
              <a:ext uri="{FF2B5EF4-FFF2-40B4-BE49-F238E27FC236}">
                <a16:creationId xmlns:a16="http://schemas.microsoft.com/office/drawing/2014/main" id="{5EDC66EF-3F4F-7542-BF5B-B0411B2A8690}"/>
              </a:ext>
            </a:extLst>
          </p:cNvPr>
          <p:cNvGraphicFramePr>
            <a:graphicFrameLocks noGrp="1"/>
          </p:cNvGraphicFramePr>
          <p:nvPr>
            <p:ph idx="1"/>
            <p:extLst>
              <p:ext uri="{D42A27DB-BD31-4B8C-83A1-F6EECF244321}">
                <p14:modId xmlns:p14="http://schemas.microsoft.com/office/powerpoint/2010/main" val="423620415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324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F224A22-4882-F247-964B-B2B870B62B95}"/>
              </a:ext>
            </a:extLst>
          </p:cNvPr>
          <p:cNvSpPr>
            <a:spLocks noGrp="1"/>
          </p:cNvSpPr>
          <p:nvPr>
            <p:ph type="title"/>
          </p:nvPr>
        </p:nvSpPr>
        <p:spPr/>
        <p:txBody>
          <a:bodyPr/>
          <a:lstStyle/>
          <a:p>
            <a:r>
              <a:rPr lang="en-US" dirty="0"/>
              <a:t>Scenario three</a:t>
            </a:r>
          </a:p>
        </p:txBody>
      </p:sp>
      <p:sp>
        <p:nvSpPr>
          <p:cNvPr id="3" name="Content Placeholder 2"/>
          <p:cNvSpPr>
            <a:spLocks noGrp="1"/>
          </p:cNvSpPr>
          <p:nvPr>
            <p:ph idx="1"/>
          </p:nvPr>
        </p:nvSpPr>
        <p:spPr/>
        <p:txBody>
          <a:bodyPr>
            <a:normAutofit/>
          </a:bodyPr>
          <a:lstStyle/>
          <a:p>
            <a:pPr marL="0" indent="0">
              <a:buNone/>
            </a:pPr>
            <a:r>
              <a:rPr lang="en-US" b="1" dirty="0"/>
              <a:t>Co-working space issues Smart Station accounts for customers</a:t>
            </a:r>
          </a:p>
          <a:p>
            <a:r>
              <a:rPr lang="en-US" dirty="0"/>
              <a:t>Scenario three also uses the Desk Manager web app feature</a:t>
            </a:r>
          </a:p>
          <a:p>
            <a:r>
              <a:rPr lang="en-US" dirty="0"/>
              <a:t>Co-working spaces allow members to come in and use any available desk</a:t>
            </a:r>
          </a:p>
          <a:p>
            <a:r>
              <a:rPr lang="en-US" dirty="0"/>
              <a:t>Smart Stations allow members to use their ergonomics preferences any desk</a:t>
            </a:r>
          </a:p>
          <a:p>
            <a:r>
              <a:rPr lang="en-US" dirty="0"/>
              <a:t>After signup, members are issued a setup access code</a:t>
            </a:r>
          </a:p>
          <a:p>
            <a:pPr lvl="1"/>
            <a:r>
              <a:rPr lang="en-US" dirty="0"/>
              <a:t>Members then type the code into any Smart Station and complete the desk setup wizard</a:t>
            </a:r>
          </a:p>
          <a:p>
            <a:pPr marL="457200" lvl="1" indent="0">
              <a:buNone/>
            </a:pPr>
            <a:endParaRPr lang="en-US" dirty="0"/>
          </a:p>
        </p:txBody>
      </p:sp>
    </p:spTree>
    <p:extLst>
      <p:ext uri="{BB962C8B-B14F-4D97-AF65-F5344CB8AC3E}">
        <p14:creationId xmlns:p14="http://schemas.microsoft.com/office/powerpoint/2010/main" val="122602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{EDA219F4-1B97-0A4E-8E96-98C6AEBB649E}tf10001122</Template>
  <TotalTime>9284</TotalTime>
  <Words>4843</Words>
  <Application>Microsoft Macintosh PowerPoint</Application>
  <PresentationFormat>Widescreen</PresentationFormat>
  <Paragraphs>391</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Trebuchet MS</vt:lpstr>
      <vt:lpstr>Tw Cen MT</vt:lpstr>
      <vt:lpstr>Circuit</vt:lpstr>
      <vt:lpstr>Smart station</vt:lpstr>
      <vt:lpstr>The Problem and Opportunity</vt:lpstr>
      <vt:lpstr>Smart station’s Purpose</vt:lpstr>
      <vt:lpstr>Benefits and advantages</vt:lpstr>
      <vt:lpstr>Scenario one</vt:lpstr>
      <vt:lpstr>Scenario one Interaction Flow EMPLOYEE USES THE BIOMETRIC LOGIN FEATURE TO AUTO ADJUST THE SMART STATION</vt:lpstr>
      <vt:lpstr>Scenario two</vt:lpstr>
      <vt:lpstr>Scenario two interaction flow Administrator uses Desk Manager to place temp consultant with relevant team</vt:lpstr>
      <vt:lpstr>Scenario three</vt:lpstr>
      <vt:lpstr>Scenario three interaction flow Co-working space issues Smart Station accounts for customers</vt:lpstr>
      <vt:lpstr>Scenario four</vt:lpstr>
      <vt:lpstr>Scenario three interaction flow Employee finds a desk upon entering work in a hyper open workspace</vt:lpstr>
      <vt:lpstr>Smart station system requirements</vt:lpstr>
      <vt:lpstr>PRIMARY UI Design GOALS</vt:lpstr>
      <vt:lpstr>Industrial design</vt:lpstr>
      <vt:lpstr>Industrial design</vt:lpstr>
      <vt:lpstr>Industrial design</vt:lpstr>
      <vt:lpstr>Industrial design</vt:lpstr>
      <vt:lpstr>Desk manager application (administrators)</vt:lpstr>
      <vt:lpstr>Desk manager application (users)</vt:lpstr>
      <vt:lpstr>Desk manager on the public cloud</vt:lpstr>
      <vt:lpstr>Desk manager on premises</vt:lpstr>
      <vt:lpstr>Smart station desk Android OS</vt:lpstr>
      <vt:lpstr>AI and Integrations</vt:lpstr>
      <vt:lpstr>Device TECHNICAL ARCHITECTURE Overview</vt:lpstr>
      <vt:lpstr>CLOUD Service ARCHITECTURE</vt:lpstr>
      <vt:lpstr>Going to market enterprise sales</vt:lpstr>
      <vt:lpstr>Going to market developer advocacy and partnerships</vt:lpstr>
      <vt:lpstr>Going to market Consumer sales</vt:lpstr>
      <vt:lpstr>References and Image Sources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Button</dc:title>
  <dc:creator>Microsoft Office User</dc:creator>
  <cp:lastModifiedBy>Microsoft Office User</cp:lastModifiedBy>
  <cp:revision>216</cp:revision>
  <cp:lastPrinted>2018-07-16T02:25:53Z</cp:lastPrinted>
  <dcterms:created xsi:type="dcterms:W3CDTF">2018-07-13T01:18:47Z</dcterms:created>
  <dcterms:modified xsi:type="dcterms:W3CDTF">2018-08-06T02:43:08Z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