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dd908cfa5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Google Shape;121;g3dd908cf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d908cfa5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d908cfa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d908cfa5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dd908cf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da803c44f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da803c4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dd908cfa5_0_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Google Shape;147;g3dd908cf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a803c44f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Google Shape;153;g3da803c4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6ca4c6a5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Google Shape;159;g3e6ca4c6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a803c44f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da803c4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d908cfa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d908c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Smart TVs, </a:t>
            </a:r>
            <a:endParaRPr/>
          </a:p>
          <a:p>
            <a:pPr indent="0" lvl="0" marL="0">
              <a:spcBef>
                <a:spcPts val="0"/>
              </a:spcBef>
              <a:spcAft>
                <a:spcPts val="0"/>
              </a:spcAft>
              <a:buNone/>
            </a:pPr>
            <a:r>
              <a:rPr lang="en"/>
              <a:t>Brett Bloethner.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a803c44f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da803c4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Smart televisions are one of the most influential new innovations to hit the entertainment and gaming industry. Samsung is one of companies leading the way in the highly </a:t>
            </a:r>
            <a:r>
              <a:rPr lang="en"/>
              <a:t>competitive Smart TV market. Smart TVs are a huge jump in functionality and capability from traditional televisions. They incorporate apps that bring customers new content that used to require a computer and web browser to enjoy. This new technology has leveled the playing field between old school cable service providers and new media such Netflix and Hulu and it’s changed the way many consumers watch television.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ea4737ef9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ea4737e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From a technical and product development standpoint, Smart TVs have significant </a:t>
            </a:r>
            <a:r>
              <a:rPr lang="en"/>
              <a:t>benefits</a:t>
            </a:r>
            <a:r>
              <a:rPr lang="en"/>
              <a:t> over traditional television. This is mainly due to the fact that they’re software and multipurpose processor based IoT devices. This makes Smart TVs updateable which carries a massive benefit over </a:t>
            </a:r>
            <a:r>
              <a:rPr lang="en"/>
              <a:t>traditional</a:t>
            </a:r>
            <a:r>
              <a:rPr lang="en"/>
              <a:t> televisions since you can update them to fix bugs, add features, and modify the UI. Because of this capability, designing a television can now be somewhat of an an </a:t>
            </a:r>
            <a:r>
              <a:rPr lang="en"/>
              <a:t>iterative</a:t>
            </a:r>
            <a:r>
              <a:rPr lang="en"/>
              <a:t> process, refining the product after collecting and analyzing usage data about the user and their habits, </a:t>
            </a:r>
            <a:r>
              <a:rPr lang="en"/>
              <a:t>similar</a:t>
            </a:r>
            <a:r>
              <a:rPr lang="en"/>
              <a:t> to software development.</a:t>
            </a:r>
            <a:endParaRPr/>
          </a:p>
          <a:p>
            <a:pPr indent="0" lvl="0" marL="0" rtl="0">
              <a:spcBef>
                <a:spcPts val="0"/>
              </a:spcBef>
              <a:spcAft>
                <a:spcPts val="0"/>
              </a:spcAft>
              <a:buNone/>
            </a:pPr>
            <a:r>
              <a:t/>
            </a:r>
            <a:endParaRPr/>
          </a:p>
          <a:p>
            <a:pPr indent="0" lvl="0" marL="0" rtl="0">
              <a:spcBef>
                <a:spcPts val="0"/>
              </a:spcBef>
              <a:spcAft>
                <a:spcPts val="0"/>
              </a:spcAft>
              <a:buNone/>
            </a:pPr>
            <a:r>
              <a:rPr lang="en"/>
              <a:t>Apps are another benefit of Smart TVs. They extend the </a:t>
            </a:r>
            <a:r>
              <a:rPr lang="en"/>
              <a:t>functionality</a:t>
            </a:r>
            <a:r>
              <a:rPr lang="en"/>
              <a:t> of the Smart TV and enable Smart TV </a:t>
            </a:r>
            <a:r>
              <a:rPr lang="en"/>
              <a:t>manufacturers</a:t>
            </a:r>
            <a:r>
              <a:rPr lang="en"/>
              <a:t> and 3rd parties to respond to market demands by changing apps or adding new apps that provide value and features that customers demand, even after having already </a:t>
            </a:r>
            <a:r>
              <a:rPr lang="en"/>
              <a:t>purchased</a:t>
            </a:r>
            <a:r>
              <a:rPr lang="en"/>
              <a:t> the device.</a:t>
            </a:r>
            <a:endParaRPr/>
          </a:p>
          <a:p>
            <a:pPr indent="0" lvl="0" marL="0" rtl="0">
              <a:spcBef>
                <a:spcPts val="0"/>
              </a:spcBef>
              <a:spcAft>
                <a:spcPts val="0"/>
              </a:spcAft>
              <a:buNone/>
            </a:pPr>
            <a:r>
              <a:t/>
            </a:r>
            <a:endParaRPr/>
          </a:p>
          <a:p>
            <a:pPr indent="0" lvl="0" marL="0" rtl="0">
              <a:spcBef>
                <a:spcPts val="0"/>
              </a:spcBef>
              <a:spcAft>
                <a:spcPts val="0"/>
              </a:spcAft>
              <a:buNone/>
            </a:pPr>
            <a:r>
              <a:rPr lang="en"/>
              <a:t>One less talked about </a:t>
            </a:r>
            <a:r>
              <a:rPr lang="en"/>
              <a:t>benefit</a:t>
            </a:r>
            <a:r>
              <a:rPr lang="en"/>
              <a:t> is data collection. Connected televisions make it much easier to collect and send back viewership and usage data. This leads to some pretty big privacy </a:t>
            </a:r>
            <a:r>
              <a:rPr lang="en"/>
              <a:t>concerns</a:t>
            </a:r>
            <a:r>
              <a:rPr lang="en"/>
              <a:t>. Setting that aside, have this data available for </a:t>
            </a:r>
            <a:r>
              <a:rPr lang="en"/>
              <a:t>developers</a:t>
            </a:r>
            <a:r>
              <a:rPr lang="en"/>
              <a:t> and content providers makes it easier for them to measure the </a:t>
            </a:r>
            <a:r>
              <a:rPr lang="en"/>
              <a:t>audience's</a:t>
            </a:r>
            <a:r>
              <a:rPr lang="en"/>
              <a:t> response to programming and </a:t>
            </a:r>
            <a:r>
              <a:rPr lang="en"/>
              <a:t>further</a:t>
            </a:r>
            <a:r>
              <a:rPr lang="en"/>
              <a:t> refine their programming and offerings to target what the market demands and what consumers appear to enjoy.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a803c44f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da803c4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introduction of Smart TVs into the marketplace has led to a lot of changes in the entertainment industry. Smart TV apps such as Netflix and Hulu have made it easier for consumers to reach new alternatives to legacy cable and </a:t>
            </a:r>
            <a:r>
              <a:rPr lang="en"/>
              <a:t>satellite</a:t>
            </a:r>
            <a:r>
              <a:rPr lang="en"/>
              <a:t> providers, forcing these large companies to innovate and release their own streaming products like DirectTV’s DirecTV Now and DISH Network’s </a:t>
            </a:r>
            <a:r>
              <a:rPr lang="en"/>
              <a:t>Sling TV</a:t>
            </a:r>
            <a:r>
              <a:rPr lang="en"/>
              <a:t>. Smart TVs have also enabled cord cutters to more easily ditch cable in return for streaming alternatives and some extra cash saved and web based services like YouTube and Vimeo have made it easier than ever for small independent content creators to reach billions via Smart TV apps.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e84b597fa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e84b59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Smart TVs aren’t </a:t>
            </a:r>
            <a:r>
              <a:rPr lang="en"/>
              <a:t>without</a:t>
            </a:r>
            <a:r>
              <a:rPr lang="en"/>
              <a:t> their </a:t>
            </a:r>
            <a:r>
              <a:rPr lang="en"/>
              <a:t>challenges</a:t>
            </a:r>
            <a:r>
              <a:rPr lang="en"/>
              <a:t>. Many Smart TVs are much more complex than their </a:t>
            </a:r>
            <a:r>
              <a:rPr lang="en"/>
              <a:t>traditional</a:t>
            </a:r>
            <a:r>
              <a:rPr lang="en"/>
              <a:t> counterparts whose most used functions are </a:t>
            </a:r>
            <a:r>
              <a:rPr lang="en"/>
              <a:t>channel</a:t>
            </a:r>
            <a:r>
              <a:rPr lang="en"/>
              <a:t> up, down, volume up, down, and the number pad. So consumers that want the simple TV experience would need to experience an </a:t>
            </a:r>
            <a:r>
              <a:rPr lang="en"/>
              <a:t>extremely</a:t>
            </a:r>
            <a:r>
              <a:rPr lang="en"/>
              <a:t> intuitive UI or else they may look for a non Smart TV alternative.</a:t>
            </a:r>
            <a:endParaRPr/>
          </a:p>
          <a:p>
            <a:pPr indent="0" lvl="0" marL="0" rtl="0">
              <a:spcBef>
                <a:spcPts val="0"/>
              </a:spcBef>
              <a:spcAft>
                <a:spcPts val="0"/>
              </a:spcAft>
              <a:buNone/>
            </a:pPr>
            <a:r>
              <a:t/>
            </a:r>
            <a:endParaRPr/>
          </a:p>
          <a:p>
            <a:pPr indent="0" lvl="0" marL="0" rtl="0">
              <a:spcBef>
                <a:spcPts val="0"/>
              </a:spcBef>
              <a:spcAft>
                <a:spcPts val="0"/>
              </a:spcAft>
              <a:buNone/>
            </a:pPr>
            <a:r>
              <a:rPr lang="en"/>
              <a:t>Another </a:t>
            </a:r>
            <a:r>
              <a:rPr lang="en"/>
              <a:t>challenge</a:t>
            </a:r>
            <a:r>
              <a:rPr lang="en"/>
              <a:t> is creating a seamless integration or move from traditional tv style content and </a:t>
            </a:r>
            <a:r>
              <a:rPr lang="en"/>
              <a:t>accessibility</a:t>
            </a:r>
            <a:r>
              <a:rPr lang="en"/>
              <a:t> to streaming and on demand content. Local stations provide us with a perfect example since many streaming providers cannot provide local stations despite them being free over the airwaves. A few companies have realized this issue and created products, like AirTV, to better bridge the gap between television stations and streaming services for a seamless tv entertainment experience.</a:t>
            </a:r>
            <a:endParaRPr/>
          </a:p>
          <a:p>
            <a:pPr indent="0" lvl="0" marL="0" rtl="0">
              <a:spcBef>
                <a:spcPts val="0"/>
              </a:spcBef>
              <a:spcAft>
                <a:spcPts val="0"/>
              </a:spcAft>
              <a:buNone/>
            </a:pPr>
            <a:r>
              <a:t/>
            </a:r>
            <a:endParaRPr/>
          </a:p>
          <a:p>
            <a:pPr indent="0" lvl="0" marL="0" rtl="0">
              <a:spcBef>
                <a:spcPts val="0"/>
              </a:spcBef>
              <a:spcAft>
                <a:spcPts val="0"/>
              </a:spcAft>
              <a:buNone/>
            </a:pPr>
            <a:r>
              <a:rPr lang="en"/>
              <a:t>Privacy is also a concern since connected TVs have great </a:t>
            </a:r>
            <a:r>
              <a:rPr lang="en"/>
              <a:t>capabilities</a:t>
            </a:r>
            <a:r>
              <a:rPr lang="en"/>
              <a:t> to collect and relay viewership data back to content providers. As with any other connected device, it’s important that </a:t>
            </a:r>
            <a:r>
              <a:rPr lang="en"/>
              <a:t>manufacturers make their customers aware of what data is being collected about them and allow them to opt out. If they don’t they could face fines or even worse lose the trust of consumers and ultimately lose customers.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d908cfa5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d908cf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VR</a:t>
            </a:r>
            <a:endParaRPr/>
          </a:p>
          <a:p>
            <a:pPr indent="0" lvl="0" marL="0" rtl="0">
              <a:spcBef>
                <a:spcPts val="0"/>
              </a:spcBef>
              <a:spcAft>
                <a:spcPts val="0"/>
              </a:spcAft>
              <a:buNone/>
            </a:pPr>
            <a:r>
              <a:rPr lang="en"/>
              <a:t>James Byars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a803c44f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da803c4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656925"/>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Wearables and IoT in Entertainment and Gaming</a:t>
            </a:r>
            <a:endParaRPr/>
          </a:p>
        </p:txBody>
      </p:sp>
      <p:sp>
        <p:nvSpPr>
          <p:cNvPr id="60" name="Google Shape;60;p13"/>
          <p:cNvSpPr txBox="1"/>
          <p:nvPr>
            <p:ph idx="1" type="subTitle"/>
          </p:nvPr>
        </p:nvSpPr>
        <p:spPr>
          <a:xfrm>
            <a:off x="311700" y="3013600"/>
            <a:ext cx="8520600" cy="93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CSCI S-78: Wearable Technologies and Internet of Things</a:t>
            </a:r>
            <a:endParaRPr sz="2400"/>
          </a:p>
          <a:p>
            <a:pPr indent="0" lvl="0" marL="0">
              <a:spcBef>
                <a:spcPts val="0"/>
              </a:spcBef>
              <a:spcAft>
                <a:spcPts val="0"/>
              </a:spcAft>
              <a:buNone/>
            </a:pPr>
            <a:r>
              <a:rPr lang="en" sz="2400"/>
              <a:t>Team 5A | </a:t>
            </a:r>
            <a:r>
              <a:rPr lang="en" sz="2400"/>
              <a:t>Summer 2018</a:t>
            </a:r>
            <a:endParaRPr sz="2400"/>
          </a:p>
        </p:txBody>
      </p:sp>
      <p:sp>
        <p:nvSpPr>
          <p:cNvPr id="61" name="Google Shape;61;p13"/>
          <p:cNvSpPr txBox="1"/>
          <p:nvPr>
            <p:ph idx="1" type="subTitle"/>
          </p:nvPr>
        </p:nvSpPr>
        <p:spPr>
          <a:xfrm>
            <a:off x="311700" y="4076150"/>
            <a:ext cx="8520600" cy="93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Brett Bloethner</a:t>
            </a:r>
            <a:endParaRPr sz="1800"/>
          </a:p>
          <a:p>
            <a:pPr indent="0" lvl="0" marL="0">
              <a:spcBef>
                <a:spcPts val="0"/>
              </a:spcBef>
              <a:spcAft>
                <a:spcPts val="0"/>
              </a:spcAft>
              <a:buClr>
                <a:schemeClr val="dk1"/>
              </a:buClr>
              <a:buSzPts val="1100"/>
              <a:buFont typeface="Arial"/>
              <a:buNone/>
            </a:pPr>
            <a:r>
              <a:rPr lang="en" sz="1800"/>
              <a:t>Taylor Brajczewski</a:t>
            </a:r>
            <a:endParaRPr sz="1800"/>
          </a:p>
          <a:p>
            <a:pPr indent="0" lvl="0" marL="0">
              <a:spcBef>
                <a:spcPts val="0"/>
              </a:spcBef>
              <a:spcAft>
                <a:spcPts val="0"/>
              </a:spcAft>
              <a:buNone/>
            </a:pPr>
            <a:r>
              <a:rPr lang="en" sz="1800"/>
              <a:t>James Byars</a:t>
            </a:r>
            <a:endParaRPr sz="1800"/>
          </a:p>
          <a:p>
            <a:pPr indent="0" lvl="0" marL="0" rtl="0">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HTC VIVE Is Changing Entertainment &amp; Gaming</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HTC VIVE and VR are fundamentally changing the Entertainment and Gaming industries.  </a:t>
            </a:r>
            <a:endParaRPr/>
          </a:p>
          <a:p>
            <a:pPr indent="0" lvl="0" marL="0" rtl="0">
              <a:spcBef>
                <a:spcPts val="1600"/>
              </a:spcBef>
              <a:spcAft>
                <a:spcPts val="0"/>
              </a:spcAft>
              <a:buNone/>
            </a:pPr>
            <a:r>
              <a:rPr lang="en"/>
              <a:t>VIVE brings users </a:t>
            </a:r>
            <a:r>
              <a:rPr i="1" lang="en"/>
              <a:t>into</a:t>
            </a:r>
            <a:r>
              <a:rPr lang="en"/>
              <a:t> games and entertainment, allowing them to immerse themselves into the </a:t>
            </a:r>
            <a:r>
              <a:rPr lang="en"/>
              <a:t>experience.</a:t>
            </a:r>
            <a:endParaRPr/>
          </a:p>
          <a:p>
            <a:pPr indent="0" lvl="0" marL="0" rtl="0">
              <a:spcBef>
                <a:spcPts val="1600"/>
              </a:spcBef>
              <a:spcAft>
                <a:spcPts val="0"/>
              </a:spcAft>
              <a:buNone/>
            </a:pPr>
            <a:r>
              <a:rPr lang="en"/>
              <a:t>Entertainment producers and Game development must change from guiding consumers along a ‘path’ to free roaming and handling a nearly infinite number of possible actions.</a:t>
            </a:r>
            <a:endParaRPr/>
          </a:p>
          <a:p>
            <a:pPr indent="0" lvl="0" marL="0" rtl="0">
              <a:spcBef>
                <a:spcPts val="1600"/>
              </a:spcBef>
              <a:spcAft>
                <a:spcPts val="1600"/>
              </a:spcAft>
              <a:buNone/>
            </a:pPr>
            <a:r>
              <a:rPr lang="en"/>
              <a:t>Entertainment experiences can now be brought to consumers rather than needing to physically attend an event.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 In Entertainment &amp; Gaming</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Starting at $599 USD for the base model plus a $1000+ PC, the HTC VIVE and other VR kits have a high barrier to entry.</a:t>
            </a:r>
            <a:endParaRPr/>
          </a:p>
          <a:p>
            <a:pPr indent="0" lvl="0" marL="0" rtl="0">
              <a:spcBef>
                <a:spcPts val="1600"/>
              </a:spcBef>
              <a:spcAft>
                <a:spcPts val="0"/>
              </a:spcAft>
              <a:buNone/>
            </a:pPr>
            <a:r>
              <a:rPr lang="en"/>
              <a:t>Developers and producers must change the way games and entertainment experiences are developed to deliver a truly immersive experience.</a:t>
            </a:r>
            <a:endParaRPr/>
          </a:p>
          <a:p>
            <a:pPr indent="0" lvl="0" marL="0" rtl="0">
              <a:spcBef>
                <a:spcPts val="1600"/>
              </a:spcBef>
              <a:spcAft>
                <a:spcPts val="0"/>
              </a:spcAft>
              <a:buNone/>
            </a:pPr>
            <a:r>
              <a:rPr lang="en"/>
              <a:t>Consumers risk physical injury from falling down and/or bumping into other objects in the room.  How will risk of physical injury be mitigated?</a:t>
            </a:r>
            <a:endParaRPr/>
          </a:p>
          <a:p>
            <a:pPr indent="0" lvl="0" marL="0" rtl="0">
              <a:spcBef>
                <a:spcPts val="1600"/>
              </a:spcBef>
              <a:spcAft>
                <a:spcPts val="1600"/>
              </a:spcAft>
              <a:buNone/>
            </a:pPr>
            <a:r>
              <a:rPr lang="en"/>
              <a:t>Entertainment studios and game developers must consider the impact of possibly </a:t>
            </a:r>
            <a:r>
              <a:rPr lang="en"/>
              <a:t>traumatic</a:t>
            </a:r>
            <a:r>
              <a:rPr lang="en"/>
              <a:t> events experienced by consumers.  How real is real enough?</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RFID Wristbands</a:t>
            </a:r>
            <a:endParaRPr/>
          </a:p>
          <a:p>
            <a:pPr indent="0" lvl="0" marL="0" rtl="0">
              <a:spcBef>
                <a:spcPts val="0"/>
              </a:spcBef>
              <a:spcAft>
                <a:spcPts val="0"/>
              </a:spcAft>
              <a:buNone/>
            </a:pPr>
            <a:r>
              <a:rPr lang="en"/>
              <a:t>Theme Parks</a:t>
            </a:r>
            <a:endParaRPr/>
          </a:p>
        </p:txBody>
      </p:sp>
      <p:sp>
        <p:nvSpPr>
          <p:cNvPr id="136" name="Google Shape;136;p2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Disney’s MagicBand</a:t>
            </a:r>
            <a:endParaRPr/>
          </a:p>
        </p:txBody>
      </p:sp>
      <p:sp>
        <p:nvSpPr>
          <p:cNvPr id="137" name="Google Shape;137;p24"/>
          <p:cNvSpPr txBox="1"/>
          <p:nvPr>
            <p:ph idx="2" type="body"/>
          </p:nvPr>
        </p:nvSpPr>
        <p:spPr>
          <a:xfrm>
            <a:off x="47266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sz="700"/>
              <a:t>Image courtesy of Disney Parks: https://disneyparks.disney.go.com/blog/2016/11/magicband-2-coming-to-walt-disney-world-resort/</a:t>
            </a:r>
            <a:endParaRPr sz="700"/>
          </a:p>
        </p:txBody>
      </p:sp>
      <p:pic>
        <p:nvPicPr>
          <p:cNvPr id="138" name="Google Shape;138;p24"/>
          <p:cNvPicPr preferRelativeResize="0"/>
          <p:nvPr/>
        </p:nvPicPr>
        <p:blipFill>
          <a:blip r:embed="rId3">
            <a:alphaModFix/>
          </a:blip>
          <a:stretch>
            <a:fillRect/>
          </a:stretch>
        </p:blipFill>
        <p:spPr>
          <a:xfrm>
            <a:off x="4726600" y="942926"/>
            <a:ext cx="3837002" cy="21583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Overview</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MagicBands are silicon wrapped bracelets that use RFID technology. </a:t>
            </a:r>
            <a:endParaRPr/>
          </a:p>
          <a:p>
            <a:pPr indent="0" lvl="0" marL="0" rtl="0">
              <a:spcBef>
                <a:spcPts val="1600"/>
              </a:spcBef>
              <a:spcAft>
                <a:spcPts val="0"/>
              </a:spcAft>
              <a:buNone/>
            </a:pPr>
            <a:r>
              <a:rPr lang="en"/>
              <a:t>Guests’ room reservations and park tickets are stored on the band, and they use the band to enter the theme parks as well as their hotel room. Guests can </a:t>
            </a:r>
            <a:r>
              <a:rPr lang="en"/>
              <a:t>log on to the My Disney Experience app prior to their vacation to preselect dining and fastpass reservations, which are also stored on the band. Guests may also choose to store credit card info on the band and use it to make purchases across the resort. </a:t>
            </a:r>
            <a:endParaRPr/>
          </a:p>
          <a:p>
            <a:pPr indent="0" lvl="0" marL="0" rtl="0">
              <a:spcBef>
                <a:spcPts val="1600"/>
              </a:spcBef>
              <a:spcAft>
                <a:spcPts val="0"/>
              </a:spcAft>
              <a:buNone/>
            </a:pPr>
            <a:r>
              <a:rPr lang="en"/>
              <a:t>Inside the bracelet, there are two antennas, one for short-range signals and one for long-range signals. The short range antenna is used for guest actions like park entry or room entry, while the long antenna allows Disney to gather data such as where the guest is located.</a:t>
            </a:r>
            <a:endParaRPr/>
          </a:p>
          <a:p>
            <a:pPr indent="0" lvl="0" marL="0" rtl="0">
              <a:spcBef>
                <a:spcPts val="1600"/>
              </a:spcBef>
              <a:spcAft>
                <a:spcPts val="1600"/>
              </a:spcAft>
              <a:buNone/>
            </a:pPr>
            <a:r>
              <a:rPr lang="en" sz="900"/>
              <a:t>https://gizmodo.com/how-i-let-disney-track-my-every-move-1792875386</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MagicBands are Changing Entertainment &amp; Gaming</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MagicBands allow guests to travel lighter, as most everything they need will be stored in the band. </a:t>
            </a:r>
            <a:endParaRPr/>
          </a:p>
          <a:p>
            <a:pPr indent="0" lvl="0" marL="0" rtl="0">
              <a:spcBef>
                <a:spcPts val="1600"/>
              </a:spcBef>
              <a:spcAft>
                <a:spcPts val="0"/>
              </a:spcAft>
              <a:buNone/>
            </a:pPr>
            <a:r>
              <a:rPr lang="en"/>
              <a:t>The bands help Disney create more personalized experiences for their guests. For example, Disney can use the band to automatically upload photos taken of guests on rides to their “</a:t>
            </a:r>
            <a:r>
              <a:rPr lang="en"/>
              <a:t>My Disney Experience”</a:t>
            </a:r>
            <a:r>
              <a:rPr lang="en"/>
              <a:t> account. Cast members can also now see guests’ names as they pass through certain areas, and greet them. </a:t>
            </a:r>
            <a:endParaRPr/>
          </a:p>
          <a:p>
            <a:pPr indent="0" lvl="0" marL="0" rtl="0">
              <a:spcBef>
                <a:spcPts val="1600"/>
              </a:spcBef>
              <a:spcAft>
                <a:spcPts val="0"/>
              </a:spcAft>
              <a:buNone/>
            </a:pPr>
            <a:r>
              <a:rPr lang="en"/>
              <a:t>The bands can also help with crowd and quality control. Disney uses the bands to examine guest behavior patterns and can use that information to quickly devote more resources to busy areas. </a:t>
            </a:r>
            <a:endParaRPr/>
          </a:p>
          <a:p>
            <a:pPr indent="0" lvl="0" marL="0" rtl="0">
              <a:spcBef>
                <a:spcPts val="1600"/>
              </a:spcBef>
              <a:spcAft>
                <a:spcPts val="1600"/>
              </a:spcAft>
              <a:buNone/>
            </a:pPr>
            <a:r>
              <a:rPr lang="en" sz="900"/>
              <a:t>https://disneyworld.disney.go.com/ faq/bands-cards/how-to-use-magic-band/</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 In</a:t>
            </a:r>
            <a:r>
              <a:rPr lang="en"/>
              <a:t> Entertainment &amp; Gaming</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main challenge the MagicBand could face in increasing its use would be privacy. While the bands are very convenient, they are also a little invasive. Many people may not be comfortable with Disney knowing their every move while they are on vacation. And, even though using the band as a payment method requires a PIN, many people may also be wary of putting their credit card information on it. As of right now, guests can still opt to use a traditional room key and park ticket if they wish.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Uses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AutoNum type="arabicPeriod"/>
            </a:pPr>
            <a:r>
              <a:rPr lang="en" sz="3000"/>
              <a:t>Smart Televisions</a:t>
            </a:r>
            <a:endParaRPr sz="3000"/>
          </a:p>
          <a:p>
            <a:pPr indent="-419100" lvl="0" marL="457200" rtl="0">
              <a:spcBef>
                <a:spcPts val="0"/>
              </a:spcBef>
              <a:spcAft>
                <a:spcPts val="0"/>
              </a:spcAft>
              <a:buSzPts val="3000"/>
              <a:buAutoNum type="arabicPeriod"/>
            </a:pPr>
            <a:r>
              <a:rPr lang="en" sz="3000"/>
              <a:t>VR Gaming</a:t>
            </a:r>
            <a:endParaRPr sz="3000"/>
          </a:p>
          <a:p>
            <a:pPr indent="-419100" lvl="0" marL="457200" rtl="0">
              <a:spcBef>
                <a:spcPts val="0"/>
              </a:spcBef>
              <a:spcAft>
                <a:spcPts val="0"/>
              </a:spcAft>
              <a:buSzPts val="3000"/>
              <a:buAutoNum type="arabicPeriod"/>
            </a:pPr>
            <a:r>
              <a:rPr lang="en" sz="3000"/>
              <a:t>RFID Wristbands</a:t>
            </a:r>
            <a:endParaRPr sz="3000"/>
          </a:p>
          <a:p>
            <a:pPr indent="0" lvl="0" marL="0">
              <a:spcBef>
                <a:spcPts val="1600"/>
              </a:spcBef>
              <a:spcAft>
                <a:spcPts val="160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Smart Televisions</a:t>
            </a:r>
            <a:endParaRPr/>
          </a:p>
          <a:p>
            <a:pPr indent="0" lvl="0" marL="0">
              <a:spcBef>
                <a:spcPts val="0"/>
              </a:spcBef>
              <a:spcAft>
                <a:spcPts val="0"/>
              </a:spcAft>
              <a:buNone/>
            </a:pPr>
            <a:r>
              <a:rPr lang="en"/>
              <a:t>Gaming &amp; Entertainment</a:t>
            </a:r>
            <a:endParaRPr/>
          </a:p>
        </p:txBody>
      </p:sp>
      <p:sp>
        <p:nvSpPr>
          <p:cNvPr id="73" name="Google Shape;73;p1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Samsung Smart TV series</a:t>
            </a:r>
            <a:endParaRPr/>
          </a:p>
        </p:txBody>
      </p:sp>
      <p:pic>
        <p:nvPicPr>
          <p:cNvPr id="74" name="Google Shape;74;p15"/>
          <p:cNvPicPr preferRelativeResize="0"/>
          <p:nvPr/>
        </p:nvPicPr>
        <p:blipFill>
          <a:blip r:embed="rId3">
            <a:alphaModFix/>
          </a:blip>
          <a:stretch>
            <a:fillRect/>
          </a:stretch>
        </p:blipFill>
        <p:spPr>
          <a:xfrm>
            <a:off x="5085598" y="1081388"/>
            <a:ext cx="3654349" cy="2611625"/>
          </a:xfrm>
          <a:prstGeom prst="rect">
            <a:avLst/>
          </a:prstGeom>
          <a:noFill/>
          <a:ln>
            <a:noFill/>
          </a:ln>
        </p:spPr>
      </p:pic>
      <p:sp>
        <p:nvSpPr>
          <p:cNvPr id="75" name="Google Shape;75;p15"/>
          <p:cNvSpPr txBox="1"/>
          <p:nvPr/>
        </p:nvSpPr>
        <p:spPr>
          <a:xfrm>
            <a:off x="4919013" y="4850175"/>
            <a:ext cx="4013100" cy="2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Times New Roman"/>
                <a:ea typeface="Times New Roman"/>
                <a:cs typeface="Times New Roman"/>
                <a:sym typeface="Times New Roman"/>
              </a:rPr>
              <a:t>Image courtesy of Amazon  </a:t>
            </a:r>
            <a:r>
              <a:rPr lang="en" sz="800">
                <a:latin typeface="Times New Roman"/>
                <a:ea typeface="Times New Roman"/>
                <a:cs typeface="Times New Roman"/>
                <a:sym typeface="Times New Roman"/>
              </a:rPr>
              <a:t>https://www.amazon.co.uk/Samsung-UE32EH5300</a:t>
            </a:r>
            <a:endParaRPr sz="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Samsung Smart TVs Overview</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Samsung Smart TVs are connected televisions. Cloud services integrated with </a:t>
            </a:r>
            <a:r>
              <a:rPr lang="en" sz="1400"/>
              <a:t>Samsung's</a:t>
            </a:r>
            <a:r>
              <a:rPr lang="en" sz="1400"/>
              <a:t> Smart TVs account for much of the value Samsung brings to the </a:t>
            </a:r>
            <a:r>
              <a:rPr lang="en" sz="1400"/>
              <a:t>extremely</a:t>
            </a:r>
            <a:r>
              <a:rPr lang="en" sz="1400"/>
              <a:t> competitive television market. Their Smart TV software is designed to bring consumers a seamless entertainment </a:t>
            </a:r>
            <a:r>
              <a:rPr lang="en" sz="1400"/>
              <a:t>experience</a:t>
            </a:r>
            <a:r>
              <a:rPr lang="en" sz="1400"/>
              <a:t> from multiple content providers with only one device, an internet connection, and an intuitive interface. The Samsung Smart TV has an SDK available to encourage developers to build apps and further extend the capabilities and value add of Samsung’s Smart TV platform. Many of the biggest names in entertainment already have apps for Samsung Smart TVs</a:t>
            </a:r>
            <a:endParaRPr sz="1400"/>
          </a:p>
          <a:p>
            <a:pPr indent="-317500" lvl="0" marL="457200" rtl="0">
              <a:spcBef>
                <a:spcPts val="1600"/>
              </a:spcBef>
              <a:spcAft>
                <a:spcPts val="0"/>
              </a:spcAft>
              <a:buSzPts val="1400"/>
              <a:buChar char="●"/>
            </a:pPr>
            <a:r>
              <a:rPr lang="en" sz="1400"/>
              <a:t>Netflix</a:t>
            </a:r>
            <a:endParaRPr sz="1400"/>
          </a:p>
          <a:p>
            <a:pPr indent="-317500" lvl="0" marL="457200" rtl="0">
              <a:spcBef>
                <a:spcPts val="0"/>
              </a:spcBef>
              <a:spcAft>
                <a:spcPts val="0"/>
              </a:spcAft>
              <a:buSzPts val="1400"/>
              <a:buChar char="●"/>
            </a:pPr>
            <a:r>
              <a:rPr lang="en" sz="1400"/>
              <a:t>Hulu </a:t>
            </a:r>
            <a:endParaRPr sz="1400"/>
          </a:p>
          <a:p>
            <a:pPr indent="-317500" lvl="0" marL="457200" rtl="0">
              <a:spcBef>
                <a:spcPts val="0"/>
              </a:spcBef>
              <a:spcAft>
                <a:spcPts val="0"/>
              </a:spcAft>
              <a:buSzPts val="1400"/>
              <a:buChar char="●"/>
            </a:pPr>
            <a:r>
              <a:rPr lang="en" sz="1400"/>
              <a:t>DirecTV</a:t>
            </a:r>
            <a:endParaRPr sz="1400"/>
          </a:p>
          <a:p>
            <a:pPr indent="-317500" lvl="0" marL="457200" rtl="0">
              <a:spcBef>
                <a:spcPts val="0"/>
              </a:spcBef>
              <a:spcAft>
                <a:spcPts val="0"/>
              </a:spcAft>
              <a:buSzPts val="1400"/>
              <a:buChar char="●"/>
            </a:pPr>
            <a:r>
              <a:rPr lang="en" sz="1400"/>
              <a:t>Spotify</a:t>
            </a:r>
            <a:endParaRPr sz="1400"/>
          </a:p>
          <a:p>
            <a:pPr indent="-317500" lvl="0" marL="457200" rtl="0">
              <a:spcBef>
                <a:spcPts val="0"/>
              </a:spcBef>
              <a:spcAft>
                <a:spcPts val="0"/>
              </a:spcAft>
              <a:buSzPts val="1400"/>
              <a:buChar char="●"/>
            </a:pPr>
            <a:r>
              <a:rPr lang="en" sz="1400"/>
              <a:t>YouTube</a:t>
            </a:r>
            <a:endParaRPr sz="1400"/>
          </a:p>
        </p:txBody>
      </p:sp>
      <p:sp>
        <p:nvSpPr>
          <p:cNvPr id="82" name="Google Shape;82;p16"/>
          <p:cNvSpPr txBox="1"/>
          <p:nvPr/>
        </p:nvSpPr>
        <p:spPr>
          <a:xfrm>
            <a:off x="311700" y="4804600"/>
            <a:ext cx="4500600" cy="2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B7B7B7"/>
                </a:solidFill>
              </a:rPr>
              <a:t>https://www.samsung.com/us/explore/smart-tv/highlights/</a:t>
            </a:r>
            <a:endParaRPr sz="1000">
              <a:solidFill>
                <a:srgbClr val="B7B7B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Benefits &amp; Advantages Over Traditional Televisions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Samsung </a:t>
            </a:r>
            <a:r>
              <a:rPr lang="en" sz="1400"/>
              <a:t>Smart TVs are software based and provide a handful of benefits over </a:t>
            </a:r>
            <a:r>
              <a:rPr lang="en" sz="1400"/>
              <a:t>traditional</a:t>
            </a:r>
            <a:r>
              <a:rPr lang="en" sz="1400"/>
              <a:t> televisions...</a:t>
            </a:r>
            <a:endParaRPr sz="1400"/>
          </a:p>
          <a:p>
            <a:pPr indent="-342900" lvl="0" marL="457200" rtl="0">
              <a:spcBef>
                <a:spcPts val="1600"/>
              </a:spcBef>
              <a:spcAft>
                <a:spcPts val="0"/>
              </a:spcAft>
              <a:buSzPts val="1800"/>
              <a:buChar char="●"/>
            </a:pPr>
            <a:r>
              <a:rPr lang="en"/>
              <a:t>Updateable</a:t>
            </a:r>
            <a:endParaRPr/>
          </a:p>
          <a:p>
            <a:pPr indent="-317500" lvl="1" marL="914400" rtl="0">
              <a:spcBef>
                <a:spcPts val="0"/>
              </a:spcBef>
              <a:spcAft>
                <a:spcPts val="0"/>
              </a:spcAft>
              <a:buSzPts val="1400"/>
              <a:buChar char="○"/>
            </a:pPr>
            <a:r>
              <a:rPr lang="en"/>
              <a:t>Developers can iterate on the UI and features, improving them as the learn more about the user</a:t>
            </a:r>
            <a:endParaRPr/>
          </a:p>
          <a:p>
            <a:pPr indent="-317500" lvl="1" marL="914400" rtl="0">
              <a:spcBef>
                <a:spcPts val="0"/>
              </a:spcBef>
              <a:spcAft>
                <a:spcPts val="0"/>
              </a:spcAft>
              <a:buSzPts val="1400"/>
              <a:buChar char="○"/>
            </a:pPr>
            <a:r>
              <a:rPr lang="en"/>
              <a:t>Developer may be able to release updates to fix certain issues with the device</a:t>
            </a:r>
            <a:endParaRPr/>
          </a:p>
          <a:p>
            <a:pPr indent="-342900" lvl="0" marL="457200" rtl="0">
              <a:spcBef>
                <a:spcPts val="0"/>
              </a:spcBef>
              <a:spcAft>
                <a:spcPts val="0"/>
              </a:spcAft>
              <a:buSzPts val="1800"/>
              <a:buChar char="●"/>
            </a:pPr>
            <a:r>
              <a:rPr lang="en"/>
              <a:t>Apps and downloads</a:t>
            </a:r>
            <a:endParaRPr/>
          </a:p>
          <a:p>
            <a:pPr indent="-317500" lvl="1" marL="914400" rtl="0">
              <a:spcBef>
                <a:spcPts val="0"/>
              </a:spcBef>
              <a:spcAft>
                <a:spcPts val="0"/>
              </a:spcAft>
              <a:buSzPts val="1400"/>
              <a:buChar char="○"/>
            </a:pPr>
            <a:r>
              <a:rPr lang="en"/>
              <a:t>Functionality of the television can be extended at a later date via app downloads</a:t>
            </a:r>
            <a:endParaRPr/>
          </a:p>
          <a:p>
            <a:pPr indent="-317500" lvl="1" marL="914400" rtl="0">
              <a:spcBef>
                <a:spcPts val="0"/>
              </a:spcBef>
              <a:spcAft>
                <a:spcPts val="0"/>
              </a:spcAft>
              <a:buSzPts val="1400"/>
              <a:buChar char="○"/>
            </a:pPr>
            <a:r>
              <a:rPr lang="en"/>
              <a:t>3rd parties pay the cost of app development, adding value to the platform for Samsung</a:t>
            </a:r>
            <a:endParaRPr/>
          </a:p>
          <a:p>
            <a:pPr indent="-317500" lvl="1" marL="914400" rtl="0">
              <a:spcBef>
                <a:spcPts val="0"/>
              </a:spcBef>
              <a:spcAft>
                <a:spcPts val="0"/>
              </a:spcAft>
              <a:buSzPts val="1400"/>
              <a:buChar char="○"/>
            </a:pPr>
            <a:r>
              <a:rPr lang="en"/>
              <a:t>Apps and features can be released as market demands change, keeping the device competitive</a:t>
            </a:r>
            <a:endParaRPr/>
          </a:p>
          <a:p>
            <a:pPr indent="-342900" lvl="0" marL="457200" rtl="0">
              <a:spcBef>
                <a:spcPts val="0"/>
              </a:spcBef>
              <a:spcAft>
                <a:spcPts val="0"/>
              </a:spcAft>
              <a:buSzPts val="1800"/>
              <a:buChar char="●"/>
            </a:pPr>
            <a:r>
              <a:rPr lang="en"/>
              <a:t>Data collection</a:t>
            </a:r>
            <a:endParaRPr/>
          </a:p>
          <a:p>
            <a:pPr indent="-317500" lvl="1" marL="914400" rtl="0">
              <a:spcBef>
                <a:spcPts val="0"/>
              </a:spcBef>
              <a:spcAft>
                <a:spcPts val="0"/>
              </a:spcAft>
              <a:buSzPts val="1400"/>
              <a:buChar char="○"/>
            </a:pPr>
            <a:r>
              <a:rPr lang="en"/>
              <a:t>Viewership data can be collected to aid in improving the experience</a:t>
            </a:r>
            <a:endParaRPr/>
          </a:p>
          <a:p>
            <a:pPr indent="-317500" lvl="1" marL="914400" rtl="0">
              <a:spcBef>
                <a:spcPts val="0"/>
              </a:spcBef>
              <a:spcAft>
                <a:spcPts val="0"/>
              </a:spcAft>
              <a:buSzPts val="1400"/>
              <a:buChar char="○"/>
            </a:pPr>
            <a:r>
              <a:rPr lang="en"/>
              <a:t>Data can also be collected and sold to advertising companies for profit</a:t>
            </a:r>
            <a:endParaRPr/>
          </a:p>
        </p:txBody>
      </p:sp>
      <p:sp>
        <p:nvSpPr>
          <p:cNvPr id="89" name="Google Shape;89;p17"/>
          <p:cNvSpPr txBox="1"/>
          <p:nvPr/>
        </p:nvSpPr>
        <p:spPr>
          <a:xfrm>
            <a:off x="311700" y="4804600"/>
            <a:ext cx="4500600" cy="2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B7B7B7"/>
                </a:solidFill>
              </a:rPr>
              <a:t>https://en.wikipedia.org/wiki/Smart_TV</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Smart TVs are Changing Entertainment</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Increasing competition</a:t>
            </a:r>
            <a:endParaRPr sz="1400"/>
          </a:p>
          <a:p>
            <a:pPr indent="-304800" lvl="1" marL="914400" rtl="0">
              <a:spcBef>
                <a:spcPts val="0"/>
              </a:spcBef>
              <a:spcAft>
                <a:spcPts val="0"/>
              </a:spcAft>
              <a:buSzPts val="1200"/>
              <a:buChar char="○"/>
            </a:pPr>
            <a:r>
              <a:rPr lang="en" sz="1200"/>
              <a:t>New age web based media providers are now on the same devices as legacy cable providers</a:t>
            </a:r>
            <a:endParaRPr sz="1200"/>
          </a:p>
          <a:p>
            <a:pPr indent="-304800" lvl="1" marL="914400" rtl="0">
              <a:spcBef>
                <a:spcPts val="0"/>
              </a:spcBef>
              <a:spcAft>
                <a:spcPts val="0"/>
              </a:spcAft>
              <a:buSzPts val="1200"/>
              <a:buChar char="○"/>
            </a:pPr>
            <a:r>
              <a:rPr lang="en" sz="1200"/>
              <a:t>Users can more easily choose between the two, forcing them to be more competitive for business</a:t>
            </a:r>
            <a:endParaRPr sz="1200"/>
          </a:p>
          <a:p>
            <a:pPr indent="-317500" lvl="0" marL="457200" rtl="0">
              <a:spcBef>
                <a:spcPts val="0"/>
              </a:spcBef>
              <a:spcAft>
                <a:spcPts val="0"/>
              </a:spcAft>
              <a:buSzPts val="1400"/>
              <a:buChar char="●"/>
            </a:pPr>
            <a:r>
              <a:rPr lang="en" sz="1400"/>
              <a:t>Improving quality of content</a:t>
            </a:r>
            <a:endParaRPr sz="1400"/>
          </a:p>
          <a:p>
            <a:pPr indent="-304800" lvl="1" marL="914400" rtl="0">
              <a:spcBef>
                <a:spcPts val="0"/>
              </a:spcBef>
              <a:spcAft>
                <a:spcPts val="0"/>
              </a:spcAft>
              <a:buSzPts val="1200"/>
              <a:buChar char="○"/>
            </a:pPr>
            <a:r>
              <a:rPr lang="en" sz="1200"/>
              <a:t>Viewership metrics allow content providers to more easily see what consumers enjoy</a:t>
            </a:r>
            <a:endParaRPr sz="1200"/>
          </a:p>
          <a:p>
            <a:pPr indent="-304800" lvl="1" marL="914400" rtl="0">
              <a:spcBef>
                <a:spcPts val="0"/>
              </a:spcBef>
              <a:spcAft>
                <a:spcPts val="0"/>
              </a:spcAft>
              <a:buSzPts val="1200"/>
              <a:buChar char="○"/>
            </a:pPr>
            <a:r>
              <a:rPr lang="en" sz="1200"/>
              <a:t>More targeted content is created, making consumers happy and bringing in more revenue</a:t>
            </a:r>
            <a:endParaRPr sz="1200"/>
          </a:p>
          <a:p>
            <a:pPr indent="-317500" lvl="0" marL="457200" rtl="0">
              <a:spcBef>
                <a:spcPts val="0"/>
              </a:spcBef>
              <a:spcAft>
                <a:spcPts val="0"/>
              </a:spcAft>
              <a:buSzPts val="1400"/>
              <a:buChar char="●"/>
            </a:pPr>
            <a:r>
              <a:rPr lang="en" sz="1400"/>
              <a:t>Saving consumers money</a:t>
            </a:r>
            <a:endParaRPr sz="1400"/>
          </a:p>
          <a:p>
            <a:pPr indent="-304800" lvl="1" marL="914400" rtl="0">
              <a:spcBef>
                <a:spcPts val="0"/>
              </a:spcBef>
              <a:spcAft>
                <a:spcPts val="0"/>
              </a:spcAft>
              <a:buSzPts val="1200"/>
              <a:buChar char="○"/>
            </a:pPr>
            <a:r>
              <a:rPr lang="en" sz="1200"/>
              <a:t>Enabling “cord cutters” to ditch expensive cable and satellite solutions for cheaper alternatives such as Hulu and Netflix</a:t>
            </a:r>
            <a:r>
              <a:rPr lang="en" sz="1200"/>
              <a:t> </a:t>
            </a:r>
            <a:endParaRPr sz="1200"/>
          </a:p>
          <a:p>
            <a:pPr indent="-317500" lvl="0" marL="457200" rtl="0">
              <a:spcBef>
                <a:spcPts val="0"/>
              </a:spcBef>
              <a:spcAft>
                <a:spcPts val="0"/>
              </a:spcAft>
              <a:buSzPts val="1400"/>
              <a:buChar char="●"/>
            </a:pPr>
            <a:r>
              <a:rPr lang="en" sz="1400"/>
              <a:t>Forcing innovation from legacy cable and satellite providers</a:t>
            </a:r>
            <a:endParaRPr sz="1400"/>
          </a:p>
          <a:p>
            <a:pPr indent="-304800" lvl="1" marL="914400" rtl="0">
              <a:spcBef>
                <a:spcPts val="0"/>
              </a:spcBef>
              <a:spcAft>
                <a:spcPts val="0"/>
              </a:spcAft>
              <a:buSzPts val="1200"/>
              <a:buChar char="○"/>
            </a:pPr>
            <a:r>
              <a:rPr lang="en" sz="1200"/>
              <a:t>DISH Network’s Sling TV streaming service</a:t>
            </a:r>
            <a:endParaRPr sz="1200"/>
          </a:p>
          <a:p>
            <a:pPr indent="-304800" lvl="1" marL="914400" rtl="0">
              <a:spcBef>
                <a:spcPts val="0"/>
              </a:spcBef>
              <a:spcAft>
                <a:spcPts val="0"/>
              </a:spcAft>
              <a:buSzPts val="1200"/>
              <a:buChar char="○"/>
            </a:pPr>
            <a:r>
              <a:rPr lang="en" sz="1200"/>
              <a:t>DirecTV’s DirecTV Now streaming service</a:t>
            </a:r>
            <a:endParaRPr sz="1200"/>
          </a:p>
          <a:p>
            <a:pPr indent="-317500" lvl="0" marL="457200" rtl="0">
              <a:spcBef>
                <a:spcPts val="0"/>
              </a:spcBef>
              <a:spcAft>
                <a:spcPts val="0"/>
              </a:spcAft>
              <a:buSzPts val="1400"/>
              <a:buChar char="●"/>
            </a:pPr>
            <a:r>
              <a:rPr lang="en" sz="1400"/>
              <a:t>Enabling small time content creators</a:t>
            </a:r>
            <a:endParaRPr sz="1400"/>
          </a:p>
          <a:p>
            <a:pPr indent="-304800" lvl="1" marL="914400" rtl="0">
              <a:spcBef>
                <a:spcPts val="0"/>
              </a:spcBef>
              <a:spcAft>
                <a:spcPts val="0"/>
              </a:spcAft>
              <a:buSzPts val="1200"/>
              <a:buChar char="○"/>
            </a:pPr>
            <a:r>
              <a:rPr lang="en" sz="1200"/>
              <a:t>Smart TV apps like YouTube allow independent content creators to reach billions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Challenges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Smart televisions don’t come without their </a:t>
            </a:r>
            <a:r>
              <a:rPr lang="en" sz="1400"/>
              <a:t>challenges</a:t>
            </a:r>
            <a:r>
              <a:rPr lang="en" sz="1400"/>
              <a:t>… </a:t>
            </a:r>
            <a:endParaRPr sz="1400"/>
          </a:p>
          <a:p>
            <a:pPr indent="-342900" lvl="0" marL="457200" rtl="0">
              <a:spcBef>
                <a:spcPts val="1600"/>
              </a:spcBef>
              <a:spcAft>
                <a:spcPts val="0"/>
              </a:spcAft>
              <a:buSzPts val="1800"/>
              <a:buChar char="●"/>
            </a:pPr>
            <a:r>
              <a:rPr lang="en"/>
              <a:t>Complicated</a:t>
            </a:r>
            <a:endParaRPr/>
          </a:p>
          <a:p>
            <a:pPr indent="-317500" lvl="1" marL="914400" rtl="0">
              <a:spcBef>
                <a:spcPts val="0"/>
              </a:spcBef>
              <a:spcAft>
                <a:spcPts val="0"/>
              </a:spcAft>
              <a:buSzPts val="1400"/>
              <a:buChar char="○"/>
            </a:pPr>
            <a:r>
              <a:rPr lang="en"/>
              <a:t>Consumers who want a simple television experience may look elsewhere</a:t>
            </a:r>
            <a:endParaRPr/>
          </a:p>
          <a:p>
            <a:pPr indent="-317500" lvl="1" marL="914400" rtl="0">
              <a:spcBef>
                <a:spcPts val="0"/>
              </a:spcBef>
              <a:spcAft>
                <a:spcPts val="0"/>
              </a:spcAft>
              <a:buSzPts val="1400"/>
              <a:buChar char="○"/>
            </a:pPr>
            <a:r>
              <a:rPr lang="en"/>
              <a:t>Many apps, configs, and choices could cause anxiety for those used to simply changing channels</a:t>
            </a:r>
            <a:endParaRPr/>
          </a:p>
          <a:p>
            <a:pPr indent="-317500" lvl="1" marL="914400" rtl="0">
              <a:spcBef>
                <a:spcPts val="0"/>
              </a:spcBef>
              <a:spcAft>
                <a:spcPts val="0"/>
              </a:spcAft>
              <a:buSzPts val="1400"/>
              <a:buChar char="○"/>
            </a:pPr>
            <a:r>
              <a:rPr lang="en"/>
              <a:t>Remotes and UIs must be as simple and intuitive as possible for everyone to use the Smart features</a:t>
            </a:r>
            <a:endParaRPr/>
          </a:p>
          <a:p>
            <a:pPr indent="-342900" lvl="0" marL="457200" rtl="0">
              <a:spcBef>
                <a:spcPts val="0"/>
              </a:spcBef>
              <a:spcAft>
                <a:spcPts val="0"/>
              </a:spcAft>
              <a:buSzPts val="1800"/>
              <a:buChar char="●"/>
            </a:pPr>
            <a:r>
              <a:rPr lang="en"/>
              <a:t>Difficult to close the gap between </a:t>
            </a:r>
            <a:r>
              <a:rPr lang="en"/>
              <a:t>traditional</a:t>
            </a:r>
            <a:r>
              <a:rPr lang="en"/>
              <a:t> cable and new media</a:t>
            </a:r>
            <a:endParaRPr/>
          </a:p>
          <a:p>
            <a:pPr indent="-317500" lvl="1" marL="914400" rtl="0">
              <a:spcBef>
                <a:spcPts val="0"/>
              </a:spcBef>
              <a:spcAft>
                <a:spcPts val="0"/>
              </a:spcAft>
              <a:buSzPts val="1400"/>
              <a:buChar char="○"/>
            </a:pPr>
            <a:r>
              <a:rPr lang="en"/>
              <a:t>Cord cutters may still demand local stations, which aren’t typically integrated as a Smart feature</a:t>
            </a:r>
            <a:endParaRPr/>
          </a:p>
          <a:p>
            <a:pPr indent="-317500" lvl="1" marL="914400" rtl="0">
              <a:spcBef>
                <a:spcPts val="0"/>
              </a:spcBef>
              <a:spcAft>
                <a:spcPts val="0"/>
              </a:spcAft>
              <a:buSzPts val="1400"/>
              <a:buChar char="○"/>
            </a:pPr>
            <a:r>
              <a:rPr lang="en"/>
              <a:t>Products like AirTV Player are creating a seamless experience with smart tv apps and airwave TV</a:t>
            </a:r>
            <a:endParaRPr/>
          </a:p>
          <a:p>
            <a:pPr indent="-342900" lvl="0" marL="457200" rtl="0">
              <a:spcBef>
                <a:spcPts val="0"/>
              </a:spcBef>
              <a:spcAft>
                <a:spcPts val="0"/>
              </a:spcAft>
              <a:buSzPts val="1800"/>
              <a:buChar char="●"/>
            </a:pPr>
            <a:r>
              <a:rPr lang="en"/>
              <a:t>Privacy concerns</a:t>
            </a:r>
            <a:endParaRPr/>
          </a:p>
          <a:p>
            <a:pPr indent="-317500" lvl="1" marL="914400" rtl="0">
              <a:spcBef>
                <a:spcPts val="0"/>
              </a:spcBef>
              <a:spcAft>
                <a:spcPts val="0"/>
              </a:spcAft>
              <a:buSzPts val="1400"/>
              <a:buChar char="○"/>
            </a:pPr>
            <a:r>
              <a:rPr lang="en"/>
              <a:t>Consumers may avoid smart features out of concern for the privacy of their data</a:t>
            </a:r>
            <a:endParaRPr/>
          </a:p>
          <a:p>
            <a:pPr indent="-317500" lvl="1" marL="914400" rtl="0">
              <a:spcBef>
                <a:spcPts val="0"/>
              </a:spcBef>
              <a:spcAft>
                <a:spcPts val="0"/>
              </a:spcAft>
              <a:buSzPts val="1400"/>
              <a:buChar char="○"/>
            </a:pPr>
            <a:r>
              <a:rPr lang="en"/>
              <a:t>Vizio fined $2M for collecting data on viewer habits without permission</a:t>
            </a:r>
            <a:endParaRPr/>
          </a:p>
        </p:txBody>
      </p:sp>
      <p:sp>
        <p:nvSpPr>
          <p:cNvPr id="102" name="Google Shape;102;p19"/>
          <p:cNvSpPr txBox="1"/>
          <p:nvPr/>
        </p:nvSpPr>
        <p:spPr>
          <a:xfrm>
            <a:off x="311700" y="4804600"/>
            <a:ext cx="5895600" cy="23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B7B7B7"/>
                </a:solidFill>
              </a:rPr>
              <a:t>https://www.theverge.com/2017/2/6/14522582/vizio-ftc-lawsuit-tv-viewing-habits-tracking-privacy</a:t>
            </a:r>
            <a:endParaRPr sz="1000">
              <a:solidFill>
                <a:srgbClr val="B7B7B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Virtual Reality (VR) Gaming &amp; Entertainment</a:t>
            </a:r>
            <a:endParaRPr/>
          </a:p>
        </p:txBody>
      </p:sp>
      <p:sp>
        <p:nvSpPr>
          <p:cNvPr id="108" name="Google Shape;108;p2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HTC VIVE</a:t>
            </a:r>
            <a:endParaRPr/>
          </a:p>
          <a:p>
            <a:pPr indent="0" lvl="0" marL="0">
              <a:spcBef>
                <a:spcPts val="0"/>
              </a:spcBef>
              <a:spcAft>
                <a:spcPts val="0"/>
              </a:spcAft>
              <a:buNone/>
            </a:pPr>
            <a:r>
              <a:t/>
            </a:r>
            <a:endParaRPr/>
          </a:p>
          <a:p>
            <a:pPr indent="0" lvl="0" marL="0" rtl="0">
              <a:spcBef>
                <a:spcPts val="0"/>
              </a:spcBef>
              <a:spcAft>
                <a:spcPts val="0"/>
              </a:spcAft>
              <a:buNone/>
            </a:pPr>
            <a:r>
              <a:rPr lang="en" sz="1800"/>
              <a:t>James Byars</a:t>
            </a:r>
            <a:endParaRPr sz="1800"/>
          </a:p>
        </p:txBody>
      </p:sp>
      <p:pic>
        <p:nvPicPr>
          <p:cNvPr id="109" name="Google Shape;109;p20"/>
          <p:cNvPicPr preferRelativeResize="0"/>
          <p:nvPr/>
        </p:nvPicPr>
        <p:blipFill>
          <a:blip r:embed="rId3">
            <a:alphaModFix/>
          </a:blip>
          <a:stretch>
            <a:fillRect/>
          </a:stretch>
        </p:blipFill>
        <p:spPr>
          <a:xfrm>
            <a:off x="5372825" y="169550"/>
            <a:ext cx="3105474" cy="2124800"/>
          </a:xfrm>
          <a:prstGeom prst="rect">
            <a:avLst/>
          </a:prstGeom>
          <a:noFill/>
          <a:ln>
            <a:noFill/>
          </a:ln>
        </p:spPr>
      </p:pic>
      <p:pic>
        <p:nvPicPr>
          <p:cNvPr id="110" name="Google Shape;110;p20"/>
          <p:cNvPicPr preferRelativeResize="0"/>
          <p:nvPr/>
        </p:nvPicPr>
        <p:blipFill>
          <a:blip r:embed="rId4">
            <a:alphaModFix/>
          </a:blip>
          <a:stretch>
            <a:fillRect/>
          </a:stretch>
        </p:blipFill>
        <p:spPr>
          <a:xfrm>
            <a:off x="5639112" y="2430300"/>
            <a:ext cx="2572890" cy="1760400"/>
          </a:xfrm>
          <a:prstGeom prst="rect">
            <a:avLst/>
          </a:prstGeom>
          <a:noFill/>
          <a:ln>
            <a:noFill/>
          </a:ln>
        </p:spPr>
      </p:pic>
      <p:sp>
        <p:nvSpPr>
          <p:cNvPr id="111" name="Google Shape;111;p20"/>
          <p:cNvSpPr txBox="1"/>
          <p:nvPr/>
        </p:nvSpPr>
        <p:spPr>
          <a:xfrm>
            <a:off x="4919013" y="4850175"/>
            <a:ext cx="4013100" cy="2076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800">
                <a:latin typeface="Times New Roman"/>
                <a:ea typeface="Times New Roman"/>
                <a:cs typeface="Times New Roman"/>
                <a:sym typeface="Times New Roman"/>
              </a:rPr>
              <a:t>Images courtesy of HTC VIVE https://www.vive.com/us/product/vive-virtual-reality-system/</a:t>
            </a:r>
            <a:endParaRPr sz="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Overview</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HTC VIVE is a wearable Virtual Reality (VR) device.  VIVE has been used in a variety of applications such as gaming, interactive media, and the enterprise.  VIVE provides developers with a Software Development Kit (SDK) in order to create custom VR </a:t>
            </a:r>
            <a:r>
              <a:rPr lang="en"/>
              <a:t>experiences</a:t>
            </a:r>
            <a:r>
              <a:rPr lang="en"/>
              <a:t>.  The VIVE ecosystem has a dedicated game store built on top of Steam</a:t>
            </a:r>
            <a:r>
              <a:rPr baseline="30000" lang="en"/>
              <a:t>[1]</a:t>
            </a:r>
            <a:r>
              <a:rPr lang="en"/>
              <a:t> where developers can release games and experiences for consumers.</a:t>
            </a:r>
            <a:endParaRPr/>
          </a:p>
          <a:p>
            <a:pPr indent="0" lvl="0" marL="0" rtl="0">
              <a:spcBef>
                <a:spcPts val="1600"/>
              </a:spcBef>
              <a:spcAft>
                <a:spcPts val="0"/>
              </a:spcAft>
              <a:buNone/>
            </a:pPr>
            <a:r>
              <a:rPr lang="en"/>
              <a:t>There</a:t>
            </a:r>
            <a:r>
              <a:rPr lang="en"/>
              <a:t> are 3 main components of the VIVE system:</a:t>
            </a:r>
            <a:endParaRPr/>
          </a:p>
          <a:p>
            <a:pPr indent="-342900" lvl="0" marL="457200" rtl="0">
              <a:spcBef>
                <a:spcPts val="1600"/>
              </a:spcBef>
              <a:spcAft>
                <a:spcPts val="0"/>
              </a:spcAft>
              <a:buSzPts val="1800"/>
              <a:buAutoNum type="arabicPeriod"/>
            </a:pPr>
            <a:r>
              <a:rPr lang="en"/>
              <a:t>Headset</a:t>
            </a:r>
            <a:endParaRPr/>
          </a:p>
          <a:p>
            <a:pPr indent="-342900" lvl="0" marL="457200" rtl="0">
              <a:spcBef>
                <a:spcPts val="0"/>
              </a:spcBef>
              <a:spcAft>
                <a:spcPts val="0"/>
              </a:spcAft>
              <a:buSzPts val="1800"/>
              <a:buAutoNum type="arabicPeriod"/>
            </a:pPr>
            <a:r>
              <a:rPr lang="en"/>
              <a:t>Hand-held controllers</a:t>
            </a:r>
            <a:endParaRPr/>
          </a:p>
          <a:p>
            <a:pPr indent="-342900" lvl="0" marL="457200" rtl="0">
              <a:spcBef>
                <a:spcPts val="0"/>
              </a:spcBef>
              <a:spcAft>
                <a:spcPts val="0"/>
              </a:spcAft>
              <a:buSzPts val="1800"/>
              <a:buAutoNum type="arabicPeriod"/>
            </a:pPr>
            <a:r>
              <a:rPr lang="en"/>
              <a:t>Room sensors</a:t>
            </a:r>
            <a:endParaRPr/>
          </a:p>
        </p:txBody>
      </p:sp>
      <p:sp>
        <p:nvSpPr>
          <p:cNvPr id="118" name="Google Shape;118;p21"/>
          <p:cNvSpPr txBox="1"/>
          <p:nvPr/>
        </p:nvSpPr>
        <p:spPr>
          <a:xfrm>
            <a:off x="343750" y="4700900"/>
            <a:ext cx="3076500" cy="3009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200">
                <a:solidFill>
                  <a:schemeClr val="accent3"/>
                </a:solidFill>
                <a:latin typeface="Average"/>
                <a:ea typeface="Average"/>
                <a:cs typeface="Average"/>
                <a:sym typeface="Average"/>
              </a:rPr>
              <a:t>[1] https://store</a:t>
            </a:r>
            <a:r>
              <a:rPr lang="en" sz="1200">
                <a:solidFill>
                  <a:schemeClr val="accent3"/>
                </a:solidFill>
                <a:latin typeface="Average"/>
                <a:ea typeface="Average"/>
                <a:cs typeface="Average"/>
                <a:sym typeface="Average"/>
              </a:rPr>
              <a:t>.</a:t>
            </a:r>
            <a:r>
              <a:rPr lang="en" sz="1200">
                <a:solidFill>
                  <a:schemeClr val="accent3"/>
                </a:solidFill>
                <a:latin typeface="Average"/>
                <a:ea typeface="Average"/>
                <a:cs typeface="Average"/>
                <a:sym typeface="Average"/>
              </a:rPr>
              <a:t>steampowered.com/</a:t>
            </a:r>
            <a:endParaRPr sz="12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