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94710"/>
  </p:normalViewPr>
  <p:slideViewPr>
    <p:cSldViewPr snapToGrid="0">
      <p:cViewPr varScale="1">
        <p:scale>
          <a:sx n="103" d="100"/>
          <a:sy n="103" d="100"/>
        </p:scale>
        <p:origin x="126"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4/20/2025</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14909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4/20/2025</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7582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4/20/2025</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3937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4/20/2025</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3171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4/20/2025</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64119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4/20/2025</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847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4/20/2025</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7573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4/20/2025</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0876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4/20/2025</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077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4/20/2025</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875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4/20/2025</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7547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4/20/2025</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409244768"/>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atlassian.com/agile/project-management/project-management-framewor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344A7-B235-AA35-5560-1131AEECC96A}"/>
              </a:ext>
            </a:extLst>
          </p:cNvPr>
          <p:cNvSpPr>
            <a:spLocks noGrp="1"/>
          </p:cNvSpPr>
          <p:nvPr>
            <p:ph type="ctrTitle"/>
          </p:nvPr>
        </p:nvSpPr>
        <p:spPr>
          <a:xfrm>
            <a:off x="5588759" y="540000"/>
            <a:ext cx="6353032" cy="1834710"/>
          </a:xfrm>
        </p:spPr>
        <p:txBody>
          <a:bodyPr>
            <a:normAutofit/>
          </a:bodyPr>
          <a:lstStyle/>
          <a:p>
            <a:r>
              <a:rPr lang="en-US" dirty="0"/>
              <a:t>This is Agile.</a:t>
            </a:r>
          </a:p>
        </p:txBody>
      </p:sp>
      <p:sp>
        <p:nvSpPr>
          <p:cNvPr id="3" name="Subtitle 2">
            <a:extLst>
              <a:ext uri="{FF2B5EF4-FFF2-40B4-BE49-F238E27FC236}">
                <a16:creationId xmlns:a16="http://schemas.microsoft.com/office/drawing/2014/main" id="{FFF409E4-37CE-1C43-DB74-2A71A62D8058}"/>
              </a:ext>
            </a:extLst>
          </p:cNvPr>
          <p:cNvSpPr>
            <a:spLocks noGrp="1"/>
          </p:cNvSpPr>
          <p:nvPr>
            <p:ph type="subTitle" idx="1"/>
          </p:nvPr>
        </p:nvSpPr>
        <p:spPr>
          <a:xfrm>
            <a:off x="7153200" y="4988476"/>
            <a:ext cx="4500561" cy="1320249"/>
          </a:xfrm>
        </p:spPr>
        <p:txBody>
          <a:bodyPr>
            <a:normAutofit/>
          </a:bodyPr>
          <a:lstStyle/>
          <a:p>
            <a:r>
              <a:rPr lang="en-US" dirty="0"/>
              <a:t>BY: </a:t>
            </a:r>
          </a:p>
          <a:p>
            <a:r>
              <a:rPr lang="en-US" dirty="0"/>
              <a:t>Benjamin Roberson</a:t>
            </a:r>
          </a:p>
        </p:txBody>
      </p:sp>
      <p:grpSp>
        <p:nvGrpSpPr>
          <p:cNvPr id="11" name="Group 10">
            <a:extLst>
              <a:ext uri="{FF2B5EF4-FFF2-40B4-BE49-F238E27FC236}">
                <a16:creationId xmlns:a16="http://schemas.microsoft.com/office/drawing/2014/main" id="{4B7AF231-444C-44D0-B791-BAFE395E3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1" y="3600"/>
            <a:ext cx="7266875" cy="6854400"/>
            <a:chOff x="4925125" y="3600"/>
            <a:chExt cx="7266875" cy="6854400"/>
          </a:xfrm>
        </p:grpSpPr>
        <p:sp>
          <p:nvSpPr>
            <p:cNvPr id="12" name="Oval 11">
              <a:extLst>
                <a:ext uri="{FF2B5EF4-FFF2-40B4-BE49-F238E27FC236}">
                  <a16:creationId xmlns:a16="http://schemas.microsoft.com/office/drawing/2014/main" id="{6152793A-5125-41FA-AEF6-96C5463D0A7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3C1632F-098D-4A05-B248-04B7ABFE00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A85C0F5-DDEB-454E-A0E4-B6F0FB4CAB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Neon laser lights aligned to form a triangle">
            <a:extLst>
              <a:ext uri="{FF2B5EF4-FFF2-40B4-BE49-F238E27FC236}">
                <a16:creationId xmlns:a16="http://schemas.microsoft.com/office/drawing/2014/main" id="{79D0236B-3573-1967-0417-254EC1875503}"/>
              </a:ext>
            </a:extLst>
          </p:cNvPr>
          <p:cNvPicPr>
            <a:picLocks noChangeAspect="1"/>
          </p:cNvPicPr>
          <p:nvPr/>
        </p:nvPicPr>
        <p:blipFill>
          <a:blip r:embed="rId2"/>
          <a:srcRect l="18556" r="18944"/>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50775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AC68-A893-B90A-F733-0E1407860001}"/>
              </a:ext>
            </a:extLst>
          </p:cNvPr>
          <p:cNvSpPr>
            <a:spLocks noGrp="1"/>
          </p:cNvSpPr>
          <p:nvPr>
            <p:ph type="title"/>
          </p:nvPr>
        </p:nvSpPr>
        <p:spPr/>
        <p:txBody>
          <a:bodyPr>
            <a:normAutofit/>
          </a:bodyPr>
          <a:lstStyle/>
          <a:p>
            <a:r>
              <a:rPr lang="en-US" dirty="0"/>
              <a:t>Sources:</a:t>
            </a:r>
          </a:p>
        </p:txBody>
      </p:sp>
      <p:sp>
        <p:nvSpPr>
          <p:cNvPr id="3" name="Content Placeholder 2">
            <a:extLst>
              <a:ext uri="{FF2B5EF4-FFF2-40B4-BE49-F238E27FC236}">
                <a16:creationId xmlns:a16="http://schemas.microsoft.com/office/drawing/2014/main" id="{C342D170-018C-7814-582F-2C1BF86933BD}"/>
              </a:ext>
            </a:extLst>
          </p:cNvPr>
          <p:cNvSpPr>
            <a:spLocks noGrp="1"/>
          </p:cNvSpPr>
          <p:nvPr>
            <p:ph idx="1"/>
          </p:nvPr>
        </p:nvSpPr>
        <p:spPr/>
        <p:txBody>
          <a:bodyPr/>
          <a:lstStyle/>
          <a:p>
            <a:r>
              <a:rPr lang="en-US" dirty="0" err="1"/>
              <a:t>Scrum.org</a:t>
            </a:r>
            <a:r>
              <a:rPr lang="en-US" dirty="0"/>
              <a:t>. (n.d.). Accountability, responsibility and roles. </a:t>
            </a:r>
            <a:r>
              <a:rPr lang="en-US" dirty="0" err="1"/>
              <a:t>Scrum.org</a:t>
            </a:r>
            <a:r>
              <a:rPr lang="en-US" dirty="0"/>
              <a:t>. https://</a:t>
            </a:r>
            <a:r>
              <a:rPr lang="en-US" dirty="0" err="1"/>
              <a:t>www.scrum.org</a:t>
            </a:r>
            <a:r>
              <a:rPr lang="en-US" dirty="0"/>
              <a:t>/resources/accountability-responsibility-and-roles</a:t>
            </a:r>
          </a:p>
          <a:p>
            <a:r>
              <a:rPr lang="en-US" dirty="0"/>
              <a:t>West, D. (n.d.). A deep dive into Scrum team roles. Atlassian. Retrieved April 20, 2025, from https://www.atlassian.com/agile/scrum/roles</a:t>
            </a:r>
          </a:p>
          <a:p>
            <a:r>
              <a:rPr lang="en-US" dirty="0"/>
              <a:t>Atlassian. (n.d.). Agile vs Waterfall. Atlassian. </a:t>
            </a:r>
            <a:r>
              <a:rPr lang="en-US" dirty="0">
                <a:hlinkClick r:id="rId2"/>
              </a:rPr>
              <a:t>https://www.atlassian.com/agile/project-management/project-management-frameworks</a:t>
            </a:r>
            <a:endParaRPr lang="en-US" dirty="0"/>
          </a:p>
          <a:p>
            <a:r>
              <a:rPr lang="en-US" dirty="0"/>
              <a:t>IBM. (n.d.). Waterfall model in software engineering. IBM Documentation. https://www.ibm.com/docs/en/elm/7.0.2?topic=management-waterfall-model</a:t>
            </a:r>
          </a:p>
          <a:p>
            <a:endParaRPr lang="en-US" dirty="0"/>
          </a:p>
        </p:txBody>
      </p:sp>
    </p:spTree>
    <p:extLst>
      <p:ext uri="{BB962C8B-B14F-4D97-AF65-F5344CB8AC3E}">
        <p14:creationId xmlns:p14="http://schemas.microsoft.com/office/powerpoint/2010/main" val="282784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CBCA-7447-3404-6D6C-6C779DFD5EAE}"/>
              </a:ext>
            </a:extLst>
          </p:cNvPr>
          <p:cNvSpPr>
            <a:spLocks noGrp="1"/>
          </p:cNvSpPr>
          <p:nvPr>
            <p:ph type="title"/>
          </p:nvPr>
        </p:nvSpPr>
        <p:spPr/>
        <p:txBody>
          <a:bodyPr/>
          <a:lstStyle/>
          <a:p>
            <a:r>
              <a:rPr lang="en-US" dirty="0"/>
              <a:t>Roles of a Scrum-Agile team:</a:t>
            </a:r>
          </a:p>
        </p:txBody>
      </p:sp>
      <p:sp>
        <p:nvSpPr>
          <p:cNvPr id="3" name="Content Placeholder 2">
            <a:extLst>
              <a:ext uri="{FF2B5EF4-FFF2-40B4-BE49-F238E27FC236}">
                <a16:creationId xmlns:a16="http://schemas.microsoft.com/office/drawing/2014/main" id="{B2342D59-18B2-3792-E763-35AC5EFAAA9E}"/>
              </a:ext>
            </a:extLst>
          </p:cNvPr>
          <p:cNvSpPr>
            <a:spLocks noGrp="1"/>
          </p:cNvSpPr>
          <p:nvPr>
            <p:ph idx="1"/>
          </p:nvPr>
        </p:nvSpPr>
        <p:spPr/>
        <p:txBody>
          <a:bodyPr/>
          <a:lstStyle/>
          <a:p>
            <a:r>
              <a:rPr lang="en-US" sz="3600" dirty="0"/>
              <a:t>Product Owner</a:t>
            </a:r>
          </a:p>
          <a:p>
            <a:r>
              <a:rPr lang="en-US" sz="3600" dirty="0"/>
              <a:t>Scrum Master</a:t>
            </a:r>
          </a:p>
          <a:p>
            <a:r>
              <a:rPr lang="en-US" sz="3600" dirty="0"/>
              <a:t>Developer(s)</a:t>
            </a:r>
          </a:p>
          <a:p>
            <a:r>
              <a:rPr lang="en-US" sz="3600" dirty="0"/>
              <a:t>Tester(s) - (Optional on smaller teams)</a:t>
            </a:r>
          </a:p>
          <a:p>
            <a:endParaRPr lang="en-US" dirty="0"/>
          </a:p>
        </p:txBody>
      </p:sp>
    </p:spTree>
    <p:extLst>
      <p:ext uri="{BB962C8B-B14F-4D97-AF65-F5344CB8AC3E}">
        <p14:creationId xmlns:p14="http://schemas.microsoft.com/office/powerpoint/2010/main" val="401390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457-91AE-D15E-335E-99A74281F4E2}"/>
              </a:ext>
            </a:extLst>
          </p:cNvPr>
          <p:cNvSpPr>
            <a:spLocks noGrp="1"/>
          </p:cNvSpPr>
          <p:nvPr>
            <p:ph type="title"/>
          </p:nvPr>
        </p:nvSpPr>
        <p:spPr/>
        <p:txBody>
          <a:bodyPr/>
          <a:lstStyle/>
          <a:p>
            <a:r>
              <a:rPr lang="en-US" dirty="0"/>
              <a:t>Product Owner:</a:t>
            </a:r>
            <a:br>
              <a:rPr lang="en-US" dirty="0"/>
            </a:br>
            <a:endParaRPr lang="en-US" dirty="0"/>
          </a:p>
        </p:txBody>
      </p:sp>
      <p:sp>
        <p:nvSpPr>
          <p:cNvPr id="3" name="Content Placeholder 2">
            <a:extLst>
              <a:ext uri="{FF2B5EF4-FFF2-40B4-BE49-F238E27FC236}">
                <a16:creationId xmlns:a16="http://schemas.microsoft.com/office/drawing/2014/main" id="{E5CA17E0-438D-11DF-2405-3CCC3CDA147B}"/>
              </a:ext>
            </a:extLst>
          </p:cNvPr>
          <p:cNvSpPr>
            <a:spLocks noGrp="1"/>
          </p:cNvSpPr>
          <p:nvPr>
            <p:ph idx="1"/>
          </p:nvPr>
        </p:nvSpPr>
        <p:spPr/>
        <p:txBody>
          <a:bodyPr/>
          <a:lstStyle/>
          <a:p>
            <a:r>
              <a:rPr lang="en-US" sz="2400" dirty="0"/>
              <a:t>Maximizes value for customers, users, and organization.</a:t>
            </a:r>
          </a:p>
          <a:p>
            <a:r>
              <a:rPr lang="en-US" sz="2400" dirty="0"/>
              <a:t>Works with stakeholders and collaborates with scrum team to balance the vision and the value.</a:t>
            </a:r>
          </a:p>
          <a:p>
            <a:r>
              <a:rPr lang="en-US" sz="2400" dirty="0"/>
              <a:t>Great product owners are focused, decisive, humble, and clear communicators.</a:t>
            </a:r>
          </a:p>
          <a:p>
            <a:r>
              <a:rPr lang="en-US" sz="2400" dirty="0"/>
              <a:t>Effective product owners will empower growth and unlock the team’s creative potential. </a:t>
            </a:r>
          </a:p>
          <a:p>
            <a:endParaRPr lang="en-US" dirty="0"/>
          </a:p>
        </p:txBody>
      </p:sp>
    </p:spTree>
    <p:extLst>
      <p:ext uri="{BB962C8B-B14F-4D97-AF65-F5344CB8AC3E}">
        <p14:creationId xmlns:p14="http://schemas.microsoft.com/office/powerpoint/2010/main" val="210939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91A1-07FE-0FE1-ABA4-E965EB7FB2B0}"/>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id="{902B313C-F667-4D06-007F-8A4F6E390E29}"/>
              </a:ext>
            </a:extLst>
          </p:cNvPr>
          <p:cNvSpPr>
            <a:spLocks noGrp="1"/>
          </p:cNvSpPr>
          <p:nvPr>
            <p:ph idx="1"/>
          </p:nvPr>
        </p:nvSpPr>
        <p:spPr/>
        <p:txBody>
          <a:bodyPr>
            <a:normAutofit fontScale="92500"/>
          </a:bodyPr>
          <a:lstStyle/>
          <a:p>
            <a:r>
              <a:rPr lang="en-US" sz="2400" dirty="0"/>
              <a:t>This position is centered at the crossroads of collaboration, leadership, and continuous improvement.</a:t>
            </a:r>
          </a:p>
          <a:p>
            <a:r>
              <a:rPr lang="en-US" sz="2400" dirty="0"/>
              <a:t>Scrum master ensures impediments are mitigated and the team can work smoothly. </a:t>
            </a:r>
          </a:p>
          <a:p>
            <a:r>
              <a:rPr lang="en-US" sz="2400" dirty="0"/>
              <a:t>Runs the meetings for the team. IE. Daily stand up, sprint planning, sprint review, retrospective, etc.</a:t>
            </a:r>
          </a:p>
          <a:p>
            <a:r>
              <a:rPr lang="en-US" sz="2400" dirty="0"/>
              <a:t>Helps the team learn, understand and use the agile methodology to its fullest.</a:t>
            </a:r>
          </a:p>
          <a:p>
            <a:endParaRPr lang="en-US" dirty="0"/>
          </a:p>
        </p:txBody>
      </p:sp>
    </p:spTree>
    <p:extLst>
      <p:ext uri="{BB962C8B-B14F-4D97-AF65-F5344CB8AC3E}">
        <p14:creationId xmlns:p14="http://schemas.microsoft.com/office/powerpoint/2010/main" val="346969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505C0-B7BC-35A8-01BB-3C56A7E53ACD}"/>
              </a:ext>
            </a:extLst>
          </p:cNvPr>
          <p:cNvSpPr>
            <a:spLocks noGrp="1"/>
          </p:cNvSpPr>
          <p:nvPr>
            <p:ph type="title"/>
          </p:nvPr>
        </p:nvSpPr>
        <p:spPr/>
        <p:txBody>
          <a:bodyPr/>
          <a:lstStyle/>
          <a:p>
            <a:r>
              <a:rPr lang="en-US" dirty="0"/>
              <a:t>Developer(s)</a:t>
            </a:r>
          </a:p>
        </p:txBody>
      </p:sp>
      <p:sp>
        <p:nvSpPr>
          <p:cNvPr id="3" name="Content Placeholder 2">
            <a:extLst>
              <a:ext uri="{FF2B5EF4-FFF2-40B4-BE49-F238E27FC236}">
                <a16:creationId xmlns:a16="http://schemas.microsoft.com/office/drawing/2014/main" id="{FDAC1207-9530-C9BE-9DD4-4E3579E90B29}"/>
              </a:ext>
            </a:extLst>
          </p:cNvPr>
          <p:cNvSpPr>
            <a:spLocks noGrp="1"/>
          </p:cNvSpPr>
          <p:nvPr>
            <p:ph idx="1"/>
          </p:nvPr>
        </p:nvSpPr>
        <p:spPr/>
        <p:txBody>
          <a:bodyPr>
            <a:normAutofit/>
          </a:bodyPr>
          <a:lstStyle/>
          <a:p>
            <a:r>
              <a:rPr lang="en-US" sz="2400" dirty="0"/>
              <a:t>Developers focus on sustainable development, rather than heroics.</a:t>
            </a:r>
          </a:p>
          <a:p>
            <a:r>
              <a:rPr lang="en-US" sz="2400" dirty="0"/>
              <a:t>Developers build strong relationships with product management, design, QA, and operations.</a:t>
            </a:r>
          </a:p>
          <a:p>
            <a:r>
              <a:rPr lang="en-US" sz="2400" dirty="0"/>
              <a:t>They write the code and help complete the tasks.</a:t>
            </a:r>
          </a:p>
          <a:p>
            <a:r>
              <a:rPr lang="en-US" sz="2400" dirty="0"/>
              <a:t>Developers meet in daily standup and other meetings to ensure they are on the same page and work to get around obstacles that could be in their way.</a:t>
            </a:r>
          </a:p>
        </p:txBody>
      </p:sp>
    </p:spTree>
    <p:extLst>
      <p:ext uri="{BB962C8B-B14F-4D97-AF65-F5344CB8AC3E}">
        <p14:creationId xmlns:p14="http://schemas.microsoft.com/office/powerpoint/2010/main" val="190269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603D-55BF-B142-E93F-E475DBA23F84}"/>
              </a:ext>
            </a:extLst>
          </p:cNvPr>
          <p:cNvSpPr>
            <a:spLocks noGrp="1"/>
          </p:cNvSpPr>
          <p:nvPr>
            <p:ph type="title"/>
          </p:nvPr>
        </p:nvSpPr>
        <p:spPr/>
        <p:txBody>
          <a:bodyPr/>
          <a:lstStyle/>
          <a:p>
            <a:r>
              <a:rPr lang="en-US" dirty="0"/>
              <a:t>Tester(s):</a:t>
            </a:r>
          </a:p>
        </p:txBody>
      </p:sp>
      <p:sp>
        <p:nvSpPr>
          <p:cNvPr id="3" name="Content Placeholder 2">
            <a:extLst>
              <a:ext uri="{FF2B5EF4-FFF2-40B4-BE49-F238E27FC236}">
                <a16:creationId xmlns:a16="http://schemas.microsoft.com/office/drawing/2014/main" id="{585ACEBC-EA45-5304-B6B6-44F948510CF0}"/>
              </a:ext>
            </a:extLst>
          </p:cNvPr>
          <p:cNvSpPr>
            <a:spLocks noGrp="1"/>
          </p:cNvSpPr>
          <p:nvPr>
            <p:ph idx="1"/>
          </p:nvPr>
        </p:nvSpPr>
        <p:spPr/>
        <p:txBody>
          <a:bodyPr/>
          <a:lstStyle/>
          <a:p>
            <a:r>
              <a:rPr lang="en-US" sz="2400" dirty="0"/>
              <a:t>Works in conjunction with the developers to ensure the definition of done is achieved with minimal issues. </a:t>
            </a:r>
          </a:p>
          <a:p>
            <a:r>
              <a:rPr lang="en-US" sz="2400" dirty="0"/>
              <a:t>They ensure the edge cases are tested to minimize weird bugs.</a:t>
            </a:r>
          </a:p>
          <a:p>
            <a:r>
              <a:rPr lang="en-US" sz="2400" dirty="0"/>
              <a:t>Use continuous integration and other systems to ensure the code written works well with the rest of the project.</a:t>
            </a:r>
          </a:p>
          <a:p>
            <a:r>
              <a:rPr lang="en-US" sz="2400" dirty="0"/>
              <a:t>Creates tests and tests code as it is completed to catch issues early.</a:t>
            </a:r>
          </a:p>
          <a:p>
            <a:endParaRPr lang="en-US" dirty="0"/>
          </a:p>
        </p:txBody>
      </p:sp>
    </p:spTree>
    <p:extLst>
      <p:ext uri="{BB962C8B-B14F-4D97-AF65-F5344CB8AC3E}">
        <p14:creationId xmlns:p14="http://schemas.microsoft.com/office/powerpoint/2010/main" val="2079590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83B0-3393-E996-8116-5883E3E10AAB}"/>
              </a:ext>
            </a:extLst>
          </p:cNvPr>
          <p:cNvSpPr>
            <a:spLocks noGrp="1"/>
          </p:cNvSpPr>
          <p:nvPr>
            <p:ph type="title"/>
          </p:nvPr>
        </p:nvSpPr>
        <p:spPr/>
        <p:txBody>
          <a:bodyPr/>
          <a:lstStyle/>
          <a:p>
            <a:r>
              <a:rPr lang="en-US" dirty="0"/>
              <a:t>Phases of Agile:</a:t>
            </a:r>
            <a:br>
              <a:rPr lang="en-US" dirty="0"/>
            </a:br>
            <a:endParaRPr lang="en-US" dirty="0"/>
          </a:p>
        </p:txBody>
      </p:sp>
      <p:sp>
        <p:nvSpPr>
          <p:cNvPr id="3" name="Content Placeholder 2">
            <a:extLst>
              <a:ext uri="{FF2B5EF4-FFF2-40B4-BE49-F238E27FC236}">
                <a16:creationId xmlns:a16="http://schemas.microsoft.com/office/drawing/2014/main" id="{04133BF5-20F5-6229-E6F0-7E80646D289D}"/>
              </a:ext>
            </a:extLst>
          </p:cNvPr>
          <p:cNvSpPr>
            <a:spLocks noGrp="1"/>
          </p:cNvSpPr>
          <p:nvPr>
            <p:ph idx="1"/>
          </p:nvPr>
        </p:nvSpPr>
        <p:spPr>
          <a:xfrm>
            <a:off x="540000" y="1548883"/>
            <a:ext cx="11101136" cy="4759842"/>
          </a:xfrm>
        </p:spPr>
        <p:txBody>
          <a:bodyPr>
            <a:normAutofit fontScale="92500" lnSpcReduction="10000"/>
          </a:bodyPr>
          <a:lstStyle/>
          <a:p>
            <a:r>
              <a:rPr lang="en-US" dirty="0"/>
              <a:t>Requirement gathering and Concepts: This is where we learn what the client is needing. Get the overall idea of the features and user stories.</a:t>
            </a:r>
          </a:p>
          <a:p>
            <a:r>
              <a:rPr lang="en-US" dirty="0"/>
              <a:t>Planning: This is sprint planning. Decide what work will be done in the sprint based on estimated time and resources needed.</a:t>
            </a:r>
          </a:p>
          <a:p>
            <a:r>
              <a:rPr lang="en-US" dirty="0"/>
              <a:t>Design: Figuring out what the architecture is going to be, how the solution is going to look, that sort of thing.</a:t>
            </a:r>
          </a:p>
          <a:p>
            <a:r>
              <a:rPr lang="en-US" dirty="0"/>
              <a:t>Development: This is when the code is written.</a:t>
            </a:r>
          </a:p>
          <a:p>
            <a:r>
              <a:rPr lang="en-US" dirty="0"/>
              <a:t>Testing: While the code is being written, tests are also being worked on. These test functionality, including edge cases and integration.</a:t>
            </a:r>
          </a:p>
          <a:p>
            <a:r>
              <a:rPr lang="en-US" dirty="0"/>
              <a:t>Deployment: This is the release of the features or products after the sprint is complete and the work is considered done.</a:t>
            </a:r>
          </a:p>
          <a:p>
            <a:r>
              <a:rPr lang="en-US" dirty="0"/>
              <a:t>Review/Retrospective: Comes after everything in the sprint. Goes over what went well and what could improve. Includes the whole team and the stakeholders or clients.</a:t>
            </a:r>
          </a:p>
        </p:txBody>
      </p:sp>
    </p:spTree>
    <p:extLst>
      <p:ext uri="{BB962C8B-B14F-4D97-AF65-F5344CB8AC3E}">
        <p14:creationId xmlns:p14="http://schemas.microsoft.com/office/powerpoint/2010/main" val="2306602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A29E-BF1C-9C22-439B-6F805DB63CF3}"/>
              </a:ext>
            </a:extLst>
          </p:cNvPr>
          <p:cNvSpPr>
            <a:spLocks noGrp="1"/>
          </p:cNvSpPr>
          <p:nvPr>
            <p:ph type="title"/>
          </p:nvPr>
        </p:nvSpPr>
        <p:spPr/>
        <p:txBody>
          <a:bodyPr/>
          <a:lstStyle/>
          <a:p>
            <a:r>
              <a:rPr lang="en-US" dirty="0"/>
              <a:t>Waterfall Overview:</a:t>
            </a:r>
          </a:p>
        </p:txBody>
      </p:sp>
      <p:sp>
        <p:nvSpPr>
          <p:cNvPr id="3" name="Content Placeholder 2">
            <a:extLst>
              <a:ext uri="{FF2B5EF4-FFF2-40B4-BE49-F238E27FC236}">
                <a16:creationId xmlns:a16="http://schemas.microsoft.com/office/drawing/2014/main" id="{6D4006E7-A7E9-3D9D-2004-01732E9D94B5}"/>
              </a:ext>
            </a:extLst>
          </p:cNvPr>
          <p:cNvSpPr>
            <a:spLocks noGrp="1"/>
          </p:cNvSpPr>
          <p:nvPr>
            <p:ph idx="1"/>
          </p:nvPr>
        </p:nvSpPr>
        <p:spPr>
          <a:xfrm>
            <a:off x="540000" y="1763487"/>
            <a:ext cx="11101136" cy="4545238"/>
          </a:xfrm>
        </p:spPr>
        <p:txBody>
          <a:bodyPr/>
          <a:lstStyle/>
          <a:p>
            <a:r>
              <a:rPr lang="en-US" dirty="0"/>
              <a:t>The waterfall method entails setting up a system for how to go about a project. It looks similar in some ways to an agile methodology when it comes to what is included. There is requirements gathering, system design, implementation, verification</a:t>
            </a:r>
            <a:r>
              <a:rPr lang="en-US"/>
              <a:t>, and </a:t>
            </a:r>
            <a:r>
              <a:rPr lang="en-US" dirty="0"/>
              <a:t>maintenance. </a:t>
            </a:r>
          </a:p>
          <a:p>
            <a:r>
              <a:rPr lang="en-US" dirty="0"/>
              <a:t>With waterfall, all of these happen pretty much in the order written above. There is no cycle where things are coded, tested, deployed, and then back to system design. It starts from the top and goes to the bottom. Any changes that are made in the process must reset the system in a way that uses a lot more manhours and rework due to everything being set up and designed up front.</a:t>
            </a:r>
          </a:p>
          <a:p>
            <a:r>
              <a:rPr lang="en-US" dirty="0"/>
              <a:t>When SNHU Travel asked us to change the vacation packages, if we were in waterfall method, we would have had to redesign everything from that point on to the end. This would have taken more time and resources compared to the scrum-agile method that was used.</a:t>
            </a:r>
          </a:p>
        </p:txBody>
      </p:sp>
    </p:spTree>
    <p:extLst>
      <p:ext uri="{BB962C8B-B14F-4D97-AF65-F5344CB8AC3E}">
        <p14:creationId xmlns:p14="http://schemas.microsoft.com/office/powerpoint/2010/main" val="150565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A3BD-A9FC-6832-B314-42D0D887D261}"/>
              </a:ext>
            </a:extLst>
          </p:cNvPr>
          <p:cNvSpPr>
            <a:spLocks noGrp="1"/>
          </p:cNvSpPr>
          <p:nvPr>
            <p:ph type="title"/>
          </p:nvPr>
        </p:nvSpPr>
        <p:spPr/>
        <p:txBody>
          <a:bodyPr/>
          <a:lstStyle/>
          <a:p>
            <a:r>
              <a:rPr lang="en-US" dirty="0"/>
              <a:t>Agile or Waterfall?</a:t>
            </a:r>
          </a:p>
        </p:txBody>
      </p:sp>
      <p:sp>
        <p:nvSpPr>
          <p:cNvPr id="3" name="Content Placeholder 2">
            <a:extLst>
              <a:ext uri="{FF2B5EF4-FFF2-40B4-BE49-F238E27FC236}">
                <a16:creationId xmlns:a16="http://schemas.microsoft.com/office/drawing/2014/main" id="{19BDAC82-41F6-F08A-2B93-801AD4F99A5A}"/>
              </a:ext>
            </a:extLst>
          </p:cNvPr>
          <p:cNvSpPr>
            <a:spLocks noGrp="1"/>
          </p:cNvSpPr>
          <p:nvPr>
            <p:ph idx="1"/>
          </p:nvPr>
        </p:nvSpPr>
        <p:spPr/>
        <p:txBody>
          <a:bodyPr>
            <a:normAutofit fontScale="92500"/>
          </a:bodyPr>
          <a:lstStyle/>
          <a:p>
            <a:r>
              <a:rPr lang="en-US" dirty="0"/>
              <a:t>Waterfall is best suited for when the project has clear goals from the start to the end. The end result is clearly defined. An example would be something like a driveway being transformed from gravel to pavement. The steps are clear, and the planned result is unlikely going to change.</a:t>
            </a:r>
          </a:p>
          <a:p>
            <a:r>
              <a:rPr lang="en-US" dirty="0"/>
              <a:t>Agile opens the project up to adaptation. It helps when there is a goal in mind, but with any real chance of change. It allows for directions to change and plans to shift. Work is done is smaller components that can be completed quickly to allow for these changes without leaving a lot of unfinished projects on the table.</a:t>
            </a:r>
          </a:p>
          <a:p>
            <a:r>
              <a:rPr lang="en-US" dirty="0"/>
              <a:t>Agile worked best for SNHU Travel due to the possible shift in direction. Dealing with travel and fads, things change fast with the population’s idea of popular at the time. Being able to change to meet the needs of the customers is important for SNHU Travel to stay up to date with their customer base.</a:t>
            </a:r>
          </a:p>
        </p:txBody>
      </p:sp>
    </p:spTree>
    <p:extLst>
      <p:ext uri="{BB962C8B-B14F-4D97-AF65-F5344CB8AC3E}">
        <p14:creationId xmlns:p14="http://schemas.microsoft.com/office/powerpoint/2010/main" val="503732707"/>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430</TotalTime>
  <Words>963</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Avenir Next LT Pro</vt:lpstr>
      <vt:lpstr>Bell MT</vt:lpstr>
      <vt:lpstr>GlowVTI</vt:lpstr>
      <vt:lpstr>This is Agile.</vt:lpstr>
      <vt:lpstr>Roles of a Scrum-Agile team:</vt:lpstr>
      <vt:lpstr>Product Owner: </vt:lpstr>
      <vt:lpstr>Scrum Master:</vt:lpstr>
      <vt:lpstr>Developer(s)</vt:lpstr>
      <vt:lpstr>Tester(s):</vt:lpstr>
      <vt:lpstr>Phases of Agile: </vt:lpstr>
      <vt:lpstr>Waterfall Overview:</vt:lpstr>
      <vt:lpstr>Agile or Waterfall?</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Roberson, Benjamin</dc:creator>
  <cp:lastModifiedBy>Roberson, Benjamin</cp:lastModifiedBy>
  <cp:revision>4</cp:revision>
  <dcterms:created xsi:type="dcterms:W3CDTF">2025-04-17T03:20:04Z</dcterms:created>
  <dcterms:modified xsi:type="dcterms:W3CDTF">2025-04-21T04:59:36Z</dcterms:modified>
</cp:coreProperties>
</file>