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4"/>
  </p:notesMasterIdLst>
  <p:sldIdLst>
    <p:sldId id="261" r:id="rId2"/>
    <p:sldId id="274" r:id="rId3"/>
    <p:sldId id="267" r:id="rId4"/>
    <p:sldId id="309" r:id="rId5"/>
    <p:sldId id="270" r:id="rId6"/>
    <p:sldId id="311" r:id="rId7"/>
    <p:sldId id="310" r:id="rId8"/>
    <p:sldId id="284" r:id="rId9"/>
    <p:sldId id="277" r:id="rId10"/>
    <p:sldId id="312" r:id="rId11"/>
    <p:sldId id="313" r:id="rId12"/>
    <p:sldId id="278" r:id="rId13"/>
    <p:sldId id="286" r:id="rId14"/>
    <p:sldId id="314" r:id="rId15"/>
    <p:sldId id="315" r:id="rId16"/>
    <p:sldId id="316" r:id="rId17"/>
    <p:sldId id="279" r:id="rId18"/>
    <p:sldId id="287" r:id="rId19"/>
    <p:sldId id="301" r:id="rId20"/>
    <p:sldId id="280" r:id="rId21"/>
    <p:sldId id="288" r:id="rId22"/>
    <p:sldId id="281" r:id="rId23"/>
    <p:sldId id="289" r:id="rId24"/>
    <p:sldId id="282" r:id="rId25"/>
    <p:sldId id="303" r:id="rId26"/>
    <p:sldId id="304" r:id="rId27"/>
    <p:sldId id="305" r:id="rId28"/>
    <p:sldId id="306" r:id="rId29"/>
    <p:sldId id="317" r:id="rId30"/>
    <p:sldId id="308" r:id="rId31"/>
    <p:sldId id="283" r:id="rId32"/>
    <p:sldId id="291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E0ED1-882F-43EC-99A3-42A5808B5EA9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22AB5-52BE-4B4D-8800-F5A227668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51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F21D-B015-4673-8C34-1B6FC4B7D035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6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F21D-B015-4673-8C34-1B6FC4B7D035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4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F21D-B015-4673-8C34-1B6FC4B7D035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622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F21D-B015-4673-8C34-1B6FC4B7D035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4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F21D-B015-4673-8C34-1B6FC4B7D035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04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F21D-B015-4673-8C34-1B6FC4B7D035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95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44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67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47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98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10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129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305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70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8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57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36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64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35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95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04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58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FC63B-860C-4406-B401-D3424DACC7F4}" type="datetimeFigureOut">
              <a:rPr lang="es-ES" smtClean="0"/>
              <a:t>14/11/2016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82A743-92D5-458E-847A-1701A42329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70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va.net/projects/visualvm/downloads/download/release133/visualvm_launcher_u1_eclipse_36.z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2204" y="6058644"/>
            <a:ext cx="1858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Grupo Nº1</a:t>
            </a:r>
            <a:endParaRPr lang="es-E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67" y="1561138"/>
            <a:ext cx="6346468" cy="357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191516" y="880957"/>
            <a:ext cx="4296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Rendimiento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020668" y="4893168"/>
            <a:ext cx="6689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JVisualVM-ContiPerf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719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75" b="20525"/>
          <a:stretch/>
        </p:blipFill>
        <p:spPr bwMode="auto">
          <a:xfrm>
            <a:off x="755575" y="332656"/>
            <a:ext cx="7833315" cy="591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539552" y="188640"/>
            <a:ext cx="1080120" cy="648072"/>
          </a:xfrm>
          <a:prstGeom prst="round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1079612" y="4509120"/>
            <a:ext cx="1476164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6 Rectángulo redondeado"/>
          <p:cNvSpPr/>
          <p:nvPr/>
        </p:nvSpPr>
        <p:spPr>
          <a:xfrm>
            <a:off x="1232012" y="5229200"/>
            <a:ext cx="2043844" cy="576064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14 Conector recto de flecha"/>
          <p:cNvCxnSpPr/>
          <p:nvPr/>
        </p:nvCxnSpPr>
        <p:spPr>
          <a:xfrm>
            <a:off x="2411760" y="4941168"/>
            <a:ext cx="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5 Rectángulo redondeado"/>
          <p:cNvSpPr/>
          <p:nvPr/>
        </p:nvSpPr>
        <p:spPr>
          <a:xfrm>
            <a:off x="3491880" y="2420888"/>
            <a:ext cx="2088232" cy="867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17 Rectángulo redondeado"/>
          <p:cNvSpPr/>
          <p:nvPr/>
        </p:nvSpPr>
        <p:spPr>
          <a:xfrm>
            <a:off x="5868143" y="2437243"/>
            <a:ext cx="2720747" cy="867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8 Flecha curvada hacia arriba"/>
          <p:cNvSpPr/>
          <p:nvPr/>
        </p:nvSpPr>
        <p:spPr>
          <a:xfrm>
            <a:off x="4535996" y="3429000"/>
            <a:ext cx="3204356" cy="6480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9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8" y="390905"/>
            <a:ext cx="8609524" cy="6076190"/>
          </a:xfrm>
          <a:prstGeom prst="rect">
            <a:avLst/>
          </a:prstGeom>
        </p:spPr>
      </p:pic>
      <p:sp>
        <p:nvSpPr>
          <p:cNvPr id="3" name="6 Rectángulo redondeado"/>
          <p:cNvSpPr/>
          <p:nvPr/>
        </p:nvSpPr>
        <p:spPr>
          <a:xfrm>
            <a:off x="827584" y="3429000"/>
            <a:ext cx="936104" cy="151491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6 Rectángulo redondeado"/>
          <p:cNvSpPr/>
          <p:nvPr/>
        </p:nvSpPr>
        <p:spPr>
          <a:xfrm>
            <a:off x="2051720" y="1268760"/>
            <a:ext cx="6825042" cy="288032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6 Rectángulo redondeado"/>
          <p:cNvSpPr/>
          <p:nvPr/>
        </p:nvSpPr>
        <p:spPr>
          <a:xfrm>
            <a:off x="3851920" y="3292459"/>
            <a:ext cx="3888432" cy="288032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/>
          <p:cNvCxnSpPr>
            <a:stCxn id="3" idx="0"/>
          </p:cNvCxnSpPr>
          <p:nvPr/>
        </p:nvCxnSpPr>
        <p:spPr>
          <a:xfrm flipV="1">
            <a:off x="1295636" y="1556792"/>
            <a:ext cx="756084" cy="1872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6588224" y="1556792"/>
            <a:ext cx="0" cy="1735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4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ÍNDICE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82001" y="1373132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¿Qué es </a:t>
            </a:r>
            <a:r>
              <a:rPr lang="es-ES" sz="2400" dirty="0" err="1"/>
              <a:t>Profiling</a:t>
            </a:r>
            <a:r>
              <a:rPr lang="es-ES" sz="2400" dirty="0"/>
              <a:t>?</a:t>
            </a:r>
          </a:p>
          <a:p>
            <a:r>
              <a:rPr lang="es-ES" sz="2400" dirty="0" err="1"/>
              <a:t>JVisualVM</a:t>
            </a:r>
            <a:endParaRPr lang="es-ES" sz="2400" dirty="0"/>
          </a:p>
          <a:p>
            <a:pPr lvl="1"/>
            <a:r>
              <a:rPr lang="es-ES" sz="22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>
                <a:solidFill>
                  <a:schemeClr val="accent1"/>
                </a:solidFill>
              </a:rPr>
              <a:t>Uso</a:t>
            </a:r>
          </a:p>
          <a:p>
            <a:r>
              <a:rPr lang="es-ES" sz="2400" dirty="0" err="1"/>
              <a:t>ContiPerf</a:t>
            </a:r>
            <a:endParaRPr lang="es-ES" sz="2400" dirty="0"/>
          </a:p>
          <a:p>
            <a:pPr lvl="1"/>
            <a:r>
              <a:rPr lang="es-ES" sz="20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/>
              <a:t>Preguntas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8748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900" dirty="0" err="1"/>
              <a:t>JVisualVM</a:t>
            </a:r>
            <a:br>
              <a:rPr lang="es-ES_tradnl" sz="4400" dirty="0"/>
            </a:b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Uso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7" t="10705" r="3281" b="12112"/>
          <a:stretch/>
        </p:blipFill>
        <p:spPr>
          <a:xfrm>
            <a:off x="677334" y="1930400"/>
            <a:ext cx="6303015" cy="48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9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900" dirty="0" err="1"/>
              <a:t>JVisualVM</a:t>
            </a:r>
            <a:br>
              <a:rPr lang="es-ES_tradnl" sz="4400" dirty="0"/>
            </a:b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Uso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4" t="8451" r="4132" b="50798"/>
          <a:stretch/>
        </p:blipFill>
        <p:spPr>
          <a:xfrm>
            <a:off x="677333" y="1930400"/>
            <a:ext cx="8260669" cy="34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1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900" dirty="0" err="1"/>
              <a:t>JVisualVM</a:t>
            </a:r>
            <a:br>
              <a:rPr lang="es-ES_tradnl" sz="4400" dirty="0"/>
            </a:b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Uso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2" t="12770" r="3281" b="56431"/>
          <a:stretch/>
        </p:blipFill>
        <p:spPr>
          <a:xfrm>
            <a:off x="677334" y="1930400"/>
            <a:ext cx="8785459" cy="269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6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900" dirty="0" err="1"/>
              <a:t>JVisualVM</a:t>
            </a:r>
            <a:br>
              <a:rPr lang="es-ES_tradnl" sz="4400" dirty="0"/>
            </a:b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Uso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1" t="8825" r="3628" b="61691"/>
          <a:stretch/>
        </p:blipFill>
        <p:spPr>
          <a:xfrm>
            <a:off x="677334" y="2021983"/>
            <a:ext cx="8493904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3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ÍNDICE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82001" y="144485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¿Qué es </a:t>
            </a:r>
            <a:r>
              <a:rPr lang="es-ES" sz="2400" dirty="0" err="1"/>
              <a:t>Profiling</a:t>
            </a:r>
            <a:r>
              <a:rPr lang="es-ES" sz="2400" dirty="0"/>
              <a:t>?</a:t>
            </a:r>
          </a:p>
          <a:p>
            <a:r>
              <a:rPr lang="es-ES" sz="2400" dirty="0" err="1"/>
              <a:t>JVisualVM</a:t>
            </a:r>
            <a:endParaRPr lang="es-ES" sz="2400" dirty="0"/>
          </a:p>
          <a:p>
            <a:pPr lvl="1"/>
            <a:r>
              <a:rPr lang="es-ES" sz="22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 err="1"/>
              <a:t>ContiPerf</a:t>
            </a:r>
            <a:endParaRPr lang="es-ES" sz="2400" dirty="0"/>
          </a:p>
          <a:p>
            <a:pPr lvl="1"/>
            <a:r>
              <a:rPr lang="es-ES" sz="2000" dirty="0">
                <a:solidFill>
                  <a:schemeClr val="accent1"/>
                </a:solidFill>
              </a:rPr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/>
              <a:t>Preguntas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53632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900" dirty="0" err="1"/>
              <a:t>ContiPerf</a:t>
            </a:r>
            <a:br>
              <a:rPr lang="es-ES_tradnl" sz="4400" dirty="0"/>
            </a:b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Definición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ContiPerf</a:t>
            </a:r>
            <a:r>
              <a:rPr lang="en-US" sz="3600" dirty="0"/>
              <a:t> </a:t>
            </a:r>
            <a:r>
              <a:rPr lang="en-US" sz="3200" dirty="0" err="1"/>
              <a:t>es</a:t>
            </a:r>
            <a:r>
              <a:rPr lang="en-US" sz="3200" dirty="0"/>
              <a:t>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utilidad</a:t>
            </a:r>
            <a:r>
              <a:rPr lang="en-US" sz="3200" dirty="0"/>
              <a:t> que </a:t>
            </a:r>
            <a:r>
              <a:rPr lang="en-US" sz="3200" dirty="0" err="1"/>
              <a:t>permite</a:t>
            </a:r>
            <a:r>
              <a:rPr lang="en-US" sz="3200" dirty="0"/>
              <a:t> </a:t>
            </a:r>
            <a:r>
              <a:rPr lang="en-US" sz="3200" dirty="0" err="1"/>
              <a:t>aprovecharse</a:t>
            </a:r>
            <a:r>
              <a:rPr lang="en-US" sz="3200" dirty="0"/>
              <a:t> de </a:t>
            </a:r>
            <a:r>
              <a:rPr lang="en-US" sz="3200" dirty="0" err="1"/>
              <a:t>los</a:t>
            </a:r>
            <a:r>
              <a:rPr lang="en-US" sz="3200" dirty="0"/>
              <a:t> </a:t>
            </a:r>
            <a:r>
              <a:rPr lang="en-US" sz="3200" dirty="0" err="1"/>
              <a:t>casos</a:t>
            </a:r>
            <a:r>
              <a:rPr lang="en-US" sz="3200" dirty="0"/>
              <a:t> de </a:t>
            </a:r>
            <a:r>
              <a:rPr lang="en-US" sz="3200" dirty="0" err="1"/>
              <a:t>prueba</a:t>
            </a:r>
            <a:r>
              <a:rPr lang="en-US" sz="3200" dirty="0"/>
              <a:t> de Junit 4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fueran</a:t>
            </a:r>
            <a:r>
              <a:rPr lang="en-US" sz="3200" dirty="0"/>
              <a:t> </a:t>
            </a:r>
            <a:r>
              <a:rPr lang="en-US" sz="3200" dirty="0" err="1"/>
              <a:t>pruebas</a:t>
            </a:r>
            <a:r>
              <a:rPr lang="en-US" sz="3200" dirty="0"/>
              <a:t> de </a:t>
            </a:r>
            <a:r>
              <a:rPr lang="en-US" sz="3200" dirty="0" err="1"/>
              <a:t>rendimiento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s-ES_trad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6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900" dirty="0" err="1"/>
              <a:t>ContiPerf</a:t>
            </a:r>
            <a:br>
              <a:rPr lang="es-ES_tradnl" sz="4400" dirty="0"/>
            </a:b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Propiedades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anotaciones</a:t>
            </a:r>
            <a:r>
              <a:rPr lang="en-US" dirty="0"/>
              <a:t> Java para </a:t>
            </a:r>
            <a:r>
              <a:rPr lang="en-US" dirty="0" err="1"/>
              <a:t>definir</a:t>
            </a:r>
            <a:r>
              <a:rPr lang="en-US" dirty="0"/>
              <a:t> las características de </a:t>
            </a:r>
            <a:r>
              <a:rPr lang="en-US" dirty="0" err="1"/>
              <a:t>ejecución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de </a:t>
            </a:r>
            <a:r>
              <a:rPr lang="en-US" dirty="0" err="1"/>
              <a:t>rendimietno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Las </a:t>
            </a:r>
            <a:r>
              <a:rPr lang="en-US" dirty="0" err="1"/>
              <a:t>pruebas</a:t>
            </a:r>
            <a:r>
              <a:rPr lang="en-US" dirty="0"/>
              <a:t> pueden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marcadas</a:t>
            </a:r>
            <a:r>
              <a:rPr lang="en-US" dirty="0"/>
              <a:t> para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ejecutas</a:t>
            </a:r>
            <a:r>
              <a:rPr lang="en-US" dirty="0"/>
              <a:t>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veces</a:t>
            </a:r>
            <a:r>
              <a:rPr lang="en-US" dirty="0"/>
              <a:t> o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ejecutado</a:t>
            </a:r>
            <a:r>
              <a:rPr lang="en-US" dirty="0"/>
              <a:t> de forma </a:t>
            </a:r>
            <a:r>
              <a:rPr lang="en-US" dirty="0" err="1"/>
              <a:t>repetitiva</a:t>
            </a:r>
            <a:r>
              <a:rPr lang="en-US" dirty="0"/>
              <a:t> un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periodo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Los </a:t>
            </a:r>
            <a:r>
              <a:rPr lang="en-US" dirty="0" err="1"/>
              <a:t>requerimientos</a:t>
            </a:r>
            <a:r>
              <a:rPr lang="en-US" dirty="0"/>
              <a:t> de </a:t>
            </a:r>
            <a:r>
              <a:rPr lang="en-US" dirty="0" err="1"/>
              <a:t>rendimiento</a:t>
            </a:r>
            <a:r>
              <a:rPr lang="en-US" dirty="0"/>
              <a:t> </a:t>
            </a:r>
            <a:r>
              <a:rPr lang="en-US" dirty="0" err="1"/>
              <a:t>puden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marcados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Máximo</a:t>
            </a:r>
            <a:r>
              <a:rPr lang="en-US" dirty="0"/>
              <a:t>, Medio, o Percentiles de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 pueden </a:t>
            </a:r>
            <a:r>
              <a:rPr lang="en-US" dirty="0" err="1"/>
              <a:t>lanzar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tests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fueran</a:t>
            </a:r>
            <a:r>
              <a:rPr lang="en-US" dirty="0"/>
              <a:t> simples </a:t>
            </a:r>
            <a:r>
              <a:rPr lang="en-US" dirty="0" err="1"/>
              <a:t>pruebas</a:t>
            </a:r>
            <a:r>
              <a:rPr lang="en-US" dirty="0"/>
              <a:t> o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rendimiento</a:t>
            </a:r>
            <a:endParaRPr lang="en-US" dirty="0"/>
          </a:p>
          <a:p>
            <a:pPr lvl="1"/>
            <a:r>
              <a:rPr lang="en-US" dirty="0" err="1"/>
              <a:t>Integración</a:t>
            </a:r>
            <a:r>
              <a:rPr lang="en-US" dirty="0"/>
              <a:t> </a:t>
            </a:r>
            <a:r>
              <a:rPr lang="en-US" dirty="0" err="1"/>
              <a:t>sencilla</a:t>
            </a:r>
            <a:r>
              <a:rPr lang="en-US" dirty="0"/>
              <a:t> con Eclipse y Maven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resumen</a:t>
            </a:r>
            <a:r>
              <a:rPr lang="en-US" dirty="0"/>
              <a:t> de la </a:t>
            </a:r>
            <a:r>
              <a:rPr lang="en-US" dirty="0" err="1"/>
              <a:t>ejecución</a:t>
            </a:r>
            <a:r>
              <a:rPr lang="en-US" dirty="0"/>
              <a:t> se </a:t>
            </a:r>
            <a:r>
              <a:rPr lang="en-US" dirty="0" err="1"/>
              <a:t>exporta</a:t>
            </a:r>
            <a:r>
              <a:rPr lang="en-US" dirty="0"/>
              <a:t> a </a:t>
            </a:r>
            <a:r>
              <a:rPr lang="en-US" dirty="0" err="1"/>
              <a:t>fichero</a:t>
            </a:r>
            <a:r>
              <a:rPr lang="en-US" dirty="0"/>
              <a:t> CSV y HTML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librería</a:t>
            </a:r>
            <a:r>
              <a:rPr lang="en-US" dirty="0"/>
              <a:t> </a:t>
            </a:r>
            <a:r>
              <a:rPr lang="en-US" dirty="0" err="1"/>
              <a:t>pequeña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dependencia</a:t>
            </a:r>
            <a:r>
              <a:rPr lang="en-US" dirty="0"/>
              <a:t>, JUnit</a:t>
            </a:r>
          </a:p>
          <a:p>
            <a:pPr marL="0" indent="0">
              <a:buNone/>
            </a:pPr>
            <a:endParaRPr lang="es-ES_trad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718"/>
          </a:xfrm>
        </p:spPr>
        <p:txBody>
          <a:bodyPr>
            <a:normAutofit/>
          </a:bodyPr>
          <a:lstStyle/>
          <a:p>
            <a:r>
              <a:rPr lang="es-ES" sz="4400" dirty="0"/>
              <a:t>ÍNDICE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73036" y="144331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¿Qué es </a:t>
            </a:r>
            <a:r>
              <a:rPr lang="es-ES" sz="2400" dirty="0" err="1"/>
              <a:t>Profiling</a:t>
            </a:r>
            <a:r>
              <a:rPr lang="es-ES" sz="2400" dirty="0"/>
              <a:t>?</a:t>
            </a:r>
          </a:p>
          <a:p>
            <a:r>
              <a:rPr lang="es-ES" sz="2400" dirty="0" err="1"/>
              <a:t>JVisualVM</a:t>
            </a:r>
            <a:endParaRPr lang="es-ES" sz="2400" dirty="0"/>
          </a:p>
          <a:p>
            <a:pPr lvl="1"/>
            <a:r>
              <a:rPr lang="es-ES" sz="20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 err="1"/>
              <a:t>ContiPerf</a:t>
            </a:r>
            <a:endParaRPr lang="es-ES" sz="2400" dirty="0"/>
          </a:p>
          <a:p>
            <a:pPr lvl="1"/>
            <a:r>
              <a:rPr lang="es-ES" sz="20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/>
              <a:t>Preguntas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1499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ÍNDICE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82001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¿Qué es </a:t>
            </a:r>
            <a:r>
              <a:rPr lang="es-ES" sz="2400" dirty="0" err="1"/>
              <a:t>Profiling</a:t>
            </a:r>
            <a:r>
              <a:rPr lang="es-ES" sz="2400" dirty="0"/>
              <a:t>?</a:t>
            </a:r>
          </a:p>
          <a:p>
            <a:r>
              <a:rPr lang="es-ES" sz="2400" dirty="0" err="1"/>
              <a:t>JVisualVM</a:t>
            </a:r>
            <a:endParaRPr lang="es-ES" sz="2400" dirty="0"/>
          </a:p>
          <a:p>
            <a:pPr lvl="1"/>
            <a:r>
              <a:rPr lang="es-ES" sz="22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 err="1"/>
              <a:t>ContiPerf</a:t>
            </a:r>
            <a:endParaRPr lang="es-ES" sz="2400" dirty="0"/>
          </a:p>
          <a:p>
            <a:pPr lvl="1"/>
            <a:r>
              <a:rPr lang="es-ES" sz="2000" dirty="0"/>
              <a:t>Definición</a:t>
            </a:r>
          </a:p>
          <a:p>
            <a:pPr lvl="1"/>
            <a:r>
              <a:rPr lang="es-ES" sz="2000" dirty="0">
                <a:solidFill>
                  <a:schemeClr val="accent1"/>
                </a:solidFill>
              </a:rPr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/>
              <a:t>Preguntas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34863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900" dirty="0" err="1"/>
              <a:t>ContiPerf</a:t>
            </a:r>
            <a:br>
              <a:rPr lang="es-ES_tradnl" sz="4400" dirty="0"/>
            </a:b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Instalación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016209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600" b="1" dirty="0"/>
              <a:t>&lt;!-- https://mvnrepository.com/artifact/junit/junit --&gt;</a:t>
            </a:r>
          </a:p>
          <a:p>
            <a:pPr marL="0" indent="0" algn="just">
              <a:buNone/>
            </a:pPr>
            <a:r>
              <a:rPr lang="en-GB" sz="1600" b="1" dirty="0"/>
              <a:t>	&lt;dependency&gt;</a:t>
            </a:r>
          </a:p>
          <a:p>
            <a:pPr marL="0" indent="0" algn="just">
              <a:buNone/>
            </a:pPr>
            <a:r>
              <a:rPr lang="en-GB" sz="1600" b="1" dirty="0"/>
              <a:t>    	&lt;</a:t>
            </a:r>
            <a:r>
              <a:rPr lang="en-GB" sz="1600" b="1" dirty="0" err="1"/>
              <a:t>groupId</a:t>
            </a:r>
            <a:r>
              <a:rPr lang="en-GB" sz="1600" b="1" dirty="0"/>
              <a:t>&gt;</a:t>
            </a:r>
            <a:r>
              <a:rPr lang="en-GB" sz="1600" b="1" dirty="0" err="1"/>
              <a:t>junit</a:t>
            </a:r>
            <a:r>
              <a:rPr lang="en-GB" sz="1600" b="1" dirty="0"/>
              <a:t>&lt;/</a:t>
            </a:r>
            <a:r>
              <a:rPr lang="en-GB" sz="1600" b="1" dirty="0" err="1"/>
              <a:t>groupId</a:t>
            </a:r>
            <a:r>
              <a:rPr lang="en-GB" sz="1600" b="1" dirty="0"/>
              <a:t>&gt;</a:t>
            </a:r>
          </a:p>
          <a:p>
            <a:pPr marL="0" indent="0" algn="just">
              <a:buNone/>
            </a:pPr>
            <a:r>
              <a:rPr lang="en-GB" sz="1600" b="1" dirty="0"/>
              <a:t>    	&lt;</a:t>
            </a:r>
            <a:r>
              <a:rPr lang="en-GB" sz="1600" b="1" dirty="0" err="1"/>
              <a:t>artifactId</a:t>
            </a:r>
            <a:r>
              <a:rPr lang="en-GB" sz="1600" b="1" dirty="0"/>
              <a:t>&gt;</a:t>
            </a:r>
            <a:r>
              <a:rPr lang="en-GB" sz="1600" b="1" dirty="0" err="1"/>
              <a:t>junit</a:t>
            </a:r>
            <a:r>
              <a:rPr lang="en-GB" sz="1600" b="1" dirty="0"/>
              <a:t>&lt;/</a:t>
            </a:r>
            <a:r>
              <a:rPr lang="en-GB" sz="1600" b="1" dirty="0" err="1"/>
              <a:t>artifactId</a:t>
            </a:r>
            <a:r>
              <a:rPr lang="en-GB" sz="1600" b="1" dirty="0"/>
              <a:t>&gt;</a:t>
            </a:r>
          </a:p>
          <a:p>
            <a:pPr marL="0" indent="0" algn="just">
              <a:buNone/>
            </a:pPr>
            <a:r>
              <a:rPr lang="en-GB" sz="1600" b="1" dirty="0"/>
              <a:t>    	&lt;version&gt;4.12&lt;/version&gt;</a:t>
            </a:r>
          </a:p>
          <a:p>
            <a:pPr marL="0" indent="0" algn="just">
              <a:buNone/>
            </a:pPr>
            <a:r>
              <a:rPr lang="en-GB" sz="1600" b="1" dirty="0"/>
              <a:t>&lt;/dependency&gt;</a:t>
            </a:r>
          </a:p>
          <a:p>
            <a:pPr marL="0" indent="0" algn="just">
              <a:buNone/>
            </a:pPr>
            <a:r>
              <a:rPr lang="en-GB" sz="1600" b="1" dirty="0"/>
              <a:t>&lt;!-- https://mvnrepository.com/artifact/org.databene/contiperf --&gt;</a:t>
            </a:r>
          </a:p>
          <a:p>
            <a:pPr marL="0" indent="0" algn="just">
              <a:buNone/>
            </a:pPr>
            <a:r>
              <a:rPr lang="en-GB" sz="1600" b="1" dirty="0"/>
              <a:t>&lt;dependency&gt;</a:t>
            </a:r>
          </a:p>
          <a:p>
            <a:pPr marL="0" indent="0" algn="just">
              <a:buNone/>
            </a:pPr>
            <a:r>
              <a:rPr lang="en-GB" sz="1600" b="1" dirty="0"/>
              <a:t>    &lt;</a:t>
            </a:r>
            <a:r>
              <a:rPr lang="en-GB" sz="1600" b="1" dirty="0" err="1"/>
              <a:t>groupId</a:t>
            </a:r>
            <a:r>
              <a:rPr lang="en-GB" sz="1600" b="1" dirty="0"/>
              <a:t>&gt;</a:t>
            </a:r>
            <a:r>
              <a:rPr lang="en-GB" sz="1600" b="1" dirty="0" err="1"/>
              <a:t>org.databene</a:t>
            </a:r>
            <a:r>
              <a:rPr lang="en-GB" sz="1600" b="1" dirty="0"/>
              <a:t>&lt;/</a:t>
            </a:r>
            <a:r>
              <a:rPr lang="en-GB" sz="1600" b="1" dirty="0" err="1"/>
              <a:t>groupId</a:t>
            </a:r>
            <a:r>
              <a:rPr lang="en-GB" sz="1600" b="1" dirty="0"/>
              <a:t>&gt;</a:t>
            </a:r>
          </a:p>
          <a:p>
            <a:pPr marL="0" indent="0" algn="just">
              <a:buNone/>
            </a:pPr>
            <a:r>
              <a:rPr lang="en-GB" sz="1600" b="1" dirty="0"/>
              <a:t>    &lt;</a:t>
            </a:r>
            <a:r>
              <a:rPr lang="en-GB" sz="1600" b="1" dirty="0" err="1"/>
              <a:t>artifactId</a:t>
            </a:r>
            <a:r>
              <a:rPr lang="en-GB" sz="1600" b="1" dirty="0"/>
              <a:t>&gt;</a:t>
            </a:r>
            <a:r>
              <a:rPr lang="en-GB" sz="1600" b="1" dirty="0" err="1"/>
              <a:t>contiperf</a:t>
            </a:r>
            <a:r>
              <a:rPr lang="en-GB" sz="1600" b="1" dirty="0"/>
              <a:t>&lt;/</a:t>
            </a:r>
            <a:r>
              <a:rPr lang="en-GB" sz="1600" b="1" dirty="0" err="1"/>
              <a:t>artifactId</a:t>
            </a:r>
            <a:r>
              <a:rPr lang="en-GB" sz="1600" b="1" dirty="0"/>
              <a:t>&gt;</a:t>
            </a:r>
          </a:p>
          <a:p>
            <a:pPr marL="0" indent="0" algn="just">
              <a:buNone/>
            </a:pPr>
            <a:r>
              <a:rPr lang="en-GB" sz="1600" b="1" dirty="0"/>
              <a:t>    &lt;version&gt;2.3.4&lt;/version&gt;</a:t>
            </a:r>
          </a:p>
          <a:p>
            <a:pPr marL="0" indent="0" algn="just">
              <a:buNone/>
            </a:pPr>
            <a:r>
              <a:rPr lang="en-GB" sz="1600" b="1" dirty="0"/>
              <a:t>    &lt;scope&gt;test&lt;/scope&gt;</a:t>
            </a:r>
          </a:p>
          <a:p>
            <a:pPr marL="0" indent="0" algn="just">
              <a:buNone/>
            </a:pPr>
            <a:r>
              <a:rPr lang="en-GB" sz="1600" b="1" dirty="0"/>
              <a:t>&lt;/dependency&gt;</a:t>
            </a:r>
            <a:endParaRPr lang="es-ES_tradnl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51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ÍNDICE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82001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¿Qué es </a:t>
            </a:r>
            <a:r>
              <a:rPr lang="es-ES" sz="2400" dirty="0" err="1"/>
              <a:t>Profiling</a:t>
            </a:r>
            <a:r>
              <a:rPr lang="es-ES" sz="2400" dirty="0"/>
              <a:t>?</a:t>
            </a:r>
          </a:p>
          <a:p>
            <a:r>
              <a:rPr lang="es-ES" sz="2400" dirty="0" err="1"/>
              <a:t>JVisualVM</a:t>
            </a:r>
            <a:endParaRPr lang="es-ES" sz="2400" dirty="0"/>
          </a:p>
          <a:p>
            <a:pPr lvl="1"/>
            <a:r>
              <a:rPr lang="es-ES" sz="22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 err="1"/>
              <a:t>ContiPerf</a:t>
            </a:r>
            <a:endParaRPr lang="es-ES" sz="2400" dirty="0"/>
          </a:p>
          <a:p>
            <a:pPr lvl="1"/>
            <a:r>
              <a:rPr lang="es-ES" sz="20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>
                <a:solidFill>
                  <a:schemeClr val="accent1"/>
                </a:solidFill>
              </a:rPr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/>
              <a:t>Preguntas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62717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900" dirty="0" err="1"/>
              <a:t>ContiPerf</a:t>
            </a:r>
            <a:br>
              <a:rPr lang="es-ES_tradnl" sz="4400" dirty="0"/>
            </a:b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Configuración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b="1" dirty="0" err="1"/>
              <a:t>mvn</a:t>
            </a:r>
            <a:r>
              <a:rPr lang="en-GB" sz="3200" b="1" dirty="0"/>
              <a:t> </a:t>
            </a:r>
            <a:r>
              <a:rPr lang="en-GB" sz="3200" b="1" dirty="0" err="1"/>
              <a:t>compiler:compile</a:t>
            </a:r>
            <a:endParaRPr lang="en-GB" sz="3200" b="1" dirty="0"/>
          </a:p>
          <a:p>
            <a:pPr algn="just"/>
            <a:r>
              <a:rPr lang="en-GB" sz="3200" b="1" dirty="0" err="1"/>
              <a:t>mvn</a:t>
            </a:r>
            <a:r>
              <a:rPr lang="en-GB" sz="3200" b="1" dirty="0"/>
              <a:t> test</a:t>
            </a:r>
            <a:endParaRPr lang="en-GB" sz="3200" dirty="0"/>
          </a:p>
          <a:p>
            <a:endParaRPr lang="es-ES_trad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07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ÍNDICE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82001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¿Qué es </a:t>
            </a:r>
            <a:r>
              <a:rPr lang="es-ES" sz="2400" dirty="0" err="1"/>
              <a:t>Profiling</a:t>
            </a:r>
            <a:r>
              <a:rPr lang="es-ES" sz="2400" dirty="0"/>
              <a:t>?</a:t>
            </a:r>
          </a:p>
          <a:p>
            <a:r>
              <a:rPr lang="es-ES" sz="2400" dirty="0" err="1"/>
              <a:t>JVisualVM</a:t>
            </a:r>
            <a:endParaRPr lang="es-ES" sz="2400" dirty="0"/>
          </a:p>
          <a:p>
            <a:pPr lvl="1"/>
            <a:r>
              <a:rPr lang="es-ES" sz="22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 err="1"/>
              <a:t>ContiPerf</a:t>
            </a:r>
            <a:endParaRPr lang="es-ES" sz="2400" dirty="0"/>
          </a:p>
          <a:p>
            <a:pPr lvl="1"/>
            <a:r>
              <a:rPr lang="es-ES" sz="20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>
                <a:solidFill>
                  <a:schemeClr val="accent1"/>
                </a:solidFill>
              </a:rPr>
              <a:t>Uso</a:t>
            </a:r>
          </a:p>
          <a:p>
            <a:r>
              <a:rPr lang="es-ES" sz="2400" dirty="0"/>
              <a:t>Preguntas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32279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860868" y="1668936"/>
            <a:ext cx="8229600" cy="4968552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Se </a:t>
            </a:r>
            <a:r>
              <a:rPr lang="en-US" sz="7200" dirty="0" err="1"/>
              <a:t>trata</a:t>
            </a:r>
            <a:r>
              <a:rPr lang="en-US" sz="7200" dirty="0"/>
              <a:t> de </a:t>
            </a:r>
            <a:r>
              <a:rPr lang="en-US" sz="7200" dirty="0" err="1"/>
              <a:t>agrupar</a:t>
            </a:r>
            <a:r>
              <a:rPr lang="en-US" sz="7200" dirty="0"/>
              <a:t> </a:t>
            </a:r>
            <a:r>
              <a:rPr lang="en-US" sz="7200" dirty="0" err="1"/>
              <a:t>una</a:t>
            </a:r>
            <a:r>
              <a:rPr lang="en-US" sz="7200" dirty="0"/>
              <a:t> o </a:t>
            </a:r>
            <a:r>
              <a:rPr lang="en-US" sz="7200" dirty="0" err="1"/>
              <a:t>más</a:t>
            </a:r>
            <a:r>
              <a:rPr lang="en-US" sz="7200" dirty="0"/>
              <a:t> </a:t>
            </a:r>
            <a:r>
              <a:rPr lang="en-US" sz="7200" dirty="0" err="1"/>
              <a:t>clases</a:t>
            </a:r>
            <a:r>
              <a:rPr lang="en-US" sz="7200" dirty="0"/>
              <a:t> </a:t>
            </a:r>
            <a:r>
              <a:rPr lang="en-US" sz="7200" dirty="0" err="1"/>
              <a:t>que</a:t>
            </a:r>
            <a:r>
              <a:rPr lang="en-US" sz="7200" dirty="0"/>
              <a:t> </a:t>
            </a:r>
            <a:r>
              <a:rPr lang="en-US" sz="7200" dirty="0" err="1"/>
              <a:t>contienen</a:t>
            </a:r>
            <a:r>
              <a:rPr lang="en-US" sz="7200" dirty="0"/>
              <a:t> </a:t>
            </a:r>
            <a:r>
              <a:rPr lang="en-US" sz="7200" dirty="0" err="1"/>
              <a:t>uno</a:t>
            </a:r>
            <a:r>
              <a:rPr lang="en-US" sz="7200" dirty="0"/>
              <a:t> o </a:t>
            </a:r>
            <a:r>
              <a:rPr lang="en-US" sz="7200" dirty="0" err="1"/>
              <a:t>más</a:t>
            </a:r>
            <a:r>
              <a:rPr lang="en-US" sz="7200" dirty="0"/>
              <a:t> </a:t>
            </a:r>
            <a:r>
              <a:rPr lang="en-US" sz="7200" dirty="0" err="1"/>
              <a:t>métodos</a:t>
            </a:r>
            <a:r>
              <a:rPr lang="en-US" sz="7200" dirty="0"/>
              <a:t> de </a:t>
            </a:r>
            <a:r>
              <a:rPr lang="en-US" sz="7200" dirty="0" err="1"/>
              <a:t>pruebas</a:t>
            </a:r>
            <a:r>
              <a:rPr lang="en-US" sz="7200" dirty="0"/>
              <a:t> de </a:t>
            </a:r>
            <a:r>
              <a:rPr lang="en-US" sz="7200" dirty="0" err="1"/>
              <a:t>rendimiento</a:t>
            </a:r>
            <a:r>
              <a:rPr lang="en-US" sz="7200" dirty="0"/>
              <a:t> </a:t>
            </a:r>
            <a:r>
              <a:rPr lang="en-US" sz="7200" dirty="0" err="1"/>
              <a:t>dentro</a:t>
            </a:r>
            <a:r>
              <a:rPr lang="en-US" sz="7200" dirty="0"/>
              <a:t> de un </a:t>
            </a:r>
            <a:r>
              <a:rPr lang="en-US" sz="7200" dirty="0" err="1"/>
              <a:t>conjunto</a:t>
            </a:r>
            <a:r>
              <a:rPr lang="en-US" sz="7200" dirty="0"/>
              <a:t>.</a:t>
            </a:r>
          </a:p>
          <a:p>
            <a:r>
              <a:rPr lang="en-US" sz="7200" dirty="0" err="1"/>
              <a:t>Cuando</a:t>
            </a:r>
            <a:r>
              <a:rPr lang="en-US" sz="7200" dirty="0"/>
              <a:t> se </a:t>
            </a:r>
            <a:r>
              <a:rPr lang="en-US" sz="7200" dirty="0" err="1"/>
              <a:t>ejecuta</a:t>
            </a:r>
            <a:r>
              <a:rPr lang="en-US" sz="7200" dirty="0"/>
              <a:t> un “suite”,  se </a:t>
            </a:r>
            <a:r>
              <a:rPr lang="en-US" sz="7200" dirty="0" err="1"/>
              <a:t>lanzan</a:t>
            </a:r>
            <a:r>
              <a:rPr lang="en-US" sz="7200" dirty="0"/>
              <a:t> </a:t>
            </a:r>
            <a:r>
              <a:rPr lang="en-US" sz="7200" dirty="0" err="1"/>
              <a:t>todas</a:t>
            </a:r>
            <a:r>
              <a:rPr lang="en-US" sz="7200" dirty="0"/>
              <a:t> las </a:t>
            </a:r>
            <a:r>
              <a:rPr lang="en-US" sz="7200" dirty="0" err="1"/>
              <a:t>pruebas</a:t>
            </a:r>
            <a:r>
              <a:rPr lang="en-US" sz="7200" dirty="0"/>
              <a:t> </a:t>
            </a:r>
            <a:r>
              <a:rPr lang="en-US" sz="7200" dirty="0" err="1"/>
              <a:t>contenidas</a:t>
            </a:r>
            <a:r>
              <a:rPr lang="en-US" sz="7200" dirty="0"/>
              <a:t> en las </a:t>
            </a:r>
            <a:r>
              <a:rPr lang="en-US" sz="7200" dirty="0" err="1"/>
              <a:t>clases</a:t>
            </a:r>
            <a:r>
              <a:rPr lang="en-US" sz="7200" dirty="0"/>
              <a:t> </a:t>
            </a:r>
            <a:r>
              <a:rPr lang="en-US" sz="7200" dirty="0" err="1"/>
              <a:t>incluidas</a:t>
            </a:r>
            <a:r>
              <a:rPr lang="en-US" sz="7200" dirty="0"/>
              <a:t>. </a:t>
            </a:r>
          </a:p>
          <a:p>
            <a:r>
              <a:rPr lang="en-US" sz="7200" dirty="0"/>
              <a:t>Un </a:t>
            </a:r>
            <a:r>
              <a:rPr lang="en-US" sz="7200" dirty="0" err="1"/>
              <a:t>ContiPerf</a:t>
            </a:r>
            <a:r>
              <a:rPr lang="en-US" sz="7200" dirty="0"/>
              <a:t> test suite se define </a:t>
            </a:r>
            <a:r>
              <a:rPr lang="en-US" sz="7200" dirty="0" err="1"/>
              <a:t>básicamente</a:t>
            </a:r>
            <a:r>
              <a:rPr lang="en-US" sz="7200" dirty="0"/>
              <a:t> con dos </a:t>
            </a:r>
            <a:r>
              <a:rPr lang="en-US" sz="7200" dirty="0" err="1"/>
              <a:t>anotaciones</a:t>
            </a:r>
            <a:r>
              <a:rPr lang="en-US" sz="7200" dirty="0"/>
              <a:t>: </a:t>
            </a:r>
            <a:r>
              <a:rPr lang="en-US" sz="72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7200" b="1" dirty="0" err="1"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sz="7200" dirty="0"/>
              <a:t> y </a:t>
            </a:r>
            <a:r>
              <a:rPr lang="en-US" sz="72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7200" b="1" dirty="0" err="1">
                <a:latin typeface="Courier New" pitchFamily="49" charset="0"/>
                <a:cs typeface="Courier New" pitchFamily="49" charset="0"/>
              </a:rPr>
              <a:t>SuiteClasses</a:t>
            </a:r>
            <a:r>
              <a:rPr lang="en-US" sz="7200" dirty="0"/>
              <a:t>  y </a:t>
            </a:r>
            <a:r>
              <a:rPr lang="en-US" sz="7200" dirty="0" err="1"/>
              <a:t>pueden</a:t>
            </a:r>
            <a:r>
              <a:rPr lang="en-US" sz="7200" dirty="0"/>
              <a:t> </a:t>
            </a:r>
            <a:r>
              <a:rPr lang="en-US" sz="7200" dirty="0" err="1"/>
              <a:t>ser</a:t>
            </a:r>
            <a:r>
              <a:rPr lang="en-US" sz="7200" dirty="0"/>
              <a:t> </a:t>
            </a:r>
            <a:r>
              <a:rPr lang="en-US" sz="7200" dirty="0" err="1"/>
              <a:t>configuradas</a:t>
            </a:r>
            <a:r>
              <a:rPr lang="en-US" sz="7200" dirty="0"/>
              <a:t> con </a:t>
            </a:r>
            <a:r>
              <a:rPr lang="en-US" sz="7200" dirty="0" err="1"/>
              <a:t>las</a:t>
            </a:r>
            <a:r>
              <a:rPr lang="en-US" sz="7200" dirty="0"/>
              <a:t> </a:t>
            </a:r>
            <a:r>
              <a:rPr lang="en-US" sz="7200" dirty="0" err="1"/>
              <a:t>anotaciones</a:t>
            </a:r>
            <a:r>
              <a:rPr lang="en-US" sz="7200" dirty="0"/>
              <a:t> 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PerfTest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200" dirty="0"/>
              <a:t>y 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@Required </a:t>
            </a:r>
            <a:r>
              <a:rPr lang="en-US" sz="7200" dirty="0"/>
              <a:t>:</a:t>
            </a:r>
          </a:p>
          <a:p>
            <a:pPr lvl="1">
              <a:buNone/>
            </a:pPr>
            <a:r>
              <a:rPr lang="en-US" sz="7200" b="1" dirty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7200" b="1" dirty="0" err="1"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sz="7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7200" b="1" dirty="0" err="1">
                <a:latin typeface="Courier New" pitchFamily="49" charset="0"/>
                <a:cs typeface="Courier New" pitchFamily="49" charset="0"/>
              </a:rPr>
              <a:t>ContiPerfSuiteRunner.class</a:t>
            </a:r>
            <a:r>
              <a:rPr lang="en-US" sz="72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7200" b="1" dirty="0">
                <a:latin typeface="Courier New" pitchFamily="49" charset="0"/>
                <a:cs typeface="Courier New" pitchFamily="49" charset="0"/>
              </a:rPr>
            </a:br>
            <a:r>
              <a:rPr lang="en-US" sz="72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7200" b="1" dirty="0" err="1">
                <a:latin typeface="Courier New" pitchFamily="49" charset="0"/>
                <a:cs typeface="Courier New" pitchFamily="49" charset="0"/>
              </a:rPr>
              <a:t>SuiteClasses</a:t>
            </a:r>
            <a:r>
              <a:rPr lang="en-US" sz="7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7200" b="1" dirty="0" err="1">
                <a:latin typeface="Courier New" pitchFamily="49" charset="0"/>
                <a:cs typeface="Courier New" pitchFamily="49" charset="0"/>
              </a:rPr>
              <a:t>MyApplicationTest.class</a:t>
            </a:r>
            <a:r>
              <a:rPr lang="en-US" sz="7200" b="1" dirty="0"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7200" b="1" dirty="0" err="1">
                <a:latin typeface="Courier New" pitchFamily="49" charset="0"/>
                <a:cs typeface="Courier New" pitchFamily="49" charset="0"/>
              </a:rPr>
              <a:t>class,class</a:t>
            </a:r>
            <a:r>
              <a:rPr lang="en-US" sz="7200" b="1" dirty="0">
                <a:latin typeface="Courier New" pitchFamily="49" charset="0"/>
                <a:cs typeface="Courier New" pitchFamily="49" charset="0"/>
              </a:rPr>
              <a:t>…])</a:t>
            </a:r>
            <a:br>
              <a:rPr lang="en-US" sz="7200" dirty="0">
                <a:latin typeface="Courier New" pitchFamily="49" charset="0"/>
                <a:cs typeface="Courier New" pitchFamily="49" charset="0"/>
              </a:rPr>
            </a:br>
            <a:r>
              <a:rPr lang="en-US" sz="72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PerfTest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(invocations = 1000, threads = 30)</a:t>
            </a:r>
            <a:br>
              <a:rPr lang="en-US" sz="7200" dirty="0">
                <a:latin typeface="Courier New" pitchFamily="49" charset="0"/>
                <a:cs typeface="Courier New" pitchFamily="49" charset="0"/>
              </a:rPr>
            </a:br>
            <a:r>
              <a:rPr lang="en-US" sz="7200" dirty="0">
                <a:latin typeface="Courier New" pitchFamily="49" charset="0"/>
                <a:cs typeface="Courier New" pitchFamily="49" charset="0"/>
              </a:rPr>
              <a:t>	public static class 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PeakLoadTest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7200" dirty="0">
                <a:latin typeface="Courier New" pitchFamily="49" charset="0"/>
                <a:cs typeface="Courier New" pitchFamily="49" charset="0"/>
              </a:rPr>
            </a:br>
            <a:r>
              <a:rPr lang="en-US" sz="7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72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ContiPerfSuiteRunner.class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7200" dirty="0"/>
              <a:t> </a:t>
            </a:r>
            <a:r>
              <a:rPr lang="en-US" sz="7200" dirty="0" err="1"/>
              <a:t>es</a:t>
            </a:r>
            <a:r>
              <a:rPr lang="en-US" sz="7200" dirty="0"/>
              <a:t> </a:t>
            </a:r>
            <a:r>
              <a:rPr lang="en-US" sz="7200" dirty="0" err="1"/>
              <a:t>obligatorio</a:t>
            </a:r>
            <a:r>
              <a:rPr lang="en-US" sz="7200" dirty="0"/>
              <a:t> para </a:t>
            </a:r>
            <a:r>
              <a:rPr lang="en-US" sz="7200" dirty="0" err="1"/>
              <a:t>ejecutar</a:t>
            </a:r>
            <a:r>
              <a:rPr lang="en-US" sz="7200" dirty="0"/>
              <a:t> </a:t>
            </a:r>
            <a:r>
              <a:rPr lang="en-US" sz="7200" dirty="0" err="1"/>
              <a:t>en</a:t>
            </a:r>
            <a:r>
              <a:rPr lang="en-US" sz="7200" dirty="0"/>
              <a:t> forma de suite. </a:t>
            </a:r>
          </a:p>
          <a:p>
            <a:r>
              <a:rPr lang="en-US" sz="7200" dirty="0"/>
              <a:t>La </a:t>
            </a:r>
            <a:r>
              <a:rPr lang="en-US" sz="7200" dirty="0" err="1"/>
              <a:t>anotación</a:t>
            </a:r>
            <a:r>
              <a:rPr lang="en-US" sz="7200" dirty="0"/>
              <a:t> 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SuiteClasses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200" dirty="0" err="1"/>
              <a:t>puede</a:t>
            </a:r>
            <a:r>
              <a:rPr lang="en-US" sz="7200" dirty="0"/>
              <a:t> </a:t>
            </a:r>
            <a:r>
              <a:rPr lang="en-US" sz="7200" dirty="0" err="1"/>
              <a:t>incluir</a:t>
            </a:r>
            <a:r>
              <a:rPr lang="en-US" sz="7200" dirty="0"/>
              <a:t> </a:t>
            </a:r>
            <a:r>
              <a:rPr lang="en-US" sz="7200" dirty="0" err="1"/>
              <a:t>una</a:t>
            </a:r>
            <a:r>
              <a:rPr lang="en-US" sz="7200" dirty="0"/>
              <a:t> </a:t>
            </a:r>
            <a:r>
              <a:rPr lang="en-US" sz="7200" dirty="0" err="1"/>
              <a:t>lista</a:t>
            </a:r>
            <a:r>
              <a:rPr lang="en-US" sz="7200" dirty="0"/>
              <a:t> de </a:t>
            </a:r>
            <a:r>
              <a:rPr lang="en-US" sz="7200" dirty="0" err="1"/>
              <a:t>clases</a:t>
            </a:r>
            <a:r>
              <a:rPr lang="en-US" sz="7200" dirty="0"/>
              <a:t> </a:t>
            </a:r>
            <a:r>
              <a:rPr lang="en-US" sz="7200" dirty="0" err="1"/>
              <a:t>separadas</a:t>
            </a:r>
            <a:r>
              <a:rPr lang="en-US" sz="7200" dirty="0"/>
              <a:t> </a:t>
            </a:r>
            <a:r>
              <a:rPr lang="en-US" sz="7200" dirty="0" err="1"/>
              <a:t>por</a:t>
            </a:r>
            <a:r>
              <a:rPr lang="en-US" sz="7200" dirty="0"/>
              <a:t> comas</a:t>
            </a:r>
          </a:p>
          <a:p>
            <a:pPr lvl="1"/>
            <a:r>
              <a:rPr lang="en-US" sz="6400" dirty="0"/>
              <a:t>Si </a:t>
            </a:r>
            <a:r>
              <a:rPr lang="en-US" sz="6400" dirty="0" err="1"/>
              <a:t>además</a:t>
            </a:r>
            <a:r>
              <a:rPr lang="en-US" sz="6400" dirty="0"/>
              <a:t> se </a:t>
            </a:r>
            <a:r>
              <a:rPr lang="en-US" sz="6400" dirty="0" err="1"/>
              <a:t>añaden</a:t>
            </a:r>
            <a:r>
              <a:rPr lang="en-US" sz="6400" dirty="0"/>
              <a:t> </a:t>
            </a:r>
            <a:r>
              <a:rPr lang="en-US" sz="6400" dirty="0" err="1"/>
              <a:t>anotaciones</a:t>
            </a:r>
            <a:r>
              <a:rPr lang="en-US" sz="6400" dirty="0"/>
              <a:t> de  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PerfTest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400" dirty="0"/>
              <a:t>y 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@Required </a:t>
            </a:r>
            <a:r>
              <a:rPr lang="en-US" sz="6400" dirty="0"/>
              <a:t>se </a:t>
            </a:r>
            <a:r>
              <a:rPr lang="en-US" sz="6400" dirty="0" err="1"/>
              <a:t>aplican</a:t>
            </a:r>
            <a:r>
              <a:rPr lang="en-US" sz="6400" dirty="0"/>
              <a:t> </a:t>
            </a:r>
            <a:r>
              <a:rPr lang="en-US" sz="6400" dirty="0" err="1"/>
              <a:t>como</a:t>
            </a:r>
            <a:r>
              <a:rPr lang="en-US" sz="6400" dirty="0"/>
              <a:t> </a:t>
            </a:r>
            <a:r>
              <a:rPr lang="en-US" sz="6400" dirty="0" err="1"/>
              <a:t>valores</a:t>
            </a:r>
            <a:r>
              <a:rPr lang="en-US" sz="6400" dirty="0"/>
              <a:t> </a:t>
            </a:r>
            <a:r>
              <a:rPr lang="en-US" sz="6400" dirty="0" err="1"/>
              <a:t>por</a:t>
            </a:r>
            <a:r>
              <a:rPr lang="en-US" sz="6400" dirty="0"/>
              <a:t> </a:t>
            </a:r>
            <a:r>
              <a:rPr lang="en-US" sz="6400" dirty="0" err="1"/>
              <a:t>defecto</a:t>
            </a:r>
            <a:r>
              <a:rPr lang="en-US" sz="6400" dirty="0"/>
              <a:t>.</a:t>
            </a:r>
            <a:br>
              <a:rPr lang="en-US" sz="4600" dirty="0"/>
            </a:br>
            <a:br>
              <a:rPr lang="en-US" sz="4600" dirty="0"/>
            </a:br>
            <a:endParaRPr lang="es-ES" sz="4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334" y="2836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4900" dirty="0" err="1"/>
              <a:t>ContiPerf</a:t>
            </a:r>
            <a:br>
              <a:rPr lang="es-ES_tradnl" sz="4400" dirty="0"/>
            </a:b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Suites de pruebas de rendimiento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39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677334" y="1775578"/>
            <a:ext cx="8596668" cy="3880773"/>
          </a:xfrm>
        </p:spPr>
        <p:txBody>
          <a:bodyPr>
            <a:noAutofit/>
          </a:bodyPr>
          <a:lstStyle/>
          <a:p>
            <a:r>
              <a:rPr lang="en-GB" sz="2400" dirty="0" err="1"/>
              <a:t>Definiendo</a:t>
            </a:r>
            <a:r>
              <a:rPr lang="en-GB" sz="2400" dirty="0"/>
              <a:t> la </a:t>
            </a:r>
            <a:r>
              <a:rPr lang="en-GB" sz="2400" dirty="0" err="1"/>
              <a:t>duración</a:t>
            </a:r>
            <a:r>
              <a:rPr lang="en-GB" sz="2400" dirty="0"/>
              <a:t> del test:</a:t>
            </a:r>
          </a:p>
          <a:p>
            <a:pPr lvl="1"/>
            <a:r>
              <a:rPr lang="en-GB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PerfTest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invocations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 = 300) </a:t>
            </a:r>
            <a:r>
              <a:rPr lang="en-GB" sz="2000" dirty="0">
                <a:sym typeface="Wingdings" pitchFamily="2" charset="2"/>
              </a:rPr>
              <a:t> </a:t>
            </a:r>
            <a:r>
              <a:rPr lang="en-GB" sz="2000" dirty="0" err="1">
                <a:sym typeface="Wingdings" pitchFamily="2" charset="2"/>
              </a:rPr>
              <a:t>Invoca</a:t>
            </a:r>
            <a:r>
              <a:rPr lang="en-GB" sz="2000" dirty="0">
                <a:sym typeface="Wingdings" pitchFamily="2" charset="2"/>
              </a:rPr>
              <a:t> el </a:t>
            </a:r>
            <a:r>
              <a:rPr lang="en-GB" sz="2000" dirty="0" err="1">
                <a:sym typeface="Wingdings" pitchFamily="2" charset="2"/>
              </a:rPr>
              <a:t>método</a:t>
            </a:r>
            <a:r>
              <a:rPr lang="en-GB" sz="2000" dirty="0">
                <a:sym typeface="Wingdings" pitchFamily="2" charset="2"/>
              </a:rPr>
              <a:t> de </a:t>
            </a:r>
            <a:r>
              <a:rPr lang="en-GB" sz="2000" dirty="0" err="1">
                <a:sym typeface="Wingdings" pitchFamily="2" charset="2"/>
              </a:rPr>
              <a:t>prueba</a:t>
            </a:r>
            <a:r>
              <a:rPr lang="en-GB" sz="2000" dirty="0">
                <a:sym typeface="Wingdings" pitchFamily="2" charset="2"/>
              </a:rPr>
              <a:t> </a:t>
            </a:r>
            <a:r>
              <a:rPr lang="en-GB" sz="2000" dirty="0"/>
              <a:t>300 </a:t>
            </a:r>
            <a:r>
              <a:rPr lang="en-GB" sz="2000" dirty="0" err="1"/>
              <a:t>veces</a:t>
            </a:r>
            <a:r>
              <a:rPr lang="en-GB" sz="2000" dirty="0"/>
              <a:t>, </a:t>
            </a:r>
            <a:r>
              <a:rPr lang="en-GB" sz="2000" dirty="0" err="1"/>
              <a:t>independientemente</a:t>
            </a:r>
            <a:r>
              <a:rPr lang="en-GB" sz="2000" dirty="0"/>
              <a:t> del </a:t>
            </a:r>
            <a:r>
              <a:rPr lang="en-GB" sz="2000" dirty="0" err="1"/>
              <a:t>número</a:t>
            </a:r>
            <a:r>
              <a:rPr lang="en-GB" sz="2000" dirty="0"/>
              <a:t> de threads.  Si se </a:t>
            </a:r>
            <a:r>
              <a:rPr lang="en-GB" sz="2000" dirty="0" err="1"/>
              <a:t>omite</a:t>
            </a:r>
            <a:r>
              <a:rPr lang="en-GB" sz="2000" dirty="0"/>
              <a:t>, el </a:t>
            </a:r>
            <a:r>
              <a:rPr lang="en-GB" sz="2000" dirty="0" err="1"/>
              <a:t>valor</a:t>
            </a:r>
            <a:r>
              <a:rPr lang="en-GB" sz="2000" dirty="0"/>
              <a:t> </a:t>
            </a:r>
            <a:r>
              <a:rPr lang="en-GB" sz="2000" dirty="0" err="1"/>
              <a:t>por</a:t>
            </a:r>
            <a:r>
              <a:rPr lang="en-GB" sz="2000" dirty="0"/>
              <a:t> </a:t>
            </a:r>
            <a:r>
              <a:rPr lang="en-GB" sz="2000" dirty="0" err="1"/>
              <a:t>defecto</a:t>
            </a:r>
            <a:r>
              <a:rPr lang="en-GB" sz="2000" dirty="0"/>
              <a:t> de </a:t>
            </a:r>
            <a:r>
              <a:rPr lang="en-GB" sz="2000" dirty="0" err="1"/>
              <a:t>número</a:t>
            </a:r>
            <a:r>
              <a:rPr lang="en-GB" sz="2000" dirty="0"/>
              <a:t> de </a:t>
            </a:r>
            <a:r>
              <a:rPr lang="en-GB" sz="2000" dirty="0" err="1"/>
              <a:t>invocaciones</a:t>
            </a:r>
            <a:r>
              <a:rPr lang="en-GB" sz="2000" dirty="0"/>
              <a:t> de </a:t>
            </a:r>
            <a:r>
              <a:rPr lang="en-GB" sz="2000" dirty="0" err="1"/>
              <a:t>ContiPerf</a:t>
            </a:r>
            <a:r>
              <a:rPr lang="en-GB" sz="2000" dirty="0"/>
              <a:t> </a:t>
            </a:r>
            <a:r>
              <a:rPr lang="en-GB" sz="2000" dirty="0" err="1"/>
              <a:t>es</a:t>
            </a:r>
            <a:r>
              <a:rPr lang="en-GB" sz="2000" dirty="0"/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invocations=1</a:t>
            </a:r>
            <a:r>
              <a:rPr lang="en-GB" sz="2000" dirty="0"/>
              <a:t>, </a:t>
            </a:r>
          </a:p>
          <a:p>
            <a:pPr lvl="1"/>
            <a:r>
              <a:rPr lang="en-GB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PerfTest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threads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=30) </a:t>
            </a:r>
            <a:r>
              <a:rPr lang="en-GB" sz="2000" dirty="0">
                <a:sym typeface="Wingdings" pitchFamily="2" charset="2"/>
              </a:rPr>
              <a:t> </a:t>
            </a:r>
            <a:r>
              <a:rPr lang="en-GB" sz="2000" dirty="0" err="1"/>
              <a:t>Ejecuta</a:t>
            </a:r>
            <a:r>
              <a:rPr lang="en-GB" sz="2000" dirty="0"/>
              <a:t> el  test </a:t>
            </a:r>
            <a:r>
              <a:rPr lang="en-GB" sz="2000" dirty="0" err="1"/>
              <a:t>en</a:t>
            </a:r>
            <a:r>
              <a:rPr lang="en-GB" sz="2000" dirty="0"/>
              <a:t> 30 threads </a:t>
            </a:r>
            <a:r>
              <a:rPr lang="en-GB" sz="2000" dirty="0" err="1"/>
              <a:t>concurrentes</a:t>
            </a:r>
            <a:r>
              <a:rPr lang="en-GB" sz="2000" dirty="0"/>
              <a:t>.  </a:t>
            </a:r>
          </a:p>
          <a:p>
            <a:pPr lvl="2"/>
            <a:r>
              <a:rPr lang="en-GB" sz="1800" dirty="0"/>
              <a:t>El </a:t>
            </a:r>
            <a:r>
              <a:rPr lang="en-GB" sz="1800" dirty="0" err="1"/>
              <a:t>número</a:t>
            </a:r>
            <a:r>
              <a:rPr lang="en-GB" sz="1800" dirty="0"/>
              <a:t> total de </a:t>
            </a:r>
            <a:r>
              <a:rPr lang="en-GB" sz="1800" dirty="0" err="1"/>
              <a:t>invocaciones</a:t>
            </a:r>
            <a:r>
              <a:rPr lang="en-GB" sz="1800" dirty="0"/>
              <a:t> se </a:t>
            </a:r>
            <a:r>
              <a:rPr lang="en-GB" sz="1800" dirty="0" err="1"/>
              <a:t>reparte</a:t>
            </a:r>
            <a:r>
              <a:rPr lang="en-GB" sz="1800" dirty="0"/>
              <a:t> de forma </a:t>
            </a:r>
            <a:r>
              <a:rPr lang="en-GB" sz="1800" dirty="0" err="1"/>
              <a:t>equitativa</a:t>
            </a:r>
            <a:r>
              <a:rPr lang="en-GB" sz="1800" dirty="0"/>
              <a:t> entre los threads.  </a:t>
            </a:r>
          </a:p>
          <a:p>
            <a:pPr lvl="3"/>
            <a:r>
              <a:rPr lang="en-GB" sz="1600" dirty="0" err="1"/>
              <a:t>Por</a:t>
            </a:r>
            <a:r>
              <a:rPr lang="en-GB" sz="1600" dirty="0"/>
              <a:t> lo </a:t>
            </a:r>
            <a:r>
              <a:rPr lang="en-GB" sz="1600" dirty="0" err="1"/>
              <a:t>tanto</a:t>
            </a:r>
            <a:r>
              <a:rPr lang="en-GB" sz="1600" dirty="0"/>
              <a:t> para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invocations=300, threads=30</a:t>
            </a:r>
            <a:r>
              <a:rPr lang="en-GB" sz="1600" dirty="0"/>
              <a:t>, </a:t>
            </a:r>
            <a:r>
              <a:rPr lang="en-GB" sz="1600" dirty="0" err="1"/>
              <a:t>cada</a:t>
            </a:r>
            <a:r>
              <a:rPr lang="en-GB" sz="1600" dirty="0"/>
              <a:t>  thread </a:t>
            </a:r>
            <a:r>
              <a:rPr lang="en-GB" sz="1600" dirty="0" err="1"/>
              <a:t>ejecuta</a:t>
            </a:r>
            <a:r>
              <a:rPr lang="en-GB" sz="1600" dirty="0"/>
              <a:t> 10 </a:t>
            </a:r>
            <a:r>
              <a:rPr lang="en-GB" sz="1600" dirty="0" err="1"/>
              <a:t>invocaciones</a:t>
            </a:r>
            <a:r>
              <a:rPr lang="en-GB" sz="1600" dirty="0"/>
              <a:t>.  Si se </a:t>
            </a:r>
            <a:r>
              <a:rPr lang="en-GB" sz="1600" dirty="0" err="1"/>
              <a:t>omite</a:t>
            </a:r>
            <a:r>
              <a:rPr lang="en-GB" sz="1600" dirty="0"/>
              <a:t>, el </a:t>
            </a:r>
            <a:r>
              <a:rPr lang="en-GB" sz="1600" dirty="0" err="1"/>
              <a:t>número</a:t>
            </a:r>
            <a:r>
              <a:rPr lang="en-GB" sz="1600" dirty="0"/>
              <a:t> de threads </a:t>
            </a:r>
            <a:r>
              <a:rPr lang="en-GB" sz="1600" dirty="0" err="1"/>
              <a:t>es</a:t>
            </a:r>
            <a:r>
              <a:rPr lang="en-GB" sz="1600" dirty="0"/>
              <a:t> </a:t>
            </a:r>
            <a:r>
              <a:rPr lang="en-GB" sz="1600" dirty="0" err="1"/>
              <a:t>uno</a:t>
            </a:r>
            <a:r>
              <a:rPr lang="en-GB" sz="1600" dirty="0"/>
              <a:t>.</a:t>
            </a:r>
          </a:p>
          <a:p>
            <a:pPr lvl="1"/>
            <a:r>
              <a:rPr lang="en-GB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PerfTest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duration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 = 20000)</a:t>
            </a:r>
            <a:r>
              <a:rPr lang="en-GB" sz="2000" dirty="0"/>
              <a:t> </a:t>
            </a:r>
            <a:r>
              <a:rPr lang="en-GB" sz="2000" dirty="0">
                <a:sym typeface="Wingdings" pitchFamily="2" charset="2"/>
              </a:rPr>
              <a:t> </a:t>
            </a:r>
            <a:r>
              <a:rPr lang="en-GB" sz="2000" dirty="0" err="1">
                <a:sym typeface="Wingdings" pitchFamily="2" charset="2"/>
              </a:rPr>
              <a:t>Ejecuta</a:t>
            </a:r>
            <a:r>
              <a:rPr lang="en-GB" sz="2000" dirty="0">
                <a:sym typeface="Wingdings" pitchFamily="2" charset="2"/>
              </a:rPr>
              <a:t> el test de forma </a:t>
            </a:r>
            <a:r>
              <a:rPr lang="en-GB" sz="2000" dirty="0" err="1">
                <a:sym typeface="Wingdings" pitchFamily="2" charset="2"/>
              </a:rPr>
              <a:t>repetida</a:t>
            </a:r>
            <a:r>
              <a:rPr lang="en-GB" sz="2000" dirty="0">
                <a:sym typeface="Wingdings" pitchFamily="2" charset="2"/>
              </a:rPr>
              <a:t> </a:t>
            </a:r>
            <a:r>
              <a:rPr lang="en-GB" sz="2000" dirty="0" err="1">
                <a:sym typeface="Wingdings" pitchFamily="2" charset="2"/>
              </a:rPr>
              <a:t>durante</a:t>
            </a:r>
            <a:r>
              <a:rPr lang="en-GB" sz="2000" dirty="0">
                <a:sym typeface="Wingdings" pitchFamily="2" charset="2"/>
              </a:rPr>
              <a:t> 20 </a:t>
            </a:r>
            <a:r>
              <a:rPr lang="en-GB" sz="2000" dirty="0" err="1">
                <a:sym typeface="Wingdings" pitchFamily="2" charset="2"/>
              </a:rPr>
              <a:t>segundos</a:t>
            </a:r>
            <a:endParaRPr lang="en-GB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334" y="2836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4900" dirty="0" err="1"/>
              <a:t>ContiPerf</a:t>
            </a:r>
            <a:br>
              <a:rPr lang="es-ES_tradnl" sz="4400" dirty="0"/>
            </a:b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Configurando pruebas de tiempo y carga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43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677334" y="1604489"/>
            <a:ext cx="8596668" cy="388077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@Required(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throughput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= 20)</a:t>
            </a:r>
            <a:r>
              <a:rPr lang="en-US" sz="1600" dirty="0"/>
              <a:t> 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 err="1"/>
              <a:t>Ejecución</a:t>
            </a:r>
            <a:r>
              <a:rPr lang="en-US" sz="1600" dirty="0"/>
              <a:t> de 20 test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segundo</a:t>
            </a:r>
            <a:r>
              <a:rPr lang="en-US" sz="1600" dirty="0"/>
              <a:t>. 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@Required(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= 50)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 err="1">
                <a:sym typeface="Wingdings" pitchFamily="2" charset="2"/>
              </a:rPr>
              <a:t>Tiempo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medio</a:t>
            </a:r>
            <a:r>
              <a:rPr lang="en-US" sz="1600" dirty="0">
                <a:sym typeface="Wingdings" pitchFamily="2" charset="2"/>
              </a:rPr>
              <a:t> de </a:t>
            </a:r>
            <a:r>
              <a:rPr lang="en-US" sz="1600" dirty="0" err="1">
                <a:sym typeface="Wingdings" pitchFamily="2" charset="2"/>
              </a:rPr>
              <a:t>ejecución</a:t>
            </a:r>
            <a:r>
              <a:rPr lang="en-US" sz="1600" dirty="0">
                <a:sym typeface="Wingdings" pitchFamily="2" charset="2"/>
              </a:rPr>
              <a:t> no mayor a </a:t>
            </a:r>
            <a:r>
              <a:rPr lang="en-US" sz="1600" dirty="0"/>
              <a:t>50 </a:t>
            </a:r>
            <a:r>
              <a:rPr lang="en-US" sz="1600" dirty="0" err="1"/>
              <a:t>milisegundos</a:t>
            </a:r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@Required(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median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= 45)</a:t>
            </a:r>
            <a:r>
              <a:rPr lang="en-US" sz="1600" dirty="0"/>
              <a:t> </a:t>
            </a:r>
            <a:r>
              <a:rPr lang="en-US" sz="1600" dirty="0">
                <a:sym typeface="Wingdings" pitchFamily="2" charset="2"/>
              </a:rPr>
              <a:t> El </a:t>
            </a:r>
            <a:r>
              <a:rPr lang="en-US" sz="1600" dirty="0"/>
              <a:t>50% de </a:t>
            </a:r>
            <a:r>
              <a:rPr lang="en-US" sz="1600" dirty="0" err="1"/>
              <a:t>las</a:t>
            </a:r>
            <a:r>
              <a:rPr lang="en-US" sz="1600" dirty="0"/>
              <a:t> </a:t>
            </a:r>
            <a:r>
              <a:rPr lang="en-US" sz="1600" dirty="0" err="1"/>
              <a:t>ejecuciones</a:t>
            </a:r>
            <a:r>
              <a:rPr lang="en-US" sz="1600" dirty="0"/>
              <a:t> no se </a:t>
            </a:r>
            <a:r>
              <a:rPr lang="en-US" sz="1600" dirty="0" err="1"/>
              <a:t>superen</a:t>
            </a:r>
            <a:r>
              <a:rPr lang="en-US" sz="1600" dirty="0"/>
              <a:t> los 45 </a:t>
            </a:r>
            <a:r>
              <a:rPr lang="en-US" sz="1600" dirty="0" err="1"/>
              <a:t>milisegundos</a:t>
            </a:r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@Required(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= 2000) 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 err="1"/>
              <a:t>Ninguna</a:t>
            </a:r>
            <a:r>
              <a:rPr lang="en-US" sz="1600" dirty="0"/>
              <a:t> </a:t>
            </a:r>
            <a:r>
              <a:rPr lang="en-US" sz="1600" dirty="0" err="1"/>
              <a:t>invocación</a:t>
            </a:r>
            <a:r>
              <a:rPr lang="en-US" sz="1600" dirty="0"/>
              <a:t> </a:t>
            </a:r>
            <a:r>
              <a:rPr lang="en-US" sz="1600" dirty="0" err="1"/>
              <a:t>puede</a:t>
            </a:r>
            <a:r>
              <a:rPr lang="en-US" sz="1600" dirty="0"/>
              <a:t> </a:t>
            </a:r>
            <a:r>
              <a:rPr lang="en-US" sz="1600" dirty="0" err="1"/>
              <a:t>tomar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de 2 </a:t>
            </a:r>
            <a:r>
              <a:rPr lang="en-US" sz="1600" dirty="0" err="1"/>
              <a:t>segundos</a:t>
            </a:r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@Required(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totalTime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= 5000)</a:t>
            </a:r>
            <a:r>
              <a:rPr lang="en-US" sz="1600" dirty="0"/>
              <a:t> </a:t>
            </a:r>
            <a:r>
              <a:rPr lang="en-US" sz="1600" dirty="0">
                <a:sym typeface="Wingdings" pitchFamily="2" charset="2"/>
              </a:rPr>
              <a:t> La </a:t>
            </a:r>
            <a:r>
              <a:rPr lang="en-US" sz="1600" dirty="0" err="1">
                <a:sym typeface="Wingdings" pitchFamily="2" charset="2"/>
              </a:rPr>
              <a:t>suma</a:t>
            </a:r>
            <a:r>
              <a:rPr lang="en-US" sz="1600" dirty="0">
                <a:sym typeface="Wingdings" pitchFamily="2" charset="2"/>
              </a:rPr>
              <a:t> de </a:t>
            </a:r>
            <a:r>
              <a:rPr lang="en-US" sz="1600" dirty="0" err="1">
                <a:sym typeface="Wingdings" pitchFamily="2" charset="2"/>
              </a:rPr>
              <a:t>todas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las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ejecuciones</a:t>
            </a:r>
            <a:r>
              <a:rPr lang="en-US" sz="1600" dirty="0">
                <a:sym typeface="Wingdings" pitchFamily="2" charset="2"/>
              </a:rPr>
              <a:t> no </a:t>
            </a:r>
            <a:r>
              <a:rPr lang="en-US" sz="1600" dirty="0" err="1">
                <a:sym typeface="Wingdings" pitchFamily="2" charset="2"/>
              </a:rPr>
              <a:t>puede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superar</a:t>
            </a:r>
            <a:r>
              <a:rPr lang="en-US" sz="1600" dirty="0">
                <a:sym typeface="Wingdings" pitchFamily="2" charset="2"/>
              </a:rPr>
              <a:t> los  </a:t>
            </a:r>
            <a:r>
              <a:rPr lang="en-US" sz="1600" dirty="0"/>
              <a:t>5 </a:t>
            </a:r>
            <a:r>
              <a:rPr lang="en-US" sz="1600" dirty="0" err="1"/>
              <a:t>segundos</a:t>
            </a:r>
            <a:r>
              <a:rPr lang="en-US" sz="1600" dirty="0"/>
              <a:t>.   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@Required(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percentile90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= 3000)</a:t>
            </a:r>
            <a:r>
              <a:rPr lang="en-US" sz="1600" dirty="0"/>
              <a:t> </a:t>
            </a:r>
            <a:r>
              <a:rPr lang="en-US" sz="1600" dirty="0">
                <a:sym typeface="Wingdings" pitchFamily="2" charset="2"/>
              </a:rPr>
              <a:t> El </a:t>
            </a:r>
            <a:r>
              <a:rPr lang="en-US" sz="1600" dirty="0"/>
              <a:t>90% de </a:t>
            </a:r>
            <a:r>
              <a:rPr lang="en-US" sz="1600" dirty="0" err="1"/>
              <a:t>las</a:t>
            </a:r>
            <a:r>
              <a:rPr lang="en-US" sz="1600" dirty="0"/>
              <a:t> </a:t>
            </a:r>
            <a:r>
              <a:rPr lang="en-US" sz="1600" dirty="0" err="1"/>
              <a:t>ejecuciones</a:t>
            </a:r>
            <a:r>
              <a:rPr lang="en-US" sz="1600" dirty="0"/>
              <a:t> no </a:t>
            </a:r>
            <a:r>
              <a:rPr lang="en-US" sz="1600" dirty="0" err="1"/>
              <a:t>pase</a:t>
            </a:r>
            <a:r>
              <a:rPr lang="en-US" sz="1600" dirty="0"/>
              <a:t> de 3000 </a:t>
            </a:r>
            <a:r>
              <a:rPr lang="en-US" sz="1600" dirty="0" err="1"/>
              <a:t>milisegundos</a:t>
            </a:r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@Required(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percentile95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= 5000</a:t>
            </a:r>
            <a:r>
              <a:rPr lang="en-US" sz="1600" dirty="0"/>
              <a:t>)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El 95% de </a:t>
            </a:r>
            <a:r>
              <a:rPr lang="en-US" sz="1600" dirty="0" err="1"/>
              <a:t>las</a:t>
            </a:r>
            <a:r>
              <a:rPr lang="en-US" sz="1600" dirty="0"/>
              <a:t> </a:t>
            </a:r>
            <a:r>
              <a:rPr lang="en-US" sz="1600" dirty="0" err="1"/>
              <a:t>ejecuciones</a:t>
            </a:r>
            <a:r>
              <a:rPr lang="en-US" sz="1600" dirty="0"/>
              <a:t> no </a:t>
            </a:r>
            <a:r>
              <a:rPr lang="en-US" sz="1600" dirty="0" err="1"/>
              <a:t>pase</a:t>
            </a:r>
            <a:r>
              <a:rPr lang="en-US" sz="1600" dirty="0"/>
              <a:t> de 5000 </a:t>
            </a:r>
            <a:r>
              <a:rPr lang="en-US" sz="1600" dirty="0" err="1"/>
              <a:t>milisegundos</a:t>
            </a:r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@Required(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percentile99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= 10000)</a:t>
            </a:r>
            <a:r>
              <a:rPr lang="en-US" sz="1600" dirty="0"/>
              <a:t>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El 99% de </a:t>
            </a:r>
            <a:r>
              <a:rPr lang="en-US" sz="1600" dirty="0" err="1"/>
              <a:t>las</a:t>
            </a:r>
            <a:r>
              <a:rPr lang="en-US" sz="1600" dirty="0"/>
              <a:t> </a:t>
            </a:r>
            <a:r>
              <a:rPr lang="en-US" sz="1600" dirty="0" err="1"/>
              <a:t>ejecuciones</a:t>
            </a:r>
            <a:r>
              <a:rPr lang="en-US" sz="1600" dirty="0"/>
              <a:t> no </a:t>
            </a:r>
            <a:r>
              <a:rPr lang="en-US" sz="1600" dirty="0" err="1"/>
              <a:t>pase</a:t>
            </a:r>
            <a:r>
              <a:rPr lang="en-US" sz="1600" dirty="0"/>
              <a:t> de 10000 </a:t>
            </a:r>
            <a:r>
              <a:rPr lang="en-US" sz="1600" dirty="0" err="1"/>
              <a:t>milisegundos</a:t>
            </a:r>
            <a:endParaRPr lang="en-US" sz="1600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@Required(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percentiles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= "66:200,96:500")</a:t>
            </a:r>
            <a:r>
              <a:rPr lang="en-US" sz="1600" dirty="0"/>
              <a:t>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El 66% de </a:t>
            </a:r>
            <a:r>
              <a:rPr lang="en-US" sz="1600" dirty="0" err="1"/>
              <a:t>todas</a:t>
            </a:r>
            <a:r>
              <a:rPr lang="en-US" sz="1600" dirty="0"/>
              <a:t> </a:t>
            </a:r>
            <a:r>
              <a:rPr lang="en-US" sz="1600" dirty="0" err="1"/>
              <a:t>las</a:t>
            </a:r>
            <a:r>
              <a:rPr lang="en-US" sz="1600" dirty="0"/>
              <a:t> </a:t>
            </a:r>
            <a:r>
              <a:rPr lang="en-US" sz="1600" dirty="0" err="1"/>
              <a:t>ejecuciones</a:t>
            </a:r>
            <a:r>
              <a:rPr lang="en-US" sz="1600" dirty="0"/>
              <a:t> no </a:t>
            </a:r>
            <a:r>
              <a:rPr lang="en-US" sz="1600" dirty="0" err="1"/>
              <a:t>pase</a:t>
            </a:r>
            <a:r>
              <a:rPr lang="en-US" sz="1600" dirty="0"/>
              <a:t> de 200 </a:t>
            </a:r>
            <a:r>
              <a:rPr lang="en-US" sz="1600" dirty="0" err="1"/>
              <a:t>milisegundos</a:t>
            </a:r>
            <a:r>
              <a:rPr lang="en-US" sz="1600" dirty="0"/>
              <a:t> y el 96% de </a:t>
            </a:r>
            <a:r>
              <a:rPr lang="en-US" sz="1600" dirty="0" err="1"/>
              <a:t>todas</a:t>
            </a:r>
            <a:r>
              <a:rPr lang="en-US" sz="1600" dirty="0"/>
              <a:t> </a:t>
            </a:r>
            <a:r>
              <a:rPr lang="en-US" sz="1600" dirty="0" err="1"/>
              <a:t>las</a:t>
            </a:r>
            <a:r>
              <a:rPr lang="en-US" sz="1600" dirty="0"/>
              <a:t> </a:t>
            </a:r>
            <a:r>
              <a:rPr lang="en-US" sz="1600" dirty="0" err="1"/>
              <a:t>ejecuciones</a:t>
            </a:r>
            <a:r>
              <a:rPr lang="en-US" sz="1600" dirty="0"/>
              <a:t> no </a:t>
            </a:r>
            <a:r>
              <a:rPr lang="en-US" sz="1600" dirty="0" err="1"/>
              <a:t>pase</a:t>
            </a:r>
            <a:r>
              <a:rPr lang="en-US" sz="1600" dirty="0"/>
              <a:t> de 500 </a:t>
            </a:r>
            <a:r>
              <a:rPr lang="en-US" sz="1600" dirty="0" err="1"/>
              <a:t>milisegundos</a:t>
            </a:r>
            <a:endParaRPr lang="en-US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334" y="2836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4900" dirty="0" err="1"/>
              <a:t>ContiPerf</a:t>
            </a:r>
            <a:br>
              <a:rPr lang="es-ES_tradnl" sz="4400" dirty="0"/>
            </a:b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Definiendo requisitos de rendimiento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7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err="1"/>
              <a:t>ContiPerf</a:t>
            </a:r>
            <a:r>
              <a:rPr lang="en-US" sz="2000" dirty="0"/>
              <a:t> escribe </a:t>
            </a:r>
            <a:r>
              <a:rPr lang="en-US" sz="2000" dirty="0" err="1"/>
              <a:t>estdísitcas</a:t>
            </a:r>
            <a:r>
              <a:rPr lang="en-US" sz="2000" dirty="0"/>
              <a:t> de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invocaciones</a:t>
            </a:r>
            <a:r>
              <a:rPr lang="en-US" sz="2000" dirty="0"/>
              <a:t> a un </a:t>
            </a:r>
            <a:r>
              <a:rPr lang="en-US" sz="2000" dirty="0" err="1"/>
              <a:t>fichero</a:t>
            </a:r>
            <a:r>
              <a:rPr lang="en-US" sz="2000" dirty="0"/>
              <a:t> de log '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target/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contiperf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-report/index.html</a:t>
            </a:r>
            <a:r>
              <a:rPr lang="en-US" sz="2000" dirty="0"/>
              <a:t>'. </a:t>
            </a:r>
          </a:p>
          <a:p>
            <a:r>
              <a:rPr lang="en-US" sz="2000" dirty="0" err="1"/>
              <a:t>Muestra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los test </a:t>
            </a:r>
            <a:r>
              <a:rPr lang="en-US" sz="2000" dirty="0" err="1"/>
              <a:t>han</a:t>
            </a:r>
            <a:r>
              <a:rPr lang="en-US" sz="2000" dirty="0"/>
              <a:t> </a:t>
            </a:r>
            <a:r>
              <a:rPr lang="en-US" sz="2000" dirty="0" err="1"/>
              <a:t>sido</a:t>
            </a:r>
            <a:r>
              <a:rPr lang="en-US" sz="2000" dirty="0"/>
              <a:t> </a:t>
            </a:r>
            <a:r>
              <a:rPr lang="en-US" sz="2000" dirty="0" err="1"/>
              <a:t>superados</a:t>
            </a:r>
            <a:r>
              <a:rPr lang="en-US" sz="2000" dirty="0"/>
              <a:t> o no, </a:t>
            </a:r>
            <a:r>
              <a:rPr lang="en-US" sz="2000" dirty="0" err="1"/>
              <a:t>seguido</a:t>
            </a:r>
            <a:r>
              <a:rPr lang="en-US" sz="2000" dirty="0"/>
              <a:t> de </a:t>
            </a:r>
            <a:r>
              <a:rPr lang="en-US" sz="2000" dirty="0" err="1"/>
              <a:t>información</a:t>
            </a:r>
            <a:r>
              <a:rPr lang="en-US" sz="2000" dirty="0"/>
              <a:t> </a:t>
            </a:r>
            <a:r>
              <a:rPr lang="en-US" sz="2000" dirty="0" err="1"/>
              <a:t>detallada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77334" y="2836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4900" dirty="0" err="1"/>
              <a:t>ContiPerf</a:t>
            </a:r>
            <a:br>
              <a:rPr lang="es-ES_tradnl" sz="4400" dirty="0"/>
            </a:b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Informe estándar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32348" t="10519" r="31622" b="60432"/>
          <a:stretch/>
        </p:blipFill>
        <p:spPr>
          <a:xfrm>
            <a:off x="2343956" y="3344228"/>
            <a:ext cx="5950038" cy="26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34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5" t="11999" r="26338" b="18134"/>
          <a:stretch/>
        </p:blipFill>
        <p:spPr>
          <a:xfrm>
            <a:off x="2666705" y="263842"/>
            <a:ext cx="6347631" cy="6142645"/>
          </a:xfrm>
          <a:prstGeom prst="rect">
            <a:avLst/>
          </a:prstGeom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35664" y="12523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4900" dirty="0" err="1"/>
              <a:t>ContiPerf</a:t>
            </a:r>
            <a:br>
              <a:rPr lang="es-ES_tradnl" sz="4400" dirty="0"/>
            </a:b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Reporte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400" dirty="0"/>
              <a:t>¿Qué es </a:t>
            </a:r>
            <a:r>
              <a:rPr lang="es-ES_tradnl" sz="4400" dirty="0" err="1"/>
              <a:t>Profiling</a:t>
            </a:r>
            <a:r>
              <a:rPr lang="es-ES_tradnl" sz="4400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sz="3200" b="1" dirty="0" err="1">
                <a:solidFill>
                  <a:schemeClr val="tx1"/>
                </a:solidFill>
              </a:rPr>
              <a:t>Profiling</a:t>
            </a:r>
            <a:r>
              <a:rPr lang="es-ES" sz="3200" b="1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una</a:t>
            </a:r>
            <a:r>
              <a:rPr lang="en-US" sz="3200" dirty="0">
                <a:solidFill>
                  <a:schemeClr val="tx1"/>
                </a:solidFill>
              </a:rPr>
              <a:t> forma de </a:t>
            </a:r>
            <a:r>
              <a:rPr lang="en-US" sz="3200" dirty="0" err="1">
                <a:solidFill>
                  <a:schemeClr val="tx1"/>
                </a:solidFill>
              </a:rPr>
              <a:t>análisis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dinámico</a:t>
            </a:r>
            <a:r>
              <a:rPr lang="en-US" sz="3200" dirty="0">
                <a:solidFill>
                  <a:schemeClr val="tx1"/>
                </a:solidFill>
              </a:rPr>
              <a:t> de software que </a:t>
            </a:r>
            <a:r>
              <a:rPr lang="en-US" sz="3200" dirty="0" err="1">
                <a:solidFill>
                  <a:schemeClr val="tx1"/>
                </a:solidFill>
              </a:rPr>
              <a:t>mide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aspectos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como</a:t>
            </a:r>
            <a:r>
              <a:rPr lang="en-US" sz="3200" dirty="0">
                <a:solidFill>
                  <a:schemeClr val="tx1"/>
                </a:solidFill>
              </a:rPr>
              <a:t> el </a:t>
            </a:r>
            <a:r>
              <a:rPr lang="en-US" sz="3200" dirty="0" err="1">
                <a:solidFill>
                  <a:schemeClr val="tx1"/>
                </a:solidFill>
              </a:rPr>
              <a:t>uso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memoria</a:t>
            </a:r>
            <a:r>
              <a:rPr lang="en-US" sz="3200" dirty="0">
                <a:solidFill>
                  <a:schemeClr val="tx1"/>
                </a:solidFill>
              </a:rPr>
              <a:t>, el </a:t>
            </a:r>
            <a:r>
              <a:rPr lang="en-US" sz="3200" dirty="0" err="1">
                <a:solidFill>
                  <a:schemeClr val="tx1"/>
                </a:solidFill>
              </a:rPr>
              <a:t>uso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instrucciones</a:t>
            </a:r>
            <a:r>
              <a:rPr lang="en-US" sz="3200" dirty="0">
                <a:solidFill>
                  <a:schemeClr val="tx1"/>
                </a:solidFill>
              </a:rPr>
              <a:t> en particular,  o la </a:t>
            </a:r>
            <a:r>
              <a:rPr lang="en-US" sz="3200" dirty="0" err="1">
                <a:solidFill>
                  <a:schemeClr val="tx1"/>
                </a:solidFill>
              </a:rPr>
              <a:t>frecuencia</a:t>
            </a:r>
            <a:r>
              <a:rPr lang="en-US" sz="3200" dirty="0">
                <a:solidFill>
                  <a:schemeClr val="tx1"/>
                </a:solidFill>
              </a:rPr>
              <a:t> y la </a:t>
            </a:r>
            <a:r>
              <a:rPr lang="en-US" sz="3200" dirty="0" err="1">
                <a:solidFill>
                  <a:schemeClr val="tx1"/>
                </a:solidFill>
              </a:rPr>
              <a:t>duración</a:t>
            </a:r>
            <a:r>
              <a:rPr lang="en-US" sz="3200" dirty="0">
                <a:solidFill>
                  <a:schemeClr val="tx1"/>
                </a:solidFill>
              </a:rPr>
              <a:t> de las </a:t>
            </a:r>
            <a:r>
              <a:rPr lang="en-US" sz="3200" dirty="0" err="1">
                <a:solidFill>
                  <a:schemeClr val="tx1"/>
                </a:solidFill>
              </a:rPr>
              <a:t>llamadas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600" b="1" dirty="0">
                <a:solidFill>
                  <a:schemeClr val="tx1"/>
                </a:solidFill>
              </a:rPr>
              <a:t>Las </a:t>
            </a:r>
            <a:r>
              <a:rPr lang="en-US" sz="2600" b="1" dirty="0" err="1">
                <a:solidFill>
                  <a:schemeClr val="tx1"/>
                </a:solidFill>
              </a:rPr>
              <a:t>herramientas</a:t>
            </a:r>
            <a:r>
              <a:rPr lang="en-US" sz="2600" b="1" dirty="0">
                <a:solidFill>
                  <a:schemeClr val="tx1"/>
                </a:solidFill>
              </a:rPr>
              <a:t> de Profiling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analizan</a:t>
            </a:r>
            <a:r>
              <a:rPr lang="en-US" sz="2600" dirty="0">
                <a:solidFill>
                  <a:schemeClr val="tx1"/>
                </a:solidFill>
              </a:rPr>
              <a:t> las </a:t>
            </a:r>
            <a:r>
              <a:rPr lang="en-US" sz="2600" dirty="0" err="1">
                <a:solidFill>
                  <a:schemeClr val="tx1"/>
                </a:solidFill>
              </a:rPr>
              <a:t>ejecuciones</a:t>
            </a:r>
            <a:r>
              <a:rPr lang="en-US" sz="2600" dirty="0">
                <a:solidFill>
                  <a:schemeClr val="tx1"/>
                </a:solidFill>
              </a:rPr>
              <a:t> de las </a:t>
            </a:r>
            <a:r>
              <a:rPr lang="en-US" sz="2600" dirty="0" err="1">
                <a:solidFill>
                  <a:schemeClr val="tx1"/>
                </a:solidFill>
              </a:rPr>
              <a:t>aplicaciones</a:t>
            </a:r>
            <a:r>
              <a:rPr lang="en-US" sz="2600" dirty="0">
                <a:solidFill>
                  <a:schemeClr val="tx1"/>
                </a:solidFill>
              </a:rPr>
              <a:t> para </a:t>
            </a:r>
            <a:r>
              <a:rPr lang="en-US" sz="2600" dirty="0" err="1">
                <a:solidFill>
                  <a:schemeClr val="tx1"/>
                </a:solidFill>
              </a:rPr>
              <a:t>identificar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problemas</a:t>
            </a:r>
            <a:r>
              <a:rPr lang="en-US" sz="2600" dirty="0">
                <a:solidFill>
                  <a:schemeClr val="tx1"/>
                </a:solidFill>
              </a:rPr>
              <a:t> de </a:t>
            </a:r>
            <a:r>
              <a:rPr lang="en-US" sz="2600" dirty="0" err="1">
                <a:solidFill>
                  <a:schemeClr val="tx1"/>
                </a:solidFill>
              </a:rPr>
              <a:t>rendimiento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como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cuellos</a:t>
            </a:r>
            <a:r>
              <a:rPr lang="en-US" sz="2600" dirty="0">
                <a:solidFill>
                  <a:schemeClr val="tx1"/>
                </a:solidFill>
              </a:rPr>
              <a:t> de </a:t>
            </a:r>
            <a:r>
              <a:rPr lang="en-US" sz="2600" dirty="0" err="1">
                <a:solidFill>
                  <a:schemeClr val="tx1"/>
                </a:solidFill>
              </a:rPr>
              <a:t>botella</a:t>
            </a:r>
            <a:r>
              <a:rPr lang="en-US" sz="2600" dirty="0">
                <a:solidFill>
                  <a:schemeClr val="tx1"/>
                </a:solidFill>
              </a:rPr>
              <a:t>,  </a:t>
            </a:r>
            <a:r>
              <a:rPr lang="en-US" sz="2600" dirty="0" err="1">
                <a:solidFill>
                  <a:schemeClr val="tx1"/>
                </a:solidFill>
              </a:rPr>
              <a:t>limitación</a:t>
            </a:r>
            <a:r>
              <a:rPr lang="en-US" sz="2600" dirty="0">
                <a:solidFill>
                  <a:schemeClr val="tx1"/>
                </a:solidFill>
              </a:rPr>
              <a:t> de </a:t>
            </a:r>
            <a:r>
              <a:rPr lang="en-US" sz="2600" dirty="0" err="1">
                <a:solidFill>
                  <a:schemeClr val="tx1"/>
                </a:solidFill>
              </a:rPr>
              <a:t>recursos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fugas</a:t>
            </a:r>
            <a:r>
              <a:rPr lang="en-US" sz="2600" dirty="0">
                <a:solidFill>
                  <a:schemeClr val="tx1"/>
                </a:solidFill>
              </a:rPr>
              <a:t> de </a:t>
            </a:r>
            <a:r>
              <a:rPr lang="en-US" sz="2600" dirty="0" err="1">
                <a:solidFill>
                  <a:schemeClr val="tx1"/>
                </a:solidFill>
              </a:rPr>
              <a:t>memoria</a:t>
            </a:r>
            <a:r>
              <a:rPr lang="en-US" sz="2600" dirty="0">
                <a:solidFill>
                  <a:schemeClr val="tx1"/>
                </a:solidFill>
              </a:rPr>
              <a:t>, etc.</a:t>
            </a:r>
          </a:p>
          <a:p>
            <a:pPr lvl="1"/>
            <a:r>
              <a:rPr lang="es-ES_tradnl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El fin </a:t>
            </a:r>
            <a:r>
              <a:rPr lang="en-US" sz="2600" dirty="0" err="1">
                <a:solidFill>
                  <a:schemeClr val="tx1"/>
                </a:solidFill>
              </a:rPr>
              <a:t>es</a:t>
            </a:r>
            <a:r>
              <a:rPr lang="en-US" sz="2600" dirty="0">
                <a:solidFill>
                  <a:schemeClr val="tx1"/>
                </a:solidFill>
              </a:rPr>
              <a:t> la </a:t>
            </a:r>
            <a:r>
              <a:rPr lang="en-US" sz="2600" b="1" dirty="0" err="1">
                <a:solidFill>
                  <a:schemeClr val="tx1"/>
                </a:solidFill>
              </a:rPr>
              <a:t>optimización</a:t>
            </a:r>
            <a:r>
              <a:rPr lang="en-US" sz="2600" b="1" dirty="0">
                <a:solidFill>
                  <a:schemeClr val="tx1"/>
                </a:solidFill>
              </a:rPr>
              <a:t> de </a:t>
            </a:r>
            <a:r>
              <a:rPr lang="en-US" sz="2600" b="1" dirty="0" err="1">
                <a:solidFill>
                  <a:schemeClr val="tx1"/>
                </a:solidFill>
              </a:rPr>
              <a:t>código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s-ES_trad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64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Using the same test class implementation for unit tests and performance tests is usually not recommendable:</a:t>
            </a:r>
          </a:p>
          <a:p>
            <a:pPr lvl="1"/>
            <a:r>
              <a:rPr lang="en-US" sz="1800" dirty="0"/>
              <a:t>By default, performance testing is activated</a:t>
            </a:r>
          </a:p>
          <a:p>
            <a:pPr lvl="1"/>
            <a:r>
              <a:rPr lang="en-US" sz="1800" dirty="0"/>
              <a:t>You can suppress performance testing by invoking Maven with the system property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Dcontiperf.active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=false</a:t>
            </a:r>
            <a:r>
              <a:rPr lang="en-US" sz="1800" dirty="0"/>
              <a:t>: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test 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DargLine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Dcontiperf.active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=false"</a:t>
            </a:r>
          </a:p>
          <a:p>
            <a:endParaRPr lang="es-ES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334" y="2836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4900" dirty="0" err="1"/>
              <a:t>ContiPerf</a:t>
            </a:r>
            <a:br>
              <a:rPr lang="es-ES_tradnl" sz="4400" dirty="0"/>
            </a:br>
            <a:r>
              <a:rPr lang="es-ES_tradnl" sz="2800" dirty="0" err="1">
                <a:solidFill>
                  <a:schemeClr val="accent2">
                    <a:lumMod val="50000"/>
                  </a:schemeClr>
                </a:solidFill>
              </a:rPr>
              <a:t>ContiPerf</a:t>
            </a: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 con </a:t>
            </a:r>
            <a:r>
              <a:rPr lang="es-ES_tradnl" sz="2800" dirty="0" err="1">
                <a:solidFill>
                  <a:schemeClr val="accent2">
                    <a:lumMod val="50000"/>
                  </a:schemeClr>
                </a:solidFill>
              </a:rPr>
              <a:t>Maven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30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ÍNDICE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64071" y="1373132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¿Qué es </a:t>
            </a:r>
            <a:r>
              <a:rPr lang="es-ES" sz="2400" dirty="0" err="1"/>
              <a:t>Profiling</a:t>
            </a:r>
            <a:r>
              <a:rPr lang="es-ES" sz="2400" dirty="0"/>
              <a:t>?</a:t>
            </a:r>
          </a:p>
          <a:p>
            <a:r>
              <a:rPr lang="es-ES" sz="2400" dirty="0" err="1"/>
              <a:t>JVisualVM</a:t>
            </a:r>
            <a:endParaRPr lang="es-ES" sz="2400" dirty="0"/>
          </a:p>
          <a:p>
            <a:pPr lvl="1"/>
            <a:r>
              <a:rPr lang="es-ES" sz="22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 err="1"/>
              <a:t>ContiPerf</a:t>
            </a:r>
            <a:endParaRPr lang="es-ES" sz="2400" dirty="0"/>
          </a:p>
          <a:p>
            <a:pPr lvl="1"/>
            <a:r>
              <a:rPr lang="es-ES" sz="20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>
                <a:solidFill>
                  <a:schemeClr val="accent1"/>
                </a:solidFill>
              </a:rPr>
              <a:t>Preguntas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619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370" y="1219200"/>
            <a:ext cx="5393956" cy="440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80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ÍNDICE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82001" y="1435882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¿Qué es </a:t>
            </a:r>
            <a:r>
              <a:rPr lang="es-ES" sz="2400" dirty="0" err="1"/>
              <a:t>Profiling</a:t>
            </a:r>
            <a:r>
              <a:rPr lang="es-ES" sz="2400" dirty="0"/>
              <a:t>?</a:t>
            </a:r>
          </a:p>
          <a:p>
            <a:r>
              <a:rPr lang="es-ES" sz="2400" dirty="0" err="1"/>
              <a:t>JVisualVM</a:t>
            </a:r>
            <a:endParaRPr lang="es-ES" sz="2400" dirty="0"/>
          </a:p>
          <a:p>
            <a:pPr lvl="1"/>
            <a:r>
              <a:rPr lang="es-ES" sz="2000" dirty="0">
                <a:solidFill>
                  <a:schemeClr val="accent1"/>
                </a:solidFill>
              </a:rPr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 err="1"/>
              <a:t>ContiPerf</a:t>
            </a:r>
            <a:endParaRPr lang="es-ES" sz="2400" dirty="0"/>
          </a:p>
          <a:p>
            <a:pPr lvl="1"/>
            <a:r>
              <a:rPr lang="es-ES" sz="20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/>
              <a:t>Preguntas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799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900" dirty="0" err="1"/>
              <a:t>JVisualVM</a:t>
            </a:r>
            <a:br>
              <a:rPr lang="es-ES_tradnl" sz="4400" dirty="0"/>
            </a:b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Definición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err="1"/>
              <a:t>VisualVM</a:t>
            </a:r>
            <a:r>
              <a:rPr lang="es-ES" sz="3200" dirty="0"/>
              <a:t> o Java </a:t>
            </a:r>
            <a:r>
              <a:rPr lang="es-ES" sz="3200" dirty="0" err="1"/>
              <a:t>VisualVM</a:t>
            </a:r>
            <a:r>
              <a:rPr lang="es-ES" sz="3200" dirty="0"/>
              <a:t> es una herramienta que proporciona una interfaz visual para ver la información detallada sobre las aplicaciones Java que se están ejecutando en una Máquina Virtual Java (JVM). </a:t>
            </a:r>
            <a:endParaRPr lang="es-ES_trad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4900" dirty="0" err="1"/>
              <a:t>JVisualVM</a:t>
            </a:r>
            <a:br>
              <a:rPr lang="es-ES_tradnl" sz="4400" dirty="0"/>
            </a:br>
            <a:r>
              <a:rPr lang="es-ES_tradnl" sz="2800" dirty="0" err="1">
                <a:solidFill>
                  <a:schemeClr val="accent2">
                    <a:lumMod val="50000"/>
                  </a:schemeClr>
                </a:solidFill>
              </a:rPr>
              <a:t>Definción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3200" dirty="0">
                <a:latin typeface="inherit"/>
              </a:rPr>
              <a:t>Saber el uso de recursos tales como memoria o CPU que están consumiendo las aplicaciones que estemos ejecutando en entornos de producción o desarrollando.</a:t>
            </a:r>
          </a:p>
          <a:p>
            <a:pPr algn="just" fontAlgn="base"/>
            <a:endParaRPr lang="es-ES" sz="3200" dirty="0">
              <a:latin typeface="inheri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3200" dirty="0">
                <a:latin typeface="inherit"/>
              </a:rPr>
              <a:t>Identificar, de las aplicaciones que estemos desarrollando, qué partes o módulos de las mismas consumen más recursos y en qué momento éstos se empiezan a consumir.</a:t>
            </a:r>
          </a:p>
          <a:p>
            <a:pPr algn="just" fontAlgn="base"/>
            <a:endParaRPr lang="es-ES" sz="3200" dirty="0">
              <a:latin typeface="inheri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3200" dirty="0">
                <a:latin typeface="inherit"/>
              </a:rPr>
              <a:t>Poder conocer el número de hilos que están en ejecución y el número de hilos que hubo en el pasado.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s-ES" sz="3200" dirty="0">
              <a:latin typeface="inheri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3200" dirty="0">
                <a:latin typeface="inherit"/>
              </a:rPr>
              <a:t>Medir tiempos para intentar descubrir cuellos de botella.</a:t>
            </a:r>
          </a:p>
          <a:p>
            <a:pPr algn="just"/>
            <a:endParaRPr lang="es-ES_trad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6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ÍNDICE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82001" y="130141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¿Qué es </a:t>
            </a:r>
            <a:r>
              <a:rPr lang="es-ES" sz="2400" dirty="0" err="1"/>
              <a:t>Profiling</a:t>
            </a:r>
            <a:r>
              <a:rPr lang="es-ES" sz="2400" dirty="0"/>
              <a:t>?</a:t>
            </a:r>
          </a:p>
          <a:p>
            <a:r>
              <a:rPr lang="es-ES" sz="2400" dirty="0" err="1"/>
              <a:t>JVisualVM</a:t>
            </a:r>
            <a:endParaRPr lang="es-ES" sz="2400" dirty="0"/>
          </a:p>
          <a:p>
            <a:pPr lvl="1"/>
            <a:r>
              <a:rPr lang="es-ES" sz="2000" dirty="0"/>
              <a:t>Definición</a:t>
            </a:r>
          </a:p>
          <a:p>
            <a:pPr lvl="1"/>
            <a:r>
              <a:rPr lang="es-ES" sz="2000" dirty="0">
                <a:solidFill>
                  <a:schemeClr val="accent1"/>
                </a:solidFill>
              </a:rPr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 err="1"/>
              <a:t>ContiPerf</a:t>
            </a:r>
            <a:endParaRPr lang="es-ES" sz="2400" dirty="0"/>
          </a:p>
          <a:p>
            <a:pPr lvl="1"/>
            <a:r>
              <a:rPr lang="es-ES" sz="20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/>
              <a:t>Preguntas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5613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900" dirty="0" err="1"/>
              <a:t>JVisualVM</a:t>
            </a:r>
            <a:br>
              <a:rPr lang="es-ES_tradnl" sz="4400" dirty="0"/>
            </a:br>
            <a:r>
              <a:rPr lang="es-ES_tradnl" sz="2800" dirty="0">
                <a:solidFill>
                  <a:schemeClr val="accent2">
                    <a:lumMod val="50000"/>
                  </a:schemeClr>
                </a:solidFill>
              </a:rPr>
              <a:t>Instalación</a:t>
            </a:r>
            <a:endParaRPr lang="es-ES_trad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hlinkClick r:id="rId2"/>
              </a:rPr>
              <a:t>http://java.net/projects/visualvm/downloads/download/release133/visualvm_launcher_u1_eclipse_36.zip</a:t>
            </a:r>
            <a:endParaRPr lang="es-ES" sz="3200" dirty="0"/>
          </a:p>
          <a:p>
            <a:r>
              <a:rPr lang="es-ES" sz="3200" dirty="0"/>
              <a:t>Ahora en Eclipse:</a:t>
            </a:r>
          </a:p>
          <a:p>
            <a:pPr lvl="1"/>
            <a:r>
              <a:rPr lang="en-US" sz="2800" dirty="0" err="1"/>
              <a:t>Help</a:t>
            </a:r>
            <a:r>
              <a:rPr lang="en-US" sz="2800" dirty="0" err="1">
                <a:sym typeface="Wingdings" panose="05000000000000000000" pitchFamily="2" charset="2"/>
              </a:rPr>
              <a:t></a:t>
            </a:r>
            <a:r>
              <a:rPr lang="en-US" sz="2800" dirty="0" err="1"/>
              <a:t>Install</a:t>
            </a:r>
            <a:r>
              <a:rPr lang="en-US" sz="2800" dirty="0"/>
              <a:t> new software …</a:t>
            </a:r>
          </a:p>
          <a:p>
            <a:pPr marL="0" indent="0" algn="just">
              <a:buNone/>
            </a:pPr>
            <a:r>
              <a:rPr lang="en-GB" sz="4800" dirty="0"/>
              <a:t> </a:t>
            </a:r>
          </a:p>
          <a:p>
            <a:endParaRPr lang="es-ES_tradnl" sz="28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94" y="4941737"/>
            <a:ext cx="6768711" cy="160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3 Rectángulo redondeado"/>
          <p:cNvSpPr/>
          <p:nvPr/>
        </p:nvSpPr>
        <p:spPr>
          <a:xfrm>
            <a:off x="6454739" y="5349277"/>
            <a:ext cx="1944216" cy="720080"/>
          </a:xfrm>
          <a:prstGeom prst="round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14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ÍNDICE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82001" y="143588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¿Qué es </a:t>
            </a:r>
            <a:r>
              <a:rPr lang="es-ES" sz="2400" dirty="0" err="1"/>
              <a:t>Profiling</a:t>
            </a:r>
            <a:r>
              <a:rPr lang="es-ES" sz="2400" dirty="0"/>
              <a:t>?</a:t>
            </a:r>
          </a:p>
          <a:p>
            <a:r>
              <a:rPr lang="es-ES" sz="2400" dirty="0" err="1"/>
              <a:t>JVisualVM</a:t>
            </a:r>
            <a:endParaRPr lang="es-ES" sz="2400" dirty="0"/>
          </a:p>
          <a:p>
            <a:pPr lvl="1"/>
            <a:r>
              <a:rPr lang="es-ES" sz="22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>
                <a:solidFill>
                  <a:schemeClr val="accent1"/>
                </a:solidFill>
              </a:rPr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 err="1"/>
              <a:t>ContiPerf</a:t>
            </a:r>
            <a:endParaRPr lang="es-ES" sz="2400" dirty="0"/>
          </a:p>
          <a:p>
            <a:pPr lvl="1"/>
            <a:r>
              <a:rPr lang="es-ES" sz="2000" dirty="0"/>
              <a:t>Definición</a:t>
            </a:r>
          </a:p>
          <a:p>
            <a:pPr lvl="1"/>
            <a:r>
              <a:rPr lang="es-ES" sz="2000" dirty="0"/>
              <a:t>Instalación</a:t>
            </a:r>
          </a:p>
          <a:p>
            <a:pPr lvl="1"/>
            <a:r>
              <a:rPr lang="es-ES" sz="2000" dirty="0"/>
              <a:t>Configuración</a:t>
            </a:r>
          </a:p>
          <a:p>
            <a:pPr lvl="1"/>
            <a:r>
              <a:rPr lang="es-ES" sz="2000" dirty="0"/>
              <a:t>Uso</a:t>
            </a:r>
          </a:p>
          <a:p>
            <a:r>
              <a:rPr lang="es-ES" sz="2400" dirty="0"/>
              <a:t>Preguntas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353110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669</Words>
  <Application>Microsoft Office PowerPoint</Application>
  <PresentationFormat>Panorámica</PresentationFormat>
  <Paragraphs>229</Paragraphs>
  <Slides>32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Courier New</vt:lpstr>
      <vt:lpstr>inherit</vt:lpstr>
      <vt:lpstr>Trebuchet MS</vt:lpstr>
      <vt:lpstr>Wingdings</vt:lpstr>
      <vt:lpstr>Wingdings 3</vt:lpstr>
      <vt:lpstr>Faceta</vt:lpstr>
      <vt:lpstr>Presentación de PowerPoint</vt:lpstr>
      <vt:lpstr>ÍNDICE</vt:lpstr>
      <vt:lpstr>¿Qué es Profiling?</vt:lpstr>
      <vt:lpstr>ÍNDICE</vt:lpstr>
      <vt:lpstr>JVisualVM Definición</vt:lpstr>
      <vt:lpstr>Presentación de PowerPoint</vt:lpstr>
      <vt:lpstr>ÍNDICE</vt:lpstr>
      <vt:lpstr>JVisualVM Instalación</vt:lpstr>
      <vt:lpstr>ÍNDICE</vt:lpstr>
      <vt:lpstr>Presentación de PowerPoint</vt:lpstr>
      <vt:lpstr>Presentación de PowerPoint</vt:lpstr>
      <vt:lpstr>ÍNDICE</vt:lpstr>
      <vt:lpstr>JVisualVM Uso</vt:lpstr>
      <vt:lpstr>JVisualVM Uso</vt:lpstr>
      <vt:lpstr>JVisualVM Uso</vt:lpstr>
      <vt:lpstr>JVisualVM Uso</vt:lpstr>
      <vt:lpstr>ÍNDICE</vt:lpstr>
      <vt:lpstr>ContiPerf Definición</vt:lpstr>
      <vt:lpstr>ContiPerf Propiedades</vt:lpstr>
      <vt:lpstr>ÍNDICE</vt:lpstr>
      <vt:lpstr>ContiPerf Instalación</vt:lpstr>
      <vt:lpstr>ÍNDICE</vt:lpstr>
      <vt:lpstr>ContiPerf Configuración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ÍNDICE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Eneko</dc:creator>
  <cp:lastModifiedBy>7</cp:lastModifiedBy>
  <cp:revision>71</cp:revision>
  <dcterms:created xsi:type="dcterms:W3CDTF">2016-11-09T08:32:11Z</dcterms:created>
  <dcterms:modified xsi:type="dcterms:W3CDTF">2016-11-14T17:22:00Z</dcterms:modified>
</cp:coreProperties>
</file>