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601200" cy="10972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8"/>
    <p:restoredTop sz="95353"/>
  </p:normalViewPr>
  <p:slideViewPr>
    <p:cSldViewPr snapToGrid="0" snapToObjects="1">
      <p:cViewPr>
        <p:scale>
          <a:sx n="117" d="100"/>
          <a:sy n="117" d="100"/>
        </p:scale>
        <p:origin x="1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795781"/>
            <a:ext cx="8161020" cy="3820160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5763261"/>
            <a:ext cx="7200900" cy="2649219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42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3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584200"/>
            <a:ext cx="2070259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584200"/>
            <a:ext cx="6090761" cy="929894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2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7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735583"/>
            <a:ext cx="8281035" cy="456437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7343143"/>
            <a:ext cx="8281035" cy="240029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2921000"/>
            <a:ext cx="408051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2921000"/>
            <a:ext cx="4080510" cy="69621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584202"/>
            <a:ext cx="8281035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689861"/>
            <a:ext cx="4061757" cy="131825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008120"/>
            <a:ext cx="4061757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689861"/>
            <a:ext cx="4081761" cy="131825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008120"/>
            <a:ext cx="4081761" cy="58953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8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31520"/>
            <a:ext cx="3096637" cy="256032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579882"/>
            <a:ext cx="4860608" cy="7797800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291840"/>
            <a:ext cx="3096637" cy="6098541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7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731520"/>
            <a:ext cx="3096637" cy="256032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579882"/>
            <a:ext cx="4860608" cy="7797800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291840"/>
            <a:ext cx="3096637" cy="6098541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4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584202"/>
            <a:ext cx="8281035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2921000"/>
            <a:ext cx="8281035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0170162"/>
            <a:ext cx="21602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E4209-54EB-3840-8713-0A7213225B5C}" type="datetimeFigureOut">
              <a:rPr lang="en-US" smtClean="0"/>
              <a:t>4/20/21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0170162"/>
            <a:ext cx="3240405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0170162"/>
            <a:ext cx="21602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5AED5-FDE0-2243-9762-0C8E53C74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C83195-B062-9448-A313-5DCE2C25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22535"/>
              </p:ext>
            </p:extLst>
          </p:nvPr>
        </p:nvGraphicFramePr>
        <p:xfrm>
          <a:off x="97138" y="58934"/>
          <a:ext cx="6286080" cy="1091386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257216">
                  <a:extLst>
                    <a:ext uri="{9D8B030D-6E8A-4147-A177-3AD203B41FA5}">
                      <a16:colId xmlns:a16="http://schemas.microsoft.com/office/drawing/2014/main" val="42590788"/>
                    </a:ext>
                  </a:extLst>
                </a:gridCol>
                <a:gridCol w="1257216">
                  <a:extLst>
                    <a:ext uri="{9D8B030D-6E8A-4147-A177-3AD203B41FA5}">
                      <a16:colId xmlns:a16="http://schemas.microsoft.com/office/drawing/2014/main" val="725627088"/>
                    </a:ext>
                  </a:extLst>
                </a:gridCol>
                <a:gridCol w="1257216">
                  <a:extLst>
                    <a:ext uri="{9D8B030D-6E8A-4147-A177-3AD203B41FA5}">
                      <a16:colId xmlns:a16="http://schemas.microsoft.com/office/drawing/2014/main" val="1810002398"/>
                    </a:ext>
                  </a:extLst>
                </a:gridCol>
                <a:gridCol w="1257216">
                  <a:extLst>
                    <a:ext uri="{9D8B030D-6E8A-4147-A177-3AD203B41FA5}">
                      <a16:colId xmlns:a16="http://schemas.microsoft.com/office/drawing/2014/main" val="2676708725"/>
                    </a:ext>
                  </a:extLst>
                </a:gridCol>
                <a:gridCol w="1257216">
                  <a:extLst>
                    <a:ext uri="{9D8B030D-6E8A-4147-A177-3AD203B41FA5}">
                      <a16:colId xmlns:a16="http://schemas.microsoft.com/office/drawing/2014/main" val="199782443"/>
                    </a:ext>
                  </a:extLst>
                </a:gridCol>
              </a:tblGrid>
              <a:tr h="3617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Mutation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Mutation type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Gene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Substitution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Frequency in S1-mut-enriched clades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1487205"/>
                  </a:ext>
                </a:extLst>
              </a:tr>
              <a:tr h="3617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C3037T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ORF1a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942550"/>
                  </a:ext>
                </a:extLst>
              </a:tr>
              <a:tr h="3617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C14408T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RdRp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P323S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111524"/>
                  </a:ext>
                </a:extLst>
              </a:tr>
              <a:tr h="3617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C241T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noncoding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396373"/>
                  </a:ext>
                </a:extLst>
              </a:tr>
              <a:tr h="3617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A23403G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D614G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505621"/>
                  </a:ext>
                </a:extLst>
              </a:tr>
              <a:tr h="3617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11288-11296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deletion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ORF1a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0.96707819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856692"/>
                  </a:ext>
                </a:extLst>
              </a:tr>
              <a:tr h="3617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A23063T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N501Y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0.93415638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930774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G28881A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R203K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0.739369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035330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G28883C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G204R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0.739369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211407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G28882A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0.739369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760250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21992-21994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deletion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0.69547325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527986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21765-21771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deletion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0.69410151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9938855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A28271-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deletion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noncoding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0.68861454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091349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C23604A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P681H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0.67215364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487044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C23271A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S1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A570D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115654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C15279T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RdRp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H613L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483969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C23709T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S2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T716I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439975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C5986T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ORF1a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2630304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C27972T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ORF8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Q27*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028743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C14676T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RdRp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P412L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870491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C5388A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ORF1a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A1708D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785913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C3267T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ORF1a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T1001I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366057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C913T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ORF1a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54722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G28280C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D3H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8269553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C28977T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S235F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396326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A28111G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ORF8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Y73C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695006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G24914C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S2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D1118H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1385372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G28048T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ORF8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R52I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8737336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T28282A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D3E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40168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T24506G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S2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S982A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506005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T16176C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RdRp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464882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A28281T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D3V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610170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T6954C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ORF1a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I2230T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0.65706447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634095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A28095T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ORF8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K68*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0.65020576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009641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T15096C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nonsyn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RdRp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N552T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0.47050754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886615"/>
                  </a:ext>
                </a:extLst>
              </a:tr>
              <a:tr h="28901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T28095A</a:t>
                      </a:r>
                    </a:p>
                  </a:txBody>
                  <a:tcPr marL="6333" marR="6333" marT="6333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syn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ORF8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itchFamily="2" charset="0"/>
                        </a:rPr>
                        <a:t>0.36351166</a:t>
                      </a:r>
                    </a:p>
                  </a:txBody>
                  <a:tcPr marL="6333" marR="6333" marT="633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0940661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6C5105C-36E1-3841-906F-B2D3A637FD45}"/>
              </a:ext>
            </a:extLst>
          </p:cNvPr>
          <p:cNvSpPr txBox="1"/>
          <p:nvPr/>
        </p:nvSpPr>
        <p:spPr>
          <a:xfrm>
            <a:off x="6609246" y="697525"/>
            <a:ext cx="85415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Occur in the ancestor of all “20” clades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26E4679-55DC-FC45-A401-59601B6999F5}"/>
              </a:ext>
            </a:extLst>
          </p:cNvPr>
          <p:cNvSpPr/>
          <p:nvPr/>
        </p:nvSpPr>
        <p:spPr>
          <a:xfrm>
            <a:off x="6406666" y="422031"/>
            <a:ext cx="202580" cy="1427458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094C24E-5AEB-294E-867E-C80222B194A5}"/>
              </a:ext>
            </a:extLst>
          </p:cNvPr>
          <p:cNvSpPr/>
          <p:nvPr/>
        </p:nvSpPr>
        <p:spPr>
          <a:xfrm>
            <a:off x="7463404" y="410311"/>
            <a:ext cx="202997" cy="713729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FC46E1-29D0-F042-AC68-4010BA19F203}"/>
              </a:ext>
            </a:extLst>
          </p:cNvPr>
          <p:cNvSpPr txBox="1"/>
          <p:nvPr/>
        </p:nvSpPr>
        <p:spPr>
          <a:xfrm>
            <a:off x="7608419" y="364010"/>
            <a:ext cx="10677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</a:rPr>
              <a:t>Also arise independently in a subclade of 19A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D69AE1-DF8F-E644-844D-4F465F0227DE}"/>
              </a:ext>
            </a:extLst>
          </p:cNvPr>
          <p:cNvCxnSpPr/>
          <p:nvPr/>
        </p:nvCxnSpPr>
        <p:spPr>
          <a:xfrm flipH="1">
            <a:off x="6406666" y="2033955"/>
            <a:ext cx="33153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61FC19-295F-2E4D-894A-EF36B0E733F4}"/>
              </a:ext>
            </a:extLst>
          </p:cNvPr>
          <p:cNvSpPr txBox="1"/>
          <p:nvPr/>
        </p:nvSpPr>
        <p:spPr>
          <a:xfrm>
            <a:off x="6688371" y="1856726"/>
            <a:ext cx="2031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Nsp6 deletion. Occurs several times independently in mid-late 2020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86660D-7BAB-EB47-886D-546C1FF6D3B7}"/>
              </a:ext>
            </a:extLst>
          </p:cNvPr>
          <p:cNvCxnSpPr/>
          <p:nvPr/>
        </p:nvCxnSpPr>
        <p:spPr>
          <a:xfrm flipH="1">
            <a:off x="6406666" y="2397370"/>
            <a:ext cx="33153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D1CD0D-0A8D-974D-9487-189221CEB10E}"/>
              </a:ext>
            </a:extLst>
          </p:cNvPr>
          <p:cNvSpPr txBox="1"/>
          <p:nvPr/>
        </p:nvSpPr>
        <p:spPr>
          <a:xfrm>
            <a:off x="6688371" y="2235449"/>
            <a:ext cx="2368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N501Y and Nsp6 deletion have similar distribution, but both also occur independently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1E4B1-DFEE-3545-95D7-278D07F1FBC6}"/>
              </a:ext>
            </a:extLst>
          </p:cNvPr>
          <p:cNvSpPr txBox="1"/>
          <p:nvPr/>
        </p:nvSpPr>
        <p:spPr>
          <a:xfrm>
            <a:off x="6738199" y="2788806"/>
            <a:ext cx="183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Basal to 20B (so this </a:t>
            </a:r>
            <a:r>
              <a:rPr lang="en-US" sz="800" dirty="0" err="1">
                <a:latin typeface="Helvetica" pitchFamily="2" charset="0"/>
              </a:rPr>
              <a:t>mut</a:t>
            </a:r>
            <a:r>
              <a:rPr lang="en-US" sz="800" dirty="0">
                <a:latin typeface="Helvetica" pitchFamily="2" charset="0"/>
              </a:rPr>
              <a:t> is present in 501Y.V1 and 501Y.V2, but not 501Y.V3)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2F72F0-2A67-9544-B74E-4E21A629B675}"/>
              </a:ext>
            </a:extLst>
          </p:cNvPr>
          <p:cNvSpPr txBox="1"/>
          <p:nvPr/>
        </p:nvSpPr>
        <p:spPr>
          <a:xfrm>
            <a:off x="6601379" y="8634584"/>
            <a:ext cx="23681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Actually D3L, because multiple simultaneous </a:t>
            </a:r>
            <a:r>
              <a:rPr lang="en-US" sz="800" dirty="0" err="1">
                <a:latin typeface="Helvetica" pitchFamily="2" charset="0"/>
              </a:rPr>
              <a:t>nt</a:t>
            </a:r>
            <a:r>
              <a:rPr lang="en-US" sz="800" dirty="0">
                <a:latin typeface="Helvetica" pitchFamily="2" charset="0"/>
              </a:rPr>
              <a:t> </a:t>
            </a:r>
            <a:r>
              <a:rPr lang="en-US" sz="800" dirty="0" err="1">
                <a:latin typeface="Helvetica" pitchFamily="2" charset="0"/>
              </a:rPr>
              <a:t>muts</a:t>
            </a:r>
            <a:endParaRPr lang="en-US" sz="800" dirty="0">
              <a:latin typeface="Helvetica" pitchFamily="2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3283DE1-8BA6-1B47-B408-6B8A4DB84D53}"/>
              </a:ext>
            </a:extLst>
          </p:cNvPr>
          <p:cNvSpPr/>
          <p:nvPr/>
        </p:nvSpPr>
        <p:spPr>
          <a:xfrm>
            <a:off x="6495432" y="2662775"/>
            <a:ext cx="202997" cy="713729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AFA72E-F6D1-F645-B080-48977F8A16F5}"/>
              </a:ext>
            </a:extLst>
          </p:cNvPr>
          <p:cNvCxnSpPr/>
          <p:nvPr/>
        </p:nvCxnSpPr>
        <p:spPr>
          <a:xfrm flipH="1">
            <a:off x="6406666" y="3579134"/>
            <a:ext cx="33153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0BD5A22-4EA7-1C4D-BC5C-0E359AF24E98}"/>
              </a:ext>
            </a:extLst>
          </p:cNvPr>
          <p:cNvSpPr txBox="1"/>
          <p:nvPr/>
        </p:nvSpPr>
        <p:spPr>
          <a:xfrm>
            <a:off x="6681055" y="3334447"/>
            <a:ext cx="2852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Occurs independently in 501Y.V1 and a small subclade of 20A which has 7 S1 </a:t>
            </a:r>
            <a:r>
              <a:rPr lang="en-US" sz="800" dirty="0" err="1">
                <a:latin typeface="Helvetica" pitchFamily="2" charset="0"/>
              </a:rPr>
              <a:t>muts</a:t>
            </a:r>
            <a:r>
              <a:rPr lang="en-US" sz="800" dirty="0">
                <a:latin typeface="Helvetica" pitchFamily="2" charset="0"/>
              </a:rPr>
              <a:t> and high logistic growth (~9). Also has Nsp6 del but not 501Y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60A058-1E6F-E94C-8CAF-970B3F6D4B81}"/>
              </a:ext>
            </a:extLst>
          </p:cNvPr>
          <p:cNvCxnSpPr/>
          <p:nvPr/>
        </p:nvCxnSpPr>
        <p:spPr>
          <a:xfrm flipH="1">
            <a:off x="6406666" y="3908138"/>
            <a:ext cx="33153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AD64F2-D51B-AB40-BDFC-0C03F7470974}"/>
              </a:ext>
            </a:extLst>
          </p:cNvPr>
          <p:cNvSpPr txBox="1"/>
          <p:nvPr/>
        </p:nvSpPr>
        <p:spPr>
          <a:xfrm>
            <a:off x="6664562" y="3758560"/>
            <a:ext cx="3020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Same as above, but with the addition of a second independent occurrence in a 20A subclade (3-4 S1 mutations)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03ED36-6245-2943-9BF6-6125F63C2217}"/>
              </a:ext>
            </a:extLst>
          </p:cNvPr>
          <p:cNvCxnSpPr/>
          <p:nvPr/>
        </p:nvCxnSpPr>
        <p:spPr>
          <a:xfrm flipH="1">
            <a:off x="6393864" y="4236087"/>
            <a:ext cx="33153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F5AFB9-3C7D-8E44-A911-ED84C4C51C5E}"/>
              </a:ext>
            </a:extLst>
          </p:cNvPr>
          <p:cNvSpPr txBox="1"/>
          <p:nvPr/>
        </p:nvSpPr>
        <p:spPr>
          <a:xfrm>
            <a:off x="6662683" y="4056980"/>
            <a:ext cx="2902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Between ORF8 and N. In 501.V1 and lots of small clades with at least 3 S1 mutations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3FC7B6-72BA-4F41-85B0-254791BDA08D}"/>
              </a:ext>
            </a:extLst>
          </p:cNvPr>
          <p:cNvCxnSpPr/>
          <p:nvPr/>
        </p:nvCxnSpPr>
        <p:spPr>
          <a:xfrm flipH="1">
            <a:off x="6406666" y="4495729"/>
            <a:ext cx="331532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28EEFF-C72D-2742-9189-6984A8294C99}"/>
              </a:ext>
            </a:extLst>
          </p:cNvPr>
          <p:cNvSpPr txBox="1"/>
          <p:nvPr/>
        </p:nvSpPr>
        <p:spPr>
          <a:xfrm>
            <a:off x="6667873" y="4346616"/>
            <a:ext cx="3068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Common S1 mutation. Could have functional effect. Seems to come later (not one of the </a:t>
            </a:r>
            <a:r>
              <a:rPr lang="en-US" sz="800" dirty="0" err="1">
                <a:latin typeface="Helvetica" pitchFamily="2" charset="0"/>
              </a:rPr>
              <a:t>muts</a:t>
            </a:r>
            <a:r>
              <a:rPr lang="en-US" sz="800" dirty="0">
                <a:latin typeface="Helvetica" pitchFamily="2" charset="0"/>
              </a:rPr>
              <a:t> preceding a storm of S1 </a:t>
            </a:r>
            <a:r>
              <a:rPr lang="en-US" sz="800" dirty="0" err="1">
                <a:latin typeface="Helvetica" pitchFamily="2" charset="0"/>
              </a:rPr>
              <a:t>muts</a:t>
            </a:r>
            <a:r>
              <a:rPr lang="en-US" sz="800" dirty="0">
                <a:latin typeface="Helvetica" pitchFamily="2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8D1E57-ABA8-7B48-B9B0-E5E96573EB7A}"/>
              </a:ext>
            </a:extLst>
          </p:cNvPr>
          <p:cNvSpPr txBox="1"/>
          <p:nvPr/>
        </p:nvSpPr>
        <p:spPr>
          <a:xfrm>
            <a:off x="6723507" y="7266082"/>
            <a:ext cx="290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Only 501.V1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0B98635-67A1-8E4B-B2AB-29EA2ACC7135}"/>
              </a:ext>
            </a:extLst>
          </p:cNvPr>
          <p:cNvSpPr/>
          <p:nvPr/>
        </p:nvSpPr>
        <p:spPr>
          <a:xfrm>
            <a:off x="6495432" y="4742997"/>
            <a:ext cx="196620" cy="5261615"/>
          </a:xfrm>
          <a:prstGeom prst="rightBrac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7B6477-1DA6-374D-A6A7-4C7EC3ADE7EB}"/>
              </a:ext>
            </a:extLst>
          </p:cNvPr>
          <p:cNvCxnSpPr/>
          <p:nvPr/>
        </p:nvCxnSpPr>
        <p:spPr>
          <a:xfrm flipH="1">
            <a:off x="6436322" y="10232501"/>
            <a:ext cx="331532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938C667-DD36-7B4A-87D8-B1A2C930A23A}"/>
              </a:ext>
            </a:extLst>
          </p:cNvPr>
          <p:cNvSpPr txBox="1"/>
          <p:nvPr/>
        </p:nvSpPr>
        <p:spPr>
          <a:xfrm>
            <a:off x="6788956" y="10124779"/>
            <a:ext cx="290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Half of 501.V1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13DA072-A71D-8044-9C7A-7892EFFF4EFD}"/>
              </a:ext>
            </a:extLst>
          </p:cNvPr>
          <p:cNvCxnSpPr/>
          <p:nvPr/>
        </p:nvCxnSpPr>
        <p:spPr>
          <a:xfrm flipH="1">
            <a:off x="6429760" y="10537301"/>
            <a:ext cx="331532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446FEF-3305-2945-9E8B-92B0B378FBD8}"/>
              </a:ext>
            </a:extLst>
          </p:cNvPr>
          <p:cNvSpPr txBox="1"/>
          <p:nvPr/>
        </p:nvSpPr>
        <p:spPr>
          <a:xfrm>
            <a:off x="6782394" y="10429579"/>
            <a:ext cx="290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Half of 501.V1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4827FD9-BD43-CA42-BC88-1EB48BADA77A}"/>
              </a:ext>
            </a:extLst>
          </p:cNvPr>
          <p:cNvCxnSpPr/>
          <p:nvPr/>
        </p:nvCxnSpPr>
        <p:spPr>
          <a:xfrm flipH="1">
            <a:off x="6450862" y="10797353"/>
            <a:ext cx="331532" cy="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945B36A-6CA1-D245-9E99-48684E5A48C9}"/>
              </a:ext>
            </a:extLst>
          </p:cNvPr>
          <p:cNvSpPr txBox="1"/>
          <p:nvPr/>
        </p:nvSpPr>
        <p:spPr>
          <a:xfrm>
            <a:off x="6803496" y="10689631"/>
            <a:ext cx="29027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Helvetica" pitchFamily="2" charset="0"/>
              </a:rPr>
              <a:t>Half of 501.V1</a:t>
            </a:r>
          </a:p>
        </p:txBody>
      </p:sp>
    </p:spTree>
    <p:extLst>
      <p:ext uri="{BB962C8B-B14F-4D97-AF65-F5344CB8AC3E}">
        <p14:creationId xmlns:p14="http://schemas.microsoft.com/office/powerpoint/2010/main" val="742675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366</Words>
  <Application>Microsoft Macintosh PowerPoint</Application>
  <PresentationFormat>Custom</PresentationFormat>
  <Paragraphs>183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7</cp:revision>
  <dcterms:created xsi:type="dcterms:W3CDTF">2021-04-20T18:37:13Z</dcterms:created>
  <dcterms:modified xsi:type="dcterms:W3CDTF">2021-04-20T19:46:26Z</dcterms:modified>
</cp:coreProperties>
</file>