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9601200" cy="4800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8"/>
    <p:restoredTop sz="95353"/>
  </p:normalViewPr>
  <p:slideViewPr>
    <p:cSldViewPr snapToGrid="0" snapToObjects="1">
      <p:cViewPr>
        <p:scale>
          <a:sx n="117" d="100"/>
          <a:sy n="117" d="100"/>
        </p:scale>
        <p:origin x="122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785654"/>
            <a:ext cx="72009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521427"/>
            <a:ext cx="72009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55587"/>
            <a:ext cx="2070259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55587"/>
            <a:ext cx="6090761" cy="4068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196817"/>
            <a:ext cx="8281035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212624"/>
            <a:ext cx="8281035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277937"/>
            <a:ext cx="408051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277937"/>
            <a:ext cx="4080510" cy="30459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55588"/>
            <a:ext cx="8281035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176814"/>
            <a:ext cx="4061757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753552"/>
            <a:ext cx="4061757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176814"/>
            <a:ext cx="408176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753552"/>
            <a:ext cx="4081761" cy="2579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20040"/>
            <a:ext cx="30966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691198"/>
            <a:ext cx="4860608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440180"/>
            <a:ext cx="30966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20040"/>
            <a:ext cx="3096637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691198"/>
            <a:ext cx="4860608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440180"/>
            <a:ext cx="3096637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55588"/>
            <a:ext cx="8281035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277937"/>
            <a:ext cx="8281035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4449445"/>
            <a:ext cx="216027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4449445"/>
            <a:ext cx="3240405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4449445"/>
            <a:ext cx="216027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C83195-B062-9448-A313-5DCE2C25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53116"/>
              </p:ext>
            </p:extLst>
          </p:nvPr>
        </p:nvGraphicFramePr>
        <p:xfrm>
          <a:off x="0" y="65426"/>
          <a:ext cx="6286080" cy="45555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7216">
                  <a:extLst>
                    <a:ext uri="{9D8B030D-6E8A-4147-A177-3AD203B41FA5}">
                      <a16:colId xmlns:a16="http://schemas.microsoft.com/office/drawing/2014/main" val="4259078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72562708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181000239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2676708725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199782443"/>
                    </a:ext>
                  </a:extLst>
                </a:gridCol>
              </a:tblGrid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Mutation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Mutation type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Gene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Substitution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Frequency in S1-mut-enriched clades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87205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C3037T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942550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C14408T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P323S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111524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C241T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noncoding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96373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A23403G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D614G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05621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11288-11296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0.96707819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56692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A23063T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N501Y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0.93415638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930774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G28881A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R203K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035330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G28883C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G204R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11407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G28882A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60250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21992-21994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0.69547325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27986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21765-21771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0.69410151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93885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A28271-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noncoding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0.68861454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09134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C23604A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P681H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0.67215364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7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C5105C-36E1-3841-906F-B2D3A637FD45}"/>
              </a:ext>
            </a:extLst>
          </p:cNvPr>
          <p:cNvSpPr txBox="1"/>
          <p:nvPr/>
        </p:nvSpPr>
        <p:spPr>
          <a:xfrm>
            <a:off x="6512111" y="704018"/>
            <a:ext cx="8541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Occur in the ancestor of all “20” clades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6E4679-55DC-FC45-A401-59601B6999F5}"/>
              </a:ext>
            </a:extLst>
          </p:cNvPr>
          <p:cNvSpPr/>
          <p:nvPr/>
        </p:nvSpPr>
        <p:spPr>
          <a:xfrm>
            <a:off x="6309528" y="428523"/>
            <a:ext cx="202580" cy="1427458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94C24E-5AEB-294E-867E-C80222B194A5}"/>
              </a:ext>
            </a:extLst>
          </p:cNvPr>
          <p:cNvSpPr/>
          <p:nvPr/>
        </p:nvSpPr>
        <p:spPr>
          <a:xfrm>
            <a:off x="7366269" y="416804"/>
            <a:ext cx="202997" cy="713729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C46E1-29D0-F042-AC68-4010BA19F203}"/>
              </a:ext>
            </a:extLst>
          </p:cNvPr>
          <p:cNvSpPr txBox="1"/>
          <p:nvPr/>
        </p:nvSpPr>
        <p:spPr>
          <a:xfrm>
            <a:off x="7511281" y="370503"/>
            <a:ext cx="1067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Also arise independently in a subclade of 19A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69AE1-DF8F-E644-844D-4F465F0227DE}"/>
              </a:ext>
            </a:extLst>
          </p:cNvPr>
          <p:cNvCxnSpPr/>
          <p:nvPr/>
        </p:nvCxnSpPr>
        <p:spPr>
          <a:xfrm flipH="1">
            <a:off x="6309528" y="2040447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61FC19-295F-2E4D-894A-EF36B0E733F4}"/>
              </a:ext>
            </a:extLst>
          </p:cNvPr>
          <p:cNvSpPr txBox="1"/>
          <p:nvPr/>
        </p:nvSpPr>
        <p:spPr>
          <a:xfrm>
            <a:off x="6591233" y="1863218"/>
            <a:ext cx="203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Nsp6 deletion. Occurs several times independently in mid-late 2020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86660D-7BAB-EB47-886D-546C1FF6D3B7}"/>
              </a:ext>
            </a:extLst>
          </p:cNvPr>
          <p:cNvCxnSpPr/>
          <p:nvPr/>
        </p:nvCxnSpPr>
        <p:spPr>
          <a:xfrm flipH="1">
            <a:off x="6309528" y="2403862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D1CD0D-0A8D-974D-9487-189221CEB10E}"/>
              </a:ext>
            </a:extLst>
          </p:cNvPr>
          <p:cNvSpPr txBox="1"/>
          <p:nvPr/>
        </p:nvSpPr>
        <p:spPr>
          <a:xfrm>
            <a:off x="6591236" y="2241941"/>
            <a:ext cx="236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N501Y and Nsp6 deletion have similar distribution, but both also occur independently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1E4B1-DFEE-3545-95D7-278D07F1FBC6}"/>
              </a:ext>
            </a:extLst>
          </p:cNvPr>
          <p:cNvSpPr txBox="1"/>
          <p:nvPr/>
        </p:nvSpPr>
        <p:spPr>
          <a:xfrm>
            <a:off x="6641064" y="2795301"/>
            <a:ext cx="18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Basal to 20B (so this </a:t>
            </a:r>
            <a:r>
              <a:rPr lang="en-US" sz="800" dirty="0" err="1">
                <a:latin typeface="Helvetica" pitchFamily="2" charset="0"/>
              </a:rPr>
              <a:t>mut</a:t>
            </a:r>
            <a:r>
              <a:rPr lang="en-US" sz="800" dirty="0">
                <a:latin typeface="Helvetica" pitchFamily="2" charset="0"/>
              </a:rPr>
              <a:t> is present in 501Y.V1 and 501Y.V2, but not 501Y.V3)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3283DE1-8BA6-1B47-B408-6B8A4DB84D53}"/>
              </a:ext>
            </a:extLst>
          </p:cNvPr>
          <p:cNvSpPr/>
          <p:nvPr/>
        </p:nvSpPr>
        <p:spPr>
          <a:xfrm>
            <a:off x="6398297" y="2669270"/>
            <a:ext cx="202997" cy="713729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AFA72E-F6D1-F645-B080-48977F8A16F5}"/>
              </a:ext>
            </a:extLst>
          </p:cNvPr>
          <p:cNvCxnSpPr/>
          <p:nvPr/>
        </p:nvCxnSpPr>
        <p:spPr>
          <a:xfrm flipH="1">
            <a:off x="6309528" y="3585626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BD5A22-4EA7-1C4D-BC5C-0E359AF24E98}"/>
              </a:ext>
            </a:extLst>
          </p:cNvPr>
          <p:cNvSpPr txBox="1"/>
          <p:nvPr/>
        </p:nvSpPr>
        <p:spPr>
          <a:xfrm>
            <a:off x="6583917" y="3340942"/>
            <a:ext cx="28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Occurs independently in 501Y.V1 and a small subclade of 20A which has 7 S1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 and high logistic growth (~9). Also has Nsp6 del but not 501Y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0A058-1E6F-E94C-8CAF-970B3F6D4B81}"/>
              </a:ext>
            </a:extLst>
          </p:cNvPr>
          <p:cNvCxnSpPr/>
          <p:nvPr/>
        </p:nvCxnSpPr>
        <p:spPr>
          <a:xfrm flipH="1">
            <a:off x="6309528" y="3914630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AD64F2-D51B-AB40-BDFC-0C03F7470974}"/>
              </a:ext>
            </a:extLst>
          </p:cNvPr>
          <p:cNvSpPr txBox="1"/>
          <p:nvPr/>
        </p:nvSpPr>
        <p:spPr>
          <a:xfrm>
            <a:off x="6567424" y="3765052"/>
            <a:ext cx="302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Same as above, but with the addition of a second independent occurrence in a 20A subclade (3-4 S1 mutations)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03ED36-6245-2943-9BF6-6125F63C2217}"/>
              </a:ext>
            </a:extLst>
          </p:cNvPr>
          <p:cNvCxnSpPr/>
          <p:nvPr/>
        </p:nvCxnSpPr>
        <p:spPr>
          <a:xfrm flipH="1">
            <a:off x="6296726" y="4242579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F5AFB9-3C7D-8E44-A911-ED84C4C51C5E}"/>
              </a:ext>
            </a:extLst>
          </p:cNvPr>
          <p:cNvSpPr txBox="1"/>
          <p:nvPr/>
        </p:nvSpPr>
        <p:spPr>
          <a:xfrm>
            <a:off x="6565548" y="4063472"/>
            <a:ext cx="290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Between ORF8 and N. In 501.V1 and lots of small clades with at least 3 S1 mutations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FC7B6-72BA-4F41-85B0-254791BDA08D}"/>
              </a:ext>
            </a:extLst>
          </p:cNvPr>
          <p:cNvCxnSpPr/>
          <p:nvPr/>
        </p:nvCxnSpPr>
        <p:spPr>
          <a:xfrm flipH="1">
            <a:off x="6309528" y="4502221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8EEFF-C72D-2742-9189-6984A8294C99}"/>
              </a:ext>
            </a:extLst>
          </p:cNvPr>
          <p:cNvSpPr txBox="1"/>
          <p:nvPr/>
        </p:nvSpPr>
        <p:spPr>
          <a:xfrm>
            <a:off x="6570735" y="4353108"/>
            <a:ext cx="30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Common S1 mutation. Could have functional effect. Seems to come later (not one of the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 preceding a storm of S1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26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231</Words>
  <Application>Microsoft Macintosh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8</cp:revision>
  <dcterms:created xsi:type="dcterms:W3CDTF">2021-04-20T18:37:13Z</dcterms:created>
  <dcterms:modified xsi:type="dcterms:W3CDTF">2021-04-20T19:48:41Z</dcterms:modified>
</cp:coreProperties>
</file>