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00584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570"/>
    <a:srgbClr val="E76F51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972715"/>
            <a:ext cx="7543800" cy="2069253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121766"/>
            <a:ext cx="7543800" cy="1434994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E1BF-A699-B94A-98EF-7AF4016E2ED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7C5E-7676-754B-8F62-8F07BB3B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E1BF-A699-B94A-98EF-7AF4016E2ED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7C5E-7676-754B-8F62-8F07BB3B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16442"/>
            <a:ext cx="2168843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16442"/>
            <a:ext cx="6380798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E1BF-A699-B94A-98EF-7AF4016E2ED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7C5E-7676-754B-8F62-8F07BB3B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E1BF-A699-B94A-98EF-7AF4016E2ED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7C5E-7676-754B-8F62-8F07BB3B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481773"/>
            <a:ext cx="8675370" cy="247237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977535"/>
            <a:ext cx="8675370" cy="130016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E1BF-A699-B94A-98EF-7AF4016E2ED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7C5E-7676-754B-8F62-8F07BB3B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8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582208"/>
            <a:ext cx="427482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582208"/>
            <a:ext cx="427482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E1BF-A699-B94A-98EF-7AF4016E2ED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7C5E-7676-754B-8F62-8F07BB3B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16442"/>
            <a:ext cx="867537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457008"/>
            <a:ext cx="4255174" cy="71405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171065"/>
            <a:ext cx="4255174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457008"/>
            <a:ext cx="4276130" cy="71405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171065"/>
            <a:ext cx="4276130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E1BF-A699-B94A-98EF-7AF4016E2ED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7C5E-7676-754B-8F62-8F07BB3B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E1BF-A699-B94A-98EF-7AF4016E2ED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7C5E-7676-754B-8F62-8F07BB3B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E1BF-A699-B94A-98EF-7AF4016E2ED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7C5E-7676-754B-8F62-8F07BB3B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5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96240"/>
            <a:ext cx="3244096" cy="138684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55769"/>
            <a:ext cx="5092065" cy="4223808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83080"/>
            <a:ext cx="3244096" cy="3303376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E1BF-A699-B94A-98EF-7AF4016E2ED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7C5E-7676-754B-8F62-8F07BB3B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9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96240"/>
            <a:ext cx="3244096" cy="138684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55769"/>
            <a:ext cx="5092065" cy="4223808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83080"/>
            <a:ext cx="3244096" cy="3303376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E1BF-A699-B94A-98EF-7AF4016E2ED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7C5E-7676-754B-8F62-8F07BB3B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16442"/>
            <a:ext cx="867537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582208"/>
            <a:ext cx="867537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508837"/>
            <a:ext cx="22631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E1BF-A699-B94A-98EF-7AF4016E2ED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508837"/>
            <a:ext cx="33947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508837"/>
            <a:ext cx="22631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27C5E-7676-754B-8F62-8F07BB3B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9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B641C7-EA7A-1F48-A1AF-39BFB3AC5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86"/>
          <a:stretch/>
        </p:blipFill>
        <p:spPr>
          <a:xfrm>
            <a:off x="667308" y="297864"/>
            <a:ext cx="9144000" cy="5317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4E036-49DB-FA49-8AF0-5473A6B6B7E9}"/>
              </a:ext>
            </a:extLst>
          </p:cNvPr>
          <p:cNvSpPr txBox="1"/>
          <p:nvPr/>
        </p:nvSpPr>
        <p:spPr>
          <a:xfrm>
            <a:off x="4008941" y="5614987"/>
            <a:ext cx="2483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Time from branch (years)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20CAA-882F-6D47-813A-CAE0EB4DBEAB}"/>
              </a:ext>
            </a:extLst>
          </p:cNvPr>
          <p:cNvSpPr txBox="1"/>
          <p:nvPr/>
        </p:nvSpPr>
        <p:spPr>
          <a:xfrm rot="16200000">
            <a:off x="-1020791" y="3995255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  <a:cs typeface="Arial" panose="020B0604020202020204" pitchFamily="34" charset="0"/>
              </a:rPr>
              <a:t>Proportion of branches with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1B6E21-9CF7-B44D-B888-87C575BFE7AD}"/>
              </a:ext>
            </a:extLst>
          </p:cNvPr>
          <p:cNvGrpSpPr/>
          <p:nvPr/>
        </p:nvGrpSpPr>
        <p:grpSpPr>
          <a:xfrm>
            <a:off x="7948767" y="3993476"/>
            <a:ext cx="2026517" cy="646331"/>
            <a:chOff x="8845065" y="2457450"/>
            <a:chExt cx="2026517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146499-260B-0A4A-84C9-406F1EF4A0BD}"/>
                </a:ext>
              </a:extLst>
            </p:cNvPr>
            <p:cNvSpPr txBox="1"/>
            <p:nvPr/>
          </p:nvSpPr>
          <p:spPr>
            <a:xfrm>
              <a:off x="8845065" y="2457450"/>
              <a:ext cx="20265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</a:rPr>
                <a:t>Branch has RdRp mutation</a:t>
              </a:r>
            </a:p>
            <a:p>
              <a:r>
                <a:rPr lang="en-US" sz="1200" dirty="0">
                  <a:latin typeface="Helvetica" pitchFamily="2" charset="0"/>
                </a:rPr>
                <a:t>                    True</a:t>
              </a:r>
            </a:p>
            <a:p>
              <a:r>
                <a:rPr lang="en-US" sz="1200" dirty="0">
                  <a:latin typeface="Helvetica" pitchFamily="2" charset="0"/>
                </a:rPr>
                <a:t>                    False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3B8CA7-8B5F-4D43-80A6-163E4F9CBED1}"/>
                </a:ext>
              </a:extLst>
            </p:cNvPr>
            <p:cNvCxnSpPr/>
            <p:nvPr/>
          </p:nvCxnSpPr>
          <p:spPr>
            <a:xfrm>
              <a:off x="9069917" y="2774202"/>
              <a:ext cx="542925" cy="0"/>
            </a:xfrm>
            <a:prstGeom prst="line">
              <a:avLst/>
            </a:prstGeom>
            <a:ln w="63500">
              <a:solidFill>
                <a:srgbClr val="3145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5DE9A7-F850-2E42-B397-0DEF5E714D5A}"/>
                </a:ext>
              </a:extLst>
            </p:cNvPr>
            <p:cNvCxnSpPr/>
            <p:nvPr/>
          </p:nvCxnSpPr>
          <p:spPr>
            <a:xfrm>
              <a:off x="9069917" y="2960468"/>
              <a:ext cx="542925" cy="0"/>
            </a:xfrm>
            <a:prstGeom prst="line">
              <a:avLst/>
            </a:prstGeom>
            <a:ln w="63500">
              <a:solidFill>
                <a:srgbClr val="AB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21EB32-A7BD-0C43-9A82-D894CB9F6815}"/>
              </a:ext>
            </a:extLst>
          </p:cNvPr>
          <p:cNvGrpSpPr/>
          <p:nvPr/>
        </p:nvGrpSpPr>
        <p:grpSpPr>
          <a:xfrm>
            <a:off x="8152349" y="1995758"/>
            <a:ext cx="1822935" cy="646331"/>
            <a:chOff x="8845065" y="2457450"/>
            <a:chExt cx="1822935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853553-9427-5847-A467-EB9400DCDF96}"/>
                </a:ext>
              </a:extLst>
            </p:cNvPr>
            <p:cNvSpPr txBox="1"/>
            <p:nvPr/>
          </p:nvSpPr>
          <p:spPr>
            <a:xfrm>
              <a:off x="8845065" y="2457450"/>
              <a:ext cx="182293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</a:rPr>
                <a:t>Branch has S1 mutation</a:t>
              </a:r>
            </a:p>
            <a:p>
              <a:r>
                <a:rPr lang="en-US" sz="1200" dirty="0">
                  <a:latin typeface="Helvetica" pitchFamily="2" charset="0"/>
                </a:rPr>
                <a:t>                    True</a:t>
              </a:r>
            </a:p>
            <a:p>
              <a:r>
                <a:rPr lang="en-US" sz="1200" dirty="0">
                  <a:latin typeface="Helvetica" pitchFamily="2" charset="0"/>
                </a:rPr>
                <a:t>                    False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87AB84-F820-5B40-B379-C912B99F8C4D}"/>
                </a:ext>
              </a:extLst>
            </p:cNvPr>
            <p:cNvCxnSpPr/>
            <p:nvPr/>
          </p:nvCxnSpPr>
          <p:spPr>
            <a:xfrm>
              <a:off x="9069917" y="2774202"/>
              <a:ext cx="542925" cy="0"/>
            </a:xfrm>
            <a:prstGeom prst="line">
              <a:avLst/>
            </a:prstGeom>
            <a:ln w="63500">
              <a:solidFill>
                <a:srgbClr val="E76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6993C9C-78CA-E34D-BB23-48E143122384}"/>
                </a:ext>
              </a:extLst>
            </p:cNvPr>
            <p:cNvCxnSpPr/>
            <p:nvPr/>
          </p:nvCxnSpPr>
          <p:spPr>
            <a:xfrm>
              <a:off x="9069917" y="2960468"/>
              <a:ext cx="542925" cy="0"/>
            </a:xfrm>
            <a:prstGeom prst="line">
              <a:avLst/>
            </a:prstGeom>
            <a:ln w="63500">
              <a:solidFill>
                <a:srgbClr val="AB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754BD73-EF14-8F4F-82FA-61F46AB365FC}"/>
              </a:ext>
            </a:extLst>
          </p:cNvPr>
          <p:cNvSpPr txBox="1"/>
          <p:nvPr/>
        </p:nvSpPr>
        <p:spPr>
          <a:xfrm rot="16200000">
            <a:off x="-308942" y="4004109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RdRp mutation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3A8AAB-A9FF-5042-B3DF-E943D0812696}"/>
              </a:ext>
            </a:extLst>
          </p:cNvPr>
          <p:cNvSpPr txBox="1"/>
          <p:nvPr/>
        </p:nvSpPr>
        <p:spPr>
          <a:xfrm rot="16200000">
            <a:off x="-189476" y="144721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S1 mutation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B2BE1A-1273-8A4C-BB9F-FF83085EA8B8}"/>
              </a:ext>
            </a:extLst>
          </p:cNvPr>
          <p:cNvSpPr txBox="1"/>
          <p:nvPr/>
        </p:nvSpPr>
        <p:spPr>
          <a:xfrm rot="16200000">
            <a:off x="-1020791" y="1413606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  <a:cs typeface="Arial" panose="020B0604020202020204" pitchFamily="34" charset="0"/>
              </a:rPr>
              <a:t>Proportion of branches with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8DC914-9A46-7148-A505-393574B4CAC9}"/>
              </a:ext>
            </a:extLst>
          </p:cNvPr>
          <p:cNvCxnSpPr/>
          <p:nvPr/>
        </p:nvCxnSpPr>
        <p:spPr>
          <a:xfrm flipV="1">
            <a:off x="5335543" y="101600"/>
            <a:ext cx="0" cy="52291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08A43D-1A62-0A42-A15E-C5790050E51A}"/>
              </a:ext>
            </a:extLst>
          </p:cNvPr>
          <p:cNvSpPr txBox="1"/>
          <p:nvPr/>
        </p:nvSpPr>
        <p:spPr>
          <a:xfrm>
            <a:off x="5791347" y="78493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children of branch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ACEE06-9AC1-564C-BF49-2FA965856126}"/>
              </a:ext>
            </a:extLst>
          </p:cNvPr>
          <p:cNvSpPr txBox="1"/>
          <p:nvPr/>
        </p:nvSpPr>
        <p:spPr>
          <a:xfrm>
            <a:off x="3619437" y="78493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parents of branch</a:t>
            </a:r>
          </a:p>
        </p:txBody>
      </p:sp>
    </p:spTree>
    <p:extLst>
      <p:ext uri="{BB962C8B-B14F-4D97-AF65-F5344CB8AC3E}">
        <p14:creationId xmlns:p14="http://schemas.microsoft.com/office/powerpoint/2010/main" val="299720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40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4</cp:revision>
  <dcterms:created xsi:type="dcterms:W3CDTF">2021-05-25T22:09:01Z</dcterms:created>
  <dcterms:modified xsi:type="dcterms:W3CDTF">2021-05-26T23:28:35Z</dcterms:modified>
</cp:coreProperties>
</file>