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71" r:id="rId4"/>
    <p:sldId id="268" r:id="rId5"/>
    <p:sldId id="269" r:id="rId6"/>
    <p:sldId id="272" r:id="rId7"/>
    <p:sldId id="270" r:id="rId8"/>
    <p:sldId id="273" r:id="rId9"/>
    <p:sldId id="275" r:id="rId10"/>
    <p:sldId id="274" r:id="rId11"/>
    <p:sldId id="279" r:id="rId12"/>
    <p:sldId id="280" r:id="rId13"/>
    <p:sldId id="278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6"/>
    <p:restoredTop sz="94630"/>
  </p:normalViewPr>
  <p:slideViewPr>
    <p:cSldViewPr snapToGrid="0" snapToObjects="1">
      <p:cViewPr varScale="1">
        <p:scale>
          <a:sx n="125" d="100"/>
          <a:sy n="125" d="100"/>
        </p:scale>
        <p:origin x="1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11203"/>
            <a:ext cx="7886700" cy="546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7776-854E-BE46-A845-EDE7D00EC35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F0C9-A3D7-EA4C-9D18-7376A314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lbiolcell.org/doi/full/10.1091/mbc.e08-07-0670" TargetMode="External"/><Relationship Id="rId5" Type="http://schemas.openxmlformats.org/officeDocument/2006/relationships/hyperlink" Target="https://www.molbiolcell.org/doi/full/10.1091/mbc.e07-12-1282" TargetMode="External"/><Relationship Id="rId4" Type="http://schemas.openxmlformats.org/officeDocument/2006/relationships/hyperlink" Target="https://www.ncbi.nlm.nih.gov/pmc/articles/PMC11282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39B2-1746-014B-BDD7-447073B07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190402 making disulfide mutant in Cal09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B6DE-3499-F545-BBA9-A7D2B05ED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Double mutant:</a:t>
            </a:r>
          </a:p>
          <a:p>
            <a:r>
              <a:rPr lang="en-US" dirty="0"/>
              <a:t>C318A, C335A</a:t>
            </a:r>
          </a:p>
        </p:txBody>
      </p:sp>
    </p:spTree>
    <p:extLst>
      <p:ext uri="{BB962C8B-B14F-4D97-AF65-F5344CB8AC3E}">
        <p14:creationId xmlns:p14="http://schemas.microsoft.com/office/powerpoint/2010/main" val="29987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9464-3B89-7040-8B4C-DABC0756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Passage viruses for growth curve at 33C and 37C (MOI 0.01)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FC29B-391E-304B-ACD0-E16FC4E06607}"/>
              </a:ext>
            </a:extLst>
          </p:cNvPr>
          <p:cNvSpPr/>
          <p:nvPr/>
        </p:nvSpPr>
        <p:spPr>
          <a:xfrm>
            <a:off x="155711" y="609601"/>
            <a:ext cx="852115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 dirty="0"/>
              <a:t>190415: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3pm: plate MDCK-SIAT1-TMPRSS2 cells and 6e5 cells per well in 2mL D10 in 6well plate</a:t>
            </a:r>
          </a:p>
          <a:p>
            <a:pPr marL="685800" lvl="1" indent="-228600">
              <a:buAutoNum type="arabicPeriod"/>
            </a:pPr>
            <a:r>
              <a:rPr lang="en-US" sz="1100" dirty="0"/>
              <a:t>I will do this in triplicate, so I need 2 6 well plates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Approx</a:t>
            </a:r>
            <a:r>
              <a:rPr lang="en-US" sz="1100" dirty="0"/>
              <a:t> 3h later, infect at MOI 0.01 (that is, 6e3 IP/well)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First, dilute all viruses 1:10 by adding 100uL virus + 900 </a:t>
            </a:r>
            <a:r>
              <a:rPr lang="en-US" sz="1100" dirty="0" err="1"/>
              <a:t>uL</a:t>
            </a:r>
            <a:r>
              <a:rPr lang="en-US" sz="1100" dirty="0"/>
              <a:t> IGM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Then add the required amount (see spreadsheet) to 20mL IGM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Aspirate off D10. Probably don’t need to wash with PBS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Add 3mL of this virus mixture to cells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Save 0hpt aliquots for tittering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Took 2x150uL aliquots at 24hpi (6:30pm on Tuesday), 41hpi (11am Wednesday), and 72hpi (6pm Thursday)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No CPE visible at 24h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At 41hpi, the 37C cells (WT and </a:t>
            </a:r>
            <a:r>
              <a:rPr lang="en-US" sz="1100" dirty="0" err="1"/>
              <a:t>mut</a:t>
            </a:r>
            <a:r>
              <a:rPr lang="en-US" sz="1100" dirty="0"/>
              <a:t>) were totally shredded. There was very little CPE observed at 33C at this timepoint.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Cells were all totally shredded at 72h</a:t>
            </a:r>
          </a:p>
          <a:p>
            <a:endParaRPr lang="en-US" sz="1100" dirty="0"/>
          </a:p>
          <a:p>
            <a:r>
              <a:rPr lang="en-US" sz="1100" dirty="0"/>
              <a:t>190419: Set up 24 plates of TCID50s! That was 40 samples! That was a lot!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I didn’t have enough MDCK-SIAT1-TMPRSS2 cells, so I only plated cells at half the usual density (5e5 cells/mL, 50uL/well = 2.5e4/well)</a:t>
            </a:r>
          </a:p>
          <a:p>
            <a:endParaRPr lang="en-US" sz="1100" dirty="0"/>
          </a:p>
          <a:p>
            <a:r>
              <a:rPr lang="en-US" sz="1100" dirty="0"/>
              <a:t>190422: Screened TCID50s</a:t>
            </a:r>
          </a:p>
          <a:p>
            <a:r>
              <a:rPr lang="en-US" sz="1100" dirty="0"/>
              <a:t>Worked quite well – I should always use half the amount of cells!  </a:t>
            </a:r>
          </a:p>
        </p:txBody>
      </p:sp>
    </p:spTree>
    <p:extLst>
      <p:ext uri="{BB962C8B-B14F-4D97-AF65-F5344CB8AC3E}">
        <p14:creationId xmlns:p14="http://schemas.microsoft.com/office/powerpoint/2010/main" val="23582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26E6-CC9E-A040-A6F4-BA78F73F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D9525-1DB7-504E-8341-E82AB5ED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985520"/>
            <a:ext cx="4373563" cy="5598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A0798C-1217-5D4A-87A1-2E0D4F1B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1736"/>
            <a:ext cx="4269582" cy="5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2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29C6-2D35-D64C-BFB8-8F1A4FF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C3342-5EDD-6644-AD3F-76C0CAF2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2" y="1056640"/>
            <a:ext cx="4301648" cy="5618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AB483-23CD-E74A-BF02-4FF53D8F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400" y="1056639"/>
            <a:ext cx="4301648" cy="56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9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726F-5196-504E-AAEE-6C098C59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for p1 tcid50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5EA75-74ED-7242-92CC-38D13FBE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1" y="806735"/>
            <a:ext cx="7614478" cy="59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5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D03-C8D4-3049-99F6-6F7912FF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95% CI (n=3)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FCD1A-0530-FF49-B1AF-D5F724AF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" y="1232451"/>
            <a:ext cx="8885582" cy="44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6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FD6-D857-4C4E-AF0F-E5E49E94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points for 3 replicates and means.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FFDBF-EFAB-204F-AD95-457C6E79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5" y="980059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AE3B-8D1E-0A43-8890-C52CBE28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6E12-D253-CC49-993B-851993B3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1829B3-E858-094D-897D-062C967E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90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ABEC8-5BD2-F34E-88E5-89A38FB5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" y="711203"/>
            <a:ext cx="4836449" cy="3756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801E5-84D0-ED4E-B052-D95A347C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08" y="711203"/>
            <a:ext cx="3904742" cy="297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6CA9F-3A16-1645-A8E1-A4F8BE1F607B}"/>
              </a:ext>
            </a:extLst>
          </p:cNvPr>
          <p:cNvSpPr txBox="1"/>
          <p:nvPr/>
        </p:nvSpPr>
        <p:spPr>
          <a:xfrm>
            <a:off x="1043609" y="5396948"/>
            <a:ext cx="7429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this paper: </a:t>
            </a:r>
            <a:r>
              <a:rPr lang="en-US" dirty="0">
                <a:hlinkClick r:id="rId4"/>
              </a:rPr>
              <a:t>https://www.ncbi.nlm.nih.gov/pmc/articles/PMC112825/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Also these:</a:t>
            </a:r>
          </a:p>
          <a:p>
            <a:r>
              <a:rPr lang="en-US" dirty="0">
                <a:hlinkClick r:id="rId5"/>
              </a:rPr>
              <a:t>https://www.molbiolcell.org/doi/full/10.1091/mbc.e07-12-1282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https://www.molbiolcell.org/doi</a:t>
            </a:r>
            <a:r>
              <a:rPr lang="en-US">
                <a:hlinkClick r:id="rId6"/>
              </a:rPr>
              <a:t>/full/10.1091/mbc.e08-07-0670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1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91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8CF031-AC8D-114B-95C3-2401D11F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NEBaseChanger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F3F25A-8123-1342-BFB7-869215A3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26309"/>
              </p:ext>
            </p:extLst>
          </p:nvPr>
        </p:nvGraphicFramePr>
        <p:xfrm>
          <a:off x="280781" y="888047"/>
          <a:ext cx="7886700" cy="967740"/>
        </p:xfrm>
        <a:graphic>
          <a:graphicData uri="http://schemas.openxmlformats.org/drawingml/2006/table">
            <a:tbl>
              <a:tblPr/>
              <a:tblGrid>
                <a:gridCol w="1428749">
                  <a:extLst>
                    <a:ext uri="{9D8B030D-6E8A-4147-A177-3AD203B41FA5}">
                      <a16:colId xmlns:a16="http://schemas.microsoft.com/office/drawing/2014/main" val="2347787333"/>
                    </a:ext>
                  </a:extLst>
                </a:gridCol>
                <a:gridCol w="4015409">
                  <a:extLst>
                    <a:ext uri="{9D8B030D-6E8A-4147-A177-3AD203B41FA5}">
                      <a16:colId xmlns:a16="http://schemas.microsoft.com/office/drawing/2014/main" val="2374042774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557157351"/>
                    </a:ext>
                  </a:extLst>
                </a:gridCol>
                <a:gridCol w="566531">
                  <a:extLst>
                    <a:ext uri="{9D8B030D-6E8A-4147-A177-3AD203B41FA5}">
                      <a16:colId xmlns:a16="http://schemas.microsoft.com/office/drawing/2014/main" val="2095163934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1826431568"/>
                    </a:ext>
                  </a:extLst>
                </a:gridCol>
                <a:gridCol w="713133">
                  <a:extLst>
                    <a:ext uri="{9D8B030D-6E8A-4147-A177-3AD203B41FA5}">
                      <a16:colId xmlns:a16="http://schemas.microsoft.com/office/drawing/2014/main" val="279090295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</a:rPr>
                        <a:t>Name (F/R)</a:t>
                      </a:r>
                    </a:p>
                  </a:txBody>
                  <a:tcPr marR="142875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85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</a:rPr>
                        <a:t>Oligo (Uppercase = target-specific primer)</a:t>
                      </a:r>
                    </a:p>
                  </a:txBody>
                  <a:tcPr marR="142875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85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</a:rPr>
                        <a:t>Len</a:t>
                      </a:r>
                    </a:p>
                  </a:txBody>
                  <a:tcPr marR="142875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85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</a:rPr>
                        <a:t>% GC</a:t>
                      </a:r>
                    </a:p>
                  </a:txBody>
                  <a:tcPr marR="142875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85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</a:rPr>
                        <a:t>Tm</a:t>
                      </a:r>
                    </a:p>
                  </a:txBody>
                  <a:tcPr marR="142875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85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</a:rPr>
                        <a:t>Ta *</a:t>
                      </a:r>
                    </a:p>
                  </a:txBody>
                  <a:tcPr marR="142875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489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Q5SDM_3/30/2019_F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cgccctaatgataagacaggcagtgctGGTCCAGTATCGTCTAATG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46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50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60°C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57°C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92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Q5SDM_3/30/2019_R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tggattgtctccgaaaatcccactagcTATGTATCCTATCTGATATTCC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49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41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56°C</a:t>
                      </a:r>
                    </a:p>
                  </a:txBody>
                  <a:tcPr marR="142875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458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F092BC9-95CC-3A45-9166-DF670DA2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" y="2049546"/>
            <a:ext cx="5383414" cy="38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D69B01-6284-294A-85E3-66EDCFB2AAB8}"/>
              </a:ext>
            </a:extLst>
          </p:cNvPr>
          <p:cNvSpPr txBox="1"/>
          <p:nvPr/>
        </p:nvSpPr>
        <p:spPr>
          <a:xfrm>
            <a:off x="171498" y="159026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190401: PCR for Q5 SDM with primers AG_96 and AG_97</a:t>
            </a:r>
          </a:p>
          <a:p>
            <a:r>
              <a:rPr lang="en-US" sz="1100" dirty="0"/>
              <a:t>P2235 is the template, at 1ng/</a:t>
            </a:r>
            <a:r>
              <a:rPr lang="en-US" sz="1100" dirty="0" err="1"/>
              <a:t>uL</a:t>
            </a:r>
            <a:r>
              <a:rPr lang="en-US" sz="1100" dirty="0"/>
              <a:t>, used 1uL = 1ng</a:t>
            </a:r>
          </a:p>
          <a:p>
            <a:r>
              <a:rPr lang="en-US" sz="1100" dirty="0"/>
              <a:t>Primers = AG96 and AG97</a:t>
            </a:r>
          </a:p>
          <a:p>
            <a:r>
              <a:rPr lang="en-US" sz="1100" dirty="0"/>
              <a:t>After PCR, ran 1uL on gel to confirm that there is product of desired size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2CD799-9684-2544-8027-392B5F5D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23800"/>
              </p:ext>
            </p:extLst>
          </p:nvPr>
        </p:nvGraphicFramePr>
        <p:xfrm>
          <a:off x="259379" y="1097745"/>
          <a:ext cx="2265756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8236">
                  <a:extLst>
                    <a:ext uri="{9D8B030D-6E8A-4147-A177-3AD203B41FA5}">
                      <a16:colId xmlns:a16="http://schemas.microsoft.com/office/drawing/2014/main" val="2719468452"/>
                    </a:ext>
                  </a:extLst>
                </a:gridCol>
                <a:gridCol w="707520">
                  <a:extLst>
                    <a:ext uri="{9D8B030D-6E8A-4147-A177-3AD203B41FA5}">
                      <a16:colId xmlns:a16="http://schemas.microsoft.com/office/drawing/2014/main" val="242297131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Reagent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Vol. (</a:t>
                      </a:r>
                      <a:r>
                        <a:rPr lang="en-US" sz="1100" dirty="0" err="1"/>
                        <a:t>uL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75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784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F primer (10 </a:t>
                      </a:r>
                      <a:r>
                        <a:rPr lang="en-US" sz="1100" dirty="0" err="1"/>
                        <a:t>uM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612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R primer (10 </a:t>
                      </a:r>
                      <a:r>
                        <a:rPr lang="en-US" sz="1100" dirty="0" err="1"/>
                        <a:t>uM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5864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1 ng DNA (2235)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8323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KOD 2x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8348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401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E121B6-A5E9-FF4B-98C4-FA1023011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43931"/>
              </p:ext>
            </p:extLst>
          </p:nvPr>
        </p:nvGraphicFramePr>
        <p:xfrm>
          <a:off x="2668746" y="1097745"/>
          <a:ext cx="2286984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1257">
                  <a:extLst>
                    <a:ext uri="{9D8B030D-6E8A-4147-A177-3AD203B41FA5}">
                      <a16:colId xmlns:a16="http://schemas.microsoft.com/office/drawing/2014/main" val="2719468452"/>
                    </a:ext>
                  </a:extLst>
                </a:gridCol>
                <a:gridCol w="1185727">
                  <a:extLst>
                    <a:ext uri="{9D8B030D-6E8A-4147-A177-3AD203B41FA5}">
                      <a16:colId xmlns:a16="http://schemas.microsoft.com/office/drawing/2014/main" val="242297131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20-30s/kb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75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Pol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98C for 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784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- Denature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98C for 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612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- Anneal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57C for 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5864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- Extend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72C for 2.5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8323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Repeat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8348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Final extend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40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86BB7-E377-4A46-A35B-D8627425A532}"/>
              </a:ext>
            </a:extLst>
          </p:cNvPr>
          <p:cNvSpPr txBox="1"/>
          <p:nvPr/>
        </p:nvSpPr>
        <p:spPr>
          <a:xfrm>
            <a:off x="112125" y="3044279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190402: Step 2 = KLD reaction</a:t>
            </a:r>
          </a:p>
          <a:p>
            <a:r>
              <a:rPr lang="en-US" sz="1100" dirty="0"/>
              <a:t>Incubate for &gt;5 minutes at room temperature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F4EF40-641A-5242-BF9F-0EC06664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12889"/>
              </p:ext>
            </p:extLst>
          </p:nvPr>
        </p:nvGraphicFramePr>
        <p:xfrm>
          <a:off x="171498" y="3475166"/>
          <a:ext cx="2265756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8236">
                  <a:extLst>
                    <a:ext uri="{9D8B030D-6E8A-4147-A177-3AD203B41FA5}">
                      <a16:colId xmlns:a16="http://schemas.microsoft.com/office/drawing/2014/main" val="2719468452"/>
                    </a:ext>
                  </a:extLst>
                </a:gridCol>
                <a:gridCol w="707520">
                  <a:extLst>
                    <a:ext uri="{9D8B030D-6E8A-4147-A177-3AD203B41FA5}">
                      <a16:colId xmlns:a16="http://schemas.microsoft.com/office/drawing/2014/main" val="242297131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Reagent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Vol. (</a:t>
                      </a:r>
                      <a:r>
                        <a:rPr lang="en-US" sz="1100" dirty="0" err="1"/>
                        <a:t>uL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75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784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2X KLD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612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10X KLD Enzyme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5864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PCR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8323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83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ABD245-50AD-4245-A07E-0237B377BAAE}"/>
              </a:ext>
            </a:extLst>
          </p:cNvPr>
          <p:cNvSpPr txBox="1"/>
          <p:nvPr/>
        </p:nvSpPr>
        <p:spPr>
          <a:xfrm>
            <a:off x="112125" y="5160091"/>
            <a:ext cx="57230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190402: Step 3 = Transformation</a:t>
            </a:r>
          </a:p>
          <a:p>
            <a:pPr marL="228600" indent="-228600">
              <a:buAutoNum type="arabicPeriod"/>
            </a:pPr>
            <a:r>
              <a:rPr lang="en-US" sz="1100" dirty="0"/>
              <a:t>Add 5uL of KLD mix to 50uL of chemically competent cells</a:t>
            </a:r>
          </a:p>
          <a:p>
            <a:pPr marL="228600" indent="-228600">
              <a:buAutoNum type="arabicPeriod"/>
            </a:pPr>
            <a:r>
              <a:rPr lang="en-US" sz="1100" dirty="0"/>
              <a:t>Incubate on ice for 30min</a:t>
            </a:r>
          </a:p>
          <a:p>
            <a:pPr marL="228600" indent="-228600">
              <a:buAutoNum type="arabicPeriod"/>
            </a:pPr>
            <a:r>
              <a:rPr lang="en-US" sz="1100" dirty="0"/>
              <a:t>Heat shock at 42C for 30s</a:t>
            </a:r>
          </a:p>
          <a:p>
            <a:pPr marL="228600" indent="-228600">
              <a:buAutoNum type="arabicPeriod"/>
            </a:pPr>
            <a:r>
              <a:rPr lang="en-US" sz="1100" dirty="0"/>
              <a:t>Incubate on ice for 5min </a:t>
            </a:r>
          </a:p>
          <a:p>
            <a:pPr marL="228600" indent="-228600">
              <a:buAutoNum type="arabicPeriod"/>
            </a:pPr>
            <a:r>
              <a:rPr lang="en-US" sz="1100" dirty="0"/>
              <a:t>Skip outgrowth step </a:t>
            </a:r>
          </a:p>
          <a:p>
            <a:pPr marL="228600" indent="-228600">
              <a:buAutoNum type="arabicPeriod"/>
            </a:pPr>
            <a:r>
              <a:rPr lang="en-US" sz="1100" dirty="0"/>
              <a:t>Spread 1:10 dilution and the remaining amount on LB-Amp plate, incubate O/N at 37C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9E22-AC77-5249-BB3C-12389DF9F9C2}"/>
              </a:ext>
            </a:extLst>
          </p:cNvPr>
          <p:cNvSpPr txBox="1"/>
          <p:nvPr/>
        </p:nvSpPr>
        <p:spPr>
          <a:xfrm>
            <a:off x="5099340" y="183032"/>
            <a:ext cx="371093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190403: Picked 8 colonies</a:t>
            </a:r>
          </a:p>
          <a:p>
            <a:pPr marL="228600" indent="-228600">
              <a:buAutoNum type="arabicPeriod"/>
            </a:pPr>
            <a:r>
              <a:rPr lang="en-US" sz="1100" dirty="0"/>
              <a:t>There were a lot of colonies on the plate! Even the 5uL plate had a lot of colonies! </a:t>
            </a:r>
          </a:p>
          <a:p>
            <a:pPr marL="228600" indent="-228600">
              <a:buAutoNum type="arabicPeriod"/>
            </a:pPr>
            <a:r>
              <a:rPr lang="en-US" sz="1100" dirty="0"/>
              <a:t>Grew O/N in LB-Amp, 5mL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r>
              <a:rPr lang="en-US" sz="1100" u="sng" dirty="0"/>
              <a:t>190404: Miniprepped and sent for sequencing</a:t>
            </a:r>
          </a:p>
          <a:p>
            <a:pPr marL="228600" indent="-228600">
              <a:buAutoNum type="arabicPeriod"/>
            </a:pPr>
            <a:r>
              <a:rPr lang="en-US" sz="1100" dirty="0"/>
              <a:t>With primer AG_38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/>
              <a:t>Clones 4 and 8 look good </a:t>
            </a:r>
            <a:r>
              <a:rPr lang="en-US" sz="1100" dirty="0">
                <a:sym typeface="Wingdings" pitchFamily="2" charset="2"/>
              </a:rPr>
              <a:t> </a:t>
            </a:r>
            <a:r>
              <a:rPr lang="en-US" sz="1100" b="1" dirty="0">
                <a:sym typeface="Wingdings" pitchFamily="2" charset="2"/>
              </a:rPr>
              <a:t>chose </a:t>
            </a:r>
            <a:r>
              <a:rPr lang="en-US" sz="1100" b="1" dirty="0">
                <a:solidFill>
                  <a:srgbClr val="FF0000"/>
                </a:solidFill>
                <a:sym typeface="Wingdings" pitchFamily="2" charset="2"/>
              </a:rPr>
              <a:t>clone 4 </a:t>
            </a:r>
            <a:r>
              <a:rPr lang="en-US" sz="1100" b="1" dirty="0">
                <a:sym typeface="Wingdings" pitchFamily="2" charset="2"/>
              </a:rPr>
              <a:t>to be the real/</a:t>
            </a:r>
            <a:r>
              <a:rPr lang="en-US" sz="1100" b="1" dirty="0">
                <a:solidFill>
                  <a:srgbClr val="FF0000"/>
                </a:solidFill>
                <a:sym typeface="Wingdings" pitchFamily="2" charset="2"/>
              </a:rPr>
              <a:t>permanent p2391 </a:t>
            </a:r>
            <a:r>
              <a:rPr lang="en-US" sz="1100" b="1" dirty="0">
                <a:sym typeface="Wingdings" pitchFamily="2" charset="2"/>
              </a:rPr>
              <a:t>clone</a:t>
            </a:r>
            <a:r>
              <a:rPr lang="en-US" sz="1100" dirty="0">
                <a:sym typeface="Wingdings" pitchFamily="2" charset="2"/>
              </a:rPr>
              <a:t>! </a:t>
            </a:r>
          </a:p>
          <a:p>
            <a:endParaRPr lang="en-US" sz="1100" dirty="0">
              <a:sym typeface="Wingdings" pitchFamily="2" charset="2"/>
            </a:endParaRPr>
          </a:p>
          <a:p>
            <a:r>
              <a:rPr lang="en-US" sz="1100" u="sng" dirty="0">
                <a:sym typeface="Wingdings" pitchFamily="2" charset="2"/>
              </a:rPr>
              <a:t>190408</a:t>
            </a:r>
          </a:p>
          <a:p>
            <a:pPr marL="228600" indent="-228600">
              <a:buAutoNum type="arabicPeriod"/>
            </a:pPr>
            <a:r>
              <a:rPr lang="en-US" sz="1100" dirty="0">
                <a:sym typeface="Wingdings" pitchFamily="2" charset="2"/>
              </a:rPr>
              <a:t>Miniprepped and made glycerol stocks of clone 4!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907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73A5-57F9-3443-B0EE-6ED94DE2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reverse genetics rescue of mutant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F30E7-AA6D-7B46-A5FD-A30F18EF0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34C58-F59B-0B4E-8488-7285D58B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EEF1DF1-1663-FB49-9EB7-E2AFA8440080}"/>
              </a:ext>
            </a:extLst>
          </p:cNvPr>
          <p:cNvSpPr/>
          <p:nvPr/>
        </p:nvSpPr>
        <p:spPr>
          <a:xfrm>
            <a:off x="298174" y="695739"/>
            <a:ext cx="705678" cy="70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NA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04CEB6-83BF-354B-99F5-75B7F03034D0}"/>
              </a:ext>
            </a:extLst>
          </p:cNvPr>
          <p:cNvSpPr/>
          <p:nvPr/>
        </p:nvSpPr>
        <p:spPr>
          <a:xfrm>
            <a:off x="1003852" y="695739"/>
            <a:ext cx="705678" cy="70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2235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C6B4EB-A5F1-9746-B873-4EA2FF377192}"/>
              </a:ext>
            </a:extLst>
          </p:cNvPr>
          <p:cNvSpPr/>
          <p:nvPr/>
        </p:nvSpPr>
        <p:spPr>
          <a:xfrm>
            <a:off x="1709530" y="695739"/>
            <a:ext cx="705678" cy="70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2391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54E5FD-D271-A24E-9D0E-C2322941A729}"/>
              </a:ext>
            </a:extLst>
          </p:cNvPr>
          <p:cNvSpPr/>
          <p:nvPr/>
        </p:nvSpPr>
        <p:spPr>
          <a:xfrm>
            <a:off x="298174" y="1401417"/>
            <a:ext cx="705678" cy="70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NA + 208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0CD379-EC6F-4B48-8435-D6DA2026E4D4}"/>
              </a:ext>
            </a:extLst>
          </p:cNvPr>
          <p:cNvSpPr/>
          <p:nvPr/>
        </p:nvSpPr>
        <p:spPr>
          <a:xfrm>
            <a:off x="1003852" y="1401417"/>
            <a:ext cx="705678" cy="70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2235 + 208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61553-8F8E-0C40-AF93-F3D04DB14173}"/>
              </a:ext>
            </a:extLst>
          </p:cNvPr>
          <p:cNvSpPr/>
          <p:nvPr/>
        </p:nvSpPr>
        <p:spPr>
          <a:xfrm>
            <a:off x="1709530" y="1401417"/>
            <a:ext cx="705678" cy="70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2391 + 208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020DF0-43E3-EB4F-A8A2-F43822B4BCEE}"/>
              </a:ext>
            </a:extLst>
          </p:cNvPr>
          <p:cNvSpPr/>
          <p:nvPr/>
        </p:nvSpPr>
        <p:spPr>
          <a:xfrm>
            <a:off x="298174" y="2627244"/>
            <a:ext cx="705678" cy="705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NA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D33D62-ABA5-1546-8259-4A7E3C5B7EC4}"/>
              </a:ext>
            </a:extLst>
          </p:cNvPr>
          <p:cNvSpPr/>
          <p:nvPr/>
        </p:nvSpPr>
        <p:spPr>
          <a:xfrm>
            <a:off x="1003852" y="2627244"/>
            <a:ext cx="705678" cy="705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2235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08B9AE-DC02-F945-9640-3F90AA6C2ECD}"/>
              </a:ext>
            </a:extLst>
          </p:cNvPr>
          <p:cNvSpPr/>
          <p:nvPr/>
        </p:nvSpPr>
        <p:spPr>
          <a:xfrm>
            <a:off x="1709530" y="2627244"/>
            <a:ext cx="705678" cy="705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2391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EB1380-7A31-6142-A21F-7FFBBE81B72D}"/>
              </a:ext>
            </a:extLst>
          </p:cNvPr>
          <p:cNvSpPr/>
          <p:nvPr/>
        </p:nvSpPr>
        <p:spPr>
          <a:xfrm>
            <a:off x="298174" y="3332922"/>
            <a:ext cx="705678" cy="705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NA + 208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C3E00-82CD-444E-83A0-9FC6A0FA6DB6}"/>
              </a:ext>
            </a:extLst>
          </p:cNvPr>
          <p:cNvSpPr/>
          <p:nvPr/>
        </p:nvSpPr>
        <p:spPr>
          <a:xfrm>
            <a:off x="1003852" y="3332922"/>
            <a:ext cx="705678" cy="705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2235 + 208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39CE94-6970-C14B-BD81-605AC0FEB3A7}"/>
              </a:ext>
            </a:extLst>
          </p:cNvPr>
          <p:cNvSpPr/>
          <p:nvPr/>
        </p:nvSpPr>
        <p:spPr>
          <a:xfrm>
            <a:off x="1709530" y="3332922"/>
            <a:ext cx="705678" cy="705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2391 + 208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E3B87D-5BC3-A244-B388-1C56B4D1DD6C}"/>
              </a:ext>
            </a:extLst>
          </p:cNvPr>
          <p:cNvSpPr txBox="1"/>
          <p:nvPr/>
        </p:nvSpPr>
        <p:spPr>
          <a:xfrm>
            <a:off x="178904" y="2476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33C: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B3F90-FDE1-2346-B534-BCDE56ACED18}"/>
              </a:ext>
            </a:extLst>
          </p:cNvPr>
          <p:cNvSpPr txBox="1"/>
          <p:nvPr/>
        </p:nvSpPr>
        <p:spPr>
          <a:xfrm>
            <a:off x="115955" y="2275268"/>
            <a:ext cx="6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37C</a:t>
            </a:r>
            <a:r>
              <a:rPr 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6DC72A-2140-C64F-A6D4-A89CE5F74BDC}"/>
              </a:ext>
            </a:extLst>
          </p:cNvPr>
          <p:cNvSpPr/>
          <p:nvPr/>
        </p:nvSpPr>
        <p:spPr>
          <a:xfrm>
            <a:off x="115955" y="4391225"/>
            <a:ext cx="29121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 dirty="0"/>
              <a:t>190408: Plated cells</a:t>
            </a:r>
          </a:p>
          <a:p>
            <a:r>
              <a:rPr lang="en-US" sz="1100" dirty="0"/>
              <a:t>Plated 4e5 293T + 5e4 MDCK-SIAT1-TMPRSS2 cells in each well of 2x 6-well  plate</a:t>
            </a:r>
          </a:p>
          <a:p>
            <a:r>
              <a:rPr lang="en-US" sz="1100" dirty="0"/>
              <a:t>Finished plating at 7:30pm</a:t>
            </a:r>
          </a:p>
          <a:p>
            <a:endParaRPr lang="en-US" sz="1100" dirty="0"/>
          </a:p>
          <a:p>
            <a:r>
              <a:rPr lang="en-US" sz="1100" u="sng" dirty="0"/>
              <a:t>190409: Transfection (see right)</a:t>
            </a:r>
            <a:endParaRPr lang="en-US" sz="1100" dirty="0"/>
          </a:p>
          <a:p>
            <a:r>
              <a:rPr lang="en-US" sz="1100" dirty="0"/>
              <a:t>Finished transfections at 12:30pm</a:t>
            </a:r>
          </a:p>
          <a:p>
            <a:r>
              <a:rPr lang="en-US" sz="1100" dirty="0"/>
              <a:t>Will move one plate to 33C incubator ASAP</a:t>
            </a:r>
          </a:p>
          <a:p>
            <a:endParaRPr lang="en-US" sz="1100" dirty="0"/>
          </a:p>
          <a:p>
            <a:r>
              <a:rPr lang="en-US" sz="1100" dirty="0"/>
              <a:t>Harvested virus at 70hpt.</a:t>
            </a:r>
          </a:p>
        </p:txBody>
      </p:sp>
    </p:spTree>
    <p:extLst>
      <p:ext uri="{BB962C8B-B14F-4D97-AF65-F5344CB8AC3E}">
        <p14:creationId xmlns:p14="http://schemas.microsoft.com/office/powerpoint/2010/main" val="10894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2559A-3A5B-C94C-A402-692F4A86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190412: set up TCID50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B86FA-9E58-2842-B5F7-B253582DCCBD}"/>
              </a:ext>
            </a:extLst>
          </p:cNvPr>
          <p:cNvSpPr/>
          <p:nvPr/>
        </p:nvSpPr>
        <p:spPr>
          <a:xfrm>
            <a:off x="155711" y="609601"/>
            <a:ext cx="73185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 dirty="0"/>
              <a:t>190412:</a:t>
            </a:r>
          </a:p>
          <a:p>
            <a:r>
              <a:rPr lang="en-US" sz="1100" dirty="0"/>
              <a:t>Set up TCID50; made sure to keep things separated according to temperature (33C viruses will be </a:t>
            </a:r>
            <a:r>
              <a:rPr lang="en-US" sz="1100" dirty="0" err="1"/>
              <a:t>titered</a:t>
            </a:r>
            <a:r>
              <a:rPr lang="en-US" sz="1100" dirty="0"/>
              <a:t> at 33, </a:t>
            </a:r>
            <a:r>
              <a:rPr lang="en-US" sz="1100" dirty="0" err="1"/>
              <a:t>etc</a:t>
            </a:r>
            <a:r>
              <a:rPr lang="en-US" sz="1100" dirty="0"/>
              <a:t>) </a:t>
            </a:r>
          </a:p>
          <a:p>
            <a:endParaRPr lang="en-US" sz="1100" dirty="0"/>
          </a:p>
          <a:p>
            <a:r>
              <a:rPr lang="en-US" sz="1100" dirty="0"/>
              <a:t>190415: Screened TCID50</a:t>
            </a:r>
          </a:p>
          <a:p>
            <a:r>
              <a:rPr lang="en-US" sz="1100" dirty="0"/>
              <a:t>The cells didn’t grow nearly as well at 33C, so it is difficult to score these plates. I will let them grow for another day or two, but will look at some preliminary data in the meantime.</a:t>
            </a:r>
          </a:p>
          <a:p>
            <a:endParaRPr lang="en-US" sz="1100" dirty="0"/>
          </a:p>
          <a:p>
            <a:r>
              <a:rPr lang="en-US" sz="1100" dirty="0"/>
              <a:t>37C plates were easy to score and the disulfide mutant didn’t fare as badly as I thought it would…</a:t>
            </a:r>
          </a:p>
          <a:p>
            <a:endParaRPr lang="en-US" sz="1100" dirty="0"/>
          </a:p>
          <a:p>
            <a:r>
              <a:rPr lang="en-US" sz="1100" dirty="0" err="1"/>
              <a:t>Retitered</a:t>
            </a:r>
            <a:r>
              <a:rPr lang="en-US" sz="1100" dirty="0"/>
              <a:t> the 33C plates at 5d post-set up (bottom graph). The titers went up quite a bit at 33C by day 5.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BB614-2697-C447-B2AD-8C5A8432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1" y="5287617"/>
            <a:ext cx="8597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DF8F-0FA1-3B4E-A65E-C929CEE2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09600"/>
          </a:xfrm>
        </p:spPr>
        <p:txBody>
          <a:bodyPr/>
          <a:lstStyle/>
          <a:p>
            <a:r>
              <a:rPr lang="en-US" dirty="0"/>
              <a:t>TCID50 of transfection sups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4761-10E1-FA49-9E96-CDD2CF94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078" y="1027919"/>
            <a:ext cx="5161724" cy="2580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650EC7-A7C7-AA41-97B0-18B8AD0F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078" y="3889512"/>
            <a:ext cx="5161724" cy="2580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95A3C-5D4D-CE42-8E6B-256B89D7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89" y="3889512"/>
            <a:ext cx="3007139" cy="1870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A5C40-1138-DD45-962E-2CBFE48A5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4" y="1027919"/>
            <a:ext cx="3227174" cy="1888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D49EF8-0C26-0C40-B4DE-1318596D4702}"/>
              </a:ext>
            </a:extLst>
          </p:cNvPr>
          <p:cNvSpPr/>
          <p:nvPr/>
        </p:nvSpPr>
        <p:spPr>
          <a:xfrm>
            <a:off x="5088834" y="750123"/>
            <a:ext cx="15803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Screened at 72 hours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CB0CF-8BA6-C148-9B3B-099BDEF6A261}"/>
              </a:ext>
            </a:extLst>
          </p:cNvPr>
          <p:cNvSpPr/>
          <p:nvPr/>
        </p:nvSpPr>
        <p:spPr>
          <a:xfrm>
            <a:off x="986597" y="750869"/>
            <a:ext cx="15803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Screened at 72 hours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3B023-0AAB-774D-8356-17B5531167CC}"/>
              </a:ext>
            </a:extLst>
          </p:cNvPr>
          <p:cNvSpPr/>
          <p:nvPr/>
        </p:nvSpPr>
        <p:spPr>
          <a:xfrm>
            <a:off x="5280990" y="3627156"/>
            <a:ext cx="15803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Screened </a:t>
            </a:r>
            <a:r>
              <a:rPr lang="en-US" sz="1100" b="1"/>
              <a:t>at 120 </a:t>
            </a:r>
            <a:r>
              <a:rPr lang="en-US" sz="1100" b="1" dirty="0"/>
              <a:t>hours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6D2E1-EDFE-0547-A23E-D8D9F77A7730}"/>
              </a:ext>
            </a:extLst>
          </p:cNvPr>
          <p:cNvSpPr/>
          <p:nvPr/>
        </p:nvSpPr>
        <p:spPr>
          <a:xfrm>
            <a:off x="1178753" y="3627902"/>
            <a:ext cx="15803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Screened at 120 hours</a:t>
            </a:r>
          </a:p>
        </p:txBody>
      </p:sp>
    </p:spTree>
    <p:extLst>
      <p:ext uri="{BB962C8B-B14F-4D97-AF65-F5344CB8AC3E}">
        <p14:creationId xmlns:p14="http://schemas.microsoft.com/office/powerpoint/2010/main" val="37016919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49466</TotalTime>
  <Words>889</Words>
  <Application>Microsoft Macintosh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</vt:lpstr>
      <vt:lpstr>Franklin Gothic Book</vt:lpstr>
      <vt:lpstr>Franklin Gothic Medium</vt:lpstr>
      <vt:lpstr>1_Office Theme</vt:lpstr>
      <vt:lpstr>190402 making disulfide mutant in Cal09 NA</vt:lpstr>
      <vt:lpstr>Background and overview</vt:lpstr>
      <vt:lpstr>PowerPoint Presentation</vt:lpstr>
      <vt:lpstr>NEBaseChanger</vt:lpstr>
      <vt:lpstr>PowerPoint Presentation</vt:lpstr>
      <vt:lpstr>Attempted reverse genetics rescue of mutant</vt:lpstr>
      <vt:lpstr>PowerPoint Presentation</vt:lpstr>
      <vt:lpstr>190412: set up TCID50</vt:lpstr>
      <vt:lpstr>TCID50 of transfection sups</vt:lpstr>
      <vt:lpstr>Passage viruses for growth curve at 33C and 37C (MOI 0.01)</vt:lpstr>
      <vt:lpstr>PowerPoint Presentation</vt:lpstr>
      <vt:lpstr>PowerPoint Presentation</vt:lpstr>
      <vt:lpstr>Raw data for p1 tcid50</vt:lpstr>
      <vt:lpstr>Mean and 95% CI (n=3)</vt:lpstr>
      <vt:lpstr>Individual points for 3 replicates and means.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agreaney</dc:creator>
  <cp:lastModifiedBy>Allison Greaney</cp:lastModifiedBy>
  <cp:revision>359</cp:revision>
  <cp:lastPrinted>2019-01-30T19:05:47Z</cp:lastPrinted>
  <dcterms:created xsi:type="dcterms:W3CDTF">2018-07-02T16:53:09Z</dcterms:created>
  <dcterms:modified xsi:type="dcterms:W3CDTF">2019-04-25T00:18:50Z</dcterms:modified>
</cp:coreProperties>
</file>