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7" r:id="rId5"/>
    <p:sldId id="278" r:id="rId6"/>
    <p:sldId id="276" r:id="rId7"/>
    <p:sldId id="295" r:id="rId8"/>
    <p:sldId id="275" r:id="rId9"/>
    <p:sldId id="280" r:id="rId10"/>
    <p:sldId id="281" r:id="rId11"/>
    <p:sldId id="298" r:id="rId12"/>
    <p:sldId id="303" r:id="rId13"/>
    <p:sldId id="302" r:id="rId14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D78"/>
    <a:srgbClr val="A2DCFF"/>
    <a:srgbClr val="FFB0BF"/>
    <a:srgbClr val="FD5966"/>
    <a:srgbClr val="A288F1"/>
    <a:srgbClr val="7DABF1"/>
    <a:srgbClr val="87FF9E"/>
    <a:srgbClr val="99FFCA"/>
    <a:srgbClr val="FD7008"/>
    <a:srgbClr val="FFD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3" autoAdjust="0"/>
    <p:restoredTop sz="99725" autoAdjust="0"/>
  </p:normalViewPr>
  <p:slideViewPr>
    <p:cSldViewPr snapToGrid="0" snapToObjects="1">
      <p:cViewPr varScale="1">
        <p:scale>
          <a:sx n="100" d="100"/>
          <a:sy n="100" d="100"/>
        </p:scale>
        <p:origin x="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E01D-EC9B-1544-8B75-57301FB75FA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0724B-C0B9-B742-AEE3-DE4BA0A0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670E3A3-DC2C-3546-B33F-299CF523D7D4}" type="datetimeFigureOut">
              <a:rPr lang="en-US" smtClean="0">
                <a:uFillTx/>
              </a:rPr>
              <a:t>9/3/19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0A177CA-E8F0-C34E-A76D-FB065D9C7FC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79" y="2130425"/>
            <a:ext cx="8752642" cy="1470025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Neutralization assays of  WT Perth/2009 HA GFP viruses with polyclonal serum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Rachel Eguia</a:t>
            </a:r>
          </a:p>
          <a:p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January 7</a:t>
            </a:r>
            <a:r>
              <a:rPr lang="en-US" baseline="300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>
                <a:uFillTx/>
                <a:latin typeface="Arial" panose="020B0604020202020204" pitchFamily="34" charset="0"/>
                <a:cs typeface="Arial" panose="020B0604020202020204" pitchFamily="34" charset="0"/>
              </a:rPr>
              <a:t>2019-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February 19</a:t>
            </a:r>
            <a:r>
              <a:rPr lang="en-US" baseline="30000">
                <a:uFillTx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39" y="0"/>
            <a:ext cx="914026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15Feb19: Prep MDCKs for flow (10 AM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on LSR)</a:t>
            </a:r>
            <a:endParaRPr lang="en-US" sz="1100" b="1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~17 </a:t>
            </a:r>
            <a:r>
              <a:rPr lang="en-US" sz="1100" dirty="0" err="1">
                <a:uFillTx/>
                <a:latin typeface="Calibri" charset="0"/>
                <a:ea typeface="Calibri" charset="0"/>
                <a:cs typeface="Calibri" charset="0"/>
              </a:rPr>
              <a:t>hpi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(9 AM), checked plates and picked wells that by eye looked like there were between ~1-10% green cells.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Prepped cells for flow: </a:t>
            </a:r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Aspirate the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supes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from all of the wells and decontaminate the pipet (and all tubes/tips/etc. from this point forward) with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Wescodyne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Add 350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trypsin to the wells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you want to collect. 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Collect the cells with 750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D10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into 1.5ml microfuge tubes.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Pellet cells at 1200rpm for 3 mins.</a:t>
            </a:r>
          </a:p>
          <a:p>
            <a:pPr lvl="1" fontAlgn="base"/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During the spin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prepare 1% PFA (paraformaldehyde) in PBS from the 4% stock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from Alistair. 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After pelleting,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aspirate the D10 and add 400uL of the 1% PFA in PBS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. Wait 10-15 minutes to inactivate any virus.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Pellet cells at 1200rpm for 3 mins.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Wash cells with 500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PBS. Spin down again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Resuspend the cells with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500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of 1% BSA in PBS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well then filter into FACS tubes using the 0.7um nylon filters.</a:t>
            </a:r>
          </a:p>
          <a:p>
            <a:pPr marL="171450" indent="-171450" fontAlgn="base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Keep on ice until flow appointment at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10 AM on LSR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4433" y="2292935"/>
            <a:ext cx="218736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P09 GFP: 10, 1, and 0.1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uL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No HA GFP: 10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uL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2 cell only samples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744" y="2292935"/>
            <a:ext cx="2629612" cy="1913723"/>
            <a:chOff x="4677412" y="4603866"/>
            <a:chExt cx="2629612" cy="19137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7412" y="4603866"/>
              <a:ext cx="2629612" cy="19137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4747412" y="5187938"/>
              <a:ext cx="917239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100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ul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sup’t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5379109" y="5187937"/>
              <a:ext cx="838691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10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ul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sup’t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965895" y="5192802"/>
              <a:ext cx="760144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1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ul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sup’t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454898" y="5209314"/>
              <a:ext cx="877163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0.1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ul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200" dirty="0" err="1">
                  <a:latin typeface="Calibri" charset="0"/>
                  <a:ea typeface="Calibri" charset="0"/>
                  <a:cs typeface="Calibri" charset="0"/>
                </a:rPr>
                <a:t>sup’t</a:t>
              </a:r>
              <a:endParaRPr lang="en-US"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" name="Sun 10"/>
          <p:cNvSpPr/>
          <p:nvPr/>
        </p:nvSpPr>
        <p:spPr>
          <a:xfrm>
            <a:off x="1245209" y="2620072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1833229" y="2620072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2380741" y="2620072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1271882" y="3146110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1271882" y="3728171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880800" y="3731722"/>
            <a:ext cx="372139" cy="312486"/>
          </a:xfrm>
          <a:prstGeom prst="sun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5609"/>
              </p:ext>
            </p:extLst>
          </p:nvPr>
        </p:nvGraphicFramePr>
        <p:xfrm>
          <a:off x="900349" y="5059833"/>
          <a:ext cx="7531272" cy="589809"/>
        </p:xfrm>
        <a:graphic>
          <a:graphicData uri="http://schemas.openxmlformats.org/drawingml/2006/table">
            <a:tbl>
              <a:tblPr/>
              <a:tblGrid>
                <a:gridCol w="125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2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Sample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GFP positive percent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GFP positive fraction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number cells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uL used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IP/uL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P09 HA + WSN NA GFP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1000" b="0">
                          <a:effectLst/>
                          <a:latin typeface="Calibri" charset="0"/>
                        </a:rPr>
                        <a:t>3.16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b-NO" sz="1000" b="0">
                          <a:effectLst/>
                          <a:latin typeface="Calibri" charset="0"/>
                        </a:rPr>
                        <a:t>0.0316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>
                          <a:effectLst/>
                          <a:latin typeface="Calibri" charset="0"/>
                        </a:rPr>
                        <a:t>100000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 dirty="0">
                          <a:effectLst/>
                          <a:latin typeface="Calibri" charset="0"/>
                        </a:rPr>
                        <a:t>3211.005392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no HA GFP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>
                          <a:effectLst/>
                          <a:latin typeface="Calibri" charset="0"/>
                        </a:rPr>
                        <a:t>100000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18"/>
          <p:cNvSpPr>
            <a:spLocks/>
          </p:cNvSpPr>
          <p:nvPr/>
        </p:nvSpPr>
        <p:spPr>
          <a:xfrm>
            <a:off x="3739" y="4509882"/>
            <a:ext cx="91402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Results: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GFP virus titer looks good and is comparable to the titers that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Juhye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got from her batch of GFP virus (2419 IP/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3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39" y="21265"/>
            <a:ext cx="9140261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uFillTx/>
                <a:latin typeface="Calibri" charset="0"/>
                <a:ea typeface="Calibri" charset="0"/>
                <a:cs typeface="Calibri" charset="0"/>
              </a:rPr>
              <a:t>18Feb19: Perform MOI test</a:t>
            </a:r>
            <a:endParaRPr lang="en-US" sz="115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 will set up an MOI test to find the appropriate MOI for future neutralization assays. I will make two-fold serial dilutions of virus to test an MOI of 2 to 0.015625</a:t>
            </a: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uFillTx/>
                <a:latin typeface="Calibri" charset="0"/>
                <a:ea typeface="Calibri" charset="0"/>
                <a:cs typeface="Calibri" charset="0"/>
              </a:rPr>
              <a:t>Plate setup: (doing 2 replicates of the Perth/2009 HA + WSN NA GFP virus)</a:t>
            </a: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05767"/>
              </p:ext>
            </p:extLst>
          </p:nvPr>
        </p:nvGraphicFramePr>
        <p:xfrm>
          <a:off x="664623" y="685320"/>
          <a:ext cx="457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IP/well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MOI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80000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40000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20000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10000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5000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0.125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2500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0.0625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1250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0.03125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46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625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0.015625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44878"/>
              </p:ext>
            </p:extLst>
          </p:nvPr>
        </p:nvGraphicFramePr>
        <p:xfrm>
          <a:off x="138895" y="2813042"/>
          <a:ext cx="7824487" cy="47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8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5342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</a:t>
                      </a:r>
                      <a:r>
                        <a:rPr lang="en-US" sz="1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+ cells</a:t>
                      </a: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irus + cells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cells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140112"/>
            <a:ext cx="8981954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Protocol: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all wells, and 160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empty wells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160000 IP of GFP virus in row A of columns 2-5 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Diluted virus to 2000 IP/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by adding the specified volumes of virus and NAM (in above table) to 1.5 mL epi, then 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of each to row A).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Made serial two-fold dilutions down rows by transferring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down to each row, removing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from the final row (changed tips between each row)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Incubated plate for ~1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hr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while splitting MDCK-SIAT1-PB1-TMPRSS2 cells.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Resuspended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cells in NAM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Made a 5 mL master mix of cells at 5e5 cells/mL in NAM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of cells to columns 2/4/6, and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columns 3/5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Incubated plate at 37°C (START: 4 PM)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Read plate on plate reader at 10 AM (~18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hpi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47655"/>
              </p:ext>
            </p:extLst>
          </p:nvPr>
        </p:nvGraphicFramePr>
        <p:xfrm>
          <a:off x="138895" y="3476953"/>
          <a:ext cx="5087076" cy="540960"/>
        </p:xfrm>
        <a:graphic>
          <a:graphicData uri="http://schemas.openxmlformats.org/drawingml/2006/table">
            <a:tbl>
              <a:tblPr/>
              <a:tblGrid>
                <a:gridCol w="84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Calibri" charset="0"/>
                        </a:rPr>
                        <a:t>Sample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Calibri" charset="0"/>
                        </a:rPr>
                        <a:t>IP/</a:t>
                      </a:r>
                      <a:r>
                        <a:rPr lang="en-US" sz="1000" b="1" dirty="0" err="1">
                          <a:effectLst/>
                          <a:latin typeface="Calibri" charset="0"/>
                        </a:rPr>
                        <a:t>uL</a:t>
                      </a:r>
                      <a:endParaRPr lang="en-US" sz="1000" b="1" dirty="0">
                        <a:effectLst/>
                        <a:latin typeface="Calibri" charset="0"/>
                      </a:endParaRP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Calibri" charset="0"/>
                        </a:rPr>
                        <a:t>Target IP/</a:t>
                      </a:r>
                      <a:r>
                        <a:rPr lang="en-US" sz="1000" b="1" dirty="0" err="1">
                          <a:effectLst/>
                          <a:latin typeface="Calibri" charset="0"/>
                        </a:rPr>
                        <a:t>uL</a:t>
                      </a:r>
                      <a:endParaRPr lang="en-US" sz="1000" b="1" dirty="0">
                        <a:effectLst/>
                        <a:latin typeface="Calibri" charset="0"/>
                      </a:endParaRP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Calibri" charset="0"/>
                        </a:rPr>
                        <a:t>Target </a:t>
                      </a:r>
                      <a:r>
                        <a:rPr lang="en-US" sz="1000" b="1" dirty="0" err="1">
                          <a:effectLst/>
                          <a:latin typeface="Calibri" charset="0"/>
                        </a:rPr>
                        <a:t>vol</a:t>
                      </a:r>
                      <a:r>
                        <a:rPr lang="en-US" sz="1000" b="1" dirty="0">
                          <a:effectLst/>
                          <a:latin typeface="Calibri" charset="0"/>
                        </a:rPr>
                        <a:t> (</a:t>
                      </a:r>
                      <a:r>
                        <a:rPr lang="en-US" sz="1000" b="1" dirty="0" err="1">
                          <a:effectLst/>
                          <a:latin typeface="Calibri" charset="0"/>
                        </a:rPr>
                        <a:t>uL</a:t>
                      </a:r>
                      <a:r>
                        <a:rPr lang="en-US" sz="1000" b="1" dirty="0">
                          <a:effectLst/>
                          <a:latin typeface="Calibri" charset="0"/>
                        </a:rPr>
                        <a:t>)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vol virus (uL)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effectLst/>
                          <a:latin typeface="Calibri" charset="0"/>
                        </a:rPr>
                        <a:t>vol NAM (uL)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effectLst/>
                          <a:latin typeface="Calibri" charset="0"/>
                        </a:rPr>
                        <a:t>P09 HA + WSN NA GFP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 dirty="0">
                          <a:effectLst/>
                          <a:latin typeface="Calibri" charset="0"/>
                        </a:rPr>
                        <a:t>3211.005392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 dirty="0">
                          <a:effectLst/>
                          <a:latin typeface="Calibri" charset="0"/>
                        </a:rPr>
                        <a:t>2000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0" dirty="0">
                          <a:effectLst/>
                          <a:latin typeface="Calibri" charset="0"/>
                        </a:rPr>
                        <a:t>500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dirty="0">
                          <a:effectLst/>
                          <a:latin typeface="Calibri" charset="0"/>
                        </a:rPr>
                        <a:t>311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dirty="0">
                          <a:effectLst/>
                          <a:latin typeface="Calibri" charset="0"/>
                        </a:rPr>
                        <a:t>189</a:t>
                      </a:r>
                    </a:p>
                  </a:txBody>
                  <a:tcPr marL="31411" marR="31411" marT="20940" marB="209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39" y="21265"/>
            <a:ext cx="914026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uFillTx/>
                <a:latin typeface="Calibri" charset="0"/>
                <a:ea typeface="Calibri" charset="0"/>
                <a:cs typeface="Calibri" charset="0"/>
              </a:rPr>
              <a:t>19Feb19: MOI test results</a:t>
            </a:r>
            <a:endParaRPr lang="en-US" sz="115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Based on the results, it seems like 10,000 IP/well is going to be the best infectious dose for neutralization assays with this virus. This translates to an MOI of 0.25.</a:t>
            </a: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92736"/>
              </p:ext>
            </p:extLst>
          </p:nvPr>
        </p:nvGraphicFramePr>
        <p:xfrm>
          <a:off x="994398" y="598346"/>
          <a:ext cx="7073160" cy="1793640"/>
        </p:xfrm>
        <a:graphic>
          <a:graphicData uri="http://schemas.openxmlformats.org/drawingml/2006/table">
            <a:tbl>
              <a:tblPr/>
              <a:tblGrid>
                <a:gridCol w="7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&lt;&gt;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32924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39080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34618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18578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6229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6437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18318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6367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33398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4967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33556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11625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5827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6256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11863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6107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32149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4886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30185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8966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5843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6234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8948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6124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25273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4819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25462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7588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5800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6024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7513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6058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18716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4772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18213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6626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5712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6010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7054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5952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10327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4668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11468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6187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5678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6050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6462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5987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8293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4731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7930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6052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5641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6016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6355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5964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6707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4751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6705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6103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5854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6146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6212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6049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872">
                <a:tc>
                  <a:txBody>
                    <a:bodyPr/>
                    <a:lstStyle/>
                    <a:p>
                      <a:pPr algn="ctr" rtl="0" fontAlgn="b"/>
                      <a:endParaRPr lang="en-US" sz="9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virus + cells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B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virus + cells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cells only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D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marL="31652" marR="31652" marT="21102" marB="2110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22026"/>
              </p:ext>
            </p:extLst>
          </p:nvPr>
        </p:nvGraphicFramePr>
        <p:xfrm>
          <a:off x="908614" y="2457077"/>
          <a:ext cx="7158944" cy="1616823"/>
        </p:xfrm>
        <a:graphic>
          <a:graphicData uri="http://schemas.openxmlformats.org/drawingml/2006/table">
            <a:tbl>
              <a:tblPr/>
              <a:tblGrid>
                <a:gridCol w="89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0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IP/well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MOI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signal-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bkgd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avg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IP/well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P09+WSN_71hpt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t"/>
                      <a:r>
                        <a:rPr lang="is-IS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80000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14606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16040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15323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548.5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21535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21931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21733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1908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nb-NO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23201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21219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22210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4573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nb-NO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uk-UA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17760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17874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17817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11624.5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nb-NO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0.125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11662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11587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11624.5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17817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0.0625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3865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5281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4573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22210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nb-NO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0.03125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1938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1878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1908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40000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21733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nb-NO" sz="9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0.015625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9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602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r-HR" sz="9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548.5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s-IS" sz="900" b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80000</a:t>
                      </a:r>
                    </a:p>
                  </a:txBody>
                  <a:tcPr marL="29391" marR="29391" marT="19594" marB="195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9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15323</a:t>
                      </a:r>
                    </a:p>
                  </a:txBody>
                  <a:tcPr marL="29391" marR="29391" marT="19594" marB="195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4" y="4089602"/>
            <a:ext cx="6099859" cy="27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5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40" y="0"/>
            <a:ext cx="597084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Serum inactivation </a:t>
            </a:r>
          </a:p>
          <a:p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order to use serum for neutralization assays and for library selection experiments, I first need to prepare the serum by inactivating it. I wil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l do this by first treating the serum with receptor destroying enzyme (RDE) to cleave any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sialic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acids in the serum which may prevent binding of HA to cells and ultimately viral entry. After treating the serum with RDE, I will heat-inactivate the serum to inactivate the RDE and inactivate non-specific inhibitors, namely complement. </a:t>
            </a:r>
          </a:p>
          <a:p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 am following the protocol from Seth </a:t>
            </a:r>
            <a:r>
              <a:rPr lang="en-US" sz="11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Zost</a:t>
            </a: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(Scott Hensley lab), copied on the next slide.</a:t>
            </a:r>
          </a:p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bought a box of 5 bottles of RDE II, manufactured by Seiken Japan, identical to the RDE Seth uses.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07Jan19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Preparing RDE: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(note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does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resuspend the RDE powder in physiological saline. Use PBS instead)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Filtered 20 mL of PBS through a 0.20 micron filter into a 50-mL conical.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Carefully removed the rubber stopper from the glass vial, and added 2 mL of the filtered PBS to the vial. Closed the vial with the stopper, and inverted to mix a couple of times to remove RDE powder from the inside of the rubber stopper.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Added the remaining 18 mL of PBS to the vial.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Inverted to mix. Made 400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aliquots of RDE in labeled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eppendorf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tubes, and froze down aliquots at -20°C.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08Jan19</a:t>
            </a: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Inactivating serum samples from Emergent </a:t>
            </a:r>
            <a:r>
              <a:rPr lang="en-US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Biosolutions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Thaw serum samples and RDE tubes on ice (20 samples (see table at right), 16 RDE tubes)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serum samples took approx. 1.5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 thaw (on ice with occasional warming with hands)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Mixed 100 </a:t>
            </a:r>
            <a:r>
              <a:rPr lang="en-US" sz="11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serum with 300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RDE solution in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labeled </a:t>
            </a:r>
            <a:r>
              <a:rPr lang="en-US" sz="11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eppendorf</a:t>
            </a: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tubes. Mixed by pipetting, then flicked tube to mix.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Placed tubes in 37°C water bath in the TC room for 2.5 hours. </a:t>
            </a:r>
            <a:r>
              <a:rPr lang="en-US" sz="11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Time: 11:45 AM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Transferred tubes to 55°C heat block with diH2O in the tube slots. Taped the tubes down. Incubated the serum for 30 min.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Time: 2:20 PM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Spun down tubes in microcentrifuge at max speed (14,000 rpm) for &gt;25 min.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Time: 2:50 PM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If precipitant formed in bottom of tube, transferred supernatant to newly labelled epi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Froze samples at -80°C </a:t>
            </a:r>
            <a:r>
              <a:rPr lang="en-US" sz="11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Time: 3:30 PM</a:t>
            </a: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65ACB3-CAEF-7746-B482-FF26BC8DB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16331"/>
              </p:ext>
            </p:extLst>
          </p:nvPr>
        </p:nvGraphicFramePr>
        <p:xfrm>
          <a:off x="6078752" y="2270002"/>
          <a:ext cx="2947145" cy="444460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8347">
                  <a:extLst>
                    <a:ext uri="{9D8B030D-6E8A-4147-A177-3AD203B41FA5}">
                      <a16:colId xmlns:a16="http://schemas.microsoft.com/office/drawing/2014/main" val="4144224415"/>
                    </a:ext>
                  </a:extLst>
                </a:gridCol>
                <a:gridCol w="868101">
                  <a:extLst>
                    <a:ext uri="{9D8B030D-6E8A-4147-A177-3AD203B41FA5}">
                      <a16:colId xmlns:a16="http://schemas.microsoft.com/office/drawing/2014/main" val="2384589057"/>
                    </a:ext>
                  </a:extLst>
                </a:gridCol>
                <a:gridCol w="531839">
                  <a:extLst>
                    <a:ext uri="{9D8B030D-6E8A-4147-A177-3AD203B41FA5}">
                      <a16:colId xmlns:a16="http://schemas.microsoft.com/office/drawing/2014/main" val="80128692"/>
                    </a:ext>
                  </a:extLst>
                </a:gridCol>
                <a:gridCol w="589429">
                  <a:extLst>
                    <a:ext uri="{9D8B030D-6E8A-4147-A177-3AD203B41FA5}">
                      <a16:colId xmlns:a16="http://schemas.microsoft.com/office/drawing/2014/main" val="2709757467"/>
                    </a:ext>
                  </a:extLst>
                </a:gridCol>
                <a:gridCol w="589429">
                  <a:extLst>
                    <a:ext uri="{9D8B030D-6E8A-4147-A177-3AD203B41FA5}">
                      <a16:colId xmlns:a16="http://schemas.microsoft.com/office/drawing/2014/main" val="1610290343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Bleed #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Donor #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Bleed Date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1430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SX0017832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1551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11/25/08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33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SX0018970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1551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1/15/09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978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WF0276952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13585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9/30/08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262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WF0278756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13585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10/23/08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624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SX0014842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7/23/08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369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SX0018884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1/12/09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040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JB0223740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00954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12/24/08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511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JB0224952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00954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1/5/09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91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WF0294294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01390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4/22/09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431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WF0296536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01390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5/15/09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265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JB0224165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00238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12/29/08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922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JB0224828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00238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1/5/09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7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JB0223345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03923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12/20/08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42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99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JB0224978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03923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1/5/09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42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687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JB0224433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01925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12/31/08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2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16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JB0224533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01925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1/2/09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265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JB0222697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04990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12/15/08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55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867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JB0224840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04990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1/5/09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55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20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TT0164254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04609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3/31/09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59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447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TT0167529</a:t>
                      </a: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04609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4/23/09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age 59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227" marR="4227" marT="42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7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8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Preparation for SEIKEN “Japan” RDE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Courier"/>
                <a:cs typeface="Courier"/>
              </a:rPr>
              <a:t>Add 18 ml filtered DI water to the RDE bottle.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Courier"/>
                <a:cs typeface="Courier"/>
              </a:rPr>
              <a:t>Invert until mixed.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Courier"/>
                <a:cs typeface="Courier"/>
              </a:rPr>
              <a:t>Add 2 ml 8.5% </a:t>
            </a:r>
            <a:r>
              <a:rPr lang="en-US" sz="1200" dirty="0" err="1">
                <a:latin typeface="Courier"/>
                <a:cs typeface="Courier"/>
              </a:rPr>
              <a:t>NaCl</a:t>
            </a:r>
            <a:r>
              <a:rPr lang="en-US" sz="1200" dirty="0">
                <a:latin typeface="Courier"/>
                <a:cs typeface="Courier"/>
              </a:rPr>
              <a:t> (10x) to bottle.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Courier"/>
                <a:cs typeface="Courier"/>
              </a:rPr>
              <a:t>Invert until mixed.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Courier"/>
                <a:cs typeface="Courier"/>
              </a:rPr>
              <a:t>Use immediately or aliquot and freeze in the -20.</a:t>
            </a:r>
          </a:p>
          <a:p>
            <a:r>
              <a:rPr lang="en-US" sz="1200" dirty="0">
                <a:latin typeface="Courier"/>
                <a:cs typeface="Courier"/>
              </a:rPr>
              <a:t> </a:t>
            </a:r>
          </a:p>
          <a:p>
            <a:r>
              <a:rPr lang="en-US" sz="1200" b="1" dirty="0">
                <a:latin typeface="Courier"/>
                <a:cs typeface="Courier"/>
              </a:rPr>
              <a:t>RDE treatment of samples: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Turn on </a:t>
            </a:r>
            <a:r>
              <a:rPr lang="en-US" sz="1200" dirty="0" err="1">
                <a:latin typeface="Courier"/>
                <a:cs typeface="Courier"/>
              </a:rPr>
              <a:t>waterbaths</a:t>
            </a:r>
            <a:r>
              <a:rPr lang="en-US" sz="1200" dirty="0">
                <a:latin typeface="Courier"/>
                <a:cs typeface="Courier"/>
              </a:rPr>
              <a:t> to preheat.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Mix 1 part serum to 3 parts RDE (example: 6ul serum + 18ul RDE). Times wanted volume by 3.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Flick tube to mix.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Put in 37°C bath for 2 hours.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Move tube to 55°C bath for 30 min.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Courier"/>
                <a:cs typeface="Courier"/>
              </a:rPr>
              <a:t>Refrigerate samples.</a:t>
            </a:r>
          </a:p>
          <a:p>
            <a:r>
              <a:rPr lang="en-US" sz="1200" dirty="0">
                <a:latin typeface="Courier"/>
                <a:cs typeface="Courier"/>
              </a:rPr>
              <a:t> </a:t>
            </a:r>
          </a:p>
          <a:p>
            <a:r>
              <a:rPr lang="en-US" sz="1200" dirty="0">
                <a:latin typeface="Courier"/>
                <a:cs typeface="Courier"/>
              </a:rPr>
              <a:t>Product: RDE II</a:t>
            </a:r>
          </a:p>
          <a:p>
            <a:r>
              <a:rPr lang="en-US" sz="1200" dirty="0">
                <a:latin typeface="Courier"/>
                <a:cs typeface="Courier"/>
              </a:rPr>
              <a:t>Supplier: Accurate Chemical</a:t>
            </a:r>
          </a:p>
          <a:p>
            <a:r>
              <a:rPr lang="en-US" sz="1200" dirty="0">
                <a:latin typeface="Courier"/>
                <a:cs typeface="Courier"/>
              </a:rPr>
              <a:t>Catalog number: YCC340-122</a:t>
            </a:r>
          </a:p>
        </p:txBody>
      </p:sp>
    </p:spTree>
    <p:extLst>
      <p:ext uri="{BB962C8B-B14F-4D97-AF65-F5344CB8AC3E}">
        <p14:creationId xmlns:p14="http://schemas.microsoft.com/office/powerpoint/2010/main" val="26559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18" y="0"/>
            <a:ext cx="914671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09Jan19</a:t>
            </a: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Make Neutralization Assay Media (NAM)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Prepared NAM by combining the following reagents and filtering it through a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steritop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with a 0.22 um filter: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20 mL 7.5% BSA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5 mL Pen-Strep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calcium chloride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heat-inactivated FBS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12.5 mL HEPES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462.5 mL Medium99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10Jan19</a:t>
            </a: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Neutralization assays against WT Perth/2009 + WSN NA GFP virus with polyclonal serum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will set up neutralization assays for the polyclonal sera I RDE-treated and heat-inactivated on 08Jan19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will make 12 serial dilutions of antibody in triplicate in a 96-well plate, and test neutralization against WT Perth/2009 + WSN NA GFP virus that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rescued. 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First I will make 1:3 dilutions of all the serum samples since I am concerned that undiluted serum can kill cells. To do this I will dilute 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serum in 100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for 150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total volume. I will use this diluted serum for the top row of the serial serum dilutions.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will then serially dilute the serum 3-fold by transferring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across wells.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Serum samples: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SX0018970/2009 human (Emergent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Biosolutions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WF0296536/2009 human (Emergent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Biosolutions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TT0167529/ 2009 human (Emergent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Biosolutions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4C01 (positive control)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85195"/>
              </p:ext>
            </p:extLst>
          </p:nvPr>
        </p:nvGraphicFramePr>
        <p:xfrm>
          <a:off x="5961936" y="3104807"/>
          <a:ext cx="3080473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01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5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/>
                          <a:cs typeface="Arial"/>
                        </a:rPr>
                        <a:t>Serum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5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latin typeface="Arial"/>
                          <a:cs typeface="Arial"/>
                        </a:rPr>
                        <a:t>Row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latin typeface="Arial"/>
                          <a:cs typeface="Arial"/>
                        </a:rPr>
                        <a:t>3-fold dil.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1/9 (0.074)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1/27 (0.0247)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1/81 (0.00822)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1/243 (0.00274)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1/729 (0.000914)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1/2187 (0.0003045)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1/6561 (0.0001015)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1/19683 (0.0000338)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1/59059 (0.0000113)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1/177147 (0.00000376)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1/531441 (0.00000125)</a:t>
                      </a: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3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1/1594323 (0.00000042)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25400" marB="25400"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3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18" y="0"/>
            <a:ext cx="9146718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10Jan19 Neutralization assays against WT Perth/2009 + WSN NA GFP virus with polyclonal serum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“A-H” will be referred to as columns, and “1-12” as rows. I had the plate with column A-H going left to right, and rows 12-1 from top to bottom.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used the “Perth/2009 HA + WSN NA GFP virus” that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rescued on 20180905. Based on the MOI test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conducted, I will use an MOI of 0.5 for these neutralization assays.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 multichannel, used Fisher brand blue box/green wafer tips, #02-707-431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Thawed sera and made dilutions to working stock solutions using NAM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: Diluted 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serum in 100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for 150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total volume. 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diluted serum to the top row of the serial serum dilution columns (D/E/F) for each serum sample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Positive control antibody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: Made a ”working dilution” of 4C01 antibody.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to all wells of all 4 plates (~35 mL of NAM). Also began thawing viruses 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the diluted serum to the top row (row 12) of the plate for columns D, E, and F. Did this for each plate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Using the multichannel with three tips attached, mixed the top row D/E/F and transferred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the second row, mixed, etc. Removed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from the last row. Did not change tips in between rows (not necessary here)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to column B of all plates (virus only column) to make up for no cells being added to these columns. 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Prepared virus inoculum. Diluted Perth/09 HA + WSN NA GFP 48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hpt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virus to 500 IP/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(~3.5 mL per plate= 14 mL total)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Titer = 2419 IP/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Make MM of virus (2.89 mL virus + 11.11 mL NAM)— need 3 aliquots of virus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Using a reservoir and multichannel with six tips attached, 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virus to columns B-G. Used new tips for each row, but did not mix virus and Ab (no need to mix). Wrote down time once virus was added to all wells of a plate, and incubated at 37°C.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While virus + antibody mixtures were incubating, started preparing cells by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trypsinizing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MDCK-SIAT1-PB1-TMPRSS2 cells, neutralizing with D10, spinning at 1200 rpm for 4 min, then resuspending in 20 mL NAM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Made a master mix of cells at 1e6 cells/mL, making a 14 mL master mix (~3.5 mL per plate)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Counted </a:t>
            </a:r>
            <a:r>
              <a:rPr lang="en-US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	~1e6 	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cells/mL =&gt; no need to dilute, just used 14 mL of this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After ~1.5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virus + Ab incubation, took each plate out of the incubator in order, and 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cells to columns C-G, using fresh tips for each row. Used a fresh reservoir for each plate, re-mixed cell suspension before adding to reservoir. Wrote down time cells were added to the wells of a plate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At ~17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hpi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	8:50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AM), read on plate reader with “Neutralization assay 96 well” program.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36969"/>
              </p:ext>
            </p:extLst>
          </p:nvPr>
        </p:nvGraphicFramePr>
        <p:xfrm>
          <a:off x="141106" y="389265"/>
          <a:ext cx="8844153" cy="518160"/>
        </p:xfrm>
        <a:graphic>
          <a:graphicData uri="http://schemas.openxmlformats.org/drawingml/2006/table">
            <a:tbl>
              <a:tblPr/>
              <a:tblGrid>
                <a:gridCol w="52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6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9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+ cells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FF0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+ cells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FF0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745"/>
              </p:ext>
            </p:extLst>
          </p:nvPr>
        </p:nvGraphicFramePr>
        <p:xfrm>
          <a:off x="247997" y="1540483"/>
          <a:ext cx="8645288" cy="1221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10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Antibody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</a:t>
                      </a: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sz="1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</a:t>
                      </a: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serial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1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start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virus + </a:t>
                      </a:r>
                      <a:r>
                        <a:rPr lang="en-US" sz="1000" b="1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start </a:t>
                      </a:r>
                      <a:r>
                        <a:rPr lang="en-US" sz="1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virus+Ab+cells</a:t>
                      </a:r>
                      <a:endParaRPr 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#2 SX0018970/2009 human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(3-fold dilutions)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#10 WF0296536/2009 human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(3-fold</a:t>
                      </a:r>
                      <a:r>
                        <a:rPr lang="en-US" sz="1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dilutions)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0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#20 TT0167529/ 2009 human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(3-fold dilutions)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4C01 (positive control)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</a:t>
                      </a:r>
                      <a:r>
                        <a:rPr lang="en-US" sz="1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(3-fold dilutions)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1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718" y="0"/>
            <a:ext cx="9146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11Jan19 Results of neutralization assays with polyclonal serum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" y="261610"/>
            <a:ext cx="4352080" cy="269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" y="2952646"/>
            <a:ext cx="4340508" cy="2683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3" y="261610"/>
            <a:ext cx="4352080" cy="2691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77" y="3046049"/>
            <a:ext cx="4340509" cy="26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3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40" y="0"/>
            <a:ext cx="91402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Making more WT Perth/2009 + WSN NA GFP virus </a:t>
            </a: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09Jan19</a:t>
            </a: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Thawing 293T-CMV-PB1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Thawed 1 vial of 293T-CMV-PB1 cells in 37°C water bath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entire solution from vial to ~9.5 mL of D10 media in a 10 cm dish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Placed in 37°C incubator.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Will change media (to get rid of the DMSO in the freezing solution) tomorrow morning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Prepping WSN and Perth HA </a:t>
            </a:r>
            <a:r>
              <a:rPr lang="en-US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pHW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plasmids for growing virus</a:t>
            </a:r>
          </a:p>
          <a:p>
            <a:pPr lvl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Plasmids: 30, 31, 32, 34, 35, 36, 37, 208, 1422, 1561</a:t>
            </a:r>
          </a:p>
          <a:p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Streak plates from glycerol stocks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Warmed 5 LB/Amp plates (10 samples= 2 plasmids per plate) for about 30 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Used plastic streaking tool to streak out each sample onto their labelled quadrants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Placed in 37°C incubator.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10Jan19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Pick colonies and inoculate overnight cultures for plasmid minipreps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Inoculate 3.5 mL LB/Amp cultures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Grow overnight in 37°C shaking incubator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11Jan19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Purified plasmids using Qiagen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miniprep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kit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Juhye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did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Used overnight cultures from 10Jan19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Spun down cultures at 4,000 rpm for 20-25 minutes in cold room centrifuge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Eluted with 50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EB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Measured concentration and purity using Nanodrop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0" y="0"/>
            <a:ext cx="9143999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Making more WT Perth/2009 + WSN NA GFP virus </a:t>
            </a:r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14Jan19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Seeded a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coculture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of 293T-CMV-PB1:MDCK-SIAT1-CMV-PB1-TMPRSS2 cells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Seeded 4 x 10</a:t>
            </a:r>
            <a:r>
              <a:rPr lang="en-US" sz="11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293T-CMV-PB1 cells and 0.5 x 10</a:t>
            </a:r>
            <a:r>
              <a:rPr lang="en-US" sz="11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MDCK-SIAT1-PB1-TMPRSS2 cells per well, 2 ml per well, into six 6-well plates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Made a 75 ml master mix of cells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Added 2 ml of the master mix of cells to its corresponding well. Incubated at 37°C </a:t>
            </a:r>
          </a:p>
          <a:p>
            <a:pPr marL="1143000" lvl="2" indent="-228600">
              <a:buFont typeface="Arial"/>
              <a:buChar char="•"/>
            </a:pPr>
            <a:r>
              <a:rPr lang="en-US" sz="1000" b="1" dirty="0">
                <a:latin typeface="Calibri" charset="0"/>
                <a:ea typeface="Calibri" charset="0"/>
                <a:cs typeface="Calibri" charset="0"/>
              </a:rPr>
              <a:t>Plated at 3:30 PM</a:t>
            </a:r>
          </a:p>
          <a:p>
            <a:r>
              <a:rPr lang="en-US" sz="1100" b="1" u="sng" dirty="0">
                <a:latin typeface="Calibri" charset="0"/>
                <a:ea typeface="Calibri" charset="0"/>
                <a:cs typeface="Calibri" charset="0"/>
              </a:rPr>
              <a:t>Cell Dilution Calculation 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Target cell concentration = 1500e4 293T cells and 187.5e4 MDCK cells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1,500e4 cells /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	  706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e4 cells/mL = 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     2.125  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mL of cell culture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187.5e4 cells /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	  230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e4 cells/mL = 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      0.815 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mL of cell culture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75 mL —   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      2.125   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mL of 293T cell culture —   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      0.815   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mL of MDCK cell culture =  </a:t>
            </a:r>
            <a:r>
              <a:rPr lang="en-US" sz="1100" u="sng" dirty="0">
                <a:latin typeface="Calibri" charset="0"/>
                <a:ea typeface="Calibri" charset="0"/>
                <a:cs typeface="Calibri" charset="0"/>
              </a:rPr>
              <a:t>      72.06    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mL of D10</a:t>
            </a:r>
          </a:p>
          <a:p>
            <a:pPr marL="228600" indent="-228600">
              <a:buFont typeface="Arial"/>
              <a:buChar char="•"/>
            </a:pP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Made a master mix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of WSN internals + TMPRSS2 plasmid (1422) + pHH-PB1flank-eGFP plasmid (208):</a:t>
            </a:r>
          </a:p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                                                                                                         </a:t>
            </a: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15Jan19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Transfections: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transfected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cocultures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seeded yesterday with influenza reverse genetics plasmids to rescue. Used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14Jan19 Transfection Calculations for Making Virus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spreadsheet to calculate volumes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Checked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cocultures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~17 h after seeding – seemed to be pretty confluent with a few cells floating around in each well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Added 6.30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the master mix above to an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eppendorf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tube. This will be the no HA control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To the remaining 37X master mix, added 38.16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plasmid #1561 (pHW-Perth2009-HA-G78D-T212I, concentration = 242.4 ng/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). Mixed.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Added 7.33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the internals + HA master mix to 34 wells in a 96-well plate.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Made DMEM +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BioT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master mix: 4000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DMEM + 120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BioT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Added 103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the DMEM +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BioT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master mix to each transfection well (and no HA control tube) and mixed by pipetting up and down. Incubated at RT for ~20 min. Added the plasmid-DMEM-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BioT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mix dropwise to its corresponding well. Mixed by tilting the plate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Incubated the plates at 37°C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(Start: 9 AM)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Changed media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of transfected cells to IGM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(5 PM)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 marL="685800" lvl="1" indent="-228600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Aspirated D10 and gently added 2 mL IGM with P1000 pipet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Be sure to use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Wescodyne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at this stage (presumably some fully formed virus at this time)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02208"/>
              </p:ext>
            </p:extLst>
          </p:nvPr>
        </p:nvGraphicFramePr>
        <p:xfrm>
          <a:off x="1307805" y="2466749"/>
          <a:ext cx="4603896" cy="1921526"/>
        </p:xfrm>
        <a:graphic>
          <a:graphicData uri="http://schemas.openxmlformats.org/drawingml/2006/table">
            <a:tbl>
              <a:tblPr/>
              <a:tblGrid>
                <a:gridCol w="94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Plasmid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(ng/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Vol for 38X GFP MM (uL)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PB2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507.5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18.72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PA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576.2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16.49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NP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198.5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47.86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NA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370.8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25.62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45.11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WSN 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305.5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1422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TMPRSS2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354.0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26.84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PB1flankGFP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343.2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27.68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67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239.41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" y="0"/>
            <a:ext cx="63867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17Jan19</a:t>
            </a: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Harvested viral transfection supernatant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3 PM: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I saw all 293T’s green, and faint spread of green to neighboring MDCK cells. Saw no spread of green to MDCK’s for no HA control and no green in the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BioT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control well.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Juhye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decided to collect later (around 7 PM) to get higher titer virus </a:t>
            </a: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7 PM: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Juhye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checked plates again and decided to let the transfection go until the morning.</a:t>
            </a: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18Jan19</a:t>
            </a: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8 AM: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Collected transfection supernatant at </a:t>
            </a:r>
            <a:r>
              <a:rPr lang="en-US" sz="1100" strike="sngStrike" dirty="0">
                <a:latin typeface="Calibri" charset="0"/>
                <a:ea typeface="Calibri" charset="0"/>
                <a:cs typeface="Calibri" charset="0"/>
              </a:rPr>
              <a:t>54 </a:t>
            </a:r>
            <a:r>
              <a:rPr lang="en-US" sz="1100" strike="sngStrike" dirty="0" err="1">
                <a:latin typeface="Calibri" charset="0"/>
                <a:ea typeface="Calibri" charset="0"/>
                <a:cs typeface="Calibri" charset="0"/>
              </a:rPr>
              <a:t>hpt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100" strike="sngStrike" dirty="0">
                <a:latin typeface="Calibri" charset="0"/>
                <a:ea typeface="Calibri" charset="0"/>
                <a:cs typeface="Calibri" charset="0"/>
              </a:rPr>
              <a:t>58hpt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71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hpt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. 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Collected transfection supernatant in two 50 mL tubes and spun at 2,000 x g for 5 min to clarify supernatant (e.g. spin down dead cells)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Collected 61 x 1 mL aliquots of the P09 HA + WSN NA viruses and 2 x 800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aliquots of the no HA ctrl. Froze down aliquots at -80°C</a:t>
            </a:r>
          </a:p>
          <a:p>
            <a:pPr marL="1143000" lvl="2" indent="-228600">
              <a:buFont typeface="Arial"/>
              <a:buChar char="•"/>
            </a:pP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Note: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cryovial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labels say “54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hpt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”, but virus was actually collected at 71 </a:t>
            </a:r>
            <a:r>
              <a:rPr lang="en-US" sz="1100" b="1" dirty="0" err="1">
                <a:latin typeface="Calibri" charset="0"/>
                <a:ea typeface="Calibri" charset="0"/>
                <a:cs typeface="Calibri" charset="0"/>
              </a:rPr>
              <a:t>hpt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 (didn’t want to relabel all of the tubes)</a:t>
            </a:r>
          </a:p>
          <a:p>
            <a:pPr marL="685800" lvl="1" indent="-228600">
              <a:buFont typeface="Arial"/>
              <a:buChar char="•"/>
            </a:pP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Titering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WT Perth/2009 + WSN NA GFP virus </a:t>
            </a:r>
            <a:endParaRPr lang="en-US" sz="1100" b="1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12Feb19: Thawed MDCK-SIAT1-PB1- TMPRSS2 cells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Thawed a single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cryovial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MDCK-SIAT1-PB1-TMPRSS2 cells in 37°C water bath for approximately 3 min. Pipetted 1 mL of cell media from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cryovial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into 9 mL of D10 media in a 10 cm dish. Changed media at end of day to get rid of the DMSO from the cell freezing media.</a:t>
            </a:r>
          </a:p>
          <a:p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14Feb19: </a:t>
            </a:r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Seeded MDCK cells in 12-well plates 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(12:20 PM)</a:t>
            </a:r>
            <a:endParaRPr lang="en-US" sz="1100" b="1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Split a plate of MDCK-SIAT1-PB1-TMPRSS2 cells. Resuspended pellet in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15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mL IGM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Made a master mix of each of these cells, at a density of 1e5 cells/</a:t>
            </a:r>
            <a:r>
              <a:rPr lang="en-US" sz="1100" dirty="0" err="1">
                <a:uFillTx/>
                <a:latin typeface="Calibri" charset="0"/>
                <a:ea typeface="Calibri" charset="0"/>
                <a:cs typeface="Calibri" charset="0"/>
              </a:rPr>
              <a:t>mL.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Made a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14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mL master mix in IGM of cells</a:t>
            </a:r>
          </a:p>
          <a:p>
            <a:pPr marL="1143000" lvl="2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Counted 8.91e5 PB1-TMPRSS2 cells =&gt; added 1.7 mL cells to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12.3 mL of IGM to make cell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master mix with concentration of 1e5 cells/mL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Added 1 mL of cells to all wells of a 12-well plate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Incubated cells at 37°C to allow them to adhere 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Infected MDCK cells with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WT Perth/2009 + WSN NA </a:t>
            </a:r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GFP virus 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(from 17Jan19)</a:t>
            </a:r>
            <a:endParaRPr lang="en-US" sz="1100" b="1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hecked 12-well plates to see that cells were adherent. Thawed virus supernatant (</a:t>
            </a:r>
            <a:r>
              <a:rPr lang="en-US" sz="1100" b="1" dirty="0">
                <a:uFillTx/>
                <a:latin typeface="Calibri" charset="0"/>
                <a:ea typeface="Calibri" charset="0"/>
                <a:cs typeface="Calibri" charset="0"/>
              </a:rPr>
              <a:t>3:00 PM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Made virus dilutions in a 96-well plate (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3:30 PM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143000" lvl="2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Added 180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IGM to rows B/C/D/E of columns 2-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1143000" lvl="2" indent="-228600">
              <a:buFont typeface="Arial"/>
              <a:buChar char="•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Added 100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 of undiluted virus supernatant to row A of its corresponding column</a:t>
            </a:r>
          </a:p>
          <a:p>
            <a:pPr marL="1143000" lvl="2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Transferred 20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to each row to make serial 10-fold dilutions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Infected cells with 100 </a:t>
            </a:r>
            <a:r>
              <a:rPr lang="en-US" sz="110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 of virus dilutions in rows B/C/D to achieve effective volumes of 10, 1, and 0.1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, respectively (</a:t>
            </a:r>
            <a:r>
              <a:rPr lang="en-US" sz="1100" b="1" dirty="0">
                <a:latin typeface="Calibri" charset="0"/>
                <a:ea typeface="Calibri" charset="0"/>
                <a:cs typeface="Calibri" charset="0"/>
              </a:rPr>
              <a:t>3:50 PM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uFillTx/>
                <a:latin typeface="Calibri" charset="0"/>
                <a:ea typeface="Calibri" charset="0"/>
                <a:cs typeface="Calibri" charset="0"/>
              </a:rPr>
              <a:t>Added </a:t>
            </a: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dilutions column-wise to the 12-well plate</a:t>
            </a:r>
            <a:endParaRPr lang="en-US" sz="1100" dirty="0"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6709" y="4553091"/>
            <a:ext cx="2629612" cy="1913723"/>
            <a:chOff x="4677412" y="4603866"/>
            <a:chExt cx="2629612" cy="19137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7412" y="4603866"/>
              <a:ext cx="2629612" cy="19137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4720149" y="5187938"/>
              <a:ext cx="971765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100 </a:t>
              </a:r>
              <a:r>
                <a:rPr lang="en-US" sz="1200" dirty="0" err="1">
                  <a:latin typeface="Arial"/>
                  <a:cs typeface="Arial"/>
                </a:rPr>
                <a:t>ul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err="1">
                  <a:latin typeface="Arial"/>
                  <a:cs typeface="Arial"/>
                </a:rPr>
                <a:t>sup’t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5355365" y="5187937"/>
              <a:ext cx="886180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10 </a:t>
              </a:r>
              <a:r>
                <a:rPr lang="en-US" sz="1200" dirty="0" err="1">
                  <a:latin typeface="Arial"/>
                  <a:cs typeface="Arial"/>
                </a:rPr>
                <a:t>ul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err="1">
                  <a:latin typeface="Arial"/>
                  <a:cs typeface="Arial"/>
                </a:rPr>
                <a:t>sup’t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945670" y="5192802"/>
              <a:ext cx="800595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1 </a:t>
              </a:r>
              <a:r>
                <a:rPr lang="en-US" sz="1200" dirty="0" err="1">
                  <a:latin typeface="Arial"/>
                  <a:cs typeface="Arial"/>
                </a:rPr>
                <a:t>ul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err="1">
                  <a:latin typeface="Arial"/>
                  <a:cs typeface="Arial"/>
                </a:rPr>
                <a:t>sup’t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429012" y="5209314"/>
              <a:ext cx="928935" cy="276999"/>
            </a:xfrm>
            <a:prstGeom prst="rect">
              <a:avLst/>
            </a:prstGeom>
            <a:solidFill>
              <a:schemeClr val="bg1">
                <a:lumMod val="85000"/>
                <a:alpha val="87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0.1 </a:t>
              </a:r>
              <a:r>
                <a:rPr lang="en-US" sz="1200" dirty="0" err="1">
                  <a:latin typeface="Arial"/>
                  <a:cs typeface="Arial"/>
                </a:rPr>
                <a:t>ul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err="1">
                  <a:latin typeface="Arial"/>
                  <a:cs typeface="Arial"/>
                </a:rPr>
                <a:t>sup’t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49749"/>
              </p:ext>
            </p:extLst>
          </p:nvPr>
        </p:nvGraphicFramePr>
        <p:xfrm>
          <a:off x="6805250" y="3658003"/>
          <a:ext cx="222302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433">
                <a:tc>
                  <a:txBody>
                    <a:bodyPr/>
                    <a:lstStyle/>
                    <a:p>
                      <a:pPr algn="r"/>
                      <a:r>
                        <a:rPr lang="en-US" sz="1000" i="0" dirty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Perth/09</a:t>
                      </a:r>
                      <a:r>
                        <a:rPr lang="en-US" sz="1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HA + WSN NA, 71 </a:t>
                      </a:r>
                      <a:r>
                        <a:rPr lang="en-US" sz="1000" baseline="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hpt</a:t>
                      </a: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33">
                <a:tc>
                  <a:txBody>
                    <a:bodyPr/>
                    <a:lstStyle/>
                    <a:p>
                      <a:pPr algn="r"/>
                      <a:r>
                        <a:rPr lang="en-US" sz="1000" i="0" dirty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r>
                        <a:rPr lang="en-US" sz="1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HA + WSN NA, 71 </a:t>
                      </a:r>
                      <a:r>
                        <a:rPr lang="en-US" sz="1000" baseline="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hpt</a:t>
                      </a:r>
                      <a:endParaRPr lang="en-US" sz="1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33">
                <a:tc>
                  <a:txBody>
                    <a:bodyPr/>
                    <a:lstStyle/>
                    <a:p>
                      <a:pPr algn="r"/>
                      <a:r>
                        <a:rPr lang="en-US" sz="1000" i="0" dirty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Calibri" charset="0"/>
                          <a:ea typeface="Calibri" charset="0"/>
                          <a:cs typeface="Calibri" charset="0"/>
                        </a:rPr>
                        <a:t>No virus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19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52894</TotalTime>
  <Words>3181</Words>
  <Application>Microsoft Macintosh PowerPoint</Application>
  <PresentationFormat>On-screen Show (4:3)</PresentationFormat>
  <Paragraphs>692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Neutralization assays of  WT Perth/2009 HA GFP viruses with polyclonal serum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FHCRC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neutralizations of Perth/2009 HA libraries</dc:title>
  <dc:creator>Juhye Lee</dc:creator>
  <cp:lastModifiedBy>kistlerk</cp:lastModifiedBy>
  <cp:revision>707</cp:revision>
  <cp:lastPrinted>2019-03-04T18:51:23Z</cp:lastPrinted>
  <dcterms:created xsi:type="dcterms:W3CDTF">2017-08-28T18:31:35Z</dcterms:created>
  <dcterms:modified xsi:type="dcterms:W3CDTF">2019-09-03T20:45:26Z</dcterms:modified>
</cp:coreProperties>
</file>