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78" r:id="rId2"/>
    <p:sldId id="271" r:id="rId3"/>
    <p:sldId id="272" r:id="rId4"/>
    <p:sldId id="274" r:id="rId5"/>
    <p:sldId id="275" r:id="rId6"/>
    <p:sldId id="276" r:id="rId7"/>
    <p:sldId id="277"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70"/>
    <p:restoredTop sz="94611"/>
  </p:normalViewPr>
  <p:slideViewPr>
    <p:cSldViewPr snapToGrid="0" snapToObjects="1">
      <p:cViewPr varScale="1">
        <p:scale>
          <a:sx n="100" d="100"/>
          <a:sy n="100" d="100"/>
        </p:scale>
        <p:origin x="8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4EC438-2A7A-ED4E-8054-B3B7DF55CBB4}" type="datetimeFigureOut">
              <a:rPr lang="en-US" smtClean="0"/>
              <a:t>5/21/19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7F86E-2909-1944-BDE0-80B42ABF6552}" type="slidenum">
              <a:rPr lang="en-US" smtClean="0"/>
              <a:t>‹#›</a:t>
            </a:fld>
            <a:endParaRPr lang="en-US"/>
          </a:p>
        </p:txBody>
      </p:sp>
    </p:spTree>
    <p:extLst>
      <p:ext uri="{BB962C8B-B14F-4D97-AF65-F5344CB8AC3E}">
        <p14:creationId xmlns:p14="http://schemas.microsoft.com/office/powerpoint/2010/main" val="1813691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5D9168-97A6-AE4A-9AFD-8F18F50E07DB}"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14448-F161-9B4A-8AFE-3BFD99FA474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5D9168-97A6-AE4A-9AFD-8F18F50E07DB}"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14448-F161-9B4A-8AFE-3BFD99FA474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5D9168-97A6-AE4A-9AFD-8F18F50E07DB}"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14448-F161-9B4A-8AFE-3BFD99FA474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5D9168-97A6-AE4A-9AFD-8F18F50E07DB}"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14448-F161-9B4A-8AFE-3BFD99FA474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5D9168-97A6-AE4A-9AFD-8F18F50E07DB}"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14448-F161-9B4A-8AFE-3BFD99FA474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5D9168-97A6-AE4A-9AFD-8F18F50E07DB}"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14448-F161-9B4A-8AFE-3BFD99FA474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5D9168-97A6-AE4A-9AFD-8F18F50E07DB}" type="datetimeFigureOut">
              <a:rPr lang="en-US" smtClean="0"/>
              <a:t>5/21/19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214448-F161-9B4A-8AFE-3BFD99FA474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5D9168-97A6-AE4A-9AFD-8F18F50E07DB}" type="datetimeFigureOut">
              <a:rPr lang="en-US" smtClean="0"/>
              <a:t>5/21/19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214448-F161-9B4A-8AFE-3BFD99FA474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5D9168-97A6-AE4A-9AFD-8F18F50E07DB}" type="datetimeFigureOut">
              <a:rPr lang="en-US" smtClean="0"/>
              <a:t>5/21/19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214448-F161-9B4A-8AFE-3BFD99FA474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5D9168-97A6-AE4A-9AFD-8F18F50E07DB}"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14448-F161-9B4A-8AFE-3BFD99FA474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5D9168-97A6-AE4A-9AFD-8F18F50E07DB}"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14448-F161-9B4A-8AFE-3BFD99FA474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D9168-97A6-AE4A-9AFD-8F18F50E07DB}" type="datetimeFigureOut">
              <a:rPr lang="en-US" smtClean="0"/>
              <a:t>5/21/19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14448-F161-9B4A-8AFE-3BFD99FA4747}" type="slidenum">
              <a:rPr lang="en-US" smtClean="0"/>
              <a:t>‹#›</a:t>
            </a:fld>
            <a:endParaRPr lang="en-US"/>
          </a:p>
        </p:txBody>
      </p:sp>
    </p:spTree>
    <p:extLst>
      <p:ext uri="{BB962C8B-B14F-4D97-AF65-F5344CB8AC3E}">
        <p14:creationId xmlns:p14="http://schemas.microsoft.com/office/powerpoint/2010/main" val="64057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6718" cy="6717223"/>
          </a:xfrm>
          <a:prstGeom prst="rect">
            <a:avLst/>
          </a:prstGeom>
          <a:noFill/>
        </p:spPr>
        <p:txBody>
          <a:bodyPr wrap="square" rtlCol="0">
            <a:spAutoFit/>
          </a:bodyPr>
          <a:lstStyle/>
          <a:p>
            <a:r>
              <a:rPr lang="en-US" sz="1050" b="1" dirty="0">
                <a:latin typeface="Arial" charset="0"/>
                <a:ea typeface="Arial" charset="0"/>
                <a:cs typeface="Arial" charset="0"/>
              </a:rPr>
              <a:t>Cell culture protocol w/ volumes I use for either </a:t>
            </a:r>
            <a:r>
              <a:rPr lang="en-US" sz="1050" b="1" dirty="0">
                <a:solidFill>
                  <a:srgbClr val="FF2600"/>
                </a:solidFill>
                <a:latin typeface="Arial" charset="0"/>
                <a:ea typeface="Arial" charset="0"/>
                <a:cs typeface="Arial" charset="0"/>
              </a:rPr>
              <a:t>10 cm</a:t>
            </a:r>
            <a:r>
              <a:rPr lang="en-US" sz="1050" b="1" dirty="0">
                <a:latin typeface="Arial" charset="0"/>
                <a:ea typeface="Arial" charset="0"/>
                <a:cs typeface="Arial" charset="0"/>
              </a:rPr>
              <a:t> or </a:t>
            </a:r>
            <a:r>
              <a:rPr lang="en-US" sz="1050" b="1" dirty="0">
                <a:solidFill>
                  <a:srgbClr val="00B0F0"/>
                </a:solidFill>
                <a:latin typeface="Arial" charset="0"/>
                <a:ea typeface="Arial" charset="0"/>
                <a:cs typeface="Arial" charset="0"/>
              </a:rPr>
              <a:t>15 cm </a:t>
            </a:r>
            <a:r>
              <a:rPr lang="en-US" sz="1050" b="1" dirty="0">
                <a:latin typeface="Arial" charset="0"/>
                <a:ea typeface="Arial" charset="0"/>
                <a:cs typeface="Arial" charset="0"/>
              </a:rPr>
              <a:t>dishes</a:t>
            </a:r>
            <a:endParaRPr lang="en-US" sz="1050" dirty="0">
              <a:latin typeface="Arial" charset="0"/>
              <a:ea typeface="Arial" charset="0"/>
              <a:cs typeface="Arial" charset="0"/>
            </a:endParaRPr>
          </a:p>
          <a:p>
            <a:pPr marL="228600" indent="-228600">
              <a:buFont typeface="+mj-lt"/>
              <a:buAutoNum type="arabicPeriod"/>
            </a:pPr>
            <a:r>
              <a:rPr lang="en-US" sz="1050" dirty="0">
                <a:latin typeface="Arial" charset="0"/>
                <a:ea typeface="Arial" charset="0"/>
                <a:cs typeface="Arial" charset="0"/>
              </a:rPr>
              <a:t>Warm D10, PBS, and Trypsin-EDTA in water bath (not necessary, but I feel like the cells appreciate the warmer media </a:t>
            </a:r>
            <a:r>
              <a:rPr lang="en-US" sz="1050" dirty="0" err="1">
                <a:latin typeface="Arial" charset="0"/>
                <a:ea typeface="Arial" charset="0"/>
                <a:cs typeface="Arial" charset="0"/>
              </a:rPr>
              <a:t>haha</a:t>
            </a:r>
            <a:r>
              <a:rPr lang="en-US" sz="1050" dirty="0">
                <a:latin typeface="Arial" charset="0"/>
                <a:ea typeface="Arial" charset="0"/>
                <a:cs typeface="Arial" charset="0"/>
              </a:rPr>
              <a:t>)</a:t>
            </a:r>
          </a:p>
          <a:p>
            <a:pPr marL="228600" indent="-228600">
              <a:buFont typeface="+mj-lt"/>
              <a:buAutoNum type="arabicPeriod"/>
            </a:pPr>
            <a:r>
              <a:rPr lang="en-US" sz="1050" dirty="0">
                <a:latin typeface="Arial" charset="0"/>
                <a:ea typeface="Arial" charset="0"/>
                <a:cs typeface="Arial" charset="0"/>
              </a:rPr>
              <a:t>Aspirate D10 from plate and wash with </a:t>
            </a:r>
            <a:r>
              <a:rPr lang="en-US" sz="1050" dirty="0">
                <a:solidFill>
                  <a:srgbClr val="FF2600"/>
                </a:solidFill>
                <a:latin typeface="Arial" charset="0"/>
                <a:ea typeface="Arial" charset="0"/>
                <a:cs typeface="Arial" charset="0"/>
              </a:rPr>
              <a:t>5 mL </a:t>
            </a:r>
            <a:r>
              <a:rPr lang="en-US" sz="1050" dirty="0">
                <a:latin typeface="Arial" charset="0"/>
                <a:ea typeface="Arial" charset="0"/>
                <a:cs typeface="Arial" charset="0"/>
              </a:rPr>
              <a:t>or </a:t>
            </a:r>
            <a:r>
              <a:rPr lang="en-US" sz="1050" dirty="0">
                <a:solidFill>
                  <a:srgbClr val="00B0F0"/>
                </a:solidFill>
                <a:latin typeface="Arial" charset="0"/>
                <a:ea typeface="Arial" charset="0"/>
                <a:cs typeface="Arial" charset="0"/>
              </a:rPr>
              <a:t>10 mL </a:t>
            </a:r>
            <a:r>
              <a:rPr lang="en-US" sz="1050" dirty="0">
                <a:latin typeface="Arial" charset="0"/>
                <a:ea typeface="Arial" charset="0"/>
                <a:cs typeface="Arial" charset="0"/>
              </a:rPr>
              <a:t>of PBS (make sure to tilt the plate to get a good washing)</a:t>
            </a:r>
          </a:p>
          <a:p>
            <a:pPr marL="228600" indent="-228600">
              <a:buFont typeface="+mj-lt"/>
              <a:buAutoNum type="arabicPeriod"/>
            </a:pPr>
            <a:r>
              <a:rPr lang="en-US" sz="1050" dirty="0">
                <a:latin typeface="Arial" charset="0"/>
                <a:ea typeface="Arial" charset="0"/>
                <a:cs typeface="Arial" charset="0"/>
              </a:rPr>
              <a:t>Aspirate PBS and add </a:t>
            </a:r>
            <a:r>
              <a:rPr lang="en-US" sz="1050" dirty="0">
                <a:solidFill>
                  <a:srgbClr val="FF2600"/>
                </a:solidFill>
                <a:latin typeface="Arial" charset="0"/>
                <a:ea typeface="Arial" charset="0"/>
                <a:cs typeface="Arial" charset="0"/>
              </a:rPr>
              <a:t>2.5 mL</a:t>
            </a:r>
            <a:r>
              <a:rPr lang="en-US" sz="1050" dirty="0">
                <a:latin typeface="Arial" charset="0"/>
                <a:ea typeface="Arial" charset="0"/>
                <a:cs typeface="Arial" charset="0"/>
              </a:rPr>
              <a:t> or </a:t>
            </a:r>
            <a:r>
              <a:rPr lang="en-US" sz="1050" dirty="0">
                <a:solidFill>
                  <a:srgbClr val="00B0F0"/>
                </a:solidFill>
                <a:latin typeface="Arial" charset="0"/>
                <a:ea typeface="Arial" charset="0"/>
                <a:cs typeface="Arial" charset="0"/>
              </a:rPr>
              <a:t>5 mL </a:t>
            </a:r>
            <a:r>
              <a:rPr lang="en-US" sz="1050" dirty="0">
                <a:latin typeface="Arial" charset="0"/>
                <a:ea typeface="Arial" charset="0"/>
                <a:cs typeface="Arial" charset="0"/>
              </a:rPr>
              <a:t>of trypsin to plate. Tilt back and forth and place back in 37C incubator to help the cells detach.</a:t>
            </a:r>
          </a:p>
          <a:p>
            <a:pPr marL="228600" indent="-228600">
              <a:buFont typeface="+mj-lt"/>
              <a:buAutoNum type="arabicPeriod"/>
            </a:pPr>
            <a:r>
              <a:rPr lang="en-US" sz="1050" dirty="0">
                <a:latin typeface="Arial" charset="0"/>
                <a:ea typeface="Arial" charset="0"/>
                <a:cs typeface="Arial" charset="0"/>
              </a:rPr>
              <a:t>After about 10 min, tap the plate to detach the cells (you should see them come off the plate, but if you’re not sure I check under the scope)</a:t>
            </a:r>
          </a:p>
          <a:p>
            <a:pPr marL="228600" indent="-228600">
              <a:buFont typeface="+mj-lt"/>
              <a:buAutoNum type="arabicPeriod"/>
            </a:pPr>
            <a:r>
              <a:rPr lang="en-US" sz="1050" dirty="0">
                <a:latin typeface="Arial" charset="0"/>
                <a:ea typeface="Arial" charset="0"/>
                <a:cs typeface="Arial" charset="0"/>
              </a:rPr>
              <a:t>Collect the cells and neutralize the trypsin in </a:t>
            </a:r>
            <a:r>
              <a:rPr lang="en-US" sz="1050" dirty="0">
                <a:solidFill>
                  <a:srgbClr val="FF2600"/>
                </a:solidFill>
                <a:latin typeface="Arial" charset="0"/>
                <a:ea typeface="Arial" charset="0"/>
                <a:cs typeface="Arial" charset="0"/>
              </a:rPr>
              <a:t>7.5 mL </a:t>
            </a:r>
            <a:r>
              <a:rPr lang="en-US" sz="1050" dirty="0">
                <a:latin typeface="Arial" charset="0"/>
                <a:ea typeface="Arial" charset="0"/>
                <a:cs typeface="Arial" charset="0"/>
              </a:rPr>
              <a:t>or </a:t>
            </a:r>
            <a:r>
              <a:rPr lang="en-US" sz="1050" dirty="0">
                <a:solidFill>
                  <a:srgbClr val="00B0F0"/>
                </a:solidFill>
                <a:latin typeface="Arial" charset="0"/>
                <a:ea typeface="Arial" charset="0"/>
                <a:cs typeface="Arial" charset="0"/>
              </a:rPr>
              <a:t>15 mL </a:t>
            </a:r>
            <a:r>
              <a:rPr lang="en-US" sz="1050" dirty="0">
                <a:latin typeface="Arial" charset="0"/>
                <a:ea typeface="Arial" charset="0"/>
                <a:cs typeface="Arial" charset="0"/>
              </a:rPr>
              <a:t>of D10. Pipette the mixture up and down multiple times to ensure you get a single-cell suspension. </a:t>
            </a:r>
          </a:p>
          <a:p>
            <a:pPr marL="228600" indent="-228600">
              <a:buFont typeface="+mj-lt"/>
              <a:buAutoNum type="arabicPeriod"/>
            </a:pPr>
            <a:r>
              <a:rPr lang="en-US" sz="1050" dirty="0">
                <a:latin typeface="Arial" charset="0"/>
                <a:ea typeface="Arial" charset="0"/>
                <a:cs typeface="Arial" charset="0"/>
              </a:rPr>
              <a:t>If you’re just splitting, then you can just take a split of this cell mixture and seed your new plate with this (the trypsin remaining should be sufficiently dilute, so it shouldn’t prevent the cells from adhering to the new plate). Since our MDCKs grow so quickly, I usually do anywhere between a 1:15 or 1:20 split into a new plate. This usually gives me about 2 days until I need to split again. </a:t>
            </a:r>
          </a:p>
          <a:p>
            <a:pPr marL="228600" indent="-228600">
              <a:buFont typeface="+mj-lt"/>
              <a:buAutoNum type="arabicPeriod"/>
            </a:pPr>
            <a:r>
              <a:rPr lang="en-US" sz="1050" dirty="0">
                <a:latin typeface="Arial" charset="0"/>
                <a:ea typeface="Arial" charset="0"/>
                <a:cs typeface="Arial" charset="0"/>
              </a:rPr>
              <a:t>If you’re needing to count the cells (say if you’re using them for </a:t>
            </a:r>
            <a:r>
              <a:rPr lang="en-US" sz="1050" dirty="0" err="1">
                <a:latin typeface="Arial" charset="0"/>
                <a:ea typeface="Arial" charset="0"/>
                <a:cs typeface="Arial" charset="0"/>
              </a:rPr>
              <a:t>titering</a:t>
            </a:r>
            <a:r>
              <a:rPr lang="en-US" sz="1050" dirty="0">
                <a:latin typeface="Arial" charset="0"/>
                <a:ea typeface="Arial" charset="0"/>
                <a:cs typeface="Arial" charset="0"/>
              </a:rPr>
              <a:t> or for your passaging experiment) then you’ll need to spin down the cells at this step. </a:t>
            </a:r>
          </a:p>
          <a:p>
            <a:pPr marL="685800" lvl="1" indent="-228600">
              <a:buFont typeface="Arial" charset="0"/>
              <a:buChar char="•"/>
            </a:pPr>
            <a:r>
              <a:rPr lang="en-US" sz="1050" dirty="0">
                <a:latin typeface="Arial" charset="0"/>
                <a:ea typeface="Arial" charset="0"/>
                <a:cs typeface="Arial" charset="0"/>
              </a:rPr>
              <a:t>Collect volume in 50 mL conical and spin at ~300 x g to pellet. </a:t>
            </a:r>
          </a:p>
          <a:p>
            <a:pPr marL="685800" lvl="1" indent="-228600">
              <a:buFont typeface="Arial" charset="0"/>
              <a:buChar char="•"/>
            </a:pPr>
            <a:r>
              <a:rPr lang="en-US" sz="1050" dirty="0">
                <a:latin typeface="Arial" charset="0"/>
                <a:ea typeface="Arial" charset="0"/>
                <a:cs typeface="Arial" charset="0"/>
              </a:rPr>
              <a:t>Resuspend in D10— or IGM, if you’re going to be using the cells for any sort of virus work. For volume, if the cells are pretty confluent and the pellet looks fairly sizeable, I’ll resuspend in ~15-20 mL of media. Pipette well again to ensure a single-cell suspension, which is super important when counting. </a:t>
            </a:r>
          </a:p>
          <a:p>
            <a:pPr marL="685800" lvl="1" indent="-228600">
              <a:buFont typeface="Arial" charset="0"/>
              <a:buChar char="•"/>
            </a:pPr>
            <a:r>
              <a:rPr lang="en-US" sz="1050" dirty="0">
                <a:latin typeface="Arial" charset="0"/>
                <a:ea typeface="Arial" charset="0"/>
                <a:cs typeface="Arial" charset="0"/>
              </a:rPr>
              <a:t>Add 10 </a:t>
            </a:r>
            <a:r>
              <a:rPr lang="en-US" sz="1050" dirty="0" err="1">
                <a:latin typeface="Arial" charset="0"/>
                <a:ea typeface="Arial" charset="0"/>
                <a:cs typeface="Arial" charset="0"/>
              </a:rPr>
              <a:t>uL</a:t>
            </a:r>
            <a:r>
              <a:rPr lang="en-US" sz="1050" dirty="0">
                <a:latin typeface="Arial" charset="0"/>
                <a:ea typeface="Arial" charset="0"/>
                <a:cs typeface="Arial" charset="0"/>
              </a:rPr>
              <a:t> of the cell solution to a </a:t>
            </a:r>
            <a:r>
              <a:rPr lang="en-US" sz="1050" dirty="0" err="1">
                <a:latin typeface="Arial" charset="0"/>
                <a:ea typeface="Arial" charset="0"/>
                <a:cs typeface="Arial" charset="0"/>
              </a:rPr>
              <a:t>hemacytometer</a:t>
            </a:r>
            <a:r>
              <a:rPr lang="en-US" sz="1050" dirty="0">
                <a:latin typeface="Arial" charset="0"/>
                <a:ea typeface="Arial" charset="0"/>
                <a:cs typeface="Arial" charset="0"/>
              </a:rPr>
              <a:t>. Count one of the 4x4 squares (as long as all the squares look to have about the same number of cells in them). To be on the safe side, I usually just count all four 4x4 squares and divide the total by 4 to give me the average cell count. Add 10</a:t>
            </a:r>
            <a:r>
              <a:rPr lang="en-US" sz="1050" baseline="30000" dirty="0">
                <a:latin typeface="Arial" charset="0"/>
                <a:ea typeface="Arial" charset="0"/>
                <a:cs typeface="Arial" charset="0"/>
              </a:rPr>
              <a:t>4</a:t>
            </a:r>
            <a:r>
              <a:rPr lang="en-US" sz="1050" dirty="0">
                <a:latin typeface="Arial" charset="0"/>
                <a:ea typeface="Arial" charset="0"/>
                <a:cs typeface="Arial" charset="0"/>
              </a:rPr>
              <a:t> to the end of the number and that’s how many cells per mL are in your suspension.  </a:t>
            </a:r>
          </a:p>
          <a:p>
            <a:endParaRPr lang="en-US" sz="1050" b="1" dirty="0">
              <a:latin typeface="Arial" charset="0"/>
              <a:ea typeface="Arial" charset="0"/>
              <a:cs typeface="Arial" charset="0"/>
            </a:endParaRPr>
          </a:p>
          <a:p>
            <a:r>
              <a:rPr lang="en-US" sz="1050" b="1" dirty="0">
                <a:latin typeface="Arial" charset="0"/>
                <a:ea typeface="Arial" charset="0"/>
                <a:cs typeface="Arial" charset="0"/>
              </a:rPr>
              <a:t>RNA extraction</a:t>
            </a:r>
          </a:p>
          <a:p>
            <a:pPr marL="228600" indent="-228600">
              <a:buFont typeface="+mj-lt"/>
              <a:buAutoNum type="arabicPeriod"/>
            </a:pPr>
            <a:r>
              <a:rPr lang="en-US" sz="1050" dirty="0">
                <a:latin typeface="Arial" charset="0"/>
                <a:ea typeface="Arial" charset="0"/>
                <a:cs typeface="Arial" charset="0"/>
              </a:rPr>
              <a:t>Extract cellular RNA using the </a:t>
            </a:r>
            <a:r>
              <a:rPr lang="en-US" sz="1050" b="1" dirty="0" err="1">
                <a:latin typeface="Arial" charset="0"/>
                <a:ea typeface="Arial" charset="0"/>
                <a:cs typeface="Arial" charset="0"/>
              </a:rPr>
              <a:t>Qiagen</a:t>
            </a:r>
            <a:r>
              <a:rPr lang="en-US" sz="1050" b="1" dirty="0">
                <a:latin typeface="Arial" charset="0"/>
                <a:ea typeface="Arial" charset="0"/>
                <a:cs typeface="Arial" charset="0"/>
              </a:rPr>
              <a:t> RNeasy Plus Mini </a:t>
            </a:r>
            <a:r>
              <a:rPr lang="en-US" sz="1050" dirty="0">
                <a:latin typeface="Arial" charset="0"/>
                <a:ea typeface="Arial" charset="0"/>
                <a:cs typeface="Arial" charset="0"/>
              </a:rPr>
              <a:t>kit (74134)</a:t>
            </a:r>
          </a:p>
          <a:p>
            <a:pPr marL="228600" indent="-228600">
              <a:buFont typeface="+mj-lt"/>
              <a:buAutoNum type="arabicPeriod"/>
            </a:pPr>
            <a:r>
              <a:rPr lang="en-US" sz="1050" dirty="0">
                <a:latin typeface="Arial" charset="0"/>
                <a:ea typeface="Arial" charset="0"/>
                <a:cs typeface="Arial" charset="0"/>
              </a:rPr>
              <a:t>Perform reverse transcription of extracted RNA to cDNA (again, I try to do these first two steps all on the same day to prevent RNA degradation) using </a:t>
            </a:r>
            <a:r>
              <a:rPr lang="en-US" sz="1050" b="1" dirty="0" err="1">
                <a:latin typeface="Arial" charset="0"/>
                <a:ea typeface="Arial" charset="0"/>
                <a:cs typeface="Arial" charset="0"/>
              </a:rPr>
              <a:t>AccuScript</a:t>
            </a:r>
            <a:r>
              <a:rPr lang="en-US" sz="1050" dirty="0">
                <a:latin typeface="Arial" charset="0"/>
                <a:ea typeface="Arial" charset="0"/>
                <a:cs typeface="Arial" charset="0"/>
              </a:rPr>
              <a:t> (Agilent, 200820)</a:t>
            </a:r>
          </a:p>
          <a:p>
            <a:endParaRPr lang="en-US" sz="1050" b="1" dirty="0">
              <a:latin typeface="Arial" charset="0"/>
              <a:ea typeface="Arial" charset="0"/>
              <a:cs typeface="Arial" charset="0"/>
            </a:endParaRPr>
          </a:p>
          <a:p>
            <a:r>
              <a:rPr lang="en-US" sz="1050" b="1" dirty="0">
                <a:latin typeface="Arial" charset="0"/>
                <a:ea typeface="Arial" charset="0"/>
                <a:cs typeface="Arial" charset="0"/>
              </a:rPr>
              <a:t>Library Prep: </a:t>
            </a:r>
            <a:r>
              <a:rPr lang="en-US" sz="1050" dirty="0">
                <a:latin typeface="Arial" charset="0"/>
                <a:ea typeface="Arial" charset="0"/>
                <a:cs typeface="Arial" charset="0"/>
              </a:rPr>
              <a:t>generally, after each PCR (KOD Hot-start MM, Fisher 71-842-4) step, we perform a clean-up using </a:t>
            </a:r>
            <a:r>
              <a:rPr lang="en-US" sz="1050" dirty="0" err="1">
                <a:latin typeface="Arial" charset="0"/>
                <a:ea typeface="Arial" charset="0"/>
                <a:cs typeface="Arial" charset="0"/>
              </a:rPr>
              <a:t>Ampure</a:t>
            </a:r>
            <a:r>
              <a:rPr lang="en-US" sz="1050" dirty="0">
                <a:latin typeface="Arial" charset="0"/>
                <a:ea typeface="Arial" charset="0"/>
                <a:cs typeface="Arial" charset="0"/>
              </a:rPr>
              <a:t> beads (Beckman Coulter, </a:t>
            </a:r>
            <a:r>
              <a:rPr lang="is-IS" sz="1050" dirty="0">
                <a:latin typeface="Arial" charset="0"/>
                <a:ea typeface="Arial" charset="0"/>
                <a:cs typeface="Arial" charset="0"/>
              </a:rPr>
              <a:t>A63881)</a:t>
            </a:r>
            <a:r>
              <a:rPr lang="en-US" sz="1050" dirty="0">
                <a:latin typeface="Arial" charset="0"/>
                <a:ea typeface="Arial" charset="0"/>
                <a:cs typeface="Arial" charset="0"/>
              </a:rPr>
              <a:t> and measure the dsDNA we have by </a:t>
            </a:r>
            <a:r>
              <a:rPr lang="en-US" sz="1050" dirty="0" err="1">
                <a:latin typeface="Arial" charset="0"/>
                <a:ea typeface="Arial" charset="0"/>
                <a:cs typeface="Arial" charset="0"/>
              </a:rPr>
              <a:t>picogreen</a:t>
            </a:r>
            <a:r>
              <a:rPr lang="en-US" sz="1050" dirty="0">
                <a:latin typeface="Arial" charset="0"/>
                <a:ea typeface="Arial" charset="0"/>
                <a:cs typeface="Arial" charset="0"/>
              </a:rPr>
              <a:t> (Quant-</a:t>
            </a:r>
            <a:r>
              <a:rPr lang="en-US" sz="1050" dirty="0" err="1">
                <a:latin typeface="Arial" charset="0"/>
                <a:ea typeface="Arial" charset="0"/>
                <a:cs typeface="Arial" charset="0"/>
              </a:rPr>
              <a:t>iT</a:t>
            </a:r>
            <a:r>
              <a:rPr lang="en-US" sz="1050" dirty="0">
                <a:latin typeface="Arial" charset="0"/>
                <a:ea typeface="Arial" charset="0"/>
                <a:cs typeface="Arial" charset="0"/>
              </a:rPr>
              <a:t> </a:t>
            </a:r>
            <a:r>
              <a:rPr lang="en-US" sz="1050" dirty="0" err="1">
                <a:latin typeface="Arial" charset="0"/>
                <a:ea typeface="Arial" charset="0"/>
                <a:cs typeface="Arial" charset="0"/>
              </a:rPr>
              <a:t>PicoGreen</a:t>
            </a:r>
            <a:r>
              <a:rPr lang="en-US" sz="1050" dirty="0">
                <a:latin typeface="Arial" charset="0"/>
                <a:ea typeface="Arial" charset="0"/>
                <a:cs typeface="Arial" charset="0"/>
              </a:rPr>
              <a:t> dsDNA Assay Kit, Life Technologies, P7589)</a:t>
            </a:r>
            <a:endParaRPr lang="en-US" sz="1050" b="1" dirty="0">
              <a:latin typeface="Arial" charset="0"/>
              <a:ea typeface="Arial" charset="0"/>
              <a:cs typeface="Arial" charset="0"/>
            </a:endParaRPr>
          </a:p>
          <a:p>
            <a:pPr marL="228600" indent="-228600">
              <a:buFont typeface="+mj-lt"/>
              <a:buAutoNum type="arabicPeriod"/>
            </a:pPr>
            <a:r>
              <a:rPr lang="en-US" sz="1050" dirty="0">
                <a:latin typeface="Arial" charset="0"/>
                <a:ea typeface="Arial" charset="0"/>
                <a:cs typeface="Arial" charset="0"/>
              </a:rPr>
              <a:t>Amplify the full length HA amplicon from each sample </a:t>
            </a:r>
          </a:p>
          <a:p>
            <a:pPr marL="685800" lvl="1" indent="-228600">
              <a:buFont typeface="Arial" charset="0"/>
              <a:buChar char="•"/>
            </a:pPr>
            <a:r>
              <a:rPr lang="en-US" sz="1050" dirty="0" err="1">
                <a:latin typeface="Arial" charset="0"/>
                <a:ea typeface="Arial" charset="0"/>
                <a:cs typeface="Arial" charset="0"/>
              </a:rPr>
              <a:t>Ampure</a:t>
            </a:r>
            <a:r>
              <a:rPr lang="en-US" sz="1050" dirty="0">
                <a:latin typeface="Arial" charset="0"/>
                <a:ea typeface="Arial" charset="0"/>
                <a:cs typeface="Arial" charset="0"/>
              </a:rPr>
              <a:t> clean-up</a:t>
            </a:r>
          </a:p>
          <a:p>
            <a:pPr marL="685800" lvl="1" indent="-228600">
              <a:buFont typeface="Arial" charset="0"/>
              <a:buChar char="•"/>
            </a:pPr>
            <a:r>
              <a:rPr lang="en-US" sz="1050" dirty="0" err="1">
                <a:latin typeface="Arial" charset="0"/>
                <a:ea typeface="Arial" charset="0"/>
                <a:cs typeface="Arial" charset="0"/>
              </a:rPr>
              <a:t>Picogreen</a:t>
            </a:r>
            <a:endParaRPr lang="en-US" sz="1050" dirty="0">
              <a:latin typeface="Arial" charset="0"/>
              <a:ea typeface="Arial" charset="0"/>
              <a:cs typeface="Arial" charset="0"/>
            </a:endParaRPr>
          </a:p>
          <a:p>
            <a:pPr marL="228600" indent="-228600">
              <a:buFont typeface="+mj-lt"/>
              <a:buAutoNum type="arabicPeriod"/>
            </a:pPr>
            <a:r>
              <a:rPr lang="en-US" sz="1050" dirty="0" err="1">
                <a:latin typeface="Arial" charset="0"/>
                <a:ea typeface="Arial" charset="0"/>
                <a:cs typeface="Arial" charset="0"/>
              </a:rPr>
              <a:t>Subamplicon</a:t>
            </a:r>
            <a:r>
              <a:rPr lang="en-US" sz="1050" dirty="0">
                <a:latin typeface="Arial" charset="0"/>
                <a:ea typeface="Arial" charset="0"/>
                <a:cs typeface="Arial" charset="0"/>
              </a:rPr>
              <a:t> PCR, which we call “Round 1 PCR” (amplifying the HA gene into 6 </a:t>
            </a:r>
            <a:r>
              <a:rPr lang="en-US" sz="1050" dirty="0" err="1">
                <a:latin typeface="Arial" charset="0"/>
                <a:ea typeface="Arial" charset="0"/>
                <a:cs typeface="Arial" charset="0"/>
              </a:rPr>
              <a:t>subamplicons</a:t>
            </a:r>
            <a:r>
              <a:rPr lang="en-US" sz="1050" dirty="0">
                <a:latin typeface="Arial" charset="0"/>
                <a:ea typeface="Arial" charset="0"/>
                <a:cs typeface="Arial" charset="0"/>
              </a:rPr>
              <a:t> for Illumina sequencing) </a:t>
            </a:r>
          </a:p>
          <a:p>
            <a:pPr marL="628650" lvl="1" indent="-171450">
              <a:buFont typeface="Arial" charset="0"/>
              <a:buChar char="•"/>
            </a:pPr>
            <a:r>
              <a:rPr lang="en-US" sz="1050" dirty="0" err="1">
                <a:latin typeface="Arial" charset="0"/>
                <a:ea typeface="Arial" charset="0"/>
                <a:cs typeface="Arial" charset="0"/>
              </a:rPr>
              <a:t>Ampure</a:t>
            </a:r>
            <a:r>
              <a:rPr lang="en-US" sz="1050" dirty="0">
                <a:latin typeface="Arial" charset="0"/>
                <a:ea typeface="Arial" charset="0"/>
                <a:cs typeface="Arial" charset="0"/>
              </a:rPr>
              <a:t> clean-up</a:t>
            </a:r>
          </a:p>
          <a:p>
            <a:pPr marL="628650" lvl="1" indent="-171450">
              <a:buFont typeface="Arial" charset="0"/>
              <a:buChar char="•"/>
            </a:pPr>
            <a:r>
              <a:rPr lang="en-US" sz="1050" dirty="0" err="1">
                <a:latin typeface="Arial" charset="0"/>
                <a:ea typeface="Arial" charset="0"/>
                <a:cs typeface="Arial" charset="0"/>
              </a:rPr>
              <a:t>Picogreen</a:t>
            </a:r>
            <a:endParaRPr lang="en-US" sz="1050" dirty="0">
              <a:latin typeface="Arial" charset="0"/>
              <a:ea typeface="Arial" charset="0"/>
              <a:cs typeface="Arial" charset="0"/>
            </a:endParaRPr>
          </a:p>
          <a:p>
            <a:pPr marL="228600" indent="-228600">
              <a:buFont typeface="+mj-lt"/>
              <a:buAutoNum type="arabicPeriod"/>
            </a:pPr>
            <a:r>
              <a:rPr lang="en-US" sz="1050" dirty="0">
                <a:latin typeface="Arial" charset="0"/>
                <a:ea typeface="Arial" charset="0"/>
                <a:cs typeface="Arial" charset="0"/>
              </a:rPr>
              <a:t>Pool </a:t>
            </a:r>
            <a:r>
              <a:rPr lang="en-US" sz="1050" dirty="0" err="1">
                <a:latin typeface="Arial" charset="0"/>
                <a:ea typeface="Arial" charset="0"/>
                <a:cs typeface="Arial" charset="0"/>
              </a:rPr>
              <a:t>subamplicons</a:t>
            </a:r>
            <a:r>
              <a:rPr lang="en-US" sz="1050" dirty="0">
                <a:latin typeface="Arial" charset="0"/>
                <a:ea typeface="Arial" charset="0"/>
                <a:cs typeface="Arial" charset="0"/>
              </a:rPr>
              <a:t> for each sample and add on Illumina adaptors and indices with PCR, which we call “Round 2 PCR”</a:t>
            </a:r>
          </a:p>
          <a:p>
            <a:pPr marL="628650" lvl="1" indent="-171450">
              <a:buFont typeface="Arial" charset="0"/>
              <a:buChar char="•"/>
            </a:pPr>
            <a:r>
              <a:rPr lang="en-US" sz="1050" dirty="0" err="1">
                <a:latin typeface="Arial" charset="0"/>
                <a:ea typeface="Arial" charset="0"/>
                <a:cs typeface="Arial" charset="0"/>
              </a:rPr>
              <a:t>Ampure</a:t>
            </a:r>
            <a:r>
              <a:rPr lang="en-US" sz="1050" dirty="0">
                <a:latin typeface="Arial" charset="0"/>
                <a:ea typeface="Arial" charset="0"/>
                <a:cs typeface="Arial" charset="0"/>
              </a:rPr>
              <a:t> clean-up</a:t>
            </a:r>
          </a:p>
          <a:p>
            <a:pPr marL="628650" lvl="1" indent="-171450">
              <a:buFont typeface="Arial" charset="0"/>
              <a:buChar char="•"/>
            </a:pPr>
            <a:r>
              <a:rPr lang="en-US" sz="1050" dirty="0" err="1">
                <a:latin typeface="Arial" charset="0"/>
                <a:ea typeface="Arial" charset="0"/>
                <a:cs typeface="Arial" charset="0"/>
              </a:rPr>
              <a:t>Picogreen</a:t>
            </a:r>
            <a:endParaRPr lang="en-US" sz="1050" dirty="0">
              <a:latin typeface="Arial" charset="0"/>
              <a:ea typeface="Arial" charset="0"/>
              <a:cs typeface="Arial" charset="0"/>
            </a:endParaRPr>
          </a:p>
          <a:p>
            <a:pPr marL="228600" indent="-228600">
              <a:buFont typeface="+mj-lt"/>
              <a:buAutoNum type="arabicPeriod"/>
            </a:pPr>
            <a:r>
              <a:rPr lang="en-US" sz="1050" dirty="0">
                <a:latin typeface="Arial" charset="0"/>
                <a:ea typeface="Arial" charset="0"/>
                <a:cs typeface="Arial" charset="0"/>
              </a:rPr>
              <a:t>Pool samples (according to proportion of clusters that should be occupied for each sample)</a:t>
            </a:r>
          </a:p>
          <a:p>
            <a:pPr marL="685800" lvl="1" indent="-228600">
              <a:buFont typeface="Arial" charset="0"/>
              <a:buChar char="•"/>
            </a:pPr>
            <a:r>
              <a:rPr lang="en-US" sz="1050" dirty="0">
                <a:latin typeface="Arial" charset="0"/>
                <a:ea typeface="Arial" charset="0"/>
                <a:cs typeface="Arial" charset="0"/>
              </a:rPr>
              <a:t>Run sample through gel and extract band</a:t>
            </a:r>
          </a:p>
          <a:p>
            <a:pPr marL="685800" lvl="1" indent="-228600">
              <a:buFont typeface="Arial" charset="0"/>
              <a:buChar char="•"/>
            </a:pPr>
            <a:r>
              <a:rPr lang="en-US" sz="1050" dirty="0" err="1">
                <a:latin typeface="Arial" charset="0"/>
                <a:ea typeface="Arial" charset="0"/>
                <a:cs typeface="Arial" charset="0"/>
              </a:rPr>
              <a:t>Ampure</a:t>
            </a:r>
            <a:r>
              <a:rPr lang="en-US" sz="1050" dirty="0">
                <a:latin typeface="Arial" charset="0"/>
                <a:ea typeface="Arial" charset="0"/>
                <a:cs typeface="Arial" charset="0"/>
              </a:rPr>
              <a:t> purify gel-extracted sample</a:t>
            </a:r>
          </a:p>
          <a:p>
            <a:pPr marL="685800" lvl="1" indent="-228600">
              <a:buFont typeface="Arial" charset="0"/>
              <a:buChar char="•"/>
            </a:pPr>
            <a:r>
              <a:rPr lang="en-US" sz="1050" dirty="0">
                <a:latin typeface="Arial" charset="0"/>
                <a:ea typeface="Arial" charset="0"/>
                <a:cs typeface="Arial" charset="0"/>
              </a:rPr>
              <a:t>Qubit (Qubit 1x dsDNA HS assay kit, Q33231) to measure concentration of final pooled sample</a:t>
            </a:r>
          </a:p>
          <a:p>
            <a:pPr marL="685800" lvl="1" indent="-228600">
              <a:buFont typeface="Arial" charset="0"/>
              <a:buChar char="•"/>
            </a:pPr>
            <a:endParaRPr lang="en-US" sz="1050" dirty="0">
              <a:latin typeface="Arial"/>
              <a:cs typeface="Arial"/>
            </a:endParaRPr>
          </a:p>
        </p:txBody>
      </p:sp>
    </p:spTree>
    <p:extLst>
      <p:ext uri="{BB962C8B-B14F-4D97-AF65-F5344CB8AC3E}">
        <p14:creationId xmlns:p14="http://schemas.microsoft.com/office/powerpoint/2010/main" val="133028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137"/>
            <a:ext cx="9144000" cy="4832092"/>
          </a:xfrm>
          <a:prstGeom prst="rect">
            <a:avLst/>
          </a:prstGeom>
          <a:noFill/>
        </p:spPr>
        <p:txBody>
          <a:bodyPr wrap="square" rtlCol="0">
            <a:spAutoFit/>
          </a:bodyPr>
          <a:lstStyle/>
          <a:p>
            <a:r>
              <a:rPr lang="en-US" sz="1100" b="1" dirty="0" err="1">
                <a:solidFill>
                  <a:srgbClr val="3366FF"/>
                </a:solidFill>
                <a:latin typeface="Arial"/>
                <a:cs typeface="Arial"/>
              </a:rPr>
              <a:t>Ampure</a:t>
            </a:r>
            <a:r>
              <a:rPr lang="en-US" sz="1100" b="1" dirty="0">
                <a:solidFill>
                  <a:srgbClr val="3366FF"/>
                </a:solidFill>
                <a:latin typeface="Arial"/>
                <a:cs typeface="Arial"/>
              </a:rPr>
              <a:t> purification of Round 1 products</a:t>
            </a:r>
            <a:r>
              <a:rPr lang="en-US" sz="1100" dirty="0">
                <a:latin typeface="Arial"/>
                <a:cs typeface="Arial"/>
              </a:rPr>
              <a:t>. </a:t>
            </a:r>
          </a:p>
          <a:p>
            <a:r>
              <a:rPr lang="en-US" sz="1100" dirty="0">
                <a:latin typeface="Arial"/>
                <a:cs typeface="Arial"/>
              </a:rPr>
              <a:t>After PCR was finished, added 26 </a:t>
            </a:r>
            <a:r>
              <a:rPr lang="en-US" sz="1100" dirty="0" err="1">
                <a:latin typeface="Arial"/>
                <a:cs typeface="Arial"/>
              </a:rPr>
              <a:t>ul</a:t>
            </a:r>
            <a:r>
              <a:rPr lang="en-US" sz="1100" dirty="0">
                <a:latin typeface="Arial"/>
                <a:cs typeface="Arial"/>
              </a:rPr>
              <a:t> water to each well to bring the volume to 50 </a:t>
            </a:r>
            <a:r>
              <a:rPr lang="en-US" sz="1100" dirty="0" err="1">
                <a:latin typeface="Arial"/>
                <a:cs typeface="Arial"/>
              </a:rPr>
              <a:t>ul</a:t>
            </a:r>
            <a:r>
              <a:rPr lang="en-US" sz="1100" dirty="0">
                <a:latin typeface="Arial"/>
                <a:cs typeface="Arial"/>
              </a:rPr>
              <a:t>.</a:t>
            </a:r>
          </a:p>
          <a:p>
            <a:endParaRPr lang="en-US" sz="1100" dirty="0">
              <a:latin typeface="Arial"/>
              <a:cs typeface="Arial"/>
            </a:endParaRPr>
          </a:p>
          <a:p>
            <a:r>
              <a:rPr lang="en-US" sz="1100" dirty="0">
                <a:latin typeface="Arial"/>
                <a:cs typeface="Arial"/>
              </a:rPr>
              <a:t>Purified PCR products with 1X </a:t>
            </a:r>
            <a:r>
              <a:rPr lang="en-US" sz="1100" dirty="0" err="1">
                <a:latin typeface="Arial"/>
                <a:cs typeface="Arial"/>
              </a:rPr>
              <a:t>Ampure</a:t>
            </a:r>
            <a:r>
              <a:rPr lang="en-US" sz="1100" dirty="0">
                <a:latin typeface="Arial"/>
                <a:cs typeface="Arial"/>
              </a:rPr>
              <a:t> beads.</a:t>
            </a:r>
          </a:p>
          <a:p>
            <a:pPr marL="228600" indent="-228600">
              <a:buFont typeface="+mj-lt"/>
              <a:buAutoNum type="arabicPeriod"/>
            </a:pPr>
            <a:r>
              <a:rPr lang="en-US" sz="1100" dirty="0">
                <a:latin typeface="Arial"/>
                <a:cs typeface="Arial"/>
              </a:rPr>
              <a:t>Added 50 </a:t>
            </a:r>
            <a:r>
              <a:rPr lang="en-US" sz="1100" dirty="0" err="1">
                <a:latin typeface="Arial"/>
                <a:cs typeface="Arial"/>
              </a:rPr>
              <a:t>ul</a:t>
            </a:r>
            <a:r>
              <a:rPr lang="en-US" sz="1100" dirty="0">
                <a:latin typeface="Arial"/>
                <a:cs typeface="Arial"/>
              </a:rPr>
              <a:t> beads to each well and mixed by pipetting 20X’s</a:t>
            </a:r>
          </a:p>
          <a:p>
            <a:pPr marL="228600" indent="-228600">
              <a:buFont typeface="+mj-lt"/>
              <a:buAutoNum type="arabicPeriod"/>
            </a:pPr>
            <a:r>
              <a:rPr lang="en-US" sz="1100" dirty="0">
                <a:latin typeface="Arial"/>
                <a:cs typeface="Arial"/>
              </a:rPr>
              <a:t>Incubated at RT for 10 min to bind</a:t>
            </a:r>
          </a:p>
          <a:p>
            <a:pPr marL="228600" indent="-228600">
              <a:buFont typeface="+mj-lt"/>
              <a:buAutoNum type="arabicPeriod"/>
            </a:pPr>
            <a:r>
              <a:rPr lang="en-US" sz="1100" dirty="0">
                <a:latin typeface="Arial"/>
                <a:cs typeface="Arial"/>
              </a:rPr>
              <a:t>Placed on magnet for 5 min</a:t>
            </a:r>
          </a:p>
          <a:p>
            <a:pPr marL="228600" indent="-228600">
              <a:buFont typeface="+mj-lt"/>
              <a:buAutoNum type="arabicPeriod"/>
            </a:pPr>
            <a:r>
              <a:rPr lang="en-US" sz="1100" dirty="0">
                <a:latin typeface="Arial"/>
                <a:cs typeface="Arial"/>
              </a:rPr>
              <a:t>Aspirated</a:t>
            </a:r>
          </a:p>
          <a:p>
            <a:pPr marL="228600" indent="-228600">
              <a:buFont typeface="+mj-lt"/>
              <a:buAutoNum type="arabicPeriod"/>
            </a:pPr>
            <a:r>
              <a:rPr lang="en-US" sz="1100" dirty="0">
                <a:latin typeface="Arial"/>
                <a:cs typeface="Arial"/>
              </a:rPr>
              <a:t>Washed twice with 190 </a:t>
            </a:r>
            <a:r>
              <a:rPr lang="en-US" sz="1100" dirty="0" err="1">
                <a:latin typeface="Arial"/>
                <a:cs typeface="Arial"/>
              </a:rPr>
              <a:t>ul</a:t>
            </a:r>
            <a:r>
              <a:rPr lang="en-US" sz="1100" dirty="0">
                <a:latin typeface="Arial"/>
                <a:cs typeface="Arial"/>
              </a:rPr>
              <a:t> freshly made 80% ethanol</a:t>
            </a:r>
          </a:p>
          <a:p>
            <a:pPr marL="228600" indent="-228600">
              <a:buFont typeface="+mj-lt"/>
              <a:buAutoNum type="arabicPeriod"/>
            </a:pPr>
            <a:r>
              <a:rPr lang="en-US" sz="1100" dirty="0">
                <a:latin typeface="Arial"/>
                <a:cs typeface="Arial"/>
              </a:rPr>
              <a:t>Air dried 10 min</a:t>
            </a:r>
          </a:p>
          <a:p>
            <a:pPr marL="228600" indent="-228600">
              <a:buFont typeface="+mj-lt"/>
              <a:buAutoNum type="arabicPeriod"/>
            </a:pPr>
            <a:r>
              <a:rPr lang="en-US" sz="1100" dirty="0">
                <a:latin typeface="Arial"/>
                <a:cs typeface="Arial"/>
              </a:rPr>
              <a:t>Removed from rack, and dispersed beads in 65 </a:t>
            </a:r>
            <a:r>
              <a:rPr lang="en-US" sz="1100" dirty="0" err="1">
                <a:latin typeface="Arial"/>
                <a:cs typeface="Arial"/>
              </a:rPr>
              <a:t>ul</a:t>
            </a:r>
            <a:r>
              <a:rPr lang="en-US" sz="1100" dirty="0">
                <a:latin typeface="Arial"/>
                <a:cs typeface="Arial"/>
              </a:rPr>
              <a:t> EB</a:t>
            </a:r>
          </a:p>
          <a:p>
            <a:pPr marL="228600" indent="-228600">
              <a:buFont typeface="+mj-lt"/>
              <a:buAutoNum type="arabicPeriod"/>
            </a:pPr>
            <a:r>
              <a:rPr lang="en-US" sz="1100" dirty="0">
                <a:latin typeface="Arial"/>
                <a:cs typeface="Arial"/>
              </a:rPr>
              <a:t>Incubated for 5 min to </a:t>
            </a:r>
            <a:r>
              <a:rPr lang="en-US" sz="1100" dirty="0" err="1">
                <a:latin typeface="Arial"/>
                <a:cs typeface="Arial"/>
              </a:rPr>
              <a:t>resuspend</a:t>
            </a:r>
            <a:r>
              <a:rPr lang="en-US" sz="1100" dirty="0">
                <a:latin typeface="Arial"/>
                <a:cs typeface="Arial"/>
              </a:rPr>
              <a:t> DNA</a:t>
            </a:r>
          </a:p>
          <a:p>
            <a:pPr marL="228600" indent="-228600">
              <a:buFont typeface="+mj-lt"/>
              <a:buAutoNum type="arabicPeriod"/>
            </a:pPr>
            <a:r>
              <a:rPr lang="en-US" sz="1100" dirty="0">
                <a:latin typeface="Arial"/>
                <a:cs typeface="Arial"/>
              </a:rPr>
              <a:t>Incubated on magnet for 5 min</a:t>
            </a:r>
          </a:p>
          <a:p>
            <a:pPr marL="228600" indent="-228600">
              <a:buFont typeface="+mj-lt"/>
              <a:buAutoNum type="arabicPeriod"/>
            </a:pPr>
            <a:r>
              <a:rPr lang="en-US" sz="1100" dirty="0">
                <a:latin typeface="Arial"/>
                <a:cs typeface="Arial"/>
              </a:rPr>
              <a:t>Transferred supernatant to a new 96-well plate in the same set-up as the round 1 PCR plate. Used 1 </a:t>
            </a:r>
            <a:r>
              <a:rPr lang="en-US" sz="1100" dirty="0" err="1">
                <a:latin typeface="Arial"/>
                <a:cs typeface="Arial"/>
              </a:rPr>
              <a:t>ul</a:t>
            </a:r>
            <a:r>
              <a:rPr lang="en-US" sz="1100" dirty="0">
                <a:latin typeface="Arial"/>
                <a:cs typeface="Arial"/>
              </a:rPr>
              <a:t> for </a:t>
            </a:r>
            <a:r>
              <a:rPr lang="en-US" sz="1100" dirty="0" err="1">
                <a:latin typeface="Arial"/>
                <a:cs typeface="Arial"/>
              </a:rPr>
              <a:t>picogreen</a:t>
            </a:r>
            <a:r>
              <a:rPr lang="en-US" sz="1100" dirty="0">
                <a:latin typeface="Arial"/>
                <a:cs typeface="Arial"/>
              </a:rPr>
              <a:t>, and stored the remainder at -20°C</a:t>
            </a:r>
          </a:p>
          <a:p>
            <a:endParaRPr lang="en-US" sz="1100" b="1" dirty="0">
              <a:solidFill>
                <a:srgbClr val="3366FF"/>
              </a:solidFill>
              <a:latin typeface="Arial"/>
              <a:cs typeface="Arial"/>
            </a:endParaRPr>
          </a:p>
          <a:p>
            <a:r>
              <a:rPr lang="en-US" sz="1100" b="1" dirty="0" err="1">
                <a:solidFill>
                  <a:srgbClr val="3366FF"/>
                </a:solidFill>
                <a:latin typeface="Arial"/>
                <a:cs typeface="Arial"/>
              </a:rPr>
              <a:t>Picogreen</a:t>
            </a:r>
            <a:r>
              <a:rPr lang="en-US" sz="1100" b="1" dirty="0">
                <a:solidFill>
                  <a:srgbClr val="3366FF"/>
                </a:solidFill>
                <a:latin typeface="Arial"/>
                <a:cs typeface="Arial"/>
              </a:rPr>
              <a:t> of </a:t>
            </a:r>
            <a:r>
              <a:rPr lang="en-US" sz="1100" b="1" dirty="0" err="1">
                <a:solidFill>
                  <a:srgbClr val="3366FF"/>
                </a:solidFill>
                <a:latin typeface="Arial"/>
                <a:cs typeface="Arial"/>
              </a:rPr>
              <a:t>Ampure</a:t>
            </a:r>
            <a:r>
              <a:rPr lang="en-US" sz="1100" b="1" dirty="0">
                <a:solidFill>
                  <a:srgbClr val="3366FF"/>
                </a:solidFill>
                <a:latin typeface="Arial"/>
                <a:cs typeface="Arial"/>
              </a:rPr>
              <a:t>-purified Round 1 products</a:t>
            </a:r>
            <a:r>
              <a:rPr lang="en-US" sz="1100" dirty="0">
                <a:latin typeface="Arial"/>
                <a:cs typeface="Arial"/>
              </a:rPr>
              <a:t>. </a:t>
            </a:r>
          </a:p>
          <a:p>
            <a:r>
              <a:rPr lang="en-US" sz="1100" dirty="0">
                <a:latin typeface="Arial"/>
                <a:cs typeface="Arial"/>
              </a:rPr>
              <a:t>Made two standard solutions at 2 </a:t>
            </a:r>
            <a:r>
              <a:rPr lang="en-US" sz="1100" dirty="0" err="1">
                <a:latin typeface="Arial"/>
                <a:cs typeface="Arial"/>
              </a:rPr>
              <a:t>ng</a:t>
            </a:r>
            <a:r>
              <a:rPr lang="en-US" sz="1100" dirty="0">
                <a:latin typeface="Arial"/>
                <a:cs typeface="Arial"/>
              </a:rPr>
              <a:t>/</a:t>
            </a:r>
            <a:r>
              <a:rPr lang="en-US" sz="1100" dirty="0" err="1">
                <a:latin typeface="Arial"/>
                <a:cs typeface="Arial"/>
              </a:rPr>
              <a:t>ul</a:t>
            </a:r>
            <a:r>
              <a:rPr lang="en-US" sz="1100" dirty="0">
                <a:latin typeface="Arial"/>
                <a:cs typeface="Arial"/>
              </a:rPr>
              <a:t> by diluting 10 </a:t>
            </a:r>
            <a:r>
              <a:rPr lang="en-US" sz="1100" dirty="0" err="1">
                <a:latin typeface="Arial"/>
                <a:cs typeface="Arial"/>
              </a:rPr>
              <a:t>ul</a:t>
            </a:r>
            <a:r>
              <a:rPr lang="en-US" sz="1100" dirty="0">
                <a:latin typeface="Arial"/>
                <a:cs typeface="Arial"/>
              </a:rPr>
              <a:t> of the standard to 490 </a:t>
            </a:r>
            <a:r>
              <a:rPr lang="en-US" sz="1100" dirty="0" err="1">
                <a:latin typeface="Arial"/>
                <a:cs typeface="Arial"/>
              </a:rPr>
              <a:t>ul</a:t>
            </a:r>
            <a:r>
              <a:rPr lang="en-US" sz="1100" dirty="0">
                <a:latin typeface="Arial"/>
                <a:cs typeface="Arial"/>
              </a:rPr>
              <a:t> 1X TE.</a:t>
            </a:r>
          </a:p>
          <a:p>
            <a:r>
              <a:rPr lang="en-US" sz="1100" dirty="0">
                <a:latin typeface="Arial"/>
                <a:cs typeface="Arial"/>
              </a:rPr>
              <a:t>Added 99 </a:t>
            </a:r>
            <a:r>
              <a:rPr lang="en-US" sz="1100" dirty="0" err="1">
                <a:latin typeface="Arial"/>
                <a:cs typeface="Arial"/>
              </a:rPr>
              <a:t>ul</a:t>
            </a:r>
            <a:r>
              <a:rPr lang="en-US" sz="1100" dirty="0">
                <a:latin typeface="Arial"/>
                <a:cs typeface="Arial"/>
              </a:rPr>
              <a:t> 1X TE to sample wells.</a:t>
            </a:r>
          </a:p>
          <a:p>
            <a:r>
              <a:rPr lang="en-US" sz="1100" dirty="0">
                <a:latin typeface="Arial"/>
                <a:cs typeface="Arial"/>
              </a:rPr>
              <a:t>Added 100 </a:t>
            </a:r>
            <a:r>
              <a:rPr lang="en-US" sz="1100" dirty="0" err="1">
                <a:latin typeface="Arial"/>
                <a:cs typeface="Arial"/>
              </a:rPr>
              <a:t>ul</a:t>
            </a:r>
            <a:r>
              <a:rPr lang="en-US" sz="1100" dirty="0">
                <a:latin typeface="Arial"/>
                <a:cs typeface="Arial"/>
              </a:rPr>
              <a:t> 1X TE to standard columns and TE only columns</a:t>
            </a:r>
          </a:p>
          <a:p>
            <a:r>
              <a:rPr lang="en-US" sz="1100" dirty="0">
                <a:latin typeface="Arial"/>
                <a:cs typeface="Arial"/>
              </a:rPr>
              <a:t>Made standard curve by serially transferring 100 </a:t>
            </a:r>
            <a:r>
              <a:rPr lang="en-US" sz="1100" dirty="0" err="1">
                <a:latin typeface="Arial"/>
                <a:cs typeface="Arial"/>
              </a:rPr>
              <a:t>ul</a:t>
            </a:r>
            <a:r>
              <a:rPr lang="en-US" sz="1100" dirty="0">
                <a:latin typeface="Arial"/>
                <a:cs typeface="Arial"/>
              </a:rPr>
              <a:t> of the 2 </a:t>
            </a:r>
            <a:r>
              <a:rPr lang="en-US" sz="1100" dirty="0" err="1">
                <a:latin typeface="Arial"/>
                <a:cs typeface="Arial"/>
              </a:rPr>
              <a:t>ng</a:t>
            </a:r>
            <a:r>
              <a:rPr lang="en-US" sz="1100" dirty="0">
                <a:latin typeface="Arial"/>
                <a:cs typeface="Arial"/>
              </a:rPr>
              <a:t>/</a:t>
            </a:r>
            <a:r>
              <a:rPr lang="en-US" sz="1100" dirty="0" err="1">
                <a:latin typeface="Arial"/>
                <a:cs typeface="Arial"/>
              </a:rPr>
              <a:t>ul</a:t>
            </a:r>
            <a:r>
              <a:rPr lang="en-US" sz="1100" dirty="0">
                <a:latin typeface="Arial"/>
                <a:cs typeface="Arial"/>
              </a:rPr>
              <a:t> into row A of the standard columns, then diluting across rows.</a:t>
            </a:r>
          </a:p>
          <a:p>
            <a:r>
              <a:rPr lang="en-US" sz="1100" dirty="0">
                <a:latin typeface="Arial"/>
                <a:cs typeface="Arial"/>
              </a:rPr>
              <a:t>Transferred 1 </a:t>
            </a:r>
            <a:r>
              <a:rPr lang="en-US" sz="1100" dirty="0" err="1">
                <a:latin typeface="Arial"/>
                <a:cs typeface="Arial"/>
              </a:rPr>
              <a:t>ul</a:t>
            </a:r>
            <a:r>
              <a:rPr lang="en-US" sz="1100" dirty="0">
                <a:latin typeface="Arial"/>
                <a:cs typeface="Arial"/>
              </a:rPr>
              <a:t> of the purified Round 1 PCR products to the </a:t>
            </a:r>
            <a:r>
              <a:rPr lang="en-US" sz="1100" dirty="0" err="1">
                <a:latin typeface="Arial"/>
                <a:cs typeface="Arial"/>
              </a:rPr>
              <a:t>picogreen</a:t>
            </a:r>
            <a:r>
              <a:rPr lang="en-US" sz="1100" dirty="0">
                <a:latin typeface="Arial"/>
                <a:cs typeface="Arial"/>
              </a:rPr>
              <a:t> plate for a final dilution of 1:100.</a:t>
            </a:r>
          </a:p>
          <a:p>
            <a:r>
              <a:rPr lang="en-US" sz="1100" dirty="0">
                <a:latin typeface="Arial"/>
                <a:cs typeface="Arial"/>
              </a:rPr>
              <a:t>Made a 1:200 dilution of </a:t>
            </a:r>
            <a:r>
              <a:rPr lang="en-US" sz="1100" dirty="0" err="1">
                <a:latin typeface="Arial"/>
                <a:cs typeface="Arial"/>
              </a:rPr>
              <a:t>picogreen</a:t>
            </a:r>
            <a:r>
              <a:rPr lang="en-US" sz="1100" dirty="0">
                <a:latin typeface="Arial"/>
                <a:cs typeface="Arial"/>
              </a:rPr>
              <a:t> (40 </a:t>
            </a:r>
            <a:r>
              <a:rPr lang="en-US" sz="1100" dirty="0" err="1">
                <a:latin typeface="Arial"/>
                <a:cs typeface="Arial"/>
              </a:rPr>
              <a:t>ul</a:t>
            </a:r>
            <a:r>
              <a:rPr lang="en-US" sz="1100" dirty="0">
                <a:latin typeface="Arial"/>
                <a:cs typeface="Arial"/>
              </a:rPr>
              <a:t> to 8 ml 1X TE) PER PLATE  for first two plates and 30 </a:t>
            </a:r>
            <a:r>
              <a:rPr lang="en-US" sz="1100" dirty="0" err="1">
                <a:latin typeface="Arial"/>
                <a:cs typeface="Arial"/>
              </a:rPr>
              <a:t>ul</a:t>
            </a:r>
            <a:r>
              <a:rPr lang="en-US" sz="1100" dirty="0">
                <a:latin typeface="Arial"/>
                <a:cs typeface="Arial"/>
              </a:rPr>
              <a:t> to 6 ml 1X TE for third plate, and added 100 </a:t>
            </a:r>
            <a:r>
              <a:rPr lang="en-US" sz="1100" dirty="0" err="1">
                <a:latin typeface="Arial"/>
                <a:cs typeface="Arial"/>
              </a:rPr>
              <a:t>ul</a:t>
            </a:r>
            <a:r>
              <a:rPr lang="en-US" sz="1100" dirty="0">
                <a:latin typeface="Arial"/>
                <a:cs typeface="Arial"/>
              </a:rPr>
              <a:t> to each well. Incubated for 5 min, read on plate reader</a:t>
            </a:r>
          </a:p>
          <a:p>
            <a:r>
              <a:rPr lang="en-US" sz="1100" dirty="0">
                <a:latin typeface="Arial"/>
                <a:cs typeface="Arial"/>
              </a:rPr>
              <a:t>(Setup of PG plates on next slide)</a:t>
            </a:r>
          </a:p>
          <a:p>
            <a:endParaRPr lang="en-US" sz="1100" dirty="0">
              <a:latin typeface="Arial"/>
              <a:cs typeface="Arial"/>
            </a:endParaRPr>
          </a:p>
          <a:p>
            <a:r>
              <a:rPr lang="en-US" sz="1100" dirty="0">
                <a:latin typeface="Arial"/>
                <a:cs typeface="Arial"/>
              </a:rPr>
              <a:t>Experiments 2, 10, and 16 all had low yields of round 1 products. Experiment 16 round 1 PCR looks like it didn’t work at all, strangely.</a:t>
            </a:r>
          </a:p>
          <a:p>
            <a:r>
              <a:rPr lang="en-US" sz="1100" dirty="0">
                <a:latin typeface="Arial"/>
                <a:cs typeface="Arial"/>
              </a:rPr>
              <a:t>I will repeat these PCRs.</a:t>
            </a:r>
          </a:p>
        </p:txBody>
      </p:sp>
    </p:spTree>
    <p:extLst>
      <p:ext uri="{BB962C8B-B14F-4D97-AF65-F5344CB8AC3E}">
        <p14:creationId xmlns:p14="http://schemas.microsoft.com/office/powerpoint/2010/main" val="1264456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63029" y="471834"/>
          <a:ext cx="8763001" cy="5365120"/>
        </p:xfrm>
        <a:graphic>
          <a:graphicData uri="http://schemas.openxmlformats.org/drawingml/2006/table">
            <a:tbl>
              <a:tblPr/>
              <a:tblGrid>
                <a:gridCol w="934357">
                  <a:extLst>
                    <a:ext uri="{9D8B030D-6E8A-4147-A177-3AD203B41FA5}">
                      <a16:colId xmlns:a16="http://schemas.microsoft.com/office/drawing/2014/main" val="20000"/>
                    </a:ext>
                  </a:extLst>
                </a:gridCol>
                <a:gridCol w="816428">
                  <a:extLst>
                    <a:ext uri="{9D8B030D-6E8A-4147-A177-3AD203B41FA5}">
                      <a16:colId xmlns:a16="http://schemas.microsoft.com/office/drawing/2014/main" val="20001"/>
                    </a:ext>
                  </a:extLst>
                </a:gridCol>
                <a:gridCol w="108842">
                  <a:extLst>
                    <a:ext uri="{9D8B030D-6E8A-4147-A177-3AD203B41FA5}">
                      <a16:colId xmlns:a16="http://schemas.microsoft.com/office/drawing/2014/main" val="20002"/>
                    </a:ext>
                  </a:extLst>
                </a:gridCol>
                <a:gridCol w="679433">
                  <a:extLst>
                    <a:ext uri="{9D8B030D-6E8A-4147-A177-3AD203B41FA5}">
                      <a16:colId xmlns:a16="http://schemas.microsoft.com/office/drawing/2014/main" val="20003"/>
                    </a:ext>
                  </a:extLst>
                </a:gridCol>
                <a:gridCol w="554297">
                  <a:extLst>
                    <a:ext uri="{9D8B030D-6E8A-4147-A177-3AD203B41FA5}">
                      <a16:colId xmlns:a16="http://schemas.microsoft.com/office/drawing/2014/main" val="20004"/>
                    </a:ext>
                  </a:extLst>
                </a:gridCol>
                <a:gridCol w="81643">
                  <a:extLst>
                    <a:ext uri="{9D8B030D-6E8A-4147-A177-3AD203B41FA5}">
                      <a16:colId xmlns:a16="http://schemas.microsoft.com/office/drawing/2014/main" val="20005"/>
                    </a:ext>
                  </a:extLst>
                </a:gridCol>
                <a:gridCol w="644071">
                  <a:extLst>
                    <a:ext uri="{9D8B030D-6E8A-4147-A177-3AD203B41FA5}">
                      <a16:colId xmlns:a16="http://schemas.microsoft.com/office/drawing/2014/main" val="20006"/>
                    </a:ext>
                  </a:extLst>
                </a:gridCol>
                <a:gridCol w="635000">
                  <a:extLst>
                    <a:ext uri="{9D8B030D-6E8A-4147-A177-3AD203B41FA5}">
                      <a16:colId xmlns:a16="http://schemas.microsoft.com/office/drawing/2014/main" val="20007"/>
                    </a:ext>
                  </a:extLst>
                </a:gridCol>
                <a:gridCol w="771072">
                  <a:extLst>
                    <a:ext uri="{9D8B030D-6E8A-4147-A177-3AD203B41FA5}">
                      <a16:colId xmlns:a16="http://schemas.microsoft.com/office/drawing/2014/main" val="20008"/>
                    </a:ext>
                  </a:extLst>
                </a:gridCol>
                <a:gridCol w="811738">
                  <a:extLst>
                    <a:ext uri="{9D8B030D-6E8A-4147-A177-3AD203B41FA5}">
                      <a16:colId xmlns:a16="http://schemas.microsoft.com/office/drawing/2014/main" val="20009"/>
                    </a:ext>
                  </a:extLst>
                </a:gridCol>
                <a:gridCol w="545224">
                  <a:extLst>
                    <a:ext uri="{9D8B030D-6E8A-4147-A177-3AD203B41FA5}">
                      <a16:colId xmlns:a16="http://schemas.microsoft.com/office/drawing/2014/main" val="20010"/>
                    </a:ext>
                  </a:extLst>
                </a:gridCol>
                <a:gridCol w="545224">
                  <a:extLst>
                    <a:ext uri="{9D8B030D-6E8A-4147-A177-3AD203B41FA5}">
                      <a16:colId xmlns:a16="http://schemas.microsoft.com/office/drawing/2014/main" val="20011"/>
                    </a:ext>
                  </a:extLst>
                </a:gridCol>
                <a:gridCol w="545224">
                  <a:extLst>
                    <a:ext uri="{9D8B030D-6E8A-4147-A177-3AD203B41FA5}">
                      <a16:colId xmlns:a16="http://schemas.microsoft.com/office/drawing/2014/main" val="20012"/>
                    </a:ext>
                  </a:extLst>
                </a:gridCol>
                <a:gridCol w="545224">
                  <a:extLst>
                    <a:ext uri="{9D8B030D-6E8A-4147-A177-3AD203B41FA5}">
                      <a16:colId xmlns:a16="http://schemas.microsoft.com/office/drawing/2014/main" val="20013"/>
                    </a:ext>
                  </a:extLst>
                </a:gridCol>
                <a:gridCol w="545224">
                  <a:extLst>
                    <a:ext uri="{9D8B030D-6E8A-4147-A177-3AD203B41FA5}">
                      <a16:colId xmlns:a16="http://schemas.microsoft.com/office/drawing/2014/main" val="20014"/>
                    </a:ext>
                  </a:extLst>
                </a:gridCol>
              </a:tblGrid>
              <a:tr h="153036">
                <a:tc>
                  <a:txBody>
                    <a:bodyPr/>
                    <a:lstStyle/>
                    <a:p>
                      <a:pPr algn="ctr" fontAlgn="b"/>
                      <a:r>
                        <a:rPr lang="en-US" sz="900" b="1" i="0" u="none" strike="noStrike" dirty="0">
                          <a:solidFill>
                            <a:srgbClr val="000000"/>
                          </a:solidFill>
                          <a:effectLst/>
                          <a:latin typeface="Arial"/>
                          <a:cs typeface="Arial"/>
                        </a:rPr>
                        <a:t>PLATE #1</a:t>
                      </a:r>
                    </a:p>
                  </a:txBody>
                  <a:tcPr marL="7808" marR="7808" marT="15616" marB="15616" anchor="ctr">
                    <a:lnL>
                      <a:noFill/>
                    </a:lnL>
                    <a:lnR>
                      <a:noFill/>
                    </a:lnR>
                    <a:lnT>
                      <a:noFill/>
                    </a:lnT>
                    <a:lnB>
                      <a:noFill/>
                    </a:lnB>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gridSpan="2">
                  <a:txBody>
                    <a:bodyPr/>
                    <a:lstStyle/>
                    <a:p>
                      <a:endParaRPr lang="en-US" sz="900" dirty="0"/>
                    </a:p>
                  </a:txBody>
                  <a:tcPr marL="7808" marR="7808" marT="7808" marB="0" anchor="ctr">
                    <a:lnL>
                      <a:noFill/>
                    </a:lnL>
                    <a:lnR>
                      <a:noFill/>
                    </a:lnR>
                    <a:lnT>
                      <a:noFill/>
                    </a:lnT>
                    <a:lnB>
                      <a:noFill/>
                    </a:lnB>
                  </a:tcPr>
                </a:tc>
                <a:tc hMerge="1">
                  <a:txBody>
                    <a:bodyPr/>
                    <a:lstStyle/>
                    <a:p>
                      <a:pPr algn="ctr" fontAlgn="b"/>
                      <a:endParaRPr lang="en-US" sz="900" b="0" i="0" u="none" strike="noStrike">
                        <a:solidFill>
                          <a:srgbClr val="000000"/>
                        </a:solidFill>
                        <a:effectLst/>
                        <a:latin typeface="Arial"/>
                        <a:cs typeface="Arial"/>
                      </a:endParaRPr>
                    </a:p>
                  </a:txBody>
                  <a:tcPr marL="7808" marR="7808" marT="7808" marB="0" anchor="ctr">
                    <a:lnL>
                      <a:noFill/>
                    </a:lnL>
                    <a:lnR>
                      <a:noFill/>
                    </a:lnR>
                    <a:lnT>
                      <a:noFill/>
                    </a:lnT>
                    <a:lnB>
                      <a:noFill/>
                    </a:lnB>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gridSpan="2">
                  <a:txBody>
                    <a:bodyPr/>
                    <a:lstStyle/>
                    <a:p>
                      <a:endParaRPr lang="en-US" sz="900"/>
                    </a:p>
                  </a:txBody>
                  <a:tcPr marL="7808" marR="7808" marT="15616" marB="15616" anchor="ctr">
                    <a:lnL>
                      <a:noFill/>
                    </a:lnL>
                    <a:lnR>
                      <a:noFill/>
                    </a:lnR>
                    <a:lnT>
                      <a:noFill/>
                    </a:lnT>
                    <a:lnB>
                      <a:noFill/>
                    </a:lnB>
                  </a:tcPr>
                </a:tc>
                <a:tc hMerge="1">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extLst>
                  <a:ext uri="{0D108BD9-81ED-4DB2-BD59-A6C34878D82A}">
                    <a16:rowId xmlns:a16="http://schemas.microsoft.com/office/drawing/2014/main" val="10000"/>
                  </a:ext>
                </a:extLst>
              </a:tr>
              <a:tr h="153036">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r>
                        <a:rPr lang="en-US" sz="900" b="0" i="0" u="none" strike="noStrike" dirty="0">
                          <a:solidFill>
                            <a:srgbClr val="000000"/>
                          </a:solidFill>
                          <a:effectLst/>
                          <a:latin typeface="Arial"/>
                          <a:cs typeface="Arial"/>
                        </a:rPr>
                        <a:t>1</a:t>
                      </a:r>
                    </a:p>
                  </a:txBody>
                  <a:tcPr marL="7808" marR="7808" marT="15616" marB="15616" anchor="ctr">
                    <a:lnL>
                      <a:noFill/>
                    </a:lnL>
                    <a:lnR>
                      <a:noFill/>
                    </a:lnR>
                    <a:lnT>
                      <a:noFill/>
                    </a:lnT>
                    <a:lnB w="12700" cap="flat" cmpd="sng" algn="ctr">
                      <a:solidFill>
                        <a:scrgbClr r="0" g="0" b="0"/>
                      </a:solidFill>
                      <a:prstDash val="solid"/>
                      <a:round/>
                      <a:headEnd type="none" w="med" len="med"/>
                      <a:tailEnd type="none" w="med" len="med"/>
                    </a:lnB>
                  </a:tcPr>
                </a:tc>
                <a:tc gridSpan="2">
                  <a:txBody>
                    <a:bodyPr/>
                    <a:lstStyle/>
                    <a:p>
                      <a:pPr algn="ctr" fontAlgn="b"/>
                      <a:r>
                        <a:rPr lang="is-IS" sz="900" b="0" i="0" u="none" strike="noStrike">
                          <a:solidFill>
                            <a:srgbClr val="000000"/>
                          </a:solidFill>
                          <a:effectLst/>
                          <a:latin typeface="Arial"/>
                          <a:cs typeface="Arial"/>
                        </a:rPr>
                        <a:t>2</a:t>
                      </a:r>
                    </a:p>
                  </a:txBody>
                  <a:tcPr marL="7808" marR="7808" marT="15616" marB="15616" anchor="ctr">
                    <a:lnL>
                      <a:noFill/>
                    </a:lnL>
                    <a:lnR>
                      <a:noFill/>
                    </a:lnR>
                    <a:lnT>
                      <a:noFill/>
                    </a:lnT>
                    <a:lnB w="12700" cap="flat" cmpd="sng" algn="ctr">
                      <a:solidFill>
                        <a:scrgbClr r="0" g="0" b="0"/>
                      </a:solidFill>
                      <a:prstDash val="solid"/>
                      <a:round/>
                      <a:headEnd type="none" w="med" len="med"/>
                      <a:tailEnd type="none" w="med" len="med"/>
                    </a:lnB>
                  </a:tcPr>
                </a:tc>
                <a:tc hMerge="1">
                  <a:txBody>
                    <a:bodyPr/>
                    <a:lstStyle/>
                    <a:p>
                      <a:pPr algn="ctr" fontAlgn="b"/>
                      <a:endParaRPr lang="is-I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r>
                        <a:rPr lang="en-US" sz="900" b="0" i="0" u="none" strike="noStrike" dirty="0">
                          <a:solidFill>
                            <a:srgbClr val="000000"/>
                          </a:solidFill>
                          <a:effectLst/>
                          <a:latin typeface="Arial"/>
                          <a:cs typeface="Arial"/>
                        </a:rPr>
                        <a:t>3</a:t>
                      </a:r>
                    </a:p>
                  </a:txBody>
                  <a:tcPr marL="7808" marR="7808" marT="15616" marB="15616" anchor="ctr">
                    <a:lnL>
                      <a:noFill/>
                    </a:lnL>
                    <a:lnR>
                      <a:noFill/>
                    </a:lnR>
                    <a:lnT>
                      <a:noFill/>
                    </a:lnT>
                    <a:lnB w="12700" cap="flat" cmpd="sng" algn="ctr">
                      <a:solidFill>
                        <a:scrgbClr r="0" g="0" b="0"/>
                      </a:solidFill>
                      <a:prstDash val="solid"/>
                      <a:round/>
                      <a:headEnd type="none" w="med" len="med"/>
                      <a:tailEnd type="none" w="med" len="med"/>
                    </a:lnB>
                  </a:tcPr>
                </a:tc>
                <a:tc gridSpan="2">
                  <a:txBody>
                    <a:bodyPr/>
                    <a:lstStyle/>
                    <a:p>
                      <a:pPr algn="ctr" fontAlgn="b"/>
                      <a:r>
                        <a:rPr lang="en-US" sz="900" b="0" i="0" u="none" strike="noStrike">
                          <a:solidFill>
                            <a:srgbClr val="000000"/>
                          </a:solidFill>
                          <a:effectLst/>
                          <a:latin typeface="Arial"/>
                          <a:cs typeface="Arial"/>
                        </a:rPr>
                        <a:t>4</a:t>
                      </a:r>
                    </a:p>
                  </a:txBody>
                  <a:tcPr marL="7808" marR="7808" marT="15616" marB="15616" anchor="ctr">
                    <a:lnL>
                      <a:noFill/>
                    </a:lnL>
                    <a:lnR>
                      <a:noFill/>
                    </a:lnR>
                    <a:lnT>
                      <a:noFill/>
                    </a:lnT>
                    <a:lnB w="12700" cap="flat" cmpd="sng" algn="ctr">
                      <a:solidFill>
                        <a:scrgbClr r="0" g="0" b="0"/>
                      </a:solidFill>
                      <a:prstDash val="solid"/>
                      <a:round/>
                      <a:headEnd type="none" w="med" len="med"/>
                      <a:tailEnd type="none" w="med" len="med"/>
                    </a:lnB>
                  </a:tcPr>
                </a:tc>
                <a:tc hMerge="1">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r>
                        <a:rPr lang="en-US" sz="900" b="0" i="0" u="none" strike="noStrike">
                          <a:solidFill>
                            <a:srgbClr val="000000"/>
                          </a:solidFill>
                          <a:effectLst/>
                          <a:latin typeface="Arial"/>
                          <a:cs typeface="Arial"/>
                        </a:rPr>
                        <a:t>5</a:t>
                      </a:r>
                    </a:p>
                  </a:txBody>
                  <a:tcPr marL="7808" marR="7808" marT="15616" marB="15616"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a:cs typeface="Arial"/>
                        </a:rPr>
                        <a:t>6</a:t>
                      </a:r>
                    </a:p>
                  </a:txBody>
                  <a:tcPr marL="7808" marR="7808" marT="15616" marB="15616"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a:cs typeface="Arial"/>
                        </a:rPr>
                        <a:t>7</a:t>
                      </a:r>
                    </a:p>
                  </a:txBody>
                  <a:tcPr marL="7808" marR="7808" marT="15616" marB="15616"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a:cs typeface="Arial"/>
                        </a:rPr>
                        <a:t>8</a:t>
                      </a:r>
                    </a:p>
                  </a:txBody>
                  <a:tcPr marL="7808" marR="7808" marT="15616" marB="15616"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a:cs typeface="Arial"/>
                        </a:rPr>
                        <a:t>9</a:t>
                      </a:r>
                    </a:p>
                  </a:txBody>
                  <a:tcPr marL="7808" marR="7808" marT="15616" marB="15616"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a:cs typeface="Arial"/>
                        </a:rPr>
                        <a:t>10</a:t>
                      </a:r>
                    </a:p>
                  </a:txBody>
                  <a:tcPr marL="7808" marR="7808" marT="15616" marB="15616"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fontAlgn="b"/>
                      <a:r>
                        <a:rPr lang="cs-CZ" sz="900" b="0" i="0" u="none" strike="noStrike">
                          <a:solidFill>
                            <a:srgbClr val="000000"/>
                          </a:solidFill>
                          <a:effectLst/>
                          <a:latin typeface="Arial"/>
                          <a:cs typeface="Arial"/>
                        </a:rPr>
                        <a:t>11</a:t>
                      </a:r>
                    </a:p>
                  </a:txBody>
                  <a:tcPr marL="7808" marR="7808" marT="15616" marB="15616"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fontAlgn="b"/>
                      <a:r>
                        <a:rPr lang="is-IS" sz="900" b="0" i="0" u="none" strike="noStrike">
                          <a:solidFill>
                            <a:srgbClr val="000000"/>
                          </a:solidFill>
                          <a:effectLst/>
                          <a:latin typeface="Arial"/>
                          <a:cs typeface="Arial"/>
                        </a:rPr>
                        <a:t>12</a:t>
                      </a:r>
                    </a:p>
                  </a:txBody>
                  <a:tcPr marL="7808" marR="7808" marT="15616" marB="15616" anchor="ctr">
                    <a:lnL>
                      <a:noFill/>
                    </a:lnL>
                    <a:lnR>
                      <a:noFill/>
                    </a:lnR>
                    <a:lnT>
                      <a:noFill/>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153036">
                <a:tc>
                  <a:txBody>
                    <a:bodyPr/>
                    <a:lstStyle/>
                    <a:p>
                      <a:pPr algn="ctr" fontAlgn="b"/>
                      <a:r>
                        <a:rPr lang="en-US" sz="900" b="0" i="0" u="none" strike="noStrike">
                          <a:solidFill>
                            <a:srgbClr val="000000"/>
                          </a:solidFill>
                          <a:effectLst/>
                          <a:latin typeface="Arial"/>
                          <a:cs typeface="Arial"/>
                        </a:rPr>
                        <a:t>A</a:t>
                      </a:r>
                    </a:p>
                  </a:txBody>
                  <a:tcPr marL="7808" marR="7808" marT="15616" marB="15616" anchor="ctr">
                    <a:lnL>
                      <a:noFill/>
                    </a:lnL>
                    <a:lnR w="12700" cap="flat" cmpd="sng" algn="ctr">
                      <a:solidFill>
                        <a:scrgbClr r="0" g="0" b="0"/>
                      </a:solidFill>
                      <a:prstDash val="solid"/>
                      <a:round/>
                      <a:headEnd type="none" w="med" len="med"/>
                      <a:tailEnd type="none" w="med" len="med"/>
                    </a:lnR>
                    <a:lnT>
                      <a:noFill/>
                    </a:lnT>
                    <a:lnB>
                      <a:noFill/>
                    </a:lnB>
                  </a:tcPr>
                </a:tc>
                <a:tc gridSpan="8">
                  <a:txBody>
                    <a:bodyPr/>
                    <a:lstStyle/>
                    <a:p>
                      <a:pPr algn="ctr" fontAlgn="b"/>
                      <a:r>
                        <a:rPr lang="en-US" sz="900" b="0" i="0" u="none" strike="noStrike" dirty="0">
                          <a:solidFill>
                            <a:srgbClr val="000000"/>
                          </a:solidFill>
                          <a:effectLst/>
                          <a:latin typeface="Courier"/>
                          <a:cs typeface="Courier"/>
                        </a:rPr>
                        <a:t>experiment # 1</a:t>
                      </a:r>
                    </a:p>
                  </a:txBody>
                  <a:tcPr marL="7808" marR="7808" marT="7808" marB="0" anchor="ctr">
                    <a:lnL w="12700" cap="flat" cmpd="sng" algn="ctr">
                      <a:solidFill>
                        <a:scrgbClr r="0" g="0" b="0"/>
                      </a:solidFill>
                      <a:prstDash val="solid"/>
                      <a:round/>
                      <a:headEnd type="none" w="med" len="med"/>
                      <a:tailEnd type="none" w="med" len="med"/>
                    </a:lnL>
                    <a:lnR w="12700" cap="flat" cmpd="sng" algn="ctr">
                      <a:solidFill>
                        <a:scrgbClr r="0" g="0" b="0"/>
                      </a:solidFill>
                      <a:prstDash val="sysDash"/>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c hMerge="1">
                  <a:txBody>
                    <a:bodyPr/>
                    <a:lstStyle/>
                    <a:p>
                      <a:endParaRPr lang="en-US"/>
                    </a:p>
                  </a:txBody>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a:noFill/>
                    </a:lnL>
                    <a:lnR>
                      <a:noFill/>
                    </a:lnR>
                    <a:lnT>
                      <a:noFill/>
                    </a:lnT>
                    <a:lnB>
                      <a:noFill/>
                    </a:lnB>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endParaRPr lang="en-US"/>
                    </a:p>
                  </a:txBody>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r>
                        <a:rPr lang="en-US" sz="900" b="0" i="0" u="none" strike="noStrike" dirty="0">
                          <a:solidFill>
                            <a:srgbClr val="000000"/>
                          </a:solidFill>
                          <a:effectLst/>
                          <a:latin typeface="Arial"/>
                          <a:cs typeface="Arial"/>
                        </a:rPr>
                        <a:t>TE only</a:t>
                      </a:r>
                    </a:p>
                  </a:txBody>
                  <a:tcPr marL="7808" marR="7808" marT="15616" marB="15616" anchor="ctr">
                    <a:lnL w="12700" cap="flat" cmpd="sng" algn="ctr">
                      <a:solidFill>
                        <a:scrgbClr r="0" g="0" b="0"/>
                      </a:solidFill>
                      <a:prstDash val="sysDash"/>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c>
                  <a:txBody>
                    <a:bodyPr/>
                    <a:lstStyle/>
                    <a:p>
                      <a:pPr algn="ctr" fontAlgn="b"/>
                      <a:r>
                        <a:rPr lang="mr-IN" sz="900" b="0" i="0" u="none" strike="noStrike" dirty="0">
                          <a:solidFill>
                            <a:srgbClr val="000000"/>
                          </a:solidFill>
                          <a:effectLst/>
                          <a:latin typeface="Arial"/>
                          <a:cs typeface="Arial"/>
                        </a:rPr>
                        <a:t>1.00E+00</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c>
                  <a:txBody>
                    <a:bodyPr/>
                    <a:lstStyle/>
                    <a:p>
                      <a:pPr algn="ctr" fontAlgn="b"/>
                      <a:r>
                        <a:rPr lang="mr-IN" sz="900" b="0" i="0" u="none" strike="noStrike" dirty="0">
                          <a:solidFill>
                            <a:srgbClr val="000000"/>
                          </a:solidFill>
                          <a:effectLst/>
                          <a:latin typeface="Arial"/>
                          <a:cs typeface="Arial"/>
                        </a:rPr>
                        <a:t>1.00E+00</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extLst>
                  <a:ext uri="{0D108BD9-81ED-4DB2-BD59-A6C34878D82A}">
                    <a16:rowId xmlns:a16="http://schemas.microsoft.com/office/drawing/2014/main" val="10002"/>
                  </a:ext>
                </a:extLst>
              </a:tr>
              <a:tr h="153036">
                <a:tc>
                  <a:txBody>
                    <a:bodyPr/>
                    <a:lstStyle/>
                    <a:p>
                      <a:pPr algn="ctr" fontAlgn="b"/>
                      <a:r>
                        <a:rPr lang="en-US" sz="900" b="0" i="0" u="none" strike="noStrike">
                          <a:solidFill>
                            <a:srgbClr val="000000"/>
                          </a:solidFill>
                          <a:effectLst/>
                          <a:latin typeface="Arial"/>
                          <a:cs typeface="Arial"/>
                        </a:rPr>
                        <a:t>B</a:t>
                      </a:r>
                    </a:p>
                  </a:txBody>
                  <a:tcPr marL="7808" marR="7808" marT="15616" marB="15616" anchor="ctr">
                    <a:lnL>
                      <a:noFill/>
                    </a:lnL>
                    <a:lnR w="12700" cap="flat" cmpd="sng" algn="ctr">
                      <a:solidFill>
                        <a:scrgbClr r="0" g="0" b="0"/>
                      </a:solidFill>
                      <a:prstDash val="solid"/>
                      <a:round/>
                      <a:headEnd type="none" w="med" len="med"/>
                      <a:tailEnd type="none" w="med" len="med"/>
                    </a:lnR>
                    <a:lnT>
                      <a:noFill/>
                    </a:lnT>
                    <a:lnB>
                      <a:noFill/>
                    </a:lnB>
                  </a:tcPr>
                </a:tc>
                <a:tc gridSpan="8">
                  <a:txBody>
                    <a:bodyPr/>
                    <a:lstStyle/>
                    <a:p>
                      <a:pPr algn="ctr" fontAlgn="b"/>
                      <a:r>
                        <a:rPr lang="en-US" sz="900" b="0" i="0" u="none" strike="noStrike" dirty="0">
                          <a:solidFill>
                            <a:srgbClr val="000000"/>
                          </a:solidFill>
                          <a:effectLst/>
                          <a:latin typeface="Courier"/>
                          <a:cs typeface="Courier"/>
                        </a:rPr>
                        <a:t>experiment # 2</a:t>
                      </a:r>
                    </a:p>
                  </a:txBody>
                  <a:tcPr marL="7808" marR="7808" marT="7808" marB="0" anchor="ctr">
                    <a:lnL w="12700" cap="flat" cmpd="sng" algn="ctr">
                      <a:solidFill>
                        <a:scrgbClr r="0" g="0" b="0"/>
                      </a:solidFill>
                      <a:prstDash val="solid"/>
                      <a:round/>
                      <a:headEnd type="none" w="med" len="med"/>
                      <a:tailEnd type="none" w="med" len="med"/>
                    </a:lnL>
                    <a:lnR w="12700" cap="flat" cmpd="sng" algn="ctr">
                      <a:solidFill>
                        <a:scrgbClr r="0" g="0" b="0"/>
                      </a:solidFill>
                      <a:prstDash val="sysDash"/>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a:noFill/>
                    </a:lnL>
                    <a:lnR>
                      <a:noFill/>
                    </a:lnR>
                    <a:lnT>
                      <a:noFill/>
                    </a:lnT>
                    <a:lnB>
                      <a:noFill/>
                    </a:lnB>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endParaRPr lang="en-US"/>
                    </a:p>
                  </a:txBody>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r>
                        <a:rPr lang="en-US" sz="900" b="0" i="0" u="none" strike="noStrike" dirty="0">
                          <a:solidFill>
                            <a:srgbClr val="000000"/>
                          </a:solidFill>
                          <a:effectLst/>
                          <a:latin typeface="Arial"/>
                          <a:cs typeface="Arial"/>
                        </a:rPr>
                        <a:t>TE only</a:t>
                      </a:r>
                    </a:p>
                  </a:txBody>
                  <a:tcPr marL="7808" marR="7808" marT="15616" marB="15616" anchor="ctr">
                    <a:lnL w="12700" cap="flat" cmpd="sng" algn="ctr">
                      <a:solidFill>
                        <a:scrgbClr r="0" g="0" b="0"/>
                      </a:solidFill>
                      <a:prstDash val="sysDash"/>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mr-IN" sz="900" b="0" i="0" u="none" strike="noStrike" dirty="0">
                          <a:solidFill>
                            <a:srgbClr val="000000"/>
                          </a:solidFill>
                          <a:effectLst/>
                          <a:latin typeface="Arial"/>
                          <a:cs typeface="Arial"/>
                        </a:rPr>
                        <a:t>5.00E-01</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mr-IN" sz="900" b="0" i="0" u="none" strike="noStrike" dirty="0">
                          <a:solidFill>
                            <a:srgbClr val="000000"/>
                          </a:solidFill>
                          <a:effectLst/>
                          <a:latin typeface="Arial"/>
                          <a:cs typeface="Arial"/>
                        </a:rPr>
                        <a:t>5.00E-01</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3"/>
                  </a:ext>
                </a:extLst>
              </a:tr>
              <a:tr h="153036">
                <a:tc>
                  <a:txBody>
                    <a:bodyPr/>
                    <a:lstStyle/>
                    <a:p>
                      <a:pPr algn="ctr" fontAlgn="b"/>
                      <a:r>
                        <a:rPr lang="en-US" sz="900" b="0" i="0" u="none" strike="noStrike">
                          <a:solidFill>
                            <a:srgbClr val="000000"/>
                          </a:solidFill>
                          <a:effectLst/>
                          <a:latin typeface="Arial"/>
                          <a:cs typeface="Arial"/>
                        </a:rPr>
                        <a:t>C</a:t>
                      </a:r>
                    </a:p>
                  </a:txBody>
                  <a:tcPr marL="7808" marR="7808" marT="15616" marB="15616" anchor="ctr">
                    <a:lnL>
                      <a:noFill/>
                    </a:lnL>
                    <a:lnR w="12700" cap="flat" cmpd="sng" algn="ctr">
                      <a:solidFill>
                        <a:scrgbClr r="0" g="0" b="0"/>
                      </a:solidFill>
                      <a:prstDash val="solid"/>
                      <a:round/>
                      <a:headEnd type="none" w="med" len="med"/>
                      <a:tailEnd type="none" w="med" len="med"/>
                    </a:lnR>
                    <a:lnT>
                      <a:noFill/>
                    </a:lnT>
                    <a:lnB>
                      <a:noFill/>
                    </a:lnB>
                  </a:tcPr>
                </a:tc>
                <a:tc gridSpan="8">
                  <a:txBody>
                    <a:bodyPr/>
                    <a:lstStyle/>
                    <a:p>
                      <a:pPr algn="ctr" fontAlgn="b"/>
                      <a:r>
                        <a:rPr lang="nl-NL" sz="900" b="0" i="0" u="none" strike="noStrike" dirty="0">
                          <a:solidFill>
                            <a:srgbClr val="000000"/>
                          </a:solidFill>
                          <a:effectLst/>
                          <a:latin typeface="Courier"/>
                          <a:cs typeface="Courier"/>
                        </a:rPr>
                        <a:t>experiment # 3</a:t>
                      </a:r>
                    </a:p>
                  </a:txBody>
                  <a:tcPr marL="7808" marR="7808" marT="7808" marB="0" anchor="ctr">
                    <a:lnL w="12700" cap="flat" cmpd="sng" algn="ctr">
                      <a:solidFill>
                        <a:scrgbClr r="0" g="0" b="0"/>
                      </a:solidFill>
                      <a:prstDash val="solid"/>
                      <a:round/>
                      <a:headEnd type="none" w="med" len="med"/>
                      <a:tailEnd type="none" w="med" len="med"/>
                    </a:lnL>
                    <a:lnR w="12700" cap="flat" cmpd="sng" algn="ctr">
                      <a:solidFill>
                        <a:scrgbClr r="0" g="0" b="0"/>
                      </a:solidFill>
                      <a:prstDash val="sysDash"/>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a:noFill/>
                    </a:lnL>
                    <a:lnR>
                      <a:noFill/>
                    </a:lnR>
                    <a:lnT>
                      <a:noFill/>
                    </a:lnT>
                    <a:lnB>
                      <a:noFill/>
                    </a:lnB>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endParaRPr lang="en-US"/>
                    </a:p>
                  </a:txBody>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r>
                        <a:rPr lang="en-US" sz="900" b="0" i="0" u="none" strike="noStrike" dirty="0">
                          <a:solidFill>
                            <a:srgbClr val="000000"/>
                          </a:solidFill>
                          <a:effectLst/>
                          <a:latin typeface="Arial"/>
                          <a:cs typeface="Arial"/>
                        </a:rPr>
                        <a:t>TE only</a:t>
                      </a:r>
                    </a:p>
                  </a:txBody>
                  <a:tcPr marL="7808" marR="7808" marT="15616" marB="15616" anchor="ctr">
                    <a:lnL w="12700" cap="flat" cmpd="sng" algn="ctr">
                      <a:solidFill>
                        <a:scrgbClr r="0" g="0" b="0"/>
                      </a:solidFill>
                      <a:prstDash val="sysDash"/>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mr-IN" sz="900" b="0" i="0" u="none" strike="noStrike" dirty="0">
                          <a:solidFill>
                            <a:srgbClr val="000000"/>
                          </a:solidFill>
                          <a:effectLst/>
                          <a:latin typeface="Arial"/>
                          <a:cs typeface="Arial"/>
                        </a:rPr>
                        <a:t>2.50E-01</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mr-IN" sz="900" b="0" i="0" u="none" strike="noStrike" dirty="0">
                          <a:solidFill>
                            <a:srgbClr val="000000"/>
                          </a:solidFill>
                          <a:effectLst/>
                          <a:latin typeface="Arial"/>
                          <a:cs typeface="Arial"/>
                        </a:rPr>
                        <a:t>2.50E-01</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4"/>
                  </a:ext>
                </a:extLst>
              </a:tr>
              <a:tr h="153036">
                <a:tc>
                  <a:txBody>
                    <a:bodyPr/>
                    <a:lstStyle/>
                    <a:p>
                      <a:pPr algn="ctr" fontAlgn="b"/>
                      <a:r>
                        <a:rPr lang="en-US" sz="900" b="0" i="0" u="none" strike="noStrike">
                          <a:solidFill>
                            <a:srgbClr val="000000"/>
                          </a:solidFill>
                          <a:effectLst/>
                          <a:latin typeface="Arial"/>
                          <a:cs typeface="Arial"/>
                        </a:rPr>
                        <a:t>D</a:t>
                      </a:r>
                    </a:p>
                  </a:txBody>
                  <a:tcPr marL="7808" marR="7808" marT="15616" marB="15616" anchor="ctr">
                    <a:lnL>
                      <a:noFill/>
                    </a:lnL>
                    <a:lnR w="12700" cap="flat" cmpd="sng" algn="ctr">
                      <a:solidFill>
                        <a:scrgbClr r="0" g="0" b="0"/>
                      </a:solidFill>
                      <a:prstDash val="solid"/>
                      <a:round/>
                      <a:headEnd type="none" w="med" len="med"/>
                      <a:tailEnd type="none" w="med" len="med"/>
                    </a:lnR>
                    <a:lnT>
                      <a:noFill/>
                    </a:lnT>
                    <a:lnB>
                      <a:noFill/>
                    </a:lnB>
                  </a:tcPr>
                </a:tc>
                <a:tc gridSpan="8">
                  <a:txBody>
                    <a:bodyPr/>
                    <a:lstStyle/>
                    <a:p>
                      <a:pPr algn="ctr" fontAlgn="b"/>
                      <a:r>
                        <a:rPr lang="en-US" sz="900" b="0" i="0" u="none" strike="noStrike" dirty="0">
                          <a:solidFill>
                            <a:srgbClr val="000000"/>
                          </a:solidFill>
                          <a:effectLst/>
                          <a:latin typeface="Courier"/>
                          <a:cs typeface="Courier"/>
                        </a:rPr>
                        <a:t>experiment # 4</a:t>
                      </a:r>
                    </a:p>
                  </a:txBody>
                  <a:tcPr marL="7808" marR="7808" marT="7808" marB="0" anchor="ctr">
                    <a:lnL w="12700" cap="flat" cmpd="sng" algn="ctr">
                      <a:solidFill>
                        <a:scrgbClr r="0" g="0" b="0"/>
                      </a:solidFill>
                      <a:prstDash val="solid"/>
                      <a:round/>
                      <a:headEnd type="none" w="med" len="med"/>
                      <a:tailEnd type="none" w="med" len="med"/>
                    </a:lnL>
                    <a:lnR w="12700" cap="flat" cmpd="sng" algn="ctr">
                      <a:solidFill>
                        <a:scrgbClr r="0" g="0" b="0"/>
                      </a:solidFill>
                      <a:prstDash val="sysDash"/>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a:noFill/>
                    </a:lnL>
                    <a:lnR>
                      <a:noFill/>
                    </a:lnR>
                    <a:lnT>
                      <a:noFill/>
                    </a:lnT>
                    <a:lnB>
                      <a:noFill/>
                    </a:lnB>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endParaRPr lang="en-US"/>
                    </a:p>
                  </a:txBody>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r>
                        <a:rPr lang="en-US" sz="900" b="0" i="0" u="none" strike="noStrike" dirty="0">
                          <a:solidFill>
                            <a:srgbClr val="000000"/>
                          </a:solidFill>
                          <a:effectLst/>
                          <a:latin typeface="Arial"/>
                          <a:cs typeface="Arial"/>
                        </a:rPr>
                        <a:t>TE only</a:t>
                      </a:r>
                    </a:p>
                  </a:txBody>
                  <a:tcPr marL="7808" marR="7808" marT="15616" marB="15616" anchor="ctr">
                    <a:lnL w="12700" cap="flat" cmpd="sng" algn="ctr">
                      <a:solidFill>
                        <a:scrgbClr r="0" g="0" b="0"/>
                      </a:solidFill>
                      <a:prstDash val="sysDash"/>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mr-IN" sz="900" b="0" i="0" u="none" strike="noStrike" dirty="0">
                          <a:solidFill>
                            <a:srgbClr val="000000"/>
                          </a:solidFill>
                          <a:effectLst/>
                          <a:latin typeface="Arial"/>
                          <a:cs typeface="Arial"/>
                        </a:rPr>
                        <a:t>1.25E-01</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mr-IN" sz="900" b="0" i="0" u="none" strike="noStrike" dirty="0">
                          <a:solidFill>
                            <a:srgbClr val="000000"/>
                          </a:solidFill>
                          <a:effectLst/>
                          <a:latin typeface="Arial"/>
                          <a:cs typeface="Arial"/>
                        </a:rPr>
                        <a:t>1.25E-01</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5"/>
                  </a:ext>
                </a:extLst>
              </a:tr>
              <a:tr h="153036">
                <a:tc>
                  <a:txBody>
                    <a:bodyPr/>
                    <a:lstStyle/>
                    <a:p>
                      <a:pPr algn="ctr" fontAlgn="b"/>
                      <a:r>
                        <a:rPr lang="en-US" sz="900" b="0" i="0" u="none" strike="noStrike">
                          <a:solidFill>
                            <a:srgbClr val="000000"/>
                          </a:solidFill>
                          <a:effectLst/>
                          <a:latin typeface="Arial"/>
                          <a:cs typeface="Arial"/>
                        </a:rPr>
                        <a:t>E</a:t>
                      </a:r>
                    </a:p>
                  </a:txBody>
                  <a:tcPr marL="7808" marR="7808" marT="15616" marB="15616" anchor="ctr">
                    <a:lnL>
                      <a:noFill/>
                    </a:lnL>
                    <a:lnR w="12700" cap="flat" cmpd="sng" algn="ctr">
                      <a:solidFill>
                        <a:scrgbClr r="0" g="0" b="0"/>
                      </a:solidFill>
                      <a:prstDash val="solid"/>
                      <a:round/>
                      <a:headEnd type="none" w="med" len="med"/>
                      <a:tailEnd type="none" w="med" len="med"/>
                    </a:lnR>
                    <a:lnT>
                      <a:noFill/>
                    </a:lnT>
                    <a:lnB>
                      <a:noFill/>
                    </a:lnB>
                  </a:tcPr>
                </a:tc>
                <a:tc gridSpan="8">
                  <a:txBody>
                    <a:bodyPr/>
                    <a:lstStyle/>
                    <a:p>
                      <a:pPr algn="ctr" fontAlgn="b"/>
                      <a:r>
                        <a:rPr lang="en-US" sz="900" b="0" i="0" u="none" strike="noStrike" dirty="0">
                          <a:solidFill>
                            <a:srgbClr val="000000"/>
                          </a:solidFill>
                          <a:effectLst/>
                          <a:latin typeface="Courier"/>
                          <a:cs typeface="Courier"/>
                        </a:rPr>
                        <a:t>experiment # 5</a:t>
                      </a:r>
                    </a:p>
                  </a:txBody>
                  <a:tcPr marL="7808" marR="7808" marT="7808" marB="0" anchor="ctr">
                    <a:lnL w="12700" cap="flat" cmpd="sng" algn="ctr">
                      <a:solidFill>
                        <a:scrgbClr r="0" g="0" b="0"/>
                      </a:solidFill>
                      <a:prstDash val="solid"/>
                      <a:round/>
                      <a:headEnd type="none" w="med" len="med"/>
                      <a:tailEnd type="none" w="med" len="med"/>
                    </a:lnL>
                    <a:lnR w="12700" cap="flat" cmpd="sng" algn="ctr">
                      <a:solidFill>
                        <a:scrgbClr r="0" g="0" b="0"/>
                      </a:solidFill>
                      <a:prstDash val="sysDash"/>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a:noFill/>
                    </a:lnL>
                    <a:lnR>
                      <a:noFill/>
                    </a:lnR>
                    <a:lnT>
                      <a:noFill/>
                    </a:lnT>
                    <a:lnB>
                      <a:noFill/>
                    </a:lnB>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endParaRPr lang="en-US"/>
                    </a:p>
                  </a:txBody>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r>
                        <a:rPr lang="en-US" sz="900" b="0" i="0" u="none" strike="noStrike">
                          <a:solidFill>
                            <a:srgbClr val="000000"/>
                          </a:solidFill>
                          <a:effectLst/>
                          <a:latin typeface="Arial"/>
                          <a:cs typeface="Arial"/>
                        </a:rPr>
                        <a:t>TE only</a:t>
                      </a:r>
                    </a:p>
                  </a:txBody>
                  <a:tcPr marL="7808" marR="7808" marT="15616" marB="15616" anchor="ctr">
                    <a:lnL w="12700" cap="flat" cmpd="sng" algn="ctr">
                      <a:solidFill>
                        <a:scrgbClr r="0" g="0" b="0"/>
                      </a:solidFill>
                      <a:prstDash val="sysDash"/>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mr-IN" sz="900" b="0" i="0" u="none" strike="noStrike" dirty="0">
                          <a:solidFill>
                            <a:srgbClr val="000000"/>
                          </a:solidFill>
                          <a:effectLst/>
                          <a:latin typeface="Arial"/>
                          <a:cs typeface="Arial"/>
                        </a:rPr>
                        <a:t>6.25E-02</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mr-IN" sz="900" b="0" i="0" u="none" strike="noStrike" dirty="0">
                          <a:solidFill>
                            <a:srgbClr val="000000"/>
                          </a:solidFill>
                          <a:effectLst/>
                          <a:latin typeface="Arial"/>
                          <a:cs typeface="Arial"/>
                        </a:rPr>
                        <a:t>6.25E-02</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6"/>
                  </a:ext>
                </a:extLst>
              </a:tr>
              <a:tr h="153036">
                <a:tc>
                  <a:txBody>
                    <a:bodyPr/>
                    <a:lstStyle/>
                    <a:p>
                      <a:pPr algn="ctr" fontAlgn="b"/>
                      <a:r>
                        <a:rPr lang="en-US" sz="900" b="0" i="0" u="none" strike="noStrike">
                          <a:solidFill>
                            <a:srgbClr val="000000"/>
                          </a:solidFill>
                          <a:effectLst/>
                          <a:latin typeface="Arial"/>
                          <a:cs typeface="Arial"/>
                        </a:rPr>
                        <a:t>F</a:t>
                      </a:r>
                    </a:p>
                  </a:txBody>
                  <a:tcPr marL="7808" marR="7808" marT="15616" marB="15616" anchor="ctr">
                    <a:lnL>
                      <a:noFill/>
                    </a:lnL>
                    <a:lnR w="12700" cap="flat" cmpd="sng" algn="ctr">
                      <a:solidFill>
                        <a:scrgbClr r="0" g="0" b="0"/>
                      </a:solidFill>
                      <a:prstDash val="solid"/>
                      <a:round/>
                      <a:headEnd type="none" w="med" len="med"/>
                      <a:tailEnd type="none" w="med" len="med"/>
                    </a:lnR>
                    <a:lnT>
                      <a:noFill/>
                    </a:lnT>
                    <a:lnB>
                      <a:noFill/>
                    </a:lnB>
                  </a:tcPr>
                </a:tc>
                <a:tc gridSpan="8">
                  <a:txBody>
                    <a:bodyPr/>
                    <a:lstStyle/>
                    <a:p>
                      <a:pPr algn="ctr" fontAlgn="b"/>
                      <a:r>
                        <a:rPr lang="en-US" sz="900" b="0" i="0" u="none" strike="noStrike" dirty="0">
                          <a:solidFill>
                            <a:srgbClr val="000000"/>
                          </a:solidFill>
                          <a:effectLst/>
                          <a:latin typeface="Courier"/>
                          <a:cs typeface="Courier"/>
                        </a:rPr>
                        <a:t>experiment # 6</a:t>
                      </a:r>
                    </a:p>
                  </a:txBody>
                  <a:tcPr marL="7808" marR="7808" marT="7808" marB="0" anchor="ctr">
                    <a:lnL w="12700" cap="flat" cmpd="sng" algn="ctr">
                      <a:solidFill>
                        <a:scrgbClr r="0" g="0" b="0"/>
                      </a:solidFill>
                      <a:prstDash val="solid"/>
                      <a:round/>
                      <a:headEnd type="none" w="med" len="med"/>
                      <a:tailEnd type="none" w="med" len="med"/>
                    </a:lnL>
                    <a:lnR w="12700" cap="flat" cmpd="sng" algn="ctr">
                      <a:solidFill>
                        <a:scrgbClr r="0" g="0" b="0"/>
                      </a:solidFill>
                      <a:prstDash val="sysDash"/>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a:noFill/>
                    </a:lnL>
                    <a:lnR>
                      <a:noFill/>
                    </a:lnR>
                    <a:lnT>
                      <a:noFill/>
                    </a:lnT>
                    <a:lnB>
                      <a:noFill/>
                    </a:lnB>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endParaRPr lang="en-US"/>
                    </a:p>
                  </a:txBody>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r>
                        <a:rPr lang="en-US" sz="900" b="0" i="0" u="none" strike="noStrike" dirty="0">
                          <a:solidFill>
                            <a:srgbClr val="000000"/>
                          </a:solidFill>
                          <a:effectLst/>
                          <a:latin typeface="Arial"/>
                          <a:cs typeface="Arial"/>
                        </a:rPr>
                        <a:t>TE only</a:t>
                      </a:r>
                    </a:p>
                  </a:txBody>
                  <a:tcPr marL="7808" marR="7808" marT="15616" marB="15616" anchor="ctr">
                    <a:lnL w="12700" cap="flat" cmpd="sng" algn="ctr">
                      <a:solidFill>
                        <a:scrgbClr r="0" g="0" b="0"/>
                      </a:solidFill>
                      <a:prstDash val="sysDash"/>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mr-IN" sz="900" b="0" i="0" u="none" strike="noStrike">
                          <a:solidFill>
                            <a:srgbClr val="000000"/>
                          </a:solidFill>
                          <a:effectLst/>
                          <a:latin typeface="Arial"/>
                          <a:cs typeface="Arial"/>
                        </a:rPr>
                        <a:t>3.13E-02</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mr-IN" sz="900" b="0" i="0" u="none" strike="noStrike" dirty="0">
                          <a:solidFill>
                            <a:srgbClr val="000000"/>
                          </a:solidFill>
                          <a:effectLst/>
                          <a:latin typeface="Arial"/>
                          <a:cs typeface="Arial"/>
                        </a:rPr>
                        <a:t>3.13E-02</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7"/>
                  </a:ext>
                </a:extLst>
              </a:tr>
              <a:tr h="153036">
                <a:tc>
                  <a:txBody>
                    <a:bodyPr/>
                    <a:lstStyle/>
                    <a:p>
                      <a:pPr algn="ctr" fontAlgn="b"/>
                      <a:r>
                        <a:rPr lang="en-US" sz="900" b="0" i="0" u="none" strike="noStrike">
                          <a:solidFill>
                            <a:srgbClr val="000000"/>
                          </a:solidFill>
                          <a:effectLst/>
                          <a:latin typeface="Arial"/>
                          <a:cs typeface="Arial"/>
                        </a:rPr>
                        <a:t>G</a:t>
                      </a:r>
                    </a:p>
                  </a:txBody>
                  <a:tcPr marL="7808" marR="7808" marT="15616" marB="15616" anchor="ctr">
                    <a:lnL>
                      <a:noFill/>
                    </a:lnL>
                    <a:lnR w="12700" cap="flat" cmpd="sng" algn="ctr">
                      <a:solidFill>
                        <a:scrgbClr r="0" g="0" b="0"/>
                      </a:solidFill>
                      <a:prstDash val="solid"/>
                      <a:round/>
                      <a:headEnd type="none" w="med" len="med"/>
                      <a:tailEnd type="none" w="med" len="med"/>
                    </a:lnR>
                    <a:lnT>
                      <a:noFill/>
                    </a:lnT>
                    <a:lnB>
                      <a:noFill/>
                    </a:lnB>
                  </a:tcPr>
                </a:tc>
                <a:tc gridSpan="8">
                  <a:txBody>
                    <a:bodyPr/>
                    <a:lstStyle/>
                    <a:p>
                      <a:pPr algn="ctr" fontAlgn="b"/>
                      <a:r>
                        <a:rPr lang="en-US" sz="900" b="0" i="0" u="none" strike="noStrike" dirty="0">
                          <a:solidFill>
                            <a:srgbClr val="000000"/>
                          </a:solidFill>
                          <a:effectLst/>
                          <a:latin typeface="Courier"/>
                          <a:cs typeface="Courier"/>
                        </a:rPr>
                        <a:t>experiment # 7</a:t>
                      </a:r>
                    </a:p>
                  </a:txBody>
                  <a:tcPr marL="7808" marR="7808" marT="7808" marB="0" anchor="ctr">
                    <a:lnL w="12700" cap="flat" cmpd="sng" algn="ctr">
                      <a:solidFill>
                        <a:scrgbClr r="0" g="0" b="0"/>
                      </a:solidFill>
                      <a:prstDash val="solid"/>
                      <a:round/>
                      <a:headEnd type="none" w="med" len="med"/>
                      <a:tailEnd type="none" w="med" len="med"/>
                    </a:lnL>
                    <a:lnR w="12700" cap="flat" cmpd="sng" algn="ctr">
                      <a:solidFill>
                        <a:scrgbClr r="0" g="0" b="0"/>
                      </a:solidFill>
                      <a:prstDash val="sysDash"/>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a:noFill/>
                    </a:lnL>
                    <a:lnR>
                      <a:noFill/>
                    </a:lnR>
                    <a:lnT>
                      <a:noFill/>
                    </a:lnT>
                    <a:lnB>
                      <a:noFill/>
                    </a:lnB>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endParaRPr lang="en-US"/>
                    </a:p>
                  </a:txBody>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r>
                        <a:rPr lang="en-US" sz="900" b="0" i="0" u="none" strike="noStrike" dirty="0">
                          <a:solidFill>
                            <a:srgbClr val="000000"/>
                          </a:solidFill>
                          <a:effectLst/>
                          <a:latin typeface="Arial"/>
                          <a:cs typeface="Arial"/>
                        </a:rPr>
                        <a:t>TE only</a:t>
                      </a:r>
                    </a:p>
                  </a:txBody>
                  <a:tcPr marL="7808" marR="7808" marT="15616" marB="15616" anchor="ctr">
                    <a:lnL w="12700" cap="flat" cmpd="sng" algn="ctr">
                      <a:solidFill>
                        <a:scrgbClr r="0" g="0" b="0"/>
                      </a:solidFill>
                      <a:prstDash val="sysDash"/>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mr-IN" sz="900" b="0" i="0" u="none" strike="noStrike">
                          <a:solidFill>
                            <a:srgbClr val="000000"/>
                          </a:solidFill>
                          <a:effectLst/>
                          <a:latin typeface="Arial"/>
                          <a:cs typeface="Arial"/>
                        </a:rPr>
                        <a:t>1.56E-02</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mr-IN" sz="900" b="0" i="0" u="none" strike="noStrike" dirty="0">
                          <a:solidFill>
                            <a:srgbClr val="000000"/>
                          </a:solidFill>
                          <a:effectLst/>
                          <a:latin typeface="Arial"/>
                          <a:cs typeface="Arial"/>
                        </a:rPr>
                        <a:t>1.56E-02</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8"/>
                  </a:ext>
                </a:extLst>
              </a:tr>
              <a:tr h="153036">
                <a:tc>
                  <a:txBody>
                    <a:bodyPr/>
                    <a:lstStyle/>
                    <a:p>
                      <a:pPr algn="ctr" fontAlgn="b"/>
                      <a:r>
                        <a:rPr lang="en-US" sz="900" b="0" i="0" u="none" strike="noStrike">
                          <a:solidFill>
                            <a:srgbClr val="000000"/>
                          </a:solidFill>
                          <a:effectLst/>
                          <a:latin typeface="Arial"/>
                          <a:cs typeface="Arial"/>
                        </a:rPr>
                        <a:t>H</a:t>
                      </a:r>
                    </a:p>
                  </a:txBody>
                  <a:tcPr marL="7808" marR="7808" marT="15616" marB="15616" anchor="ctr">
                    <a:lnL>
                      <a:noFill/>
                    </a:lnL>
                    <a:lnR w="12700" cap="flat" cmpd="sng" algn="ctr">
                      <a:solidFill>
                        <a:scrgbClr r="0" g="0" b="0"/>
                      </a:solidFill>
                      <a:prstDash val="solid"/>
                      <a:round/>
                      <a:headEnd type="none" w="med" len="med"/>
                      <a:tailEnd type="none" w="med" len="med"/>
                    </a:lnR>
                    <a:lnT>
                      <a:noFill/>
                    </a:lnT>
                    <a:lnB>
                      <a:noFill/>
                    </a:lnB>
                  </a:tcPr>
                </a:tc>
                <a:tc gridSpan="8">
                  <a:txBody>
                    <a:bodyPr/>
                    <a:lstStyle/>
                    <a:p>
                      <a:pPr algn="ctr" fontAlgn="b"/>
                      <a:r>
                        <a:rPr lang="en-US" sz="900" b="0" i="0" u="none" strike="noStrike" dirty="0">
                          <a:solidFill>
                            <a:srgbClr val="000000"/>
                          </a:solidFill>
                          <a:effectLst/>
                          <a:latin typeface="Courier"/>
                          <a:cs typeface="Courier"/>
                        </a:rPr>
                        <a:t>experiment # 8</a:t>
                      </a:r>
                    </a:p>
                  </a:txBody>
                  <a:tcPr marL="7808" marR="7808" marT="7808" marB="0" anchor="ctr">
                    <a:lnL w="12700" cap="flat" cmpd="sng" algn="ctr">
                      <a:solidFill>
                        <a:scrgbClr r="0" g="0" b="0"/>
                      </a:solidFill>
                      <a:prstDash val="solid"/>
                      <a:round/>
                      <a:headEnd type="none" w="med" len="med"/>
                      <a:tailEnd type="none" w="med" len="med"/>
                    </a:lnL>
                    <a:lnR w="12700" cap="flat" cmpd="sng" algn="ctr">
                      <a:solidFill>
                        <a:scrgbClr r="0" g="0" b="0"/>
                      </a:solidFill>
                      <a:prstDash val="sysDash"/>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a:p>
                  </a:txBody>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a:noFill/>
                    </a:lnL>
                    <a:lnR>
                      <a:noFill/>
                    </a:lnR>
                    <a:lnT>
                      <a:noFill/>
                    </a:lnT>
                    <a:lnB>
                      <a:noFill/>
                    </a:lnB>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endParaRPr lang="en-US"/>
                    </a:p>
                  </a:txBody>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r>
                        <a:rPr lang="en-US" sz="900" b="0" i="0" u="none" strike="noStrike">
                          <a:solidFill>
                            <a:srgbClr val="000000"/>
                          </a:solidFill>
                          <a:effectLst/>
                          <a:latin typeface="Arial"/>
                          <a:cs typeface="Arial"/>
                        </a:rPr>
                        <a:t>TE only</a:t>
                      </a:r>
                    </a:p>
                  </a:txBody>
                  <a:tcPr marL="7808" marR="7808" marT="15616" marB="15616" anchor="ctr">
                    <a:lnL w="12700" cap="flat" cmpd="sng" algn="ctr">
                      <a:solidFill>
                        <a:scrgbClr r="0" g="0" b="0"/>
                      </a:solidFill>
                      <a:prstDash val="sysDash"/>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mr-IN" sz="900" b="0" i="0" u="none" strike="noStrike" dirty="0">
                          <a:solidFill>
                            <a:srgbClr val="000000"/>
                          </a:solidFill>
                          <a:effectLst/>
                          <a:latin typeface="Arial"/>
                          <a:cs typeface="Arial"/>
                        </a:rPr>
                        <a:t>7.81E-03</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mr-IN" sz="900" b="0" i="0" u="none" strike="noStrike" dirty="0">
                          <a:solidFill>
                            <a:srgbClr val="000000"/>
                          </a:solidFill>
                          <a:effectLst/>
                          <a:latin typeface="Arial"/>
                          <a:cs typeface="Arial"/>
                        </a:rPr>
                        <a:t>7.81E-03</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r h="129612">
                <a:tc>
                  <a:txBody>
                    <a:bodyPr/>
                    <a:lstStyle/>
                    <a:p>
                      <a:pPr algn="ctr" fontAlgn="b"/>
                      <a:endParaRPr lang="en-US" sz="900" b="0" i="0" u="none" strike="noStrike">
                        <a:solidFill>
                          <a:srgbClr val="000000"/>
                        </a:solidFill>
                        <a:effectLst/>
                        <a:latin typeface="Arial"/>
                        <a:cs typeface="Arial"/>
                      </a:endParaRPr>
                    </a:p>
                  </a:txBody>
                  <a:tcPr marL="7808" marR="7808" marT="7808" marB="0" anchor="ctr">
                    <a:lnL>
                      <a:noFill/>
                    </a:lnL>
                    <a:lnR>
                      <a:noFill/>
                    </a:lnR>
                    <a:lnT>
                      <a:noFill/>
                    </a:lnT>
                    <a:lnB>
                      <a:noFill/>
                    </a:lnB>
                  </a:tcPr>
                </a:tc>
                <a:tc gridSpan="2">
                  <a:txBody>
                    <a:bodyPr/>
                    <a:lstStyle/>
                    <a:p>
                      <a:pPr algn="ctr" fontAlgn="b"/>
                      <a:endParaRPr lang="en-US" sz="900" b="0" i="0" u="none" strike="noStrike">
                        <a:solidFill>
                          <a:srgbClr val="000000"/>
                        </a:solidFill>
                        <a:effectLst/>
                        <a:latin typeface="Arial"/>
                        <a:cs typeface="Arial"/>
                      </a:endParaRPr>
                    </a:p>
                  </a:txBody>
                  <a:tcPr marL="7808" marR="7808" marT="7808" marB="0" anchor="ctr">
                    <a:lnL>
                      <a:noFill/>
                    </a:lnL>
                    <a:lnR>
                      <a:noFill/>
                    </a:lnR>
                    <a:lnT w="12700" cap="flat" cmpd="sng" algn="ctr">
                      <a:solidFill>
                        <a:scrgbClr r="0" g="0" b="0"/>
                      </a:solidFill>
                      <a:prstDash val="solid"/>
                      <a:round/>
                      <a:headEnd type="none" w="med" len="med"/>
                      <a:tailEnd type="none" w="med" len="med"/>
                    </a:lnT>
                    <a:lnB>
                      <a:noFill/>
                    </a:lnB>
                  </a:tcPr>
                </a:tc>
                <a:tc hMerge="1">
                  <a:txBody>
                    <a:bodyPr/>
                    <a:lstStyle/>
                    <a:p>
                      <a:endParaRPr lang="en-US"/>
                    </a:p>
                  </a:txBody>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a:noFill/>
                    </a:lnL>
                    <a:lnR>
                      <a:noFill/>
                    </a:lnR>
                    <a:lnT w="12700" cap="flat" cmpd="sng" algn="ctr">
                      <a:solidFill>
                        <a:scrgbClr r="0" g="0" b="0"/>
                      </a:solidFill>
                      <a:prstDash val="solid"/>
                      <a:round/>
                      <a:headEnd type="none" w="med" len="med"/>
                      <a:tailEnd type="none" w="med" len="med"/>
                    </a:lnT>
                    <a:lnB>
                      <a:noFill/>
                    </a:lnB>
                  </a:tcPr>
                </a:tc>
                <a:tc gridSpan="2">
                  <a:txBody>
                    <a:bodyPr/>
                    <a:lstStyle/>
                    <a:p>
                      <a:pPr algn="ctr" fontAlgn="b"/>
                      <a:endParaRPr lang="en-US" sz="900" b="0" i="0" u="none" strike="noStrike">
                        <a:solidFill>
                          <a:srgbClr val="000000"/>
                        </a:solidFill>
                        <a:effectLst/>
                        <a:latin typeface="Arial"/>
                        <a:cs typeface="Arial"/>
                      </a:endParaRPr>
                    </a:p>
                  </a:txBody>
                  <a:tcPr marL="7808" marR="7808" marT="7808" marB="0" anchor="ctr">
                    <a:lnL>
                      <a:noFill/>
                    </a:lnL>
                    <a:lnR>
                      <a:noFill/>
                    </a:lnR>
                    <a:lnT w="12700" cap="flat" cmpd="sng" algn="ctr">
                      <a:solidFill>
                        <a:scrgbClr r="0" g="0" b="0"/>
                      </a:solidFill>
                      <a:prstDash val="solid"/>
                      <a:round/>
                      <a:headEnd type="none" w="med" len="med"/>
                      <a:tailEnd type="none" w="med" len="med"/>
                    </a:lnT>
                    <a:lnB>
                      <a:noFill/>
                    </a:lnB>
                  </a:tcPr>
                </a:tc>
                <a:tc hMerge="1">
                  <a:txBody>
                    <a:bodyPr/>
                    <a:lstStyle/>
                    <a:p>
                      <a:endParaRPr lang="en-US"/>
                    </a:p>
                  </a:txBody>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a:noFill/>
                    </a:lnL>
                    <a:lnR>
                      <a:noFill/>
                    </a:lnR>
                    <a:lnT w="12700" cap="flat" cmpd="sng" algn="ctr">
                      <a:solidFill>
                        <a:scrgbClr r="0" g="0" b="0"/>
                      </a:solidFill>
                      <a:prstDash val="solid"/>
                      <a:round/>
                      <a:headEnd type="none" w="med" len="med"/>
                      <a:tailEnd type="none" w="med" len="med"/>
                    </a:lnT>
                    <a:lnB>
                      <a:noFill/>
                    </a:lnB>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w="12700" cap="flat" cmpd="sng" algn="ctr">
                      <a:solidFill>
                        <a:scrgbClr r="0" g="0" b="0"/>
                      </a:solidFill>
                      <a:prstDash val="solid"/>
                      <a:round/>
                      <a:headEnd type="none" w="med" len="med"/>
                      <a:tailEnd type="none" w="med" len="med"/>
                    </a:lnT>
                    <a:lnB>
                      <a:noFill/>
                    </a:lnB>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w="12700" cap="flat" cmpd="sng" algn="ctr">
                      <a:solidFill>
                        <a:scrgbClr r="0" g="0" b="0"/>
                      </a:solidFill>
                      <a:prstDash val="solid"/>
                      <a:round/>
                      <a:headEnd type="none" w="med" len="med"/>
                      <a:tailEnd type="none" w="med" len="med"/>
                    </a:lnT>
                    <a:lnB>
                      <a:noFill/>
                    </a:lnB>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w="12700" cap="flat" cmpd="sng" algn="ctr">
                      <a:solidFill>
                        <a:scrgbClr r="0" g="0" b="0"/>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a:noFill/>
                    </a:lnL>
                    <a:lnR>
                      <a:noFill/>
                    </a:lnR>
                    <a:lnT w="12700" cap="flat" cmpd="sng" algn="ctr">
                      <a:solidFill>
                        <a:scrgbClr r="0" g="0" b="0"/>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a:noFill/>
                    </a:lnL>
                    <a:lnR>
                      <a:noFill/>
                    </a:lnR>
                    <a:lnT w="12700" cap="flat" cmpd="sng" algn="ctr">
                      <a:solidFill>
                        <a:scrgbClr r="0" g="0" b="0"/>
                      </a:solidFill>
                      <a:prstDash val="solid"/>
                      <a:round/>
                      <a:headEnd type="none" w="med" len="med"/>
                      <a:tailEnd type="none" w="med" len="med"/>
                    </a:lnT>
                    <a:lnB>
                      <a:noFill/>
                    </a:lnB>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w="12700" cap="flat" cmpd="sng" algn="ctr">
                      <a:solidFill>
                        <a:scrgbClr r="0" g="0" b="0"/>
                      </a:solidFill>
                      <a:prstDash val="solid"/>
                      <a:round/>
                      <a:headEnd type="none" w="med" len="med"/>
                      <a:tailEnd type="none" w="med" len="med"/>
                    </a:lnT>
                    <a:lnB>
                      <a:noFill/>
                    </a:lnB>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w="12700" cap="flat" cmpd="sng" algn="ctr">
                      <a:solidFill>
                        <a:scrgbClr r="0" g="0" b="0"/>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a:noFill/>
                    </a:lnL>
                    <a:lnR>
                      <a:noFill/>
                    </a:lnR>
                    <a:lnT w="12700" cap="flat" cmpd="sng" algn="ctr">
                      <a:solidFill>
                        <a:scrgbClr r="0" g="0" b="0"/>
                      </a:solidFill>
                      <a:prstDash val="solid"/>
                      <a:round/>
                      <a:headEnd type="none" w="med" len="med"/>
                      <a:tailEnd type="none" w="med" len="med"/>
                    </a:lnT>
                    <a:lnB>
                      <a:noFill/>
                    </a:lnB>
                  </a:tcPr>
                </a:tc>
                <a:extLst>
                  <a:ext uri="{0D108BD9-81ED-4DB2-BD59-A6C34878D82A}">
                    <a16:rowId xmlns:a16="http://schemas.microsoft.com/office/drawing/2014/main" val="10010"/>
                  </a:ext>
                </a:extLst>
              </a:tr>
              <a:tr h="153036">
                <a:tc>
                  <a:txBody>
                    <a:bodyPr/>
                    <a:lstStyle/>
                    <a:p>
                      <a:pPr algn="ctr" fontAlgn="b"/>
                      <a:r>
                        <a:rPr lang="en-US" sz="900" b="1" i="0" u="none" strike="noStrike" dirty="0">
                          <a:solidFill>
                            <a:srgbClr val="000000"/>
                          </a:solidFill>
                          <a:effectLst/>
                          <a:latin typeface="Arial"/>
                          <a:cs typeface="Arial"/>
                        </a:rPr>
                        <a:t>PLATE #2</a:t>
                      </a:r>
                    </a:p>
                  </a:txBody>
                  <a:tcPr marL="7808" marR="7808" marT="15616" marB="15616" anchor="ctr">
                    <a:lnL>
                      <a:noFill/>
                    </a:lnL>
                    <a:lnR>
                      <a:noFill/>
                    </a:lnR>
                    <a:lnT>
                      <a:noFill/>
                    </a:lnT>
                    <a:lnB>
                      <a:noFill/>
                    </a:lnB>
                  </a:tcPr>
                </a:tc>
                <a:tc gridSpan="2">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hMerge="1">
                  <a:txBody>
                    <a:bodyPr/>
                    <a:lstStyle/>
                    <a:p>
                      <a:endParaRPr lang="en-US"/>
                    </a:p>
                  </a:txBody>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a:noFill/>
                    </a:lnL>
                    <a:lnR>
                      <a:noFill/>
                    </a:lnR>
                    <a:lnT>
                      <a:noFill/>
                    </a:lnT>
                    <a:lnB>
                      <a:noFill/>
                    </a:lnB>
                  </a:tcPr>
                </a:tc>
                <a:tc gridSpan="2">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hMerge="1">
                  <a:txBody>
                    <a:bodyPr/>
                    <a:lstStyle/>
                    <a:p>
                      <a:endParaRPr lang="en-US"/>
                    </a:p>
                  </a:txBody>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extLst>
                  <a:ext uri="{0D108BD9-81ED-4DB2-BD59-A6C34878D82A}">
                    <a16:rowId xmlns:a16="http://schemas.microsoft.com/office/drawing/2014/main" val="10011"/>
                  </a:ext>
                </a:extLst>
              </a:tr>
              <a:tr h="153036">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a:noFill/>
                    </a:lnR>
                    <a:lnT>
                      <a:noFill/>
                    </a:lnT>
                    <a:lnB>
                      <a:noFill/>
                    </a:lnB>
                  </a:tcPr>
                </a:tc>
                <a:tc gridSpan="2">
                  <a:txBody>
                    <a:bodyPr/>
                    <a:lstStyle/>
                    <a:p>
                      <a:pPr algn="ctr" fontAlgn="b"/>
                      <a:r>
                        <a:rPr lang="en-US" sz="900" b="0" i="0" u="none" strike="noStrike">
                          <a:solidFill>
                            <a:srgbClr val="000000"/>
                          </a:solidFill>
                          <a:effectLst/>
                          <a:latin typeface="Arial"/>
                          <a:cs typeface="Arial"/>
                        </a:rPr>
                        <a:t>1</a:t>
                      </a:r>
                    </a:p>
                  </a:txBody>
                  <a:tcPr marL="7808" marR="7808" marT="15616" marB="15616" anchor="ctr">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b"/>
                      <a:r>
                        <a:rPr lang="is-IS" sz="900" b="0" i="0" u="none" strike="noStrike">
                          <a:solidFill>
                            <a:srgbClr val="000000"/>
                          </a:solidFill>
                          <a:effectLst/>
                          <a:latin typeface="Arial"/>
                          <a:cs typeface="Arial"/>
                        </a:rPr>
                        <a:t>2</a:t>
                      </a:r>
                    </a:p>
                  </a:txBody>
                  <a:tcPr marL="7808" marR="7808" marT="15616" marB="15616" anchor="ctr">
                    <a:lnL>
                      <a:noFill/>
                    </a:lnL>
                    <a:lnR>
                      <a:noFill/>
                    </a:lnR>
                    <a:lnT>
                      <a:noFill/>
                    </a:lnT>
                    <a:lnB w="12700" cap="flat" cmpd="sng" algn="ctr">
                      <a:solidFill>
                        <a:schemeClr val="tx1"/>
                      </a:solidFill>
                      <a:prstDash val="solid"/>
                      <a:round/>
                      <a:headEnd type="none" w="med" len="med"/>
                      <a:tailEnd type="none" w="med" len="med"/>
                    </a:lnB>
                  </a:tcPr>
                </a:tc>
                <a:tc gridSpan="2">
                  <a:txBody>
                    <a:bodyPr/>
                    <a:lstStyle/>
                    <a:p>
                      <a:pPr algn="ctr" fontAlgn="b"/>
                      <a:r>
                        <a:rPr lang="en-US" sz="900" b="0" i="0" u="none" strike="noStrike">
                          <a:solidFill>
                            <a:srgbClr val="000000"/>
                          </a:solidFill>
                          <a:effectLst/>
                          <a:latin typeface="Arial"/>
                          <a:cs typeface="Arial"/>
                        </a:rPr>
                        <a:t>3</a:t>
                      </a:r>
                    </a:p>
                  </a:txBody>
                  <a:tcPr marL="7808" marR="7808" marT="15616" marB="15616" anchor="ctr">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b"/>
                      <a:r>
                        <a:rPr lang="en-US" sz="900" b="0" i="0" u="none" strike="noStrike">
                          <a:solidFill>
                            <a:srgbClr val="000000"/>
                          </a:solidFill>
                          <a:effectLst/>
                          <a:latin typeface="Arial"/>
                          <a:cs typeface="Arial"/>
                        </a:rPr>
                        <a:t>4</a:t>
                      </a:r>
                    </a:p>
                  </a:txBody>
                  <a:tcPr marL="7808" marR="7808" marT="15616" marB="15616"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a:cs typeface="Arial"/>
                        </a:rPr>
                        <a:t>5</a:t>
                      </a:r>
                    </a:p>
                  </a:txBody>
                  <a:tcPr marL="7808" marR="7808" marT="15616" marB="15616"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a:cs typeface="Arial"/>
                        </a:rPr>
                        <a:t>6</a:t>
                      </a:r>
                    </a:p>
                  </a:txBody>
                  <a:tcPr marL="7808" marR="7808" marT="15616" marB="15616"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a:cs typeface="Arial"/>
                        </a:rPr>
                        <a:t>7</a:t>
                      </a:r>
                    </a:p>
                  </a:txBody>
                  <a:tcPr marL="7808" marR="7808" marT="15616" marB="15616"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a:cs typeface="Arial"/>
                        </a:rPr>
                        <a:t>8</a:t>
                      </a:r>
                    </a:p>
                  </a:txBody>
                  <a:tcPr marL="7808" marR="7808" marT="15616" marB="15616"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a:cs typeface="Arial"/>
                        </a:rPr>
                        <a:t>9</a:t>
                      </a:r>
                    </a:p>
                  </a:txBody>
                  <a:tcPr marL="7808" marR="7808" marT="15616" marB="15616"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a:cs typeface="Arial"/>
                        </a:rPr>
                        <a:t>10</a:t>
                      </a:r>
                    </a:p>
                  </a:txBody>
                  <a:tcPr marL="7808" marR="7808" marT="15616" marB="15616"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cs-CZ" sz="900" b="0" i="0" u="none" strike="noStrike">
                          <a:solidFill>
                            <a:srgbClr val="000000"/>
                          </a:solidFill>
                          <a:effectLst/>
                          <a:latin typeface="Arial"/>
                          <a:cs typeface="Arial"/>
                        </a:rPr>
                        <a:t>11</a:t>
                      </a:r>
                    </a:p>
                  </a:txBody>
                  <a:tcPr marL="7808" marR="7808" marT="15616" marB="15616"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is-IS" sz="900" b="0" i="0" u="none" strike="noStrike">
                          <a:solidFill>
                            <a:srgbClr val="000000"/>
                          </a:solidFill>
                          <a:effectLst/>
                          <a:latin typeface="Arial"/>
                          <a:cs typeface="Arial"/>
                        </a:rPr>
                        <a:t>12</a:t>
                      </a:r>
                    </a:p>
                  </a:txBody>
                  <a:tcPr marL="7808" marR="7808" marT="15616" marB="15616"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53036">
                <a:tc>
                  <a:txBody>
                    <a:bodyPr/>
                    <a:lstStyle/>
                    <a:p>
                      <a:pPr algn="ctr" fontAlgn="b"/>
                      <a:r>
                        <a:rPr lang="en-US" sz="900" b="0" i="0" u="none" strike="noStrike">
                          <a:solidFill>
                            <a:srgbClr val="000000"/>
                          </a:solidFill>
                          <a:effectLst/>
                          <a:latin typeface="Arial"/>
                          <a:cs typeface="Arial"/>
                        </a:rPr>
                        <a:t>A</a:t>
                      </a:r>
                    </a:p>
                  </a:txBody>
                  <a:tcPr marL="7808" marR="7808" marT="15616" marB="15616" anchor="ctr">
                    <a:lnL>
                      <a:noFill/>
                    </a:lnL>
                    <a:lnR w="12700" cap="flat" cmpd="sng" algn="ctr">
                      <a:solidFill>
                        <a:schemeClr val="tx1"/>
                      </a:solidFill>
                      <a:prstDash val="solid"/>
                      <a:round/>
                      <a:headEnd type="none" w="med" len="med"/>
                      <a:tailEnd type="none" w="med" len="med"/>
                    </a:lnR>
                    <a:lnT>
                      <a:noFill/>
                    </a:lnT>
                    <a:lnB>
                      <a:noFill/>
                    </a:lnB>
                  </a:tcPr>
                </a:tc>
                <a:tc gridSpan="2">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chemeClr val="tx1"/>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gridSpan="2">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a:txBody>
                    <a:bodyPr/>
                    <a:lstStyle/>
                    <a:p>
                      <a:pPr algn="ctr" fontAlgn="b"/>
                      <a:r>
                        <a:rPr lang="mr-IN" sz="900" b="0" i="0" u="none" strike="noStrike" dirty="0">
                          <a:solidFill>
                            <a:srgbClr val="000000"/>
                          </a:solidFill>
                          <a:effectLst/>
                          <a:latin typeface="Arial"/>
                          <a:cs typeface="Arial"/>
                        </a:rPr>
                        <a:t>1.00E+00</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mr-IN" sz="900" b="0" i="0" u="none" strike="noStrike" dirty="0">
                          <a:solidFill>
                            <a:srgbClr val="000000"/>
                          </a:solidFill>
                          <a:effectLst/>
                          <a:latin typeface="Arial"/>
                          <a:cs typeface="Arial"/>
                        </a:rPr>
                        <a:t>1.00E+00</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a:cs typeface="Arial"/>
                        </a:rPr>
                        <a:t>TE only</a:t>
                      </a: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crgbClr r="0" g="0" b="0"/>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gridSpan="6">
                  <a:txBody>
                    <a:bodyPr/>
                    <a:lstStyle/>
                    <a:p>
                      <a:pPr algn="ctr" fontAlgn="b"/>
                      <a:r>
                        <a:rPr lang="en-US" sz="900" b="0" i="0" u="none" strike="noStrike" dirty="0">
                          <a:solidFill>
                            <a:srgbClr val="000000"/>
                          </a:solidFill>
                          <a:effectLst/>
                          <a:latin typeface="Courier"/>
                          <a:cs typeface="Courier"/>
                        </a:rPr>
                        <a:t>experiment # 9</a:t>
                      </a:r>
                    </a:p>
                  </a:txBody>
                  <a:tcPr marL="7808" marR="7808" marT="7808" marB="0" anchor="ctr">
                    <a:lnL w="12700" cap="flat" cmpd="sng" algn="ctr">
                      <a:solidFill>
                        <a:scrgbClr r="0" g="0" b="0"/>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extLst>
                  <a:ext uri="{0D108BD9-81ED-4DB2-BD59-A6C34878D82A}">
                    <a16:rowId xmlns:a16="http://schemas.microsoft.com/office/drawing/2014/main" val="10013"/>
                  </a:ext>
                </a:extLst>
              </a:tr>
              <a:tr h="153036">
                <a:tc>
                  <a:txBody>
                    <a:bodyPr/>
                    <a:lstStyle/>
                    <a:p>
                      <a:pPr algn="ctr" fontAlgn="b"/>
                      <a:r>
                        <a:rPr lang="en-US" sz="900" b="0" i="0" u="none" strike="noStrike">
                          <a:solidFill>
                            <a:srgbClr val="000000"/>
                          </a:solidFill>
                          <a:effectLst/>
                          <a:latin typeface="Arial"/>
                          <a:cs typeface="Arial"/>
                        </a:rPr>
                        <a:t>B</a:t>
                      </a:r>
                    </a:p>
                  </a:txBody>
                  <a:tcPr marL="7808" marR="7808" marT="15616" marB="15616" anchor="ctr">
                    <a:lnL>
                      <a:noFill/>
                    </a:lnL>
                    <a:lnR w="12700" cap="flat" cmpd="sng" algn="ctr">
                      <a:solidFill>
                        <a:schemeClr val="tx1"/>
                      </a:solidFill>
                      <a:prstDash val="solid"/>
                      <a:round/>
                      <a:headEnd type="none" w="med" len="med"/>
                      <a:tailEnd type="none" w="med" len="med"/>
                    </a:lnR>
                    <a:lnT>
                      <a:noFill/>
                    </a:lnT>
                    <a:lnB>
                      <a:noFill/>
                    </a:lnB>
                  </a:tcPr>
                </a:tc>
                <a:tc gridSpan="2">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chemeClr val="tx1"/>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gridSpan="2">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a:txBody>
                    <a:bodyPr/>
                    <a:lstStyle/>
                    <a:p>
                      <a:pPr algn="ctr" fontAlgn="b"/>
                      <a:r>
                        <a:rPr lang="mr-IN" sz="900" b="0" i="0" u="none" strike="noStrike" dirty="0">
                          <a:solidFill>
                            <a:srgbClr val="000000"/>
                          </a:solidFill>
                          <a:effectLst/>
                          <a:latin typeface="Arial"/>
                          <a:cs typeface="Arial"/>
                        </a:rPr>
                        <a:t>5.00E-01</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mr-IN" sz="900" b="0" i="0" u="none" strike="noStrike">
                          <a:solidFill>
                            <a:srgbClr val="000000"/>
                          </a:solidFill>
                          <a:effectLst/>
                          <a:latin typeface="Arial"/>
                          <a:cs typeface="Arial"/>
                        </a:rPr>
                        <a:t>5.00E-01</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a:cs typeface="Arial"/>
                        </a:rPr>
                        <a:t>TE only</a:t>
                      </a: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crgbClr r="0" g="0" b="0"/>
                      </a:solidFill>
                      <a:prstDash val="sysDash"/>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gridSpan="6">
                  <a:txBody>
                    <a:bodyPr/>
                    <a:lstStyle/>
                    <a:p>
                      <a:pPr algn="ctr" fontAlgn="b"/>
                      <a:r>
                        <a:rPr lang="en-US" sz="900" b="0" i="0" u="none" strike="noStrike" dirty="0">
                          <a:solidFill>
                            <a:srgbClr val="000000"/>
                          </a:solidFill>
                          <a:effectLst/>
                          <a:latin typeface="Courier"/>
                          <a:cs typeface="Courier"/>
                        </a:rPr>
                        <a:t>experiment # 10</a:t>
                      </a:r>
                    </a:p>
                  </a:txBody>
                  <a:tcPr marL="7808" marR="7808" marT="7808" marB="0" anchor="ctr">
                    <a:lnL w="12700" cap="flat" cmpd="sng" algn="ctr">
                      <a:solidFill>
                        <a:scrgbClr r="0" g="0" b="0"/>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en-US" sz="900" b="0" i="0" u="none" strike="noStrike">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extLst>
                  <a:ext uri="{0D108BD9-81ED-4DB2-BD59-A6C34878D82A}">
                    <a16:rowId xmlns:a16="http://schemas.microsoft.com/office/drawing/2014/main" val="10014"/>
                  </a:ext>
                </a:extLst>
              </a:tr>
              <a:tr h="153036">
                <a:tc>
                  <a:txBody>
                    <a:bodyPr/>
                    <a:lstStyle/>
                    <a:p>
                      <a:pPr algn="ctr" fontAlgn="b"/>
                      <a:r>
                        <a:rPr lang="en-US" sz="900" b="0" i="0" u="none" strike="noStrike">
                          <a:solidFill>
                            <a:srgbClr val="000000"/>
                          </a:solidFill>
                          <a:effectLst/>
                          <a:latin typeface="Arial"/>
                          <a:cs typeface="Arial"/>
                        </a:rPr>
                        <a:t>C</a:t>
                      </a:r>
                    </a:p>
                  </a:txBody>
                  <a:tcPr marL="7808" marR="7808" marT="15616" marB="15616" anchor="ctr">
                    <a:lnL>
                      <a:noFill/>
                    </a:lnL>
                    <a:lnR w="12700" cap="flat" cmpd="sng" algn="ctr">
                      <a:solidFill>
                        <a:schemeClr val="tx1"/>
                      </a:solidFill>
                      <a:prstDash val="solid"/>
                      <a:round/>
                      <a:headEnd type="none" w="med" len="med"/>
                      <a:tailEnd type="none" w="med" len="med"/>
                    </a:lnR>
                    <a:lnT>
                      <a:noFill/>
                    </a:lnT>
                    <a:lnB>
                      <a:noFill/>
                    </a:lnB>
                  </a:tcPr>
                </a:tc>
                <a:tc gridSpan="2">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chemeClr val="tx1"/>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gridSpan="2">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a:txBody>
                    <a:bodyPr/>
                    <a:lstStyle/>
                    <a:p>
                      <a:pPr algn="ctr" fontAlgn="b"/>
                      <a:r>
                        <a:rPr lang="mr-IN" sz="900" b="0" i="0" u="none" strike="noStrike">
                          <a:solidFill>
                            <a:srgbClr val="000000"/>
                          </a:solidFill>
                          <a:effectLst/>
                          <a:latin typeface="Arial"/>
                          <a:cs typeface="Arial"/>
                        </a:rPr>
                        <a:t>2.50E-01</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mr-IN" sz="900" b="0" i="0" u="none" strike="noStrike">
                          <a:solidFill>
                            <a:srgbClr val="000000"/>
                          </a:solidFill>
                          <a:effectLst/>
                          <a:latin typeface="Arial"/>
                          <a:cs typeface="Arial"/>
                        </a:rPr>
                        <a:t>2.50E-01</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a:cs typeface="Arial"/>
                        </a:rPr>
                        <a:t>TE only</a:t>
                      </a: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crgbClr r="0" g="0" b="0"/>
                      </a:solidFill>
                      <a:prstDash val="sysDash"/>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gridSpan="6">
                  <a:txBody>
                    <a:bodyPr/>
                    <a:lstStyle/>
                    <a:p>
                      <a:pPr algn="ctr" fontAlgn="b"/>
                      <a:r>
                        <a:rPr lang="pt-BR" sz="900" b="0" i="0" u="none" strike="noStrike" dirty="0" err="1">
                          <a:solidFill>
                            <a:srgbClr val="000000"/>
                          </a:solidFill>
                          <a:effectLst/>
                          <a:latin typeface="Courier"/>
                          <a:cs typeface="Courier"/>
                        </a:rPr>
                        <a:t>experiment</a:t>
                      </a:r>
                      <a:r>
                        <a:rPr lang="pt-BR" sz="900" b="0" i="0" u="none" strike="noStrike" dirty="0">
                          <a:solidFill>
                            <a:srgbClr val="000000"/>
                          </a:solidFill>
                          <a:effectLst/>
                          <a:latin typeface="Courier"/>
                          <a:cs typeface="Courier"/>
                        </a:rPr>
                        <a:t> # 11</a:t>
                      </a:r>
                    </a:p>
                  </a:txBody>
                  <a:tcPr marL="7808" marR="7808" marT="7808" marB="0" anchor="ctr">
                    <a:lnL w="12700" cap="flat" cmpd="sng" algn="ctr">
                      <a:solidFill>
                        <a:scrgbClr r="0" g="0" b="0"/>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extLst>
                  <a:ext uri="{0D108BD9-81ED-4DB2-BD59-A6C34878D82A}">
                    <a16:rowId xmlns:a16="http://schemas.microsoft.com/office/drawing/2014/main" val="10015"/>
                  </a:ext>
                </a:extLst>
              </a:tr>
              <a:tr h="153036">
                <a:tc>
                  <a:txBody>
                    <a:bodyPr/>
                    <a:lstStyle/>
                    <a:p>
                      <a:pPr algn="ctr" fontAlgn="b"/>
                      <a:r>
                        <a:rPr lang="en-US" sz="900" b="0" i="0" u="none" strike="noStrike">
                          <a:solidFill>
                            <a:srgbClr val="000000"/>
                          </a:solidFill>
                          <a:effectLst/>
                          <a:latin typeface="Arial"/>
                          <a:cs typeface="Arial"/>
                        </a:rPr>
                        <a:t>D</a:t>
                      </a:r>
                    </a:p>
                  </a:txBody>
                  <a:tcPr marL="7808" marR="7808" marT="15616" marB="15616" anchor="ctr">
                    <a:lnL>
                      <a:noFill/>
                    </a:lnL>
                    <a:lnR w="12700" cap="flat" cmpd="sng" algn="ctr">
                      <a:solidFill>
                        <a:schemeClr val="tx1"/>
                      </a:solidFill>
                      <a:prstDash val="solid"/>
                      <a:round/>
                      <a:headEnd type="none" w="med" len="med"/>
                      <a:tailEnd type="none" w="med" len="med"/>
                    </a:lnR>
                    <a:lnT>
                      <a:noFill/>
                    </a:lnT>
                    <a:lnB>
                      <a:noFill/>
                    </a:lnB>
                  </a:tcPr>
                </a:tc>
                <a:tc gridSpan="2">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chemeClr val="tx1"/>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gridSpan="2">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a:txBody>
                    <a:bodyPr/>
                    <a:lstStyle/>
                    <a:p>
                      <a:pPr algn="ctr" fontAlgn="b"/>
                      <a:r>
                        <a:rPr lang="mr-IN" sz="900" b="0" i="0" u="none" strike="noStrike">
                          <a:solidFill>
                            <a:srgbClr val="000000"/>
                          </a:solidFill>
                          <a:effectLst/>
                          <a:latin typeface="Arial"/>
                          <a:cs typeface="Arial"/>
                        </a:rPr>
                        <a:t>1.25E-01</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mr-IN" sz="900" b="0" i="0" u="none" strike="noStrike">
                          <a:solidFill>
                            <a:srgbClr val="000000"/>
                          </a:solidFill>
                          <a:effectLst/>
                          <a:latin typeface="Arial"/>
                          <a:cs typeface="Arial"/>
                        </a:rPr>
                        <a:t>1.25E-01</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a:cs typeface="Arial"/>
                        </a:rPr>
                        <a:t>TE only</a:t>
                      </a: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crgbClr r="0" g="0" b="0"/>
                      </a:solidFill>
                      <a:prstDash val="sysDash"/>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gridSpan="6">
                  <a:txBody>
                    <a:bodyPr/>
                    <a:lstStyle/>
                    <a:p>
                      <a:pPr algn="ctr" fontAlgn="b"/>
                      <a:r>
                        <a:rPr lang="en-US" sz="900" b="0" i="0" u="none" strike="noStrike" dirty="0">
                          <a:solidFill>
                            <a:srgbClr val="000000"/>
                          </a:solidFill>
                          <a:effectLst/>
                          <a:latin typeface="Courier"/>
                          <a:cs typeface="Courier"/>
                        </a:rPr>
                        <a:t>experiment # 12</a:t>
                      </a:r>
                    </a:p>
                  </a:txBody>
                  <a:tcPr marL="7808" marR="7808" marT="7808" marB="0" anchor="ctr">
                    <a:lnL w="12700" cap="flat" cmpd="sng" algn="ctr">
                      <a:solidFill>
                        <a:scrgbClr r="0" g="0" b="0"/>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en-US" sz="900" b="0" i="0" u="none" strike="noStrike">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extLst>
                  <a:ext uri="{0D108BD9-81ED-4DB2-BD59-A6C34878D82A}">
                    <a16:rowId xmlns:a16="http://schemas.microsoft.com/office/drawing/2014/main" val="10016"/>
                  </a:ext>
                </a:extLst>
              </a:tr>
              <a:tr h="153036">
                <a:tc>
                  <a:txBody>
                    <a:bodyPr/>
                    <a:lstStyle/>
                    <a:p>
                      <a:pPr algn="ctr" fontAlgn="b"/>
                      <a:r>
                        <a:rPr lang="en-US" sz="900" b="0" i="0" u="none" strike="noStrike">
                          <a:solidFill>
                            <a:srgbClr val="000000"/>
                          </a:solidFill>
                          <a:effectLst/>
                          <a:latin typeface="Arial"/>
                          <a:cs typeface="Arial"/>
                        </a:rPr>
                        <a:t>E</a:t>
                      </a:r>
                    </a:p>
                  </a:txBody>
                  <a:tcPr marL="7808" marR="7808" marT="15616" marB="15616" anchor="ctr">
                    <a:lnL>
                      <a:noFill/>
                    </a:lnL>
                    <a:lnR w="12700" cap="flat" cmpd="sng" algn="ctr">
                      <a:solidFill>
                        <a:schemeClr val="tx1"/>
                      </a:solidFill>
                      <a:prstDash val="solid"/>
                      <a:round/>
                      <a:headEnd type="none" w="med" len="med"/>
                      <a:tailEnd type="none" w="med" len="med"/>
                    </a:lnR>
                    <a:lnT>
                      <a:noFill/>
                    </a:lnT>
                    <a:lnB>
                      <a:noFill/>
                    </a:lnB>
                  </a:tcPr>
                </a:tc>
                <a:tc gridSpan="2">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chemeClr val="tx1"/>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gridSpan="2">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a:txBody>
                    <a:bodyPr/>
                    <a:lstStyle/>
                    <a:p>
                      <a:pPr algn="ctr" fontAlgn="b"/>
                      <a:r>
                        <a:rPr lang="mr-IN" sz="900" b="0" i="0" u="none" strike="noStrike">
                          <a:solidFill>
                            <a:srgbClr val="000000"/>
                          </a:solidFill>
                          <a:effectLst/>
                          <a:latin typeface="Arial"/>
                          <a:cs typeface="Arial"/>
                        </a:rPr>
                        <a:t>6.25E-02</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mr-IN" sz="900" b="0" i="0" u="none" strike="noStrike">
                          <a:solidFill>
                            <a:srgbClr val="000000"/>
                          </a:solidFill>
                          <a:effectLst/>
                          <a:latin typeface="Arial"/>
                          <a:cs typeface="Arial"/>
                        </a:rPr>
                        <a:t>6.25E-02</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a:cs typeface="Arial"/>
                        </a:rPr>
                        <a:t>TE only</a:t>
                      </a: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crgbClr r="0" g="0" b="0"/>
                      </a:solidFill>
                      <a:prstDash val="sysDash"/>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gridSpan="6">
                  <a:txBody>
                    <a:bodyPr/>
                    <a:lstStyle/>
                    <a:p>
                      <a:pPr algn="ctr" fontAlgn="b"/>
                      <a:r>
                        <a:rPr lang="en-US" sz="900" b="0" i="0" u="none" strike="noStrike" dirty="0">
                          <a:solidFill>
                            <a:srgbClr val="000000"/>
                          </a:solidFill>
                          <a:effectLst/>
                          <a:latin typeface="Courier"/>
                          <a:cs typeface="Courier"/>
                        </a:rPr>
                        <a:t>experiment # 13</a:t>
                      </a:r>
                    </a:p>
                  </a:txBody>
                  <a:tcPr marL="7808" marR="7808" marT="7808" marB="0" anchor="ctr">
                    <a:lnL w="12700" cap="flat" cmpd="sng" algn="ctr">
                      <a:solidFill>
                        <a:scrgbClr r="0" g="0" b="0"/>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en-US" sz="900" b="0" i="0" u="none" strike="noStrike">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extLst>
                  <a:ext uri="{0D108BD9-81ED-4DB2-BD59-A6C34878D82A}">
                    <a16:rowId xmlns:a16="http://schemas.microsoft.com/office/drawing/2014/main" val="10017"/>
                  </a:ext>
                </a:extLst>
              </a:tr>
              <a:tr h="153036">
                <a:tc>
                  <a:txBody>
                    <a:bodyPr/>
                    <a:lstStyle/>
                    <a:p>
                      <a:pPr algn="ctr" fontAlgn="b"/>
                      <a:r>
                        <a:rPr lang="en-US" sz="900" b="0" i="0" u="none" strike="noStrike">
                          <a:solidFill>
                            <a:srgbClr val="000000"/>
                          </a:solidFill>
                          <a:effectLst/>
                          <a:latin typeface="Arial"/>
                          <a:cs typeface="Arial"/>
                        </a:rPr>
                        <a:t>F</a:t>
                      </a:r>
                    </a:p>
                  </a:txBody>
                  <a:tcPr marL="7808" marR="7808" marT="15616" marB="15616" anchor="ctr">
                    <a:lnL>
                      <a:noFill/>
                    </a:lnL>
                    <a:lnR w="12700" cap="flat" cmpd="sng" algn="ctr">
                      <a:solidFill>
                        <a:schemeClr val="tx1"/>
                      </a:solidFill>
                      <a:prstDash val="solid"/>
                      <a:round/>
                      <a:headEnd type="none" w="med" len="med"/>
                      <a:tailEnd type="none" w="med" len="med"/>
                    </a:lnR>
                    <a:lnT>
                      <a:noFill/>
                    </a:lnT>
                    <a:lnB>
                      <a:noFill/>
                    </a:lnB>
                  </a:tcPr>
                </a:tc>
                <a:tc gridSpan="2">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chemeClr val="tx1"/>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gridSpan="2">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a:txBody>
                    <a:bodyPr/>
                    <a:lstStyle/>
                    <a:p>
                      <a:pPr algn="ctr" fontAlgn="b"/>
                      <a:r>
                        <a:rPr lang="mr-IN" sz="900" b="0" i="0" u="none" strike="noStrike">
                          <a:solidFill>
                            <a:srgbClr val="000000"/>
                          </a:solidFill>
                          <a:effectLst/>
                          <a:latin typeface="Arial"/>
                          <a:cs typeface="Arial"/>
                        </a:rPr>
                        <a:t>3.13E-02</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mr-IN" sz="900" b="0" i="0" u="none" strike="noStrike">
                          <a:solidFill>
                            <a:srgbClr val="000000"/>
                          </a:solidFill>
                          <a:effectLst/>
                          <a:latin typeface="Arial"/>
                          <a:cs typeface="Arial"/>
                        </a:rPr>
                        <a:t>3.13E-02</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a:cs typeface="Arial"/>
                        </a:rPr>
                        <a:t>TE only</a:t>
                      </a: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crgbClr r="0" g="0" b="0"/>
                      </a:solidFill>
                      <a:prstDash val="sysDash"/>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gridSpan="6">
                  <a:txBody>
                    <a:bodyPr/>
                    <a:lstStyle/>
                    <a:p>
                      <a:pPr algn="ctr" fontAlgn="b"/>
                      <a:r>
                        <a:rPr lang="en-US" sz="900" b="0" i="0" u="none" strike="noStrike" dirty="0">
                          <a:solidFill>
                            <a:srgbClr val="000000"/>
                          </a:solidFill>
                          <a:effectLst/>
                          <a:latin typeface="Courier"/>
                          <a:cs typeface="Courier"/>
                        </a:rPr>
                        <a:t>experiment # 14</a:t>
                      </a:r>
                    </a:p>
                  </a:txBody>
                  <a:tcPr marL="7808" marR="7808" marT="7808" marB="0" anchor="ctr">
                    <a:lnL w="12700" cap="flat" cmpd="sng" algn="ctr">
                      <a:solidFill>
                        <a:scrgbClr r="0" g="0" b="0"/>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en-US" sz="900" b="0" i="0" u="none" strike="noStrike">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extLst>
                  <a:ext uri="{0D108BD9-81ED-4DB2-BD59-A6C34878D82A}">
                    <a16:rowId xmlns:a16="http://schemas.microsoft.com/office/drawing/2014/main" val="10018"/>
                  </a:ext>
                </a:extLst>
              </a:tr>
              <a:tr h="153036">
                <a:tc>
                  <a:txBody>
                    <a:bodyPr/>
                    <a:lstStyle/>
                    <a:p>
                      <a:pPr algn="ctr" fontAlgn="b"/>
                      <a:r>
                        <a:rPr lang="en-US" sz="900" b="0" i="0" u="none" strike="noStrike">
                          <a:solidFill>
                            <a:srgbClr val="000000"/>
                          </a:solidFill>
                          <a:effectLst/>
                          <a:latin typeface="Arial"/>
                          <a:cs typeface="Arial"/>
                        </a:rPr>
                        <a:t>G</a:t>
                      </a:r>
                    </a:p>
                  </a:txBody>
                  <a:tcPr marL="7808" marR="7808" marT="15616" marB="15616" anchor="ctr">
                    <a:lnL>
                      <a:noFill/>
                    </a:lnL>
                    <a:lnR w="12700" cap="flat" cmpd="sng" algn="ctr">
                      <a:solidFill>
                        <a:schemeClr val="tx1"/>
                      </a:solidFill>
                      <a:prstDash val="solid"/>
                      <a:round/>
                      <a:headEnd type="none" w="med" len="med"/>
                      <a:tailEnd type="none" w="med" len="med"/>
                    </a:lnR>
                    <a:lnT>
                      <a:noFill/>
                    </a:lnT>
                    <a:lnB>
                      <a:noFill/>
                    </a:lnB>
                  </a:tcPr>
                </a:tc>
                <a:tc gridSpan="2">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chemeClr val="tx1"/>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gridSpan="2">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a:txBody>
                    <a:bodyPr/>
                    <a:lstStyle/>
                    <a:p>
                      <a:pPr algn="ctr" fontAlgn="b"/>
                      <a:r>
                        <a:rPr lang="mr-IN" sz="900" b="0" i="0" u="none" strike="noStrike">
                          <a:solidFill>
                            <a:srgbClr val="000000"/>
                          </a:solidFill>
                          <a:effectLst/>
                          <a:latin typeface="Arial"/>
                          <a:cs typeface="Arial"/>
                        </a:rPr>
                        <a:t>1.56E-02</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mr-IN" sz="900" b="0" i="0" u="none" strike="noStrike" dirty="0">
                          <a:solidFill>
                            <a:srgbClr val="000000"/>
                          </a:solidFill>
                          <a:effectLst/>
                          <a:latin typeface="Arial"/>
                          <a:cs typeface="Arial"/>
                        </a:rPr>
                        <a:t>1.56E-02</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a:cs typeface="Arial"/>
                        </a:rPr>
                        <a:t>TE only</a:t>
                      </a: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crgbClr r="0" g="0" b="0"/>
                      </a:solidFill>
                      <a:prstDash val="sysDash"/>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gridSpan="6">
                  <a:txBody>
                    <a:bodyPr/>
                    <a:lstStyle/>
                    <a:p>
                      <a:pPr algn="ctr" fontAlgn="b"/>
                      <a:r>
                        <a:rPr lang="en-US" sz="900" b="0" i="0" u="none" strike="noStrike" dirty="0">
                          <a:solidFill>
                            <a:srgbClr val="000000"/>
                          </a:solidFill>
                          <a:effectLst/>
                          <a:latin typeface="Courier"/>
                          <a:cs typeface="Courier"/>
                        </a:rPr>
                        <a:t>experiment # 15</a:t>
                      </a:r>
                    </a:p>
                  </a:txBody>
                  <a:tcPr marL="7808" marR="7808" marT="7808" marB="0" anchor="ctr">
                    <a:lnL w="12700" cap="flat" cmpd="sng" algn="ctr">
                      <a:solidFill>
                        <a:scrgbClr r="0" g="0" b="0"/>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en-US" sz="900" b="0" i="0" u="none" strike="noStrike">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extLst>
                  <a:ext uri="{0D108BD9-81ED-4DB2-BD59-A6C34878D82A}">
                    <a16:rowId xmlns:a16="http://schemas.microsoft.com/office/drawing/2014/main" val="10019"/>
                  </a:ext>
                </a:extLst>
              </a:tr>
              <a:tr h="153036">
                <a:tc>
                  <a:txBody>
                    <a:bodyPr/>
                    <a:lstStyle/>
                    <a:p>
                      <a:pPr algn="ctr" fontAlgn="b"/>
                      <a:r>
                        <a:rPr lang="en-US" sz="900" b="0" i="0" u="none" strike="noStrike" dirty="0">
                          <a:solidFill>
                            <a:srgbClr val="000000"/>
                          </a:solidFill>
                          <a:effectLst/>
                          <a:latin typeface="Arial"/>
                          <a:cs typeface="Arial"/>
                        </a:rPr>
                        <a:t>H</a:t>
                      </a:r>
                    </a:p>
                  </a:txBody>
                  <a:tcPr marL="7808" marR="7808" marT="15616" marB="15616" anchor="ctr">
                    <a:lnL>
                      <a:noFill/>
                    </a:lnL>
                    <a:lnR w="12700" cap="flat" cmpd="sng" algn="ctr">
                      <a:solidFill>
                        <a:schemeClr val="tx1"/>
                      </a:solidFill>
                      <a:prstDash val="solid"/>
                      <a:round/>
                      <a:headEnd type="none" w="med" len="med"/>
                      <a:tailEnd type="none" w="med" len="med"/>
                    </a:lnR>
                    <a:lnT>
                      <a:noFill/>
                    </a:lnT>
                    <a:lnB>
                      <a:noFill/>
                    </a:lnB>
                  </a:tcPr>
                </a:tc>
                <a:tc gridSpan="2">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chemeClr val="tx1"/>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b"/>
                      <a:r>
                        <a:rPr lang="mr-IN" sz="900" b="0" i="0" u="none" strike="noStrike">
                          <a:solidFill>
                            <a:srgbClr val="000000"/>
                          </a:solidFill>
                          <a:effectLst/>
                          <a:latin typeface="Arial"/>
                          <a:cs typeface="Arial"/>
                        </a:rPr>
                        <a:t>7.81E-03</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mr-IN" sz="900" b="0" i="0" u="none" strike="noStrike">
                          <a:solidFill>
                            <a:srgbClr val="000000"/>
                          </a:solidFill>
                          <a:effectLst/>
                          <a:latin typeface="Arial"/>
                          <a:cs typeface="Arial"/>
                        </a:rPr>
                        <a:t>7.81E-03</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a:cs typeface="Arial"/>
                        </a:rPr>
                        <a:t>TE only</a:t>
                      </a:r>
                    </a:p>
                  </a:txBody>
                  <a:tcPr marL="7808" marR="7808" marT="7808" marB="0" anchor="ctr">
                    <a:lnL w="12700" cap="flat" cmpd="sng" algn="ctr">
                      <a:solidFill>
                        <a:srgbClr val="D9D9D9"/>
                      </a:solidFill>
                      <a:prstDash val="solid"/>
                      <a:round/>
                      <a:headEnd type="none" w="med" len="med"/>
                      <a:tailEnd type="none" w="med" len="med"/>
                    </a:lnL>
                    <a:lnR w="12700" cap="flat" cmpd="sng" algn="ctr">
                      <a:solidFill>
                        <a:scrgbClr r="0" g="0" b="0"/>
                      </a:solidFill>
                      <a:prstDash val="sysDash"/>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fontAlgn="b"/>
                      <a:r>
                        <a:rPr lang="en-US" sz="900" b="0" i="0" u="none" strike="noStrike" dirty="0">
                          <a:solidFill>
                            <a:srgbClr val="000000"/>
                          </a:solidFill>
                          <a:effectLst/>
                          <a:latin typeface="Courier"/>
                          <a:cs typeface="Courier"/>
                        </a:rPr>
                        <a:t>experiment # 16</a:t>
                      </a:r>
                    </a:p>
                  </a:txBody>
                  <a:tcPr marL="7808" marR="7808" marT="7808" marB="0" anchor="ctr">
                    <a:lnL w="12700" cap="flat" cmpd="sng" algn="ctr">
                      <a:solidFill>
                        <a:scrgbClr r="0" g="0" b="0"/>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a:noFill/>
                    </a:lnL>
                    <a:lnR>
                      <a:noFill/>
                    </a:lnR>
                    <a:lnT>
                      <a:noFill/>
                    </a:lnT>
                    <a:lnB>
                      <a:noFill/>
                    </a:lnB>
                  </a:tcPr>
                </a:tc>
                <a:extLst>
                  <a:ext uri="{0D108BD9-81ED-4DB2-BD59-A6C34878D82A}">
                    <a16:rowId xmlns:a16="http://schemas.microsoft.com/office/drawing/2014/main" val="10020"/>
                  </a:ext>
                </a:extLst>
              </a:tr>
              <a:tr h="153036">
                <a:tc>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a:noFill/>
                    </a:lnL>
                    <a:lnR w="12700" cap="flat" cmpd="sng" algn="ctr">
                      <a:noFill/>
                      <a:prstDash val="solid"/>
                      <a:round/>
                      <a:headEnd type="none" w="med" len="med"/>
                      <a:tailEnd type="none" w="med" len="med"/>
                    </a:lnR>
                    <a:lnT>
                      <a:noFill/>
                    </a:lnT>
                    <a:lnB>
                      <a:noFill/>
                    </a:lnB>
                  </a:tcPr>
                </a:tc>
                <a:tc gridSpan="2">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ctr" fontAlgn="b"/>
                      <a:endParaRPr lang="mr-IN" sz="900" b="0" i="0" u="none" strike="noStrike">
                        <a:solidFill>
                          <a:srgbClr val="000000"/>
                        </a:solidFill>
                        <a:effectLst/>
                        <a:latin typeface="Arial"/>
                        <a:cs typeface="Arial"/>
                      </a:endParaRPr>
                    </a:p>
                  </a:txBody>
                  <a:tcPr marL="7808" marR="7808" marT="78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mr-IN" sz="900" b="0" i="0" u="none" strike="noStrike">
                        <a:solidFill>
                          <a:srgbClr val="000000"/>
                        </a:solidFill>
                        <a:effectLst/>
                        <a:latin typeface="Arial"/>
                        <a:cs typeface="Arial"/>
                      </a:endParaRPr>
                    </a:p>
                  </a:txBody>
                  <a:tcPr marL="7808" marR="7808" marT="78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6">
                  <a:txBody>
                    <a:bodyPr/>
                    <a:lstStyle/>
                    <a:p>
                      <a:pPr algn="ctr" fontAlgn="b"/>
                      <a:endParaRPr lang="en-US" sz="900" b="0" i="0" u="none" strike="noStrike" dirty="0">
                        <a:solidFill>
                          <a:srgbClr val="000000"/>
                        </a:solidFill>
                        <a:effectLst/>
                        <a:latin typeface="Courier"/>
                        <a:cs typeface="Courier"/>
                      </a:endParaRPr>
                    </a:p>
                  </a:txBody>
                  <a:tcPr marL="7808" marR="7808" marT="7808"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1"/>
                  </a:ext>
                </a:extLst>
              </a:tr>
              <a:tr h="153036">
                <a:tc>
                  <a:txBody>
                    <a:bodyPr/>
                    <a:lstStyle/>
                    <a:p>
                      <a:pPr algn="ctr" fontAlgn="b"/>
                      <a:r>
                        <a:rPr lang="en-US" sz="900" b="1" i="0" u="none" strike="noStrike" dirty="0">
                          <a:solidFill>
                            <a:srgbClr val="000000"/>
                          </a:solidFill>
                          <a:effectLst/>
                          <a:latin typeface="Arial"/>
                          <a:cs typeface="Arial"/>
                        </a:rPr>
                        <a:t>PLATE #3</a:t>
                      </a:r>
                    </a:p>
                  </a:txBody>
                  <a:tcPr marL="7808" marR="7808" marT="15616" marB="15616" anchor="ctr">
                    <a:lnL>
                      <a:noFill/>
                    </a:lnL>
                    <a:lnR w="12700" cap="flat" cmpd="sng" algn="ctr">
                      <a:noFill/>
                      <a:prstDash val="solid"/>
                      <a:round/>
                      <a:headEnd type="none" w="med" len="med"/>
                      <a:tailEnd type="none" w="med" len="med"/>
                    </a:lnR>
                    <a:lnT>
                      <a:noFill/>
                    </a:lnT>
                    <a:lnB>
                      <a:noFill/>
                    </a:lnB>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endParaRPr lang="en-US" sz="900" dirty="0"/>
                    </a:p>
                  </a:txBody>
                  <a:tcPr marL="7808" marR="7808" marT="7808"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fontAlgn="b"/>
                      <a:endParaRPr lang="en-US" sz="900" b="0" i="0" u="none" strike="noStrike">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endParaRPr lang="en-US" sz="900"/>
                    </a:p>
                  </a:txBody>
                  <a:tcPr marL="7808" marR="7808" marT="15616" marB="15616"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153036">
                <a:tc>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a:noFill/>
                    </a:lnL>
                    <a:lnR w="12700" cap="flat" cmpd="sng" algn="ctr">
                      <a:noFill/>
                      <a:prstDash val="solid"/>
                      <a:round/>
                      <a:headEnd type="none" w="med" len="med"/>
                      <a:tailEnd type="none" w="med" len="med"/>
                    </a:lnR>
                    <a:lnT>
                      <a:noFill/>
                    </a:lnT>
                    <a:lnB>
                      <a:noFill/>
                    </a:lnB>
                  </a:tcPr>
                </a:tc>
                <a:tc>
                  <a:txBody>
                    <a:bodyPr/>
                    <a:lstStyle/>
                    <a:p>
                      <a:pPr algn="ctr" fontAlgn="b"/>
                      <a:r>
                        <a:rPr lang="en-US" sz="900" b="0" i="0" u="none" strike="noStrike" dirty="0">
                          <a:solidFill>
                            <a:srgbClr val="000000"/>
                          </a:solidFill>
                          <a:effectLst/>
                          <a:latin typeface="Arial"/>
                          <a:cs typeface="Arial"/>
                        </a:rPr>
                        <a:t>1</a:t>
                      </a:r>
                    </a:p>
                  </a:txBody>
                  <a:tcPr marL="7808" marR="7808" marT="15616" marB="156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r>
                        <a:rPr lang="is-IS" sz="900" b="0" i="0" u="none" strike="noStrike">
                          <a:solidFill>
                            <a:srgbClr val="000000"/>
                          </a:solidFill>
                          <a:effectLst/>
                          <a:latin typeface="Arial"/>
                          <a:cs typeface="Arial"/>
                        </a:rPr>
                        <a:t>2</a:t>
                      </a:r>
                    </a:p>
                  </a:txBody>
                  <a:tcPr marL="7808" marR="7808" marT="15616" marB="15616"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is-IS" sz="900" b="0" i="0" u="none" strike="noStrike">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a:cs typeface="Arial"/>
                        </a:rPr>
                        <a:t>3</a:t>
                      </a:r>
                    </a:p>
                  </a:txBody>
                  <a:tcPr marL="7808" marR="7808" marT="15616" marB="156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r>
                        <a:rPr lang="en-US" sz="900" b="0" i="0" u="none" strike="noStrike">
                          <a:solidFill>
                            <a:srgbClr val="000000"/>
                          </a:solidFill>
                          <a:effectLst/>
                          <a:latin typeface="Arial"/>
                          <a:cs typeface="Arial"/>
                        </a:rPr>
                        <a:t>4</a:t>
                      </a:r>
                    </a:p>
                  </a:txBody>
                  <a:tcPr marL="7808" marR="7808" marT="15616" marB="15616"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a:cs typeface="Arial"/>
                        </a:rPr>
                        <a:t>5</a:t>
                      </a:r>
                    </a:p>
                  </a:txBody>
                  <a:tcPr marL="7808" marR="7808" marT="15616" marB="156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a:solidFill>
                            <a:srgbClr val="000000"/>
                          </a:solidFill>
                          <a:effectLst/>
                          <a:latin typeface="Arial"/>
                          <a:cs typeface="Arial"/>
                        </a:rPr>
                        <a:t>6</a:t>
                      </a:r>
                    </a:p>
                  </a:txBody>
                  <a:tcPr marL="7808" marR="7808" marT="15616" marB="15616"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a:solidFill>
                            <a:srgbClr val="000000"/>
                          </a:solidFill>
                          <a:effectLst/>
                          <a:latin typeface="Arial"/>
                          <a:cs typeface="Arial"/>
                        </a:rPr>
                        <a:t>7</a:t>
                      </a:r>
                    </a:p>
                  </a:txBody>
                  <a:tcPr marL="7808" marR="7808" marT="15616" marB="15616"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a:solidFill>
                            <a:srgbClr val="000000"/>
                          </a:solidFill>
                          <a:effectLst/>
                          <a:latin typeface="Arial"/>
                          <a:cs typeface="Arial"/>
                        </a:rPr>
                        <a:t>8</a:t>
                      </a:r>
                    </a:p>
                  </a:txBody>
                  <a:tcPr marL="7808" marR="7808" marT="15616" marB="15616"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a:solidFill>
                            <a:srgbClr val="000000"/>
                          </a:solidFill>
                          <a:effectLst/>
                          <a:latin typeface="Arial"/>
                          <a:cs typeface="Arial"/>
                        </a:rPr>
                        <a:t>9</a:t>
                      </a:r>
                    </a:p>
                  </a:txBody>
                  <a:tcPr marL="7808" marR="7808" marT="15616" marB="15616"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a:solidFill>
                            <a:srgbClr val="000000"/>
                          </a:solidFill>
                          <a:effectLst/>
                          <a:latin typeface="Arial"/>
                          <a:cs typeface="Arial"/>
                        </a:rPr>
                        <a:t>10</a:t>
                      </a:r>
                    </a:p>
                  </a:txBody>
                  <a:tcPr marL="7808" marR="7808" marT="15616" marB="15616"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cs-CZ" sz="900" b="0" i="0" u="none" strike="noStrike">
                          <a:solidFill>
                            <a:srgbClr val="000000"/>
                          </a:solidFill>
                          <a:effectLst/>
                          <a:latin typeface="Arial"/>
                          <a:cs typeface="Arial"/>
                        </a:rPr>
                        <a:t>11</a:t>
                      </a:r>
                    </a:p>
                  </a:txBody>
                  <a:tcPr marL="7808" marR="7808" marT="15616" marB="15616"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is-IS" sz="900" b="0" i="0" u="none" strike="noStrike">
                          <a:solidFill>
                            <a:srgbClr val="000000"/>
                          </a:solidFill>
                          <a:effectLst/>
                          <a:latin typeface="Arial"/>
                          <a:cs typeface="Arial"/>
                        </a:rPr>
                        <a:t>12</a:t>
                      </a:r>
                    </a:p>
                  </a:txBody>
                  <a:tcPr marL="7808" marR="7808" marT="15616" marB="15616"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153036">
                <a:tc>
                  <a:txBody>
                    <a:bodyPr/>
                    <a:lstStyle/>
                    <a:p>
                      <a:pPr algn="ctr" fontAlgn="b"/>
                      <a:r>
                        <a:rPr lang="en-US" sz="900" b="0" i="0" u="none" strike="noStrike">
                          <a:solidFill>
                            <a:srgbClr val="000000"/>
                          </a:solidFill>
                          <a:effectLst/>
                          <a:latin typeface="Arial"/>
                          <a:cs typeface="Arial"/>
                        </a:rPr>
                        <a:t>A</a:t>
                      </a:r>
                    </a:p>
                  </a:txBody>
                  <a:tcPr marL="7808" marR="7808" marT="15616" marB="15616" anchor="ctr">
                    <a:lnL>
                      <a:noFill/>
                    </a:lnL>
                    <a:lnR w="12700" cap="flat" cmpd="sng" algn="ctr">
                      <a:solidFill>
                        <a:schemeClr val="tx1"/>
                      </a:solidFill>
                      <a:prstDash val="solid"/>
                      <a:round/>
                      <a:headEnd type="none" w="med" len="med"/>
                      <a:tailEnd type="none" w="med" len="med"/>
                    </a:lnR>
                    <a:lnT>
                      <a:noFill/>
                    </a:lnT>
                    <a:lnB>
                      <a:noFill/>
                    </a:lnB>
                  </a:tcPr>
                </a:tc>
                <a:tc gridSpan="8">
                  <a:txBody>
                    <a:bodyPr/>
                    <a:lstStyle/>
                    <a:p>
                      <a:pPr algn="ctr" fontAlgn="b"/>
                      <a:r>
                        <a:rPr lang="en-US" sz="900" b="0" i="0" u="none" strike="noStrike" dirty="0">
                          <a:solidFill>
                            <a:srgbClr val="000000"/>
                          </a:solidFill>
                          <a:effectLst/>
                          <a:latin typeface="Courier"/>
                          <a:cs typeface="Courier"/>
                        </a:rPr>
                        <a:t>experiment # 17</a:t>
                      </a:r>
                    </a:p>
                  </a:txBody>
                  <a:tcPr marL="7808" marR="7808" marT="7808"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crgbClr r="0" g="0" b="0"/>
                      </a:solidFill>
                      <a:prstDash val="sysDash"/>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a:cs typeface="Arial"/>
                        </a:rPr>
                        <a:t>TE only</a:t>
                      </a:r>
                    </a:p>
                  </a:txBody>
                  <a:tcPr marL="7808" marR="7808" marT="15616" marB="15616" anchor="ctr">
                    <a:lnL w="12700" cap="flat" cmpd="sng" algn="ctr">
                      <a:solidFill>
                        <a:schemeClr val="tx1"/>
                      </a:solidFill>
                      <a:prstDash val="sysDash"/>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mr-IN" sz="900" b="0" i="0" u="none" strike="noStrike" dirty="0">
                          <a:solidFill>
                            <a:srgbClr val="000000"/>
                          </a:solidFill>
                          <a:effectLst/>
                          <a:latin typeface="Arial"/>
                          <a:cs typeface="Arial"/>
                        </a:rPr>
                        <a:t>1.00E+00</a:t>
                      </a: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mr-IN" sz="900" b="0" i="0" u="none" strike="noStrike" dirty="0">
                          <a:solidFill>
                            <a:srgbClr val="000000"/>
                          </a:solidFill>
                          <a:effectLst/>
                          <a:latin typeface="Arial"/>
                          <a:cs typeface="Arial"/>
                        </a:rPr>
                        <a:t>1.00E+00</a:t>
                      </a: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153036">
                <a:tc>
                  <a:txBody>
                    <a:bodyPr/>
                    <a:lstStyle/>
                    <a:p>
                      <a:pPr algn="ctr" fontAlgn="b"/>
                      <a:r>
                        <a:rPr lang="en-US" sz="900" b="0" i="0" u="none" strike="noStrike">
                          <a:solidFill>
                            <a:srgbClr val="000000"/>
                          </a:solidFill>
                          <a:effectLst/>
                          <a:latin typeface="Arial"/>
                          <a:cs typeface="Arial"/>
                        </a:rPr>
                        <a:t>B</a:t>
                      </a:r>
                    </a:p>
                  </a:txBody>
                  <a:tcPr marL="7808" marR="7808" marT="15616" marB="15616" anchor="ctr">
                    <a:lnL>
                      <a:noFill/>
                    </a:lnL>
                    <a:lnR w="12700" cap="flat" cmpd="sng" algn="ctr">
                      <a:solidFill>
                        <a:schemeClr val="tx1"/>
                      </a:solidFill>
                      <a:prstDash val="solid"/>
                      <a:round/>
                      <a:headEnd type="none" w="med" len="med"/>
                      <a:tailEnd type="none" w="med" len="med"/>
                    </a:lnR>
                    <a:lnT>
                      <a:noFill/>
                    </a:lnT>
                    <a:lnB>
                      <a:noFill/>
                    </a:lnB>
                  </a:tcPr>
                </a:tc>
                <a:tc gridSpan="8">
                  <a:txBody>
                    <a:bodyPr/>
                    <a:lstStyle/>
                    <a:p>
                      <a:pPr algn="ctr" fontAlgn="b"/>
                      <a:r>
                        <a:rPr lang="en-US" sz="900" b="0" i="0" u="none" strike="noStrike" dirty="0">
                          <a:solidFill>
                            <a:srgbClr val="000000"/>
                          </a:solidFill>
                          <a:effectLst/>
                          <a:latin typeface="Courier"/>
                          <a:cs typeface="Courier"/>
                        </a:rPr>
                        <a:t>experiment # 18</a:t>
                      </a:r>
                    </a:p>
                  </a:txBody>
                  <a:tcPr marL="7808" marR="7808" marT="7808"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crgbClr r="0" g="0" b="0"/>
                      </a:solidFill>
                      <a:prstDash val="sysDash"/>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a:cs typeface="Arial"/>
                        </a:rPr>
                        <a:t>TE only</a:t>
                      </a:r>
                    </a:p>
                  </a:txBody>
                  <a:tcPr marL="7808" marR="7808" marT="15616" marB="15616" anchor="ctr">
                    <a:lnL w="12700" cap="flat" cmpd="sng" algn="ctr">
                      <a:solidFill>
                        <a:schemeClr val="tx1"/>
                      </a:solidFill>
                      <a:prstDash val="sysDash"/>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mr-IN" sz="900" b="0" i="0" u="none" strike="noStrike" dirty="0">
                          <a:solidFill>
                            <a:srgbClr val="000000"/>
                          </a:solidFill>
                          <a:effectLst/>
                          <a:latin typeface="Arial"/>
                          <a:cs typeface="Arial"/>
                        </a:rPr>
                        <a:t>5.00E-01</a:t>
                      </a: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mr-IN" sz="900" b="0" i="0" u="none" strike="noStrike" dirty="0">
                          <a:solidFill>
                            <a:srgbClr val="000000"/>
                          </a:solidFill>
                          <a:effectLst/>
                          <a:latin typeface="Arial"/>
                          <a:cs typeface="Arial"/>
                        </a:rPr>
                        <a:t>5.00E-01</a:t>
                      </a: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5"/>
                  </a:ext>
                </a:extLst>
              </a:tr>
              <a:tr h="153036">
                <a:tc>
                  <a:txBody>
                    <a:bodyPr/>
                    <a:lstStyle/>
                    <a:p>
                      <a:pPr algn="ctr" fontAlgn="b"/>
                      <a:r>
                        <a:rPr lang="en-US" sz="900" b="0" i="0" u="none" strike="noStrike">
                          <a:solidFill>
                            <a:srgbClr val="000000"/>
                          </a:solidFill>
                          <a:effectLst/>
                          <a:latin typeface="Arial"/>
                          <a:cs typeface="Arial"/>
                        </a:rPr>
                        <a:t>C</a:t>
                      </a:r>
                    </a:p>
                  </a:txBody>
                  <a:tcPr marL="7808" marR="7808" marT="15616" marB="15616" anchor="ctr">
                    <a:lnL>
                      <a:noFill/>
                    </a:lnL>
                    <a:lnR w="12700" cap="flat" cmpd="sng" algn="ctr">
                      <a:solidFill>
                        <a:schemeClr val="tx1"/>
                      </a:solidFill>
                      <a:prstDash val="solid"/>
                      <a:round/>
                      <a:headEnd type="none" w="med" len="med"/>
                      <a:tailEnd type="none" w="med" len="med"/>
                    </a:lnR>
                    <a:lnT>
                      <a:noFill/>
                    </a:lnT>
                    <a:lnB>
                      <a:noFill/>
                    </a:lnB>
                  </a:tcPr>
                </a:tc>
                <a:tc gridSpan="8">
                  <a:txBody>
                    <a:bodyPr/>
                    <a:lstStyle/>
                    <a:p>
                      <a:pPr algn="ctr" fontAlgn="b"/>
                      <a:r>
                        <a:rPr lang="nl-NL" sz="900" b="0" i="0" u="none" strike="noStrike" dirty="0">
                          <a:solidFill>
                            <a:srgbClr val="000000"/>
                          </a:solidFill>
                          <a:effectLst/>
                          <a:latin typeface="Courier"/>
                          <a:cs typeface="Courier"/>
                        </a:rPr>
                        <a:t>experiment # 19</a:t>
                      </a:r>
                    </a:p>
                  </a:txBody>
                  <a:tcPr marL="7808" marR="7808" marT="7808"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crgbClr r="0" g="0" b="0"/>
                      </a:solidFill>
                      <a:prstDash val="sysDash"/>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a:cs typeface="Arial"/>
                        </a:rPr>
                        <a:t>TE only</a:t>
                      </a:r>
                    </a:p>
                  </a:txBody>
                  <a:tcPr marL="7808" marR="7808" marT="15616" marB="15616" anchor="ctr">
                    <a:lnL w="12700" cap="flat" cmpd="sng" algn="ctr">
                      <a:solidFill>
                        <a:schemeClr val="tx1"/>
                      </a:solidFill>
                      <a:prstDash val="sysDash"/>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mr-IN" sz="900" b="0" i="0" u="none" strike="noStrike" dirty="0">
                          <a:solidFill>
                            <a:srgbClr val="000000"/>
                          </a:solidFill>
                          <a:effectLst/>
                          <a:latin typeface="Arial"/>
                          <a:cs typeface="Arial"/>
                        </a:rPr>
                        <a:t>2.50E-01</a:t>
                      </a: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mr-IN" sz="900" b="0" i="0" u="none" strike="noStrike" dirty="0">
                          <a:solidFill>
                            <a:srgbClr val="000000"/>
                          </a:solidFill>
                          <a:effectLst/>
                          <a:latin typeface="Arial"/>
                          <a:cs typeface="Arial"/>
                        </a:rPr>
                        <a:t>2.50E-01</a:t>
                      </a: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6"/>
                  </a:ext>
                </a:extLst>
              </a:tr>
              <a:tr h="153036">
                <a:tc>
                  <a:txBody>
                    <a:bodyPr/>
                    <a:lstStyle/>
                    <a:p>
                      <a:pPr algn="ctr" fontAlgn="b"/>
                      <a:r>
                        <a:rPr lang="en-US" sz="900" b="0" i="0" u="none" strike="noStrike">
                          <a:solidFill>
                            <a:srgbClr val="000000"/>
                          </a:solidFill>
                          <a:effectLst/>
                          <a:latin typeface="Arial"/>
                          <a:cs typeface="Arial"/>
                        </a:rPr>
                        <a:t>D</a:t>
                      </a:r>
                    </a:p>
                  </a:txBody>
                  <a:tcPr marL="7808" marR="7808" marT="15616" marB="15616" anchor="ctr">
                    <a:lnL>
                      <a:noFill/>
                    </a:lnL>
                    <a:lnR w="12700" cap="flat" cmpd="sng" algn="ctr">
                      <a:solidFill>
                        <a:schemeClr val="tx1"/>
                      </a:solidFill>
                      <a:prstDash val="solid"/>
                      <a:round/>
                      <a:headEnd type="none" w="med" len="med"/>
                      <a:tailEnd type="none" w="med" len="med"/>
                    </a:lnR>
                    <a:lnT>
                      <a:noFill/>
                    </a:lnT>
                    <a:lnB>
                      <a:noFill/>
                    </a:lnB>
                  </a:tcPr>
                </a:tc>
                <a:tc gridSpan="8">
                  <a:txBody>
                    <a:bodyPr/>
                    <a:lstStyle/>
                    <a:p>
                      <a:pPr algn="ctr" fontAlgn="b"/>
                      <a:r>
                        <a:rPr lang="en-US" sz="900" b="0" i="0" u="none" strike="noStrike" dirty="0">
                          <a:solidFill>
                            <a:srgbClr val="000000"/>
                          </a:solidFill>
                          <a:effectLst/>
                          <a:latin typeface="Courier"/>
                          <a:cs typeface="Courier"/>
                        </a:rPr>
                        <a:t>experiment # 20</a:t>
                      </a:r>
                    </a:p>
                  </a:txBody>
                  <a:tcPr marL="7808" marR="7808" marT="7808"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en-US" sz="900" b="0" i="0" u="none" strike="noStrike">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crgbClr r="0" g="0" b="0"/>
                      </a:solidFill>
                      <a:prstDash val="sysDash"/>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a:cs typeface="Arial"/>
                        </a:rPr>
                        <a:t>TE only</a:t>
                      </a:r>
                    </a:p>
                  </a:txBody>
                  <a:tcPr marL="7808" marR="7808" marT="15616" marB="15616" anchor="ctr">
                    <a:lnL w="12700" cap="flat" cmpd="sng" algn="ctr">
                      <a:solidFill>
                        <a:schemeClr val="tx1"/>
                      </a:solidFill>
                      <a:prstDash val="sysDash"/>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mr-IN" sz="900" b="0" i="0" u="none" strike="noStrike" dirty="0">
                          <a:solidFill>
                            <a:srgbClr val="000000"/>
                          </a:solidFill>
                          <a:effectLst/>
                          <a:latin typeface="Arial"/>
                          <a:cs typeface="Arial"/>
                        </a:rPr>
                        <a:t>1.25E-01</a:t>
                      </a: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mr-IN" sz="900" b="0" i="0" u="none" strike="noStrike" dirty="0">
                          <a:solidFill>
                            <a:srgbClr val="000000"/>
                          </a:solidFill>
                          <a:effectLst/>
                          <a:latin typeface="Arial"/>
                          <a:cs typeface="Arial"/>
                        </a:rPr>
                        <a:t>1.25E-01</a:t>
                      </a: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7"/>
                  </a:ext>
                </a:extLst>
              </a:tr>
              <a:tr h="153036">
                <a:tc>
                  <a:txBody>
                    <a:bodyPr/>
                    <a:lstStyle/>
                    <a:p>
                      <a:pPr algn="ctr" fontAlgn="b"/>
                      <a:r>
                        <a:rPr lang="en-US" sz="900" b="0" i="0" u="none" strike="noStrike">
                          <a:solidFill>
                            <a:srgbClr val="000000"/>
                          </a:solidFill>
                          <a:effectLst/>
                          <a:latin typeface="Arial"/>
                          <a:cs typeface="Arial"/>
                        </a:rPr>
                        <a:t>E</a:t>
                      </a:r>
                    </a:p>
                  </a:txBody>
                  <a:tcPr marL="7808" marR="7808" marT="15616" marB="15616" anchor="ctr">
                    <a:lnL>
                      <a:noFill/>
                    </a:lnL>
                    <a:lnR w="12700" cap="flat" cmpd="sng" algn="ctr">
                      <a:solidFill>
                        <a:schemeClr val="tx1"/>
                      </a:solidFill>
                      <a:prstDash val="solid"/>
                      <a:round/>
                      <a:headEnd type="none" w="med" len="med"/>
                      <a:tailEnd type="none" w="med" len="med"/>
                    </a:lnR>
                    <a:lnT>
                      <a:noFill/>
                    </a:lnT>
                    <a:lnB>
                      <a:noFill/>
                    </a:lnB>
                  </a:tcPr>
                </a:tc>
                <a:tc gridSpan="8">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Courier"/>
                          <a:cs typeface="Courier"/>
                        </a:rPr>
                        <a:t>experiment # 21</a:t>
                      </a:r>
                    </a:p>
                  </a:txBody>
                  <a:tcPr marL="7808" marR="7808" marT="7808"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crgbClr r="0" g="0" b="0"/>
                      </a:solidFill>
                      <a:prstDash val="sysDash"/>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a:cs typeface="Arial"/>
                        </a:rPr>
                        <a:t>TE only</a:t>
                      </a:r>
                    </a:p>
                  </a:txBody>
                  <a:tcPr marL="7808" marR="7808" marT="15616" marB="15616" anchor="ctr">
                    <a:lnL w="12700" cap="flat" cmpd="sng" algn="ctr">
                      <a:solidFill>
                        <a:schemeClr val="tx1"/>
                      </a:solidFill>
                      <a:prstDash val="sysDash"/>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mr-IN" sz="900" b="0" i="0" u="none" strike="noStrike" dirty="0">
                          <a:solidFill>
                            <a:srgbClr val="000000"/>
                          </a:solidFill>
                          <a:effectLst/>
                          <a:latin typeface="Arial"/>
                          <a:cs typeface="Arial"/>
                        </a:rPr>
                        <a:t>6.25E-02</a:t>
                      </a: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mr-IN" sz="900" b="0" i="0" u="none" strike="noStrike" dirty="0">
                          <a:solidFill>
                            <a:srgbClr val="000000"/>
                          </a:solidFill>
                          <a:effectLst/>
                          <a:latin typeface="Arial"/>
                          <a:cs typeface="Arial"/>
                        </a:rPr>
                        <a:t>6.25E-02</a:t>
                      </a: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8"/>
                  </a:ext>
                </a:extLst>
              </a:tr>
              <a:tr h="153036">
                <a:tc>
                  <a:txBody>
                    <a:bodyPr/>
                    <a:lstStyle/>
                    <a:p>
                      <a:pPr algn="ctr" fontAlgn="b"/>
                      <a:r>
                        <a:rPr lang="en-US" sz="900" b="0" i="0" u="none" strike="noStrike">
                          <a:solidFill>
                            <a:srgbClr val="000000"/>
                          </a:solidFill>
                          <a:effectLst/>
                          <a:latin typeface="Arial"/>
                          <a:cs typeface="Arial"/>
                        </a:rPr>
                        <a:t>F</a:t>
                      </a:r>
                    </a:p>
                  </a:txBody>
                  <a:tcPr marL="7808" marR="7808" marT="15616" marB="15616" anchor="ctr">
                    <a:lnL>
                      <a:noFill/>
                    </a:lnL>
                    <a:lnR w="12700" cap="flat" cmpd="sng" algn="ctr">
                      <a:solidFill>
                        <a:schemeClr val="tx1"/>
                      </a:solidFill>
                      <a:prstDash val="solid"/>
                      <a:round/>
                      <a:headEnd type="none" w="med" len="med"/>
                      <a:tailEnd type="none" w="med" len="med"/>
                    </a:lnR>
                    <a:lnT>
                      <a:noFill/>
                    </a:lnT>
                    <a:lnB>
                      <a:noFill/>
                    </a:lnB>
                  </a:tcPr>
                </a:tc>
                <a:tc gridSpan="8">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Courier"/>
                          <a:cs typeface="Courier"/>
                        </a:rPr>
                        <a:t>experiment # 22</a:t>
                      </a:r>
                    </a:p>
                  </a:txBody>
                  <a:tcPr marL="7808" marR="7808" marT="7808"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crgbClr r="0" g="0" b="0"/>
                      </a:solidFill>
                      <a:prstDash val="sysDash"/>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a:cs typeface="Arial"/>
                        </a:rPr>
                        <a:t>TE only</a:t>
                      </a:r>
                    </a:p>
                  </a:txBody>
                  <a:tcPr marL="7808" marR="7808" marT="15616" marB="15616" anchor="ctr">
                    <a:lnL w="12700" cap="flat" cmpd="sng" algn="ctr">
                      <a:solidFill>
                        <a:schemeClr val="tx1"/>
                      </a:solidFill>
                      <a:prstDash val="sysDash"/>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mr-IN" sz="900" b="0" i="0" u="none" strike="noStrike">
                          <a:solidFill>
                            <a:srgbClr val="000000"/>
                          </a:solidFill>
                          <a:effectLst/>
                          <a:latin typeface="Arial"/>
                          <a:cs typeface="Arial"/>
                        </a:rPr>
                        <a:t>3.13E-02</a:t>
                      </a: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mr-IN" sz="900" b="0" i="0" u="none" strike="noStrike" dirty="0">
                          <a:solidFill>
                            <a:srgbClr val="000000"/>
                          </a:solidFill>
                          <a:effectLst/>
                          <a:latin typeface="Arial"/>
                          <a:cs typeface="Arial"/>
                        </a:rPr>
                        <a:t>3.13E-02</a:t>
                      </a: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a:solidFill>
                          <a:srgbClr val="000000"/>
                        </a:solidFill>
                        <a:effectLst/>
                        <a:latin typeface="Arial"/>
                        <a:cs typeface="Arial"/>
                      </a:endParaRP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9"/>
                  </a:ext>
                </a:extLst>
              </a:tr>
              <a:tr h="153036">
                <a:tc>
                  <a:txBody>
                    <a:bodyPr/>
                    <a:lstStyle/>
                    <a:p>
                      <a:pPr algn="ctr" fontAlgn="b"/>
                      <a:r>
                        <a:rPr lang="en-US" sz="900" b="0" i="0" u="none" strike="noStrike">
                          <a:solidFill>
                            <a:srgbClr val="000000"/>
                          </a:solidFill>
                          <a:effectLst/>
                          <a:latin typeface="Arial"/>
                          <a:cs typeface="Arial"/>
                        </a:rPr>
                        <a:t>G</a:t>
                      </a:r>
                    </a:p>
                  </a:txBody>
                  <a:tcPr marL="7808" marR="7808" marT="15616" marB="15616" anchor="ctr">
                    <a:lnL>
                      <a:noFill/>
                    </a:lnL>
                    <a:lnR w="12700" cap="flat" cmpd="sng" algn="ctr">
                      <a:solidFill>
                        <a:schemeClr val="tx1"/>
                      </a:solidFill>
                      <a:prstDash val="solid"/>
                      <a:round/>
                      <a:headEnd type="none" w="med" len="med"/>
                      <a:tailEnd type="none" w="med" len="med"/>
                    </a:lnR>
                    <a:lnT>
                      <a:noFill/>
                    </a:lnT>
                    <a:lnB>
                      <a:noFill/>
                    </a:lnB>
                  </a:tcPr>
                </a:tc>
                <a:tc gridSpan="8">
                  <a:txBody>
                    <a:bodyPr/>
                    <a:lstStyle/>
                    <a:p>
                      <a:pPr algn="ctr" fontAlgn="b"/>
                      <a:r>
                        <a:rPr lang="en-US" sz="900" b="0" i="0" u="none" strike="noStrike" dirty="0" err="1">
                          <a:solidFill>
                            <a:srgbClr val="000000"/>
                          </a:solidFill>
                          <a:effectLst/>
                          <a:latin typeface="Courier"/>
                          <a:cs typeface="Courier"/>
                        </a:rPr>
                        <a:t>neg</a:t>
                      </a:r>
                      <a:r>
                        <a:rPr lang="en-US" sz="900" b="0" i="0" u="none" strike="noStrike" dirty="0">
                          <a:solidFill>
                            <a:srgbClr val="000000"/>
                          </a:solidFill>
                          <a:effectLst/>
                          <a:latin typeface="Courier"/>
                          <a:cs typeface="Courier"/>
                        </a:rPr>
                        <a:t> ctrl</a:t>
                      </a:r>
                    </a:p>
                  </a:txBody>
                  <a:tcPr marL="7808" marR="7808" marT="7808"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endParaRPr lang="en-US"/>
                    </a:p>
                  </a:txBody>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crgbClr r="0" g="0" b="0"/>
                      </a:solidFill>
                      <a:prstDash val="sysDash"/>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a:cs typeface="Arial"/>
                        </a:rPr>
                        <a:t>TE only</a:t>
                      </a:r>
                    </a:p>
                  </a:txBody>
                  <a:tcPr marL="7808" marR="7808" marT="15616" marB="15616" anchor="ctr">
                    <a:lnL w="12700" cap="flat" cmpd="sng" algn="ctr">
                      <a:solidFill>
                        <a:schemeClr val="tx1"/>
                      </a:solidFill>
                      <a:prstDash val="sysDash"/>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mr-IN" sz="900" b="0" i="0" u="none" strike="noStrike">
                          <a:solidFill>
                            <a:srgbClr val="000000"/>
                          </a:solidFill>
                          <a:effectLst/>
                          <a:latin typeface="Arial"/>
                          <a:cs typeface="Arial"/>
                        </a:rPr>
                        <a:t>1.56E-02</a:t>
                      </a: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mr-IN" sz="900" b="0" i="0" u="none" strike="noStrike" dirty="0">
                          <a:solidFill>
                            <a:srgbClr val="000000"/>
                          </a:solidFill>
                          <a:effectLst/>
                          <a:latin typeface="Arial"/>
                          <a:cs typeface="Arial"/>
                        </a:rPr>
                        <a:t>1.56E-02</a:t>
                      </a: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30"/>
                  </a:ext>
                </a:extLst>
              </a:tr>
              <a:tr h="153036">
                <a:tc>
                  <a:txBody>
                    <a:bodyPr/>
                    <a:lstStyle/>
                    <a:p>
                      <a:pPr algn="ctr" fontAlgn="b"/>
                      <a:r>
                        <a:rPr lang="en-US" sz="900" b="0" i="0" u="none" strike="noStrike">
                          <a:solidFill>
                            <a:srgbClr val="000000"/>
                          </a:solidFill>
                          <a:effectLst/>
                          <a:latin typeface="Arial"/>
                          <a:cs typeface="Arial"/>
                        </a:rPr>
                        <a:t>H</a:t>
                      </a:r>
                    </a:p>
                  </a:txBody>
                  <a:tcPr marL="7808" marR="7808" marT="15616" marB="15616" anchor="ctr">
                    <a:lnL>
                      <a:noFill/>
                    </a:lnL>
                    <a:lnR w="12700" cap="flat" cmpd="sng" algn="ctr">
                      <a:solidFill>
                        <a:schemeClr val="tx1"/>
                      </a:solidFill>
                      <a:prstDash val="solid"/>
                      <a:round/>
                      <a:headEnd type="none" w="med" len="med"/>
                      <a:tailEnd type="none" w="med" len="med"/>
                    </a:lnR>
                    <a:lnT>
                      <a:noFill/>
                    </a:lnT>
                    <a:lnB>
                      <a:noFill/>
                    </a:lnB>
                  </a:tcPr>
                </a:tc>
                <a:tc gridSpan="8">
                  <a:txBody>
                    <a:bodyPr/>
                    <a:lstStyle/>
                    <a:p>
                      <a:pPr algn="ctr" fontAlgn="b"/>
                      <a:endParaRPr lang="en-US" sz="900" b="0" i="0" u="none" strike="noStrike" dirty="0">
                        <a:solidFill>
                          <a:srgbClr val="000000"/>
                        </a:solidFill>
                        <a:effectLst/>
                        <a:latin typeface="Courier"/>
                        <a:cs typeface="Courier"/>
                      </a:endParaRPr>
                    </a:p>
                  </a:txBody>
                  <a:tcPr marL="7808" marR="7808" marT="7808"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a:p>
                  </a:txBody>
                  <a:tcPr/>
                </a:tc>
                <a:tc hMerge="1">
                  <a:txBody>
                    <a:bodyPr/>
                    <a:lstStyle/>
                    <a:p>
                      <a:pPr algn="ctr" fontAlgn="b"/>
                      <a:endParaRPr lang="mr-IN" sz="900" b="0" i="0" u="none" strike="noStrike" dirty="0">
                        <a:solidFill>
                          <a:srgbClr val="000000"/>
                        </a:solidFill>
                        <a:effectLst/>
                        <a:latin typeface="Arial"/>
                        <a:cs typeface="Arial"/>
                      </a:endParaRPr>
                    </a:p>
                  </a:txBody>
                  <a:tcPr marL="7808" marR="7808" marT="7808"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fontAlgn="b"/>
                      <a:endParaRPr lang="en-US" sz="900" b="0" i="0" u="none" strike="noStrike" dirty="0">
                        <a:solidFill>
                          <a:srgbClr val="000000"/>
                        </a:solidFill>
                        <a:effectLst/>
                        <a:latin typeface="Arial"/>
                        <a:cs typeface="Arial"/>
                      </a:endParaRPr>
                    </a:p>
                  </a:txBody>
                  <a:tcPr marL="7808" marR="7808" marT="15616" marB="15616" anchor="ctr">
                    <a:lnL w="12700" cap="flat" cmpd="sng" algn="ctr">
                      <a:solidFill>
                        <a:srgbClr val="D9D9D9"/>
                      </a:solidFill>
                      <a:prstDash val="solid"/>
                      <a:round/>
                      <a:headEnd type="none" w="med" len="med"/>
                      <a:tailEnd type="none" w="med" len="med"/>
                    </a:lnL>
                    <a:lnR w="12700" cap="flat" cmpd="sng" algn="ctr">
                      <a:solidFill>
                        <a:scrgbClr r="0" g="0" b="0"/>
                      </a:solidFill>
                      <a:prstDash val="sysDash"/>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a:cs typeface="Arial"/>
                        </a:rPr>
                        <a:t>TE only</a:t>
                      </a:r>
                    </a:p>
                  </a:txBody>
                  <a:tcPr marL="7808" marR="7808" marT="15616" marB="15616" anchor="ctr">
                    <a:lnL w="12700" cap="flat" cmpd="sng" algn="ctr">
                      <a:solidFill>
                        <a:schemeClr val="tx1"/>
                      </a:solidFill>
                      <a:prstDash val="sysDash"/>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mr-IN" sz="900" b="0" i="0" u="none" strike="noStrike" dirty="0">
                          <a:solidFill>
                            <a:srgbClr val="000000"/>
                          </a:solidFill>
                          <a:effectLst/>
                          <a:latin typeface="Arial"/>
                          <a:cs typeface="Arial"/>
                        </a:rPr>
                        <a:t>7.81E-03</a:t>
                      </a: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mr-IN" sz="900" b="0" i="0" u="none" strike="noStrike" dirty="0">
                          <a:solidFill>
                            <a:srgbClr val="000000"/>
                          </a:solidFill>
                          <a:effectLst/>
                          <a:latin typeface="Arial"/>
                          <a:cs typeface="Arial"/>
                        </a:rPr>
                        <a:t>7.81E-03</a:t>
                      </a: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dirty="0">
                        <a:solidFill>
                          <a:srgbClr val="000000"/>
                        </a:solidFill>
                        <a:effectLst/>
                        <a:latin typeface="Arial"/>
                        <a:cs typeface="Arial"/>
                      </a:endParaRPr>
                    </a:p>
                  </a:txBody>
                  <a:tcPr marL="7808" marR="7808" marT="7808" marB="0" anchor="ctr">
                    <a:lnL w="12700" cap="flat" cmpd="sng" algn="ctr">
                      <a:solidFill>
                        <a:schemeClr val="bg1">
                          <a:lumMod val="8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31"/>
                  </a:ext>
                </a:extLst>
              </a:tr>
            </a:tbl>
          </a:graphicData>
        </a:graphic>
      </p:graphicFrame>
    </p:spTree>
    <p:extLst>
      <p:ext uri="{BB962C8B-B14F-4D97-AF65-F5344CB8AC3E}">
        <p14:creationId xmlns:p14="http://schemas.microsoft.com/office/powerpoint/2010/main" val="715064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209277" y="806759"/>
          <a:ext cx="8670449" cy="5303251"/>
        </p:xfrm>
        <a:graphic>
          <a:graphicData uri="http://schemas.openxmlformats.org/drawingml/2006/table">
            <a:tbl>
              <a:tblPr/>
              <a:tblGrid>
                <a:gridCol w="1744901">
                  <a:extLst>
                    <a:ext uri="{9D8B030D-6E8A-4147-A177-3AD203B41FA5}">
                      <a16:colId xmlns:a16="http://schemas.microsoft.com/office/drawing/2014/main" val="20000"/>
                    </a:ext>
                  </a:extLst>
                </a:gridCol>
                <a:gridCol w="1154258">
                  <a:extLst>
                    <a:ext uri="{9D8B030D-6E8A-4147-A177-3AD203B41FA5}">
                      <a16:colId xmlns:a16="http://schemas.microsoft.com/office/drawing/2014/main" val="20001"/>
                    </a:ext>
                  </a:extLst>
                </a:gridCol>
                <a:gridCol w="1154258">
                  <a:extLst>
                    <a:ext uri="{9D8B030D-6E8A-4147-A177-3AD203B41FA5}">
                      <a16:colId xmlns:a16="http://schemas.microsoft.com/office/drawing/2014/main" val="20002"/>
                    </a:ext>
                  </a:extLst>
                </a:gridCol>
                <a:gridCol w="1154258">
                  <a:extLst>
                    <a:ext uri="{9D8B030D-6E8A-4147-A177-3AD203B41FA5}">
                      <a16:colId xmlns:a16="http://schemas.microsoft.com/office/drawing/2014/main" val="20003"/>
                    </a:ext>
                  </a:extLst>
                </a:gridCol>
                <a:gridCol w="1154258">
                  <a:extLst>
                    <a:ext uri="{9D8B030D-6E8A-4147-A177-3AD203B41FA5}">
                      <a16:colId xmlns:a16="http://schemas.microsoft.com/office/drawing/2014/main" val="20004"/>
                    </a:ext>
                  </a:extLst>
                </a:gridCol>
                <a:gridCol w="1154258">
                  <a:extLst>
                    <a:ext uri="{9D8B030D-6E8A-4147-A177-3AD203B41FA5}">
                      <a16:colId xmlns:a16="http://schemas.microsoft.com/office/drawing/2014/main" val="20005"/>
                    </a:ext>
                  </a:extLst>
                </a:gridCol>
                <a:gridCol w="1154258">
                  <a:extLst>
                    <a:ext uri="{9D8B030D-6E8A-4147-A177-3AD203B41FA5}">
                      <a16:colId xmlns:a16="http://schemas.microsoft.com/office/drawing/2014/main" val="20006"/>
                    </a:ext>
                  </a:extLst>
                </a:gridCol>
              </a:tblGrid>
              <a:tr h="205946">
                <a:tc>
                  <a:txBody>
                    <a:bodyPr/>
                    <a:lstStyle/>
                    <a:p>
                      <a:pPr algn="ctr" rtl="0" fontAlgn="b"/>
                      <a:endParaRPr lang="en-US" sz="1100" b="0" i="0" u="none" strike="noStrike" dirty="0">
                        <a:solidFill>
                          <a:srgbClr val="000000"/>
                        </a:solidFill>
                        <a:effectLst/>
                        <a:latin typeface="Arial" charset="0"/>
                        <a:ea typeface="Arial" charset="0"/>
                        <a:cs typeface="Arial" charset="0"/>
                      </a:endParaRPr>
                    </a:p>
                  </a:txBody>
                  <a:tcPr marL="8238" marR="8238" marT="8238" marB="0" anchor="ctr">
                    <a:lnL>
                      <a:noFill/>
                    </a:lnL>
                    <a:lnR>
                      <a:noFill/>
                    </a:lnR>
                    <a:lnT>
                      <a:noFill/>
                    </a:lnT>
                    <a:lnB>
                      <a:noFill/>
                    </a:lnB>
                  </a:tcPr>
                </a:tc>
                <a:tc>
                  <a:txBody>
                    <a:bodyPr/>
                    <a:lstStyle/>
                    <a:p>
                      <a:pPr algn="ctr" rtl="0" fontAlgn="b"/>
                      <a:r>
                        <a:rPr lang="en-US" sz="1100" b="1" i="0" u="none" strike="noStrike" dirty="0">
                          <a:solidFill>
                            <a:srgbClr val="000000"/>
                          </a:solidFill>
                          <a:effectLst/>
                          <a:latin typeface="Arial" charset="0"/>
                          <a:ea typeface="Arial" charset="0"/>
                          <a:cs typeface="Arial" charset="0"/>
                        </a:rPr>
                        <a:t>SA 1</a:t>
                      </a:r>
                    </a:p>
                  </a:txBody>
                  <a:tcPr marL="8238" marR="8238" marT="8238"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1100" b="1" i="0" u="none" strike="noStrike" dirty="0">
                          <a:solidFill>
                            <a:srgbClr val="000000"/>
                          </a:solidFill>
                          <a:effectLst/>
                          <a:latin typeface="Arial" charset="0"/>
                          <a:ea typeface="Arial" charset="0"/>
                          <a:cs typeface="Arial" charset="0"/>
                        </a:rPr>
                        <a:t>SA 2</a:t>
                      </a:r>
                    </a:p>
                  </a:txBody>
                  <a:tcPr marL="8238" marR="8238" marT="8238"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1100" b="1" i="0" u="none" strike="noStrike" dirty="0">
                          <a:solidFill>
                            <a:srgbClr val="000000"/>
                          </a:solidFill>
                          <a:effectLst/>
                          <a:latin typeface="Arial" charset="0"/>
                          <a:ea typeface="Arial" charset="0"/>
                          <a:cs typeface="Arial" charset="0"/>
                        </a:rPr>
                        <a:t>SA 3</a:t>
                      </a:r>
                    </a:p>
                  </a:txBody>
                  <a:tcPr marL="8238" marR="8238" marT="8238"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1100" b="1" i="0" u="none" strike="noStrike" dirty="0">
                          <a:solidFill>
                            <a:srgbClr val="000000"/>
                          </a:solidFill>
                          <a:effectLst/>
                          <a:latin typeface="Arial" charset="0"/>
                          <a:ea typeface="Arial" charset="0"/>
                          <a:cs typeface="Arial" charset="0"/>
                        </a:rPr>
                        <a:t>SA 4</a:t>
                      </a:r>
                    </a:p>
                  </a:txBody>
                  <a:tcPr marL="8238" marR="8238" marT="8238"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1100" b="1" i="0" u="none" strike="noStrike" dirty="0">
                          <a:solidFill>
                            <a:srgbClr val="000000"/>
                          </a:solidFill>
                          <a:effectLst/>
                          <a:latin typeface="Arial" charset="0"/>
                          <a:ea typeface="Arial" charset="0"/>
                          <a:cs typeface="Arial" charset="0"/>
                        </a:rPr>
                        <a:t>SA 5</a:t>
                      </a:r>
                    </a:p>
                  </a:txBody>
                  <a:tcPr marL="8238" marR="8238" marT="8238"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1100" b="1" i="0" u="none" strike="noStrike" dirty="0">
                          <a:solidFill>
                            <a:srgbClr val="000000"/>
                          </a:solidFill>
                          <a:effectLst/>
                          <a:latin typeface="Arial" charset="0"/>
                          <a:ea typeface="Arial" charset="0"/>
                          <a:cs typeface="Arial" charset="0"/>
                        </a:rPr>
                        <a:t>SA 6</a:t>
                      </a:r>
                    </a:p>
                  </a:txBody>
                  <a:tcPr marL="8238" marR="8238" marT="8238" marB="0" anchor="ctr">
                    <a:lnL>
                      <a:noFill/>
                    </a:lnL>
                    <a:lnR>
                      <a:noFill/>
                    </a:lnR>
                    <a:lnT>
                      <a:noFill/>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131805">
                <a:tc>
                  <a:txBody>
                    <a:bodyPr/>
                    <a:lstStyle/>
                    <a:p>
                      <a:pPr algn="ctr" rtl="0" fontAlgn="b"/>
                      <a:r>
                        <a:rPr lang="en-US" sz="1100" b="0" i="1" u="none" strike="noStrike">
                          <a:solidFill>
                            <a:srgbClr val="000000"/>
                          </a:solidFill>
                          <a:effectLst/>
                          <a:latin typeface="Arial" charset="0"/>
                          <a:ea typeface="Arial" charset="0"/>
                          <a:cs typeface="Arial" charset="0"/>
                        </a:rPr>
                        <a:t>experiment 1</a:t>
                      </a:r>
                    </a:p>
                  </a:txBody>
                  <a:tcPr marL="8238" marR="8238" marT="8238"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nb-NO" sz="1100" b="0" i="0" u="none" strike="noStrike" dirty="0">
                          <a:solidFill>
                            <a:srgbClr val="000000"/>
                          </a:solidFill>
                          <a:effectLst/>
                          <a:latin typeface="Arial" charset="0"/>
                          <a:ea typeface="Arial" charset="0"/>
                          <a:cs typeface="Arial" charset="0"/>
                        </a:rPr>
                        <a:t>1.1863</a:t>
                      </a:r>
                    </a:p>
                  </a:txBody>
                  <a:tcPr marL="12700" marR="12700" marT="12700" marB="0"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nb-NO" sz="1100" b="0" i="0" u="none" strike="noStrike">
                          <a:solidFill>
                            <a:srgbClr val="000000"/>
                          </a:solidFill>
                          <a:effectLst/>
                          <a:latin typeface="Arial" charset="0"/>
                          <a:ea typeface="Arial" charset="0"/>
                          <a:cs typeface="Arial" charset="0"/>
                        </a:rPr>
                        <a:t>1.0371</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nb-NO" sz="1100" b="0" i="0" u="none" strike="noStrike">
                          <a:solidFill>
                            <a:srgbClr val="000000"/>
                          </a:solidFill>
                          <a:effectLst/>
                          <a:latin typeface="Arial" charset="0"/>
                          <a:ea typeface="Arial" charset="0"/>
                          <a:cs typeface="Arial" charset="0"/>
                        </a:rPr>
                        <a:t>1.0158</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hr-HR" sz="1100" b="0" i="0" u="none" strike="noStrike">
                          <a:solidFill>
                            <a:srgbClr val="000000"/>
                          </a:solidFill>
                          <a:effectLst/>
                          <a:latin typeface="Arial" charset="0"/>
                          <a:ea typeface="Arial" charset="0"/>
                          <a:cs typeface="Arial" charset="0"/>
                        </a:rPr>
                        <a:t>1.0513</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is-IS" sz="1100" b="0" i="0" u="none" strike="noStrike">
                          <a:solidFill>
                            <a:srgbClr val="000000"/>
                          </a:solidFill>
                          <a:effectLst/>
                          <a:latin typeface="Arial" charset="0"/>
                          <a:ea typeface="Arial" charset="0"/>
                          <a:cs typeface="Arial" charset="0"/>
                        </a:rPr>
                        <a:t>1.3220</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hr-HR" sz="1100" b="0" i="0" u="none" strike="noStrike">
                          <a:solidFill>
                            <a:srgbClr val="000000"/>
                          </a:solidFill>
                          <a:effectLst/>
                          <a:latin typeface="Arial" charset="0"/>
                          <a:ea typeface="Arial" charset="0"/>
                          <a:cs typeface="Arial" charset="0"/>
                        </a:rPr>
                        <a:t>3.0957</a:t>
                      </a:r>
                    </a:p>
                  </a:txBody>
                  <a:tcPr marL="12700" marR="12700" marT="12700" marB="0"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805">
                <a:tc>
                  <a:txBody>
                    <a:bodyPr/>
                    <a:lstStyle/>
                    <a:p>
                      <a:pPr algn="ctr" rtl="0" fontAlgn="b"/>
                      <a:r>
                        <a:rPr lang="en-US" sz="1100" b="0" i="1" u="none" strike="noStrike">
                          <a:solidFill>
                            <a:srgbClr val="000000"/>
                          </a:solidFill>
                          <a:effectLst/>
                          <a:latin typeface="Arial" charset="0"/>
                          <a:ea typeface="Arial" charset="0"/>
                          <a:cs typeface="Arial" charset="0"/>
                        </a:rPr>
                        <a:t>experiment 2</a:t>
                      </a:r>
                    </a:p>
                  </a:txBody>
                  <a:tcPr marL="8238" marR="8238" marT="8238"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nb-NO" sz="1100" b="0" i="0" u="none" strike="noStrike" dirty="0">
                          <a:solidFill>
                            <a:srgbClr val="000000"/>
                          </a:solidFill>
                          <a:effectLst/>
                          <a:latin typeface="Arial" charset="0"/>
                          <a:ea typeface="Arial" charset="0"/>
                          <a:cs typeface="Arial" charset="0"/>
                        </a:rPr>
                        <a:t>0.3361</a:t>
                      </a:r>
                    </a:p>
                  </a:txBody>
                  <a:tcPr marL="12700" marR="12700" marT="12700" marB="0"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algn="ctr" fontAlgn="b"/>
                      <a:r>
                        <a:rPr lang="nb-NO" sz="1100" b="0" i="0" u="none" strike="noStrike" dirty="0">
                          <a:solidFill>
                            <a:srgbClr val="000000"/>
                          </a:solidFill>
                          <a:effectLst/>
                          <a:latin typeface="Arial" charset="0"/>
                          <a:ea typeface="Arial" charset="0"/>
                          <a:cs typeface="Arial" charset="0"/>
                        </a:rPr>
                        <a:t>0.3384</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algn="ctr" fontAlgn="b"/>
                      <a:r>
                        <a:rPr lang="nb-NO" sz="1100" b="0" i="0" u="none" strike="noStrike" dirty="0">
                          <a:solidFill>
                            <a:srgbClr val="000000"/>
                          </a:solidFill>
                          <a:effectLst/>
                          <a:latin typeface="Arial" charset="0"/>
                          <a:ea typeface="Arial" charset="0"/>
                          <a:cs typeface="Arial" charset="0"/>
                        </a:rPr>
                        <a:t>0.2910</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algn="ctr" fontAlgn="b"/>
                      <a:r>
                        <a:rPr lang="is-IS" sz="1100" b="0" i="0" u="none" strike="noStrike" dirty="0">
                          <a:solidFill>
                            <a:srgbClr val="000000"/>
                          </a:solidFill>
                          <a:effectLst/>
                          <a:latin typeface="Arial" charset="0"/>
                          <a:ea typeface="Arial" charset="0"/>
                          <a:cs typeface="Arial" charset="0"/>
                        </a:rPr>
                        <a:t>0.3045</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algn="ctr" fontAlgn="b"/>
                      <a:r>
                        <a:rPr lang="nb-NO" sz="1100" b="0" i="0" u="none" strike="noStrike" dirty="0">
                          <a:solidFill>
                            <a:srgbClr val="000000"/>
                          </a:solidFill>
                          <a:effectLst/>
                          <a:latin typeface="Arial" charset="0"/>
                          <a:ea typeface="Arial" charset="0"/>
                          <a:cs typeface="Arial" charset="0"/>
                        </a:rPr>
                        <a:t>0.4453</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algn="ctr" fontAlgn="b"/>
                      <a:r>
                        <a:rPr lang="nb-NO" sz="1100" b="0" i="0" u="none" strike="noStrike" dirty="0">
                          <a:solidFill>
                            <a:srgbClr val="000000"/>
                          </a:solidFill>
                          <a:effectLst/>
                          <a:latin typeface="Arial" charset="0"/>
                          <a:ea typeface="Arial" charset="0"/>
                          <a:cs typeface="Arial" charset="0"/>
                        </a:rPr>
                        <a:t>1.1602</a:t>
                      </a:r>
                    </a:p>
                  </a:txBody>
                  <a:tcPr marL="12700" marR="12700" marT="12700" marB="0"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131805">
                <a:tc>
                  <a:txBody>
                    <a:bodyPr/>
                    <a:lstStyle/>
                    <a:p>
                      <a:pPr algn="ctr" rtl="0" fontAlgn="b"/>
                      <a:r>
                        <a:rPr lang="en-US" sz="1100" b="0" i="1" u="none" strike="noStrike">
                          <a:solidFill>
                            <a:srgbClr val="000000"/>
                          </a:solidFill>
                          <a:effectLst/>
                          <a:latin typeface="Arial" charset="0"/>
                          <a:ea typeface="Arial" charset="0"/>
                          <a:cs typeface="Arial" charset="0"/>
                        </a:rPr>
                        <a:t>experiment 3</a:t>
                      </a:r>
                    </a:p>
                  </a:txBody>
                  <a:tcPr marL="8238" marR="8238" marT="8238"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is-IS" sz="1100" b="0" i="0" u="none" strike="noStrike">
                          <a:solidFill>
                            <a:srgbClr val="000000"/>
                          </a:solidFill>
                          <a:effectLst/>
                          <a:latin typeface="Arial" charset="0"/>
                          <a:ea typeface="Arial" charset="0"/>
                          <a:cs typeface="Arial" charset="0"/>
                        </a:rPr>
                        <a:t>1.2006</a:t>
                      </a:r>
                    </a:p>
                  </a:txBody>
                  <a:tcPr marL="12700" marR="12700" marT="12700" marB="0"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nb-NO" sz="1100" b="0" i="0" u="none" strike="noStrike">
                          <a:solidFill>
                            <a:srgbClr val="000000"/>
                          </a:solidFill>
                          <a:effectLst/>
                          <a:latin typeface="Arial" charset="0"/>
                          <a:ea typeface="Arial" charset="0"/>
                          <a:cs typeface="Arial" charset="0"/>
                        </a:rPr>
                        <a:t>1.1081</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hr-HR" sz="1100" b="0" i="0" u="none" strike="noStrike" dirty="0">
                          <a:solidFill>
                            <a:srgbClr val="000000"/>
                          </a:solidFill>
                          <a:effectLst/>
                          <a:latin typeface="Arial" charset="0"/>
                          <a:ea typeface="Arial" charset="0"/>
                          <a:cs typeface="Arial" charset="0"/>
                        </a:rPr>
                        <a:t>1.1626</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nb-NO" sz="1100" b="0" i="0" u="none" strike="noStrike" dirty="0">
                          <a:solidFill>
                            <a:srgbClr val="000000"/>
                          </a:solidFill>
                          <a:effectLst/>
                          <a:latin typeface="Arial" charset="0"/>
                          <a:ea typeface="Arial" charset="0"/>
                          <a:cs typeface="Arial" charset="0"/>
                        </a:rPr>
                        <a:t>1.1081</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nb-NO" sz="1100" b="0" i="0" u="none" strike="noStrike">
                          <a:solidFill>
                            <a:srgbClr val="000000"/>
                          </a:solidFill>
                          <a:effectLst/>
                          <a:latin typeface="Arial" charset="0"/>
                          <a:ea typeface="Arial" charset="0"/>
                          <a:cs typeface="Arial" charset="0"/>
                        </a:rPr>
                        <a:t>1.5253</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hr-HR" sz="1100" b="0" i="0" u="none" strike="noStrike">
                          <a:solidFill>
                            <a:srgbClr val="000000"/>
                          </a:solidFill>
                          <a:effectLst/>
                          <a:latin typeface="Arial" charset="0"/>
                          <a:ea typeface="Arial" charset="0"/>
                          <a:cs typeface="Arial" charset="0"/>
                        </a:rPr>
                        <a:t>3.3696</a:t>
                      </a:r>
                    </a:p>
                  </a:txBody>
                  <a:tcPr marL="12700" marR="12700" marT="12700" marB="0"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31805">
                <a:tc>
                  <a:txBody>
                    <a:bodyPr/>
                    <a:lstStyle/>
                    <a:p>
                      <a:pPr algn="ctr" rtl="0" fontAlgn="b"/>
                      <a:r>
                        <a:rPr lang="en-US" sz="1100" b="0" i="1" u="none" strike="noStrike">
                          <a:solidFill>
                            <a:srgbClr val="000000"/>
                          </a:solidFill>
                          <a:effectLst/>
                          <a:latin typeface="Arial" charset="0"/>
                          <a:ea typeface="Arial" charset="0"/>
                          <a:cs typeface="Arial" charset="0"/>
                        </a:rPr>
                        <a:t>experiment 4</a:t>
                      </a:r>
                    </a:p>
                  </a:txBody>
                  <a:tcPr marL="8238" marR="8238" marT="8238"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uk-UA" sz="1100" b="0" i="0" u="none" strike="noStrike">
                          <a:solidFill>
                            <a:srgbClr val="000000"/>
                          </a:solidFill>
                          <a:effectLst/>
                          <a:latin typeface="Arial" charset="0"/>
                          <a:ea typeface="Arial" charset="0"/>
                          <a:cs typeface="Arial" charset="0"/>
                        </a:rPr>
                        <a:t>1.3984</a:t>
                      </a:r>
                    </a:p>
                  </a:txBody>
                  <a:tcPr marL="12700" marR="12700" marT="12700" marB="0"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fi-FI" sz="1100" b="0" i="0" u="none" strike="noStrike">
                          <a:solidFill>
                            <a:srgbClr val="000000"/>
                          </a:solidFill>
                          <a:effectLst/>
                          <a:latin typeface="Arial" charset="0"/>
                          <a:ea typeface="Arial" charset="0"/>
                          <a:cs typeface="Arial" charset="0"/>
                        </a:rPr>
                        <a:t>1.1792</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hr-HR" sz="1100" b="0" i="0" u="none" strike="noStrike">
                          <a:solidFill>
                            <a:srgbClr val="000000"/>
                          </a:solidFill>
                          <a:effectLst/>
                          <a:latin typeface="Arial" charset="0"/>
                          <a:ea typeface="Arial" charset="0"/>
                          <a:cs typeface="Arial" charset="0"/>
                        </a:rPr>
                        <a:t>1.0986</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hr-HR" sz="1100" b="0" i="0" u="none" strike="noStrike">
                          <a:solidFill>
                            <a:srgbClr val="000000"/>
                          </a:solidFill>
                          <a:effectLst/>
                          <a:latin typeface="Arial" charset="0"/>
                          <a:ea typeface="Arial" charset="0"/>
                          <a:cs typeface="Arial" charset="0"/>
                        </a:rPr>
                        <a:t>1.3626</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hr-HR" sz="1100" b="0" i="0" u="none" strike="noStrike">
                          <a:solidFill>
                            <a:srgbClr val="000000"/>
                          </a:solidFill>
                          <a:effectLst/>
                          <a:latin typeface="Arial" charset="0"/>
                          <a:ea typeface="Arial" charset="0"/>
                          <a:cs typeface="Arial" charset="0"/>
                        </a:rPr>
                        <a:t>1.4606</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hr-HR" sz="1100" b="0" i="0" u="none" strike="noStrike">
                          <a:solidFill>
                            <a:srgbClr val="000000"/>
                          </a:solidFill>
                          <a:effectLst/>
                          <a:latin typeface="Arial" charset="0"/>
                          <a:ea typeface="Arial" charset="0"/>
                          <a:cs typeface="Arial" charset="0"/>
                        </a:rPr>
                        <a:t>3.8853</a:t>
                      </a:r>
                    </a:p>
                  </a:txBody>
                  <a:tcPr marL="12700" marR="12700" marT="12700" marB="0"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131805">
                <a:tc>
                  <a:txBody>
                    <a:bodyPr/>
                    <a:lstStyle/>
                    <a:p>
                      <a:pPr algn="ctr" rtl="0" fontAlgn="b"/>
                      <a:r>
                        <a:rPr lang="en-US" sz="1100" b="0" i="1" u="none" strike="noStrike">
                          <a:solidFill>
                            <a:srgbClr val="000000"/>
                          </a:solidFill>
                          <a:effectLst/>
                          <a:latin typeface="Arial" charset="0"/>
                          <a:ea typeface="Arial" charset="0"/>
                          <a:cs typeface="Arial" charset="0"/>
                        </a:rPr>
                        <a:t>experiment 5</a:t>
                      </a:r>
                    </a:p>
                  </a:txBody>
                  <a:tcPr marL="8238" marR="8238" marT="8238"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nb-NO" sz="1100" b="0" i="0" u="none" strike="noStrike">
                          <a:solidFill>
                            <a:srgbClr val="000000"/>
                          </a:solidFill>
                          <a:effectLst/>
                          <a:latin typeface="Arial" charset="0"/>
                          <a:ea typeface="Arial" charset="0"/>
                          <a:cs typeface="Arial" charset="0"/>
                        </a:rPr>
                        <a:t>0.9922</a:t>
                      </a:r>
                    </a:p>
                  </a:txBody>
                  <a:tcPr marL="12700" marR="12700" marT="12700" marB="0"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nb-NO" sz="1100" b="0" i="0" u="none" strike="noStrike">
                          <a:solidFill>
                            <a:srgbClr val="000000"/>
                          </a:solidFill>
                          <a:effectLst/>
                          <a:latin typeface="Arial" charset="0"/>
                          <a:ea typeface="Arial" charset="0"/>
                          <a:cs typeface="Arial" charset="0"/>
                        </a:rPr>
                        <a:t>0.9545</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nb-NO" sz="1100" b="0" i="0" u="none" strike="noStrike">
                          <a:solidFill>
                            <a:srgbClr val="000000"/>
                          </a:solidFill>
                          <a:effectLst/>
                          <a:latin typeface="Arial" charset="0"/>
                          <a:ea typeface="Arial" charset="0"/>
                          <a:cs typeface="Arial" charset="0"/>
                        </a:rPr>
                        <a:t>0.9310</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nb-NO" sz="1100" b="0" i="0" u="none" strike="noStrike">
                          <a:solidFill>
                            <a:srgbClr val="000000"/>
                          </a:solidFill>
                          <a:effectLst/>
                          <a:latin typeface="Arial" charset="0"/>
                          <a:ea typeface="Arial" charset="0"/>
                          <a:cs typeface="Arial" charset="0"/>
                        </a:rPr>
                        <a:t>0.9522</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is-IS" sz="1100" b="0" i="0" u="none" strike="noStrike">
                          <a:solidFill>
                            <a:srgbClr val="000000"/>
                          </a:solidFill>
                          <a:effectLst/>
                          <a:latin typeface="Arial" charset="0"/>
                          <a:ea typeface="Arial" charset="0"/>
                          <a:cs typeface="Arial" charset="0"/>
                        </a:rPr>
                        <a:t>1.1840</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hr-HR" sz="1100" b="0" i="0" u="none" strike="noStrike">
                          <a:solidFill>
                            <a:srgbClr val="000000"/>
                          </a:solidFill>
                          <a:effectLst/>
                          <a:latin typeface="Arial" charset="0"/>
                          <a:ea typeface="Arial" charset="0"/>
                          <a:cs typeface="Arial" charset="0"/>
                        </a:rPr>
                        <a:t>3.5949</a:t>
                      </a:r>
                    </a:p>
                  </a:txBody>
                  <a:tcPr marL="12700" marR="12700" marT="12700" marB="0"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131805">
                <a:tc>
                  <a:txBody>
                    <a:bodyPr/>
                    <a:lstStyle/>
                    <a:p>
                      <a:pPr algn="ctr" rtl="0" fontAlgn="b"/>
                      <a:r>
                        <a:rPr lang="en-US" sz="1100" b="0" i="1" u="none" strike="noStrike">
                          <a:solidFill>
                            <a:srgbClr val="000000"/>
                          </a:solidFill>
                          <a:effectLst/>
                          <a:latin typeface="Arial" charset="0"/>
                          <a:ea typeface="Arial" charset="0"/>
                          <a:cs typeface="Arial" charset="0"/>
                        </a:rPr>
                        <a:t>experiment 6</a:t>
                      </a:r>
                    </a:p>
                  </a:txBody>
                  <a:tcPr marL="8238" marR="8238" marT="8238"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nb-NO" sz="1100" b="0" i="0" u="none" strike="noStrike">
                          <a:solidFill>
                            <a:srgbClr val="000000"/>
                          </a:solidFill>
                          <a:effectLst/>
                          <a:latin typeface="Arial" charset="0"/>
                          <a:ea typeface="Arial" charset="0"/>
                          <a:cs typeface="Arial" charset="0"/>
                        </a:rPr>
                        <a:t>0.7575</a:t>
                      </a:r>
                    </a:p>
                  </a:txBody>
                  <a:tcPr marL="12700" marR="12700" marT="12700" marB="0"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hr-HR" sz="1100" b="0" i="0" u="none" strike="noStrike">
                          <a:solidFill>
                            <a:srgbClr val="000000"/>
                          </a:solidFill>
                          <a:effectLst/>
                          <a:latin typeface="Arial" charset="0"/>
                          <a:ea typeface="Arial" charset="0"/>
                          <a:cs typeface="Arial" charset="0"/>
                        </a:rPr>
                        <a:t>0.7109</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nb-NO" sz="1100" b="0" i="0" u="none" strike="noStrike">
                          <a:solidFill>
                            <a:srgbClr val="000000"/>
                          </a:solidFill>
                          <a:effectLst/>
                          <a:latin typeface="Arial" charset="0"/>
                          <a:ea typeface="Arial" charset="0"/>
                          <a:cs typeface="Arial" charset="0"/>
                        </a:rPr>
                        <a:t>0.6621</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fi-FI" sz="1100" b="0" i="0" u="none" strike="noStrike">
                          <a:solidFill>
                            <a:srgbClr val="000000"/>
                          </a:solidFill>
                          <a:effectLst/>
                          <a:latin typeface="Arial" charset="0"/>
                          <a:ea typeface="Arial" charset="0"/>
                          <a:cs typeface="Arial" charset="0"/>
                        </a:rPr>
                        <a:t>0.7179</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hr-HR" sz="1100" b="0" i="0" u="none" strike="noStrike">
                          <a:solidFill>
                            <a:srgbClr val="000000"/>
                          </a:solidFill>
                          <a:effectLst/>
                          <a:latin typeface="Arial" charset="0"/>
                          <a:ea typeface="Arial" charset="0"/>
                          <a:cs typeface="Arial" charset="0"/>
                        </a:rPr>
                        <a:t>1.0135</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hr-HR" sz="1100" b="0" i="0" u="none" strike="noStrike">
                          <a:solidFill>
                            <a:srgbClr val="000000"/>
                          </a:solidFill>
                          <a:effectLst/>
                          <a:latin typeface="Arial" charset="0"/>
                          <a:ea typeface="Arial" charset="0"/>
                          <a:cs typeface="Arial" charset="0"/>
                        </a:rPr>
                        <a:t>3.2930</a:t>
                      </a:r>
                    </a:p>
                  </a:txBody>
                  <a:tcPr marL="12700" marR="12700" marT="12700" marB="0"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131805">
                <a:tc>
                  <a:txBody>
                    <a:bodyPr/>
                    <a:lstStyle/>
                    <a:p>
                      <a:pPr algn="ctr" rtl="0" fontAlgn="b"/>
                      <a:r>
                        <a:rPr lang="en-US" sz="1100" b="0" i="1" u="none" strike="noStrike">
                          <a:solidFill>
                            <a:srgbClr val="000000"/>
                          </a:solidFill>
                          <a:effectLst/>
                          <a:latin typeface="Arial" charset="0"/>
                          <a:ea typeface="Arial" charset="0"/>
                          <a:cs typeface="Arial" charset="0"/>
                        </a:rPr>
                        <a:t>experiment 7</a:t>
                      </a:r>
                    </a:p>
                  </a:txBody>
                  <a:tcPr marL="8238" marR="8238" marT="8238"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nb-NO" sz="1100" b="0" i="0" u="none" strike="noStrike">
                          <a:solidFill>
                            <a:srgbClr val="000000"/>
                          </a:solidFill>
                          <a:effectLst/>
                          <a:latin typeface="Arial" charset="0"/>
                          <a:ea typeface="Arial" charset="0"/>
                          <a:cs typeface="Arial" charset="0"/>
                        </a:rPr>
                        <a:t>1.0158</a:t>
                      </a:r>
                    </a:p>
                  </a:txBody>
                  <a:tcPr marL="12700" marR="12700" marT="12700" marB="0"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it-IT" sz="1100" b="0" i="0" u="none" strike="noStrike">
                          <a:solidFill>
                            <a:srgbClr val="000000"/>
                          </a:solidFill>
                          <a:effectLst/>
                          <a:latin typeface="Arial" charset="0"/>
                          <a:ea typeface="Arial" charset="0"/>
                          <a:cs typeface="Arial" charset="0"/>
                        </a:rPr>
                        <a:t>0.9451</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nb-NO" sz="1100" b="0" i="0" u="none" strike="noStrike">
                          <a:solidFill>
                            <a:srgbClr val="000000"/>
                          </a:solidFill>
                          <a:effectLst/>
                          <a:latin typeface="Arial" charset="0"/>
                          <a:ea typeface="Arial" charset="0"/>
                          <a:cs typeface="Arial" charset="0"/>
                        </a:rPr>
                        <a:t>0.9310</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fi-FI" sz="1100" b="0" i="0" u="none" strike="noStrike">
                          <a:solidFill>
                            <a:srgbClr val="000000"/>
                          </a:solidFill>
                          <a:effectLst/>
                          <a:latin typeface="Arial" charset="0"/>
                          <a:ea typeface="Arial" charset="0"/>
                          <a:cs typeface="Arial" charset="0"/>
                        </a:rPr>
                        <a:t>1.1792</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nb-NO" sz="1100" b="0" i="0" u="none" strike="noStrike">
                          <a:solidFill>
                            <a:srgbClr val="000000"/>
                          </a:solidFill>
                          <a:effectLst/>
                          <a:latin typeface="Arial" charset="0"/>
                          <a:ea typeface="Arial" charset="0"/>
                          <a:cs typeface="Arial" charset="0"/>
                        </a:rPr>
                        <a:t>1.2958</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hr-HR" sz="1100" b="0" i="0" u="none" strike="noStrike">
                          <a:solidFill>
                            <a:srgbClr val="000000"/>
                          </a:solidFill>
                          <a:effectLst/>
                          <a:latin typeface="Arial" charset="0"/>
                          <a:ea typeface="Arial" charset="0"/>
                          <a:cs typeface="Arial" charset="0"/>
                        </a:rPr>
                        <a:t>3.3894</a:t>
                      </a:r>
                    </a:p>
                  </a:txBody>
                  <a:tcPr marL="12700" marR="12700" marT="12700" marB="0"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131805">
                <a:tc>
                  <a:txBody>
                    <a:bodyPr/>
                    <a:lstStyle/>
                    <a:p>
                      <a:pPr algn="ctr" rtl="0" fontAlgn="b"/>
                      <a:r>
                        <a:rPr lang="en-US" sz="1100" b="0" i="1" u="none" strike="noStrike">
                          <a:solidFill>
                            <a:srgbClr val="000000"/>
                          </a:solidFill>
                          <a:effectLst/>
                          <a:latin typeface="Arial" charset="0"/>
                          <a:ea typeface="Arial" charset="0"/>
                          <a:cs typeface="Arial" charset="0"/>
                        </a:rPr>
                        <a:t>experiment 8</a:t>
                      </a:r>
                    </a:p>
                  </a:txBody>
                  <a:tcPr marL="8238" marR="8238" marT="8238"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hr-HR" sz="1100" b="0" i="0" u="none" strike="noStrike">
                          <a:solidFill>
                            <a:srgbClr val="000000"/>
                          </a:solidFill>
                          <a:effectLst/>
                          <a:latin typeface="Arial" charset="0"/>
                          <a:ea typeface="Arial" charset="0"/>
                          <a:cs typeface="Arial" charset="0"/>
                        </a:rPr>
                        <a:t>1.1318</a:t>
                      </a:r>
                    </a:p>
                  </a:txBody>
                  <a:tcPr marL="12700" marR="12700" marT="12700" marB="0"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nb-NO" sz="1100" b="0" i="0" u="none" strike="noStrike">
                          <a:solidFill>
                            <a:srgbClr val="000000"/>
                          </a:solidFill>
                          <a:effectLst/>
                          <a:latin typeface="Arial" charset="0"/>
                          <a:ea typeface="Arial" charset="0"/>
                          <a:cs typeface="Arial" charset="0"/>
                        </a:rPr>
                        <a:t>1.1863</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hr-HR" sz="1100" b="0" i="0" u="none" strike="noStrike">
                          <a:solidFill>
                            <a:srgbClr val="000000"/>
                          </a:solidFill>
                          <a:effectLst/>
                          <a:latin typeface="Arial" charset="0"/>
                          <a:ea typeface="Arial" charset="0"/>
                          <a:cs typeface="Arial" charset="0"/>
                        </a:rPr>
                        <a:t>1.1507</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nb-NO" sz="1100" b="0" i="0" u="none" strike="noStrike">
                          <a:solidFill>
                            <a:srgbClr val="000000"/>
                          </a:solidFill>
                          <a:effectLst/>
                          <a:latin typeface="Arial" charset="0"/>
                          <a:ea typeface="Arial" charset="0"/>
                          <a:cs typeface="Arial" charset="0"/>
                        </a:rPr>
                        <a:t>1.1768</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hr-HR" sz="1100" b="0" i="0" u="none" strike="noStrike">
                          <a:solidFill>
                            <a:srgbClr val="000000"/>
                          </a:solidFill>
                          <a:effectLst/>
                          <a:latin typeface="Arial" charset="0"/>
                          <a:ea typeface="Arial" charset="0"/>
                          <a:cs typeface="Arial" charset="0"/>
                        </a:rPr>
                        <a:t>1.4056</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hr-HR" sz="1100" b="0" i="0" u="none" strike="noStrike" dirty="0">
                          <a:solidFill>
                            <a:srgbClr val="000000"/>
                          </a:solidFill>
                          <a:effectLst/>
                          <a:latin typeface="Arial" charset="0"/>
                          <a:ea typeface="Arial" charset="0"/>
                          <a:cs typeface="Arial" charset="0"/>
                        </a:rPr>
                        <a:t>4.1990</a:t>
                      </a:r>
                    </a:p>
                  </a:txBody>
                  <a:tcPr marL="12700" marR="12700" marT="12700" marB="0"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131805">
                <a:tc>
                  <a:txBody>
                    <a:bodyPr/>
                    <a:lstStyle/>
                    <a:p>
                      <a:pPr algn="ctr" rtl="0" fontAlgn="b"/>
                      <a:endParaRPr lang="en-US" sz="1100" b="0" i="0" u="none" strike="noStrike">
                        <a:solidFill>
                          <a:srgbClr val="000000"/>
                        </a:solidFill>
                        <a:effectLst/>
                        <a:latin typeface="Arial" charset="0"/>
                        <a:ea typeface="Arial" charset="0"/>
                        <a:cs typeface="Arial" charset="0"/>
                      </a:endParaRPr>
                    </a:p>
                  </a:txBody>
                  <a:tcPr marL="8238" marR="8238" marT="16476" marB="16476" anchor="ctr">
                    <a:lnL>
                      <a:noFill/>
                    </a:lnL>
                    <a:lnR>
                      <a:noFill/>
                    </a:lnR>
                    <a:lnT>
                      <a:noFill/>
                    </a:lnT>
                    <a:lnB>
                      <a:noFill/>
                    </a:lnB>
                  </a:tcPr>
                </a:tc>
                <a:tc>
                  <a:txBody>
                    <a:bodyPr/>
                    <a:lstStyle/>
                    <a:p>
                      <a:pPr algn="ctr" rtl="0" fontAlgn="b"/>
                      <a:endParaRPr lang="en-US" sz="1100" b="0" i="0" u="none" strike="noStrike">
                        <a:solidFill>
                          <a:srgbClr val="000000"/>
                        </a:solidFill>
                        <a:effectLst/>
                        <a:latin typeface="Arial" charset="0"/>
                        <a:ea typeface="Arial" charset="0"/>
                        <a:cs typeface="Arial" charset="0"/>
                      </a:endParaRPr>
                    </a:p>
                  </a:txBody>
                  <a:tcPr marL="8238" marR="8238" marT="16476" marB="16476" anchor="ctr">
                    <a:lnL>
                      <a:noFill/>
                    </a:lnL>
                    <a:lnR>
                      <a:noFill/>
                    </a:lnR>
                    <a:lnT w="12700" cap="flat" cmpd="sng" algn="ctr">
                      <a:solidFill>
                        <a:scrgbClr r="0" g="0" b="0"/>
                      </a:solidFill>
                      <a:prstDash val="solid"/>
                      <a:round/>
                      <a:headEnd type="none" w="med" len="med"/>
                      <a:tailEnd type="none" w="med" len="med"/>
                    </a:lnT>
                    <a:lnB>
                      <a:noFill/>
                    </a:lnB>
                  </a:tcPr>
                </a:tc>
                <a:tc>
                  <a:txBody>
                    <a:bodyPr/>
                    <a:lstStyle/>
                    <a:p>
                      <a:pPr algn="ctr" rtl="0" fontAlgn="b"/>
                      <a:endParaRPr lang="en-US" sz="1100" b="0" i="0" u="none" strike="noStrike">
                        <a:solidFill>
                          <a:srgbClr val="000000"/>
                        </a:solidFill>
                        <a:effectLst/>
                        <a:latin typeface="Arial" charset="0"/>
                        <a:ea typeface="Arial" charset="0"/>
                        <a:cs typeface="Arial" charset="0"/>
                      </a:endParaRPr>
                    </a:p>
                  </a:txBody>
                  <a:tcPr marL="8238" marR="8238" marT="16476" marB="16476" anchor="ctr">
                    <a:lnL>
                      <a:noFill/>
                    </a:lnL>
                    <a:lnR>
                      <a:noFill/>
                    </a:lnR>
                    <a:lnT w="12700" cap="flat" cmpd="sng" algn="ctr">
                      <a:solidFill>
                        <a:scrgbClr r="0" g="0" b="0"/>
                      </a:solidFill>
                      <a:prstDash val="solid"/>
                      <a:round/>
                      <a:headEnd type="none" w="med" len="med"/>
                      <a:tailEnd type="none" w="med" len="med"/>
                    </a:lnT>
                    <a:lnB>
                      <a:noFill/>
                    </a:lnB>
                  </a:tcPr>
                </a:tc>
                <a:tc>
                  <a:txBody>
                    <a:bodyPr/>
                    <a:lstStyle/>
                    <a:p>
                      <a:pPr algn="ctr" rtl="0" fontAlgn="b"/>
                      <a:endParaRPr lang="en-US" sz="1100" b="0" i="0" u="none" strike="noStrike">
                        <a:solidFill>
                          <a:srgbClr val="000000"/>
                        </a:solidFill>
                        <a:effectLst/>
                        <a:latin typeface="Arial" charset="0"/>
                        <a:ea typeface="Arial" charset="0"/>
                        <a:cs typeface="Arial" charset="0"/>
                      </a:endParaRPr>
                    </a:p>
                  </a:txBody>
                  <a:tcPr marL="8238" marR="8238" marT="16476" marB="16476" anchor="ctr">
                    <a:lnL>
                      <a:noFill/>
                    </a:lnL>
                    <a:lnR>
                      <a:noFill/>
                    </a:lnR>
                    <a:lnT w="12700" cap="flat" cmpd="sng" algn="ctr">
                      <a:solidFill>
                        <a:scrgbClr r="0" g="0" b="0"/>
                      </a:solidFill>
                      <a:prstDash val="solid"/>
                      <a:round/>
                      <a:headEnd type="none" w="med" len="med"/>
                      <a:tailEnd type="none" w="med" len="med"/>
                    </a:lnT>
                    <a:lnB>
                      <a:noFill/>
                    </a:lnB>
                  </a:tcPr>
                </a:tc>
                <a:tc>
                  <a:txBody>
                    <a:bodyPr/>
                    <a:lstStyle/>
                    <a:p>
                      <a:pPr algn="ctr" rtl="0" fontAlgn="b"/>
                      <a:endParaRPr lang="en-US" sz="1100" b="0" i="0" u="none" strike="noStrike">
                        <a:solidFill>
                          <a:srgbClr val="000000"/>
                        </a:solidFill>
                        <a:effectLst/>
                        <a:latin typeface="Arial" charset="0"/>
                        <a:ea typeface="Arial" charset="0"/>
                        <a:cs typeface="Arial" charset="0"/>
                      </a:endParaRPr>
                    </a:p>
                  </a:txBody>
                  <a:tcPr marL="8238" marR="8238" marT="16476" marB="16476" anchor="ctr">
                    <a:lnL>
                      <a:noFill/>
                    </a:lnL>
                    <a:lnR>
                      <a:noFill/>
                    </a:lnR>
                    <a:lnT w="12700" cap="flat" cmpd="sng" algn="ctr">
                      <a:solidFill>
                        <a:scrgbClr r="0" g="0" b="0"/>
                      </a:solidFill>
                      <a:prstDash val="solid"/>
                      <a:round/>
                      <a:headEnd type="none" w="med" len="med"/>
                      <a:tailEnd type="none" w="med" len="med"/>
                    </a:lnT>
                    <a:lnB>
                      <a:noFill/>
                    </a:lnB>
                  </a:tcPr>
                </a:tc>
                <a:tc>
                  <a:txBody>
                    <a:bodyPr/>
                    <a:lstStyle/>
                    <a:p>
                      <a:pPr algn="ctr" rtl="0" fontAlgn="b"/>
                      <a:endParaRPr lang="en-US" sz="1100" b="0" i="0" u="none" strike="noStrike">
                        <a:solidFill>
                          <a:srgbClr val="000000"/>
                        </a:solidFill>
                        <a:effectLst/>
                        <a:latin typeface="Arial" charset="0"/>
                        <a:ea typeface="Arial" charset="0"/>
                        <a:cs typeface="Arial" charset="0"/>
                      </a:endParaRPr>
                    </a:p>
                  </a:txBody>
                  <a:tcPr marL="8238" marR="8238" marT="16476" marB="16476" anchor="ctr">
                    <a:lnL>
                      <a:noFill/>
                    </a:lnL>
                    <a:lnR>
                      <a:noFill/>
                    </a:lnR>
                    <a:lnT w="12700" cap="flat" cmpd="sng" algn="ctr">
                      <a:solidFill>
                        <a:scrgbClr r="0" g="0" b="0"/>
                      </a:solidFill>
                      <a:prstDash val="solid"/>
                      <a:round/>
                      <a:headEnd type="none" w="med" len="med"/>
                      <a:tailEnd type="none" w="med" len="med"/>
                    </a:lnT>
                    <a:lnB>
                      <a:noFill/>
                    </a:lnB>
                  </a:tcPr>
                </a:tc>
                <a:tc>
                  <a:txBody>
                    <a:bodyPr/>
                    <a:lstStyle/>
                    <a:p>
                      <a:pPr algn="ctr" rtl="0" fontAlgn="b"/>
                      <a:endParaRPr lang="en-US" sz="1100" b="0" i="0" u="none" strike="noStrike" dirty="0">
                        <a:solidFill>
                          <a:srgbClr val="000000"/>
                        </a:solidFill>
                        <a:effectLst/>
                        <a:latin typeface="Arial" charset="0"/>
                        <a:ea typeface="Arial" charset="0"/>
                        <a:cs typeface="Arial" charset="0"/>
                      </a:endParaRPr>
                    </a:p>
                  </a:txBody>
                  <a:tcPr marL="8238" marR="8238" marT="16476" marB="16476" anchor="ctr">
                    <a:lnL>
                      <a:noFill/>
                    </a:lnL>
                    <a:lnR>
                      <a:noFill/>
                    </a:lnR>
                    <a:lnT w="12700" cap="flat" cmpd="sng" algn="ctr">
                      <a:solidFill>
                        <a:scrgbClr r="0" g="0" b="0"/>
                      </a:solidFill>
                      <a:prstDash val="solid"/>
                      <a:round/>
                      <a:headEnd type="none" w="med" len="med"/>
                      <a:tailEnd type="none" w="med" len="med"/>
                    </a:lnT>
                    <a:lnB>
                      <a:noFill/>
                    </a:lnB>
                  </a:tcPr>
                </a:tc>
                <a:extLst>
                  <a:ext uri="{0D108BD9-81ED-4DB2-BD59-A6C34878D82A}">
                    <a16:rowId xmlns:a16="http://schemas.microsoft.com/office/drawing/2014/main" val="10009"/>
                  </a:ext>
                </a:extLst>
              </a:tr>
              <a:tr h="230659">
                <a:tc>
                  <a:txBody>
                    <a:bodyPr/>
                    <a:lstStyle/>
                    <a:p>
                      <a:pPr algn="ctr" rtl="0" fontAlgn="b"/>
                      <a:endParaRPr lang="en-US" sz="1100" b="0" i="0" u="none" strike="noStrike" dirty="0">
                        <a:solidFill>
                          <a:srgbClr val="000000"/>
                        </a:solidFill>
                        <a:effectLst/>
                        <a:latin typeface="Arial" charset="0"/>
                        <a:ea typeface="Arial" charset="0"/>
                        <a:cs typeface="Arial" charset="0"/>
                      </a:endParaRPr>
                    </a:p>
                  </a:txBody>
                  <a:tcPr marL="8238" marR="8238" marT="16476" marB="16476" anchor="ctr">
                    <a:lnL>
                      <a:noFill/>
                    </a:lnL>
                    <a:lnR>
                      <a:noFill/>
                    </a:lnR>
                    <a:lnT>
                      <a:noFill/>
                    </a:lnT>
                    <a:lnB>
                      <a:noFill/>
                    </a:lnB>
                  </a:tcPr>
                </a:tc>
                <a:tc>
                  <a:txBody>
                    <a:bodyPr/>
                    <a:lstStyle/>
                    <a:p>
                      <a:pPr algn="ctr" rtl="0" fontAlgn="b"/>
                      <a:r>
                        <a:rPr lang="en-US" sz="1100" b="1" i="0" u="none" strike="noStrike" dirty="0">
                          <a:solidFill>
                            <a:srgbClr val="000000"/>
                          </a:solidFill>
                          <a:effectLst/>
                          <a:latin typeface="Arial" charset="0"/>
                          <a:ea typeface="Arial" charset="0"/>
                          <a:cs typeface="Arial" charset="0"/>
                        </a:rPr>
                        <a:t>SA 1</a:t>
                      </a:r>
                    </a:p>
                  </a:txBody>
                  <a:tcPr marL="8238" marR="8238" marT="16476" marB="16476"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100" b="1" i="0" u="none" strike="noStrike" dirty="0">
                          <a:solidFill>
                            <a:srgbClr val="000000"/>
                          </a:solidFill>
                          <a:effectLst/>
                          <a:latin typeface="Arial" charset="0"/>
                          <a:ea typeface="Arial" charset="0"/>
                          <a:cs typeface="Arial" charset="0"/>
                        </a:rPr>
                        <a:t>SA 2</a:t>
                      </a:r>
                    </a:p>
                  </a:txBody>
                  <a:tcPr marL="8238" marR="8238" marT="16476" marB="16476"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100" b="1" i="0" u="none" strike="noStrike" dirty="0">
                          <a:solidFill>
                            <a:srgbClr val="000000"/>
                          </a:solidFill>
                          <a:effectLst/>
                          <a:latin typeface="Arial" charset="0"/>
                          <a:ea typeface="Arial" charset="0"/>
                          <a:cs typeface="Arial" charset="0"/>
                        </a:rPr>
                        <a:t>SA 3</a:t>
                      </a:r>
                    </a:p>
                  </a:txBody>
                  <a:tcPr marL="8238" marR="8238" marT="16476" marB="16476"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100" b="1" i="0" u="none" strike="noStrike" dirty="0">
                          <a:solidFill>
                            <a:srgbClr val="000000"/>
                          </a:solidFill>
                          <a:effectLst/>
                          <a:latin typeface="Arial" charset="0"/>
                          <a:ea typeface="Arial" charset="0"/>
                          <a:cs typeface="Arial" charset="0"/>
                        </a:rPr>
                        <a:t>SA 4</a:t>
                      </a:r>
                    </a:p>
                  </a:txBody>
                  <a:tcPr marL="8238" marR="8238" marT="16476" marB="16476"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100" b="1" i="0" u="none" strike="noStrike" dirty="0">
                          <a:solidFill>
                            <a:srgbClr val="000000"/>
                          </a:solidFill>
                          <a:effectLst/>
                          <a:latin typeface="Arial" charset="0"/>
                          <a:ea typeface="Arial" charset="0"/>
                          <a:cs typeface="Arial" charset="0"/>
                        </a:rPr>
                        <a:t>SA 5</a:t>
                      </a:r>
                    </a:p>
                  </a:txBody>
                  <a:tcPr marL="8238" marR="8238" marT="16476" marB="16476"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100" b="1" i="0" u="none" strike="noStrike" dirty="0">
                          <a:solidFill>
                            <a:srgbClr val="000000"/>
                          </a:solidFill>
                          <a:effectLst/>
                          <a:latin typeface="Arial" charset="0"/>
                          <a:ea typeface="Arial" charset="0"/>
                          <a:cs typeface="Arial" charset="0"/>
                        </a:rPr>
                        <a:t>SA 6</a:t>
                      </a:r>
                    </a:p>
                  </a:txBody>
                  <a:tcPr marL="8238" marR="8238" marT="8238"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31805">
                <a:tc>
                  <a:txBody>
                    <a:bodyPr/>
                    <a:lstStyle/>
                    <a:p>
                      <a:pPr algn="ctr" rtl="0" fontAlgn="b"/>
                      <a:r>
                        <a:rPr lang="en-US" sz="1100" b="0" i="1" u="none" strike="noStrike">
                          <a:solidFill>
                            <a:srgbClr val="000000"/>
                          </a:solidFill>
                          <a:effectLst/>
                          <a:latin typeface="Arial" charset="0"/>
                          <a:ea typeface="Arial" charset="0"/>
                          <a:cs typeface="Arial" charset="0"/>
                        </a:rPr>
                        <a:t>experiment 9</a:t>
                      </a:r>
                    </a:p>
                  </a:txBody>
                  <a:tcPr marL="8238" marR="8238" marT="8238"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i-FI" sz="1100" b="0" i="0" u="none" strike="noStrike" dirty="0">
                          <a:solidFill>
                            <a:srgbClr val="000000"/>
                          </a:solidFill>
                          <a:effectLst/>
                          <a:latin typeface="Arial" charset="0"/>
                          <a:ea typeface="Arial" charset="0"/>
                          <a:cs typeface="Arial" charset="0"/>
                        </a:rPr>
                        <a:t>0.7922</a:t>
                      </a:r>
                    </a:p>
                  </a:txBody>
                  <a:tcPr marL="12700" marR="12700" marT="1270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cs-CZ" sz="1100" b="0" i="0" u="none" strike="noStrike">
                          <a:solidFill>
                            <a:srgbClr val="000000"/>
                          </a:solidFill>
                          <a:effectLst/>
                          <a:latin typeface="Arial" charset="0"/>
                          <a:ea typeface="Arial" charset="0"/>
                          <a:cs typeface="Arial" charset="0"/>
                        </a:rPr>
                        <a:t>0.7111</a:t>
                      </a:r>
                    </a:p>
                  </a:txBody>
                  <a:tcPr marL="12700" marR="12700" marT="1270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cs-CZ" sz="1100" b="0" i="0" u="none" strike="noStrike">
                          <a:solidFill>
                            <a:srgbClr val="000000"/>
                          </a:solidFill>
                          <a:effectLst/>
                          <a:latin typeface="Arial" charset="0"/>
                          <a:ea typeface="Arial" charset="0"/>
                          <a:cs typeface="Arial" charset="0"/>
                        </a:rPr>
                        <a:t>0.7111</a:t>
                      </a:r>
                    </a:p>
                  </a:txBody>
                  <a:tcPr marL="12700" marR="12700" marT="1270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it-IT" sz="1100" b="0" i="0" u="none" strike="noStrike">
                          <a:solidFill>
                            <a:srgbClr val="000000"/>
                          </a:solidFill>
                          <a:effectLst/>
                          <a:latin typeface="Arial" charset="0"/>
                          <a:ea typeface="Arial" charset="0"/>
                          <a:cs typeface="Arial" charset="0"/>
                        </a:rPr>
                        <a:t>0.6898</a:t>
                      </a:r>
                    </a:p>
                  </a:txBody>
                  <a:tcPr marL="12700" marR="12700" marT="1270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is-IS" sz="1100" b="0" i="0" u="none" strike="noStrike">
                          <a:solidFill>
                            <a:srgbClr val="000000"/>
                          </a:solidFill>
                          <a:effectLst/>
                          <a:latin typeface="Arial" charset="0"/>
                          <a:ea typeface="Arial" charset="0"/>
                          <a:cs typeface="Arial" charset="0"/>
                        </a:rPr>
                        <a:t>1.0402</a:t>
                      </a:r>
                    </a:p>
                  </a:txBody>
                  <a:tcPr marL="12700" marR="12700" marT="1270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fi-FI" sz="1100" b="0" i="0" u="none" strike="noStrike">
                          <a:solidFill>
                            <a:srgbClr val="000000"/>
                          </a:solidFill>
                          <a:effectLst/>
                          <a:latin typeface="Arial" charset="0"/>
                          <a:ea typeface="Arial" charset="0"/>
                          <a:cs typeface="Arial" charset="0"/>
                        </a:rPr>
                        <a:t>2.9287</a:t>
                      </a:r>
                    </a:p>
                  </a:txBody>
                  <a:tcPr marL="12700" marR="12700" marT="1270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31805">
                <a:tc>
                  <a:txBody>
                    <a:bodyPr/>
                    <a:lstStyle/>
                    <a:p>
                      <a:pPr algn="ctr" rtl="0" fontAlgn="b"/>
                      <a:r>
                        <a:rPr lang="en-US" sz="1100" b="0" i="1" u="none" strike="noStrike">
                          <a:solidFill>
                            <a:srgbClr val="000000"/>
                          </a:solidFill>
                          <a:effectLst/>
                          <a:latin typeface="Arial" charset="0"/>
                          <a:ea typeface="Arial" charset="0"/>
                          <a:cs typeface="Arial" charset="0"/>
                        </a:rPr>
                        <a:t>experiment 10</a:t>
                      </a:r>
                    </a:p>
                  </a:txBody>
                  <a:tcPr marL="8238" marR="8238" marT="8238"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nb-NO" sz="1100" b="0" i="0" u="none" strike="noStrike" dirty="0">
                          <a:solidFill>
                            <a:srgbClr val="000000"/>
                          </a:solidFill>
                          <a:effectLst/>
                          <a:latin typeface="Arial" charset="0"/>
                          <a:ea typeface="Arial" charset="0"/>
                          <a:cs typeface="Arial" charset="0"/>
                        </a:rPr>
                        <a:t>0.2116</a:t>
                      </a:r>
                    </a:p>
                  </a:txBody>
                  <a:tcPr marL="12700" marR="12700" marT="12700"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nb-NO" sz="1100" b="0" i="0" u="none" strike="noStrike" dirty="0">
                          <a:solidFill>
                            <a:srgbClr val="000000"/>
                          </a:solidFill>
                          <a:effectLst/>
                          <a:latin typeface="Arial" charset="0"/>
                          <a:ea typeface="Arial" charset="0"/>
                          <a:cs typeface="Arial" charset="0"/>
                        </a:rPr>
                        <a:t>0.1996</a:t>
                      </a:r>
                    </a:p>
                  </a:txBody>
                  <a:tcPr marL="12700" marR="12700" marT="12700" marB="0" anchor="ctr">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nb-NO" sz="1100" b="0" i="0" u="none" strike="noStrike" dirty="0">
                          <a:solidFill>
                            <a:srgbClr val="000000"/>
                          </a:solidFill>
                          <a:effectLst/>
                          <a:latin typeface="Arial" charset="0"/>
                          <a:ea typeface="Arial" charset="0"/>
                          <a:cs typeface="Arial" charset="0"/>
                        </a:rPr>
                        <a:t>0.1458</a:t>
                      </a:r>
                    </a:p>
                  </a:txBody>
                  <a:tcPr marL="12700" marR="12700" marT="12700" marB="0" anchor="ctr">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is-IS" sz="1100" b="0" i="0" u="none" strike="noStrike" dirty="0">
                          <a:solidFill>
                            <a:srgbClr val="000000"/>
                          </a:solidFill>
                          <a:effectLst/>
                          <a:latin typeface="Arial" charset="0"/>
                          <a:ea typeface="Arial" charset="0"/>
                          <a:cs typeface="Arial" charset="0"/>
                        </a:rPr>
                        <a:t>0.1696</a:t>
                      </a:r>
                    </a:p>
                  </a:txBody>
                  <a:tcPr marL="12700" marR="12700" marT="12700" marB="0" anchor="ctr">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nb-NO" sz="1100" b="0" i="0" u="none" strike="noStrike">
                          <a:solidFill>
                            <a:srgbClr val="000000"/>
                          </a:solidFill>
                          <a:effectLst/>
                          <a:latin typeface="Arial" charset="0"/>
                          <a:ea typeface="Arial" charset="0"/>
                          <a:cs typeface="Arial" charset="0"/>
                        </a:rPr>
                        <a:t>0.2500</a:t>
                      </a:r>
                    </a:p>
                  </a:txBody>
                  <a:tcPr marL="12700" marR="12700" marT="12700" marB="0" anchor="ctr">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fi-FI" sz="1100" b="0" i="0" u="none" strike="noStrike" dirty="0">
                          <a:solidFill>
                            <a:srgbClr val="000000"/>
                          </a:solidFill>
                          <a:effectLst/>
                          <a:latin typeface="Arial" charset="0"/>
                          <a:ea typeface="Arial" charset="0"/>
                          <a:cs typeface="Arial" charset="0"/>
                        </a:rPr>
                        <a:t>0.7901</a:t>
                      </a:r>
                    </a:p>
                  </a:txBody>
                  <a:tcPr marL="12700" marR="12700" marT="12700"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2"/>
                  </a:ext>
                </a:extLst>
              </a:tr>
              <a:tr h="131805">
                <a:tc>
                  <a:txBody>
                    <a:bodyPr/>
                    <a:lstStyle/>
                    <a:p>
                      <a:pPr algn="ctr" rtl="0" fontAlgn="b"/>
                      <a:r>
                        <a:rPr lang="en-US" sz="1100" b="0" i="1" u="none" strike="noStrike">
                          <a:solidFill>
                            <a:srgbClr val="000000"/>
                          </a:solidFill>
                          <a:effectLst/>
                          <a:latin typeface="Arial" charset="0"/>
                          <a:ea typeface="Arial" charset="0"/>
                          <a:cs typeface="Arial" charset="0"/>
                        </a:rPr>
                        <a:t>experiment 11</a:t>
                      </a:r>
                    </a:p>
                  </a:txBody>
                  <a:tcPr marL="8238" marR="8238" marT="8238"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is-IS" sz="1100" b="0" i="0" u="none" strike="noStrike">
                          <a:solidFill>
                            <a:srgbClr val="000000"/>
                          </a:solidFill>
                          <a:effectLst/>
                          <a:latin typeface="Arial" charset="0"/>
                          <a:ea typeface="Arial" charset="0"/>
                          <a:cs typeface="Arial" charset="0"/>
                        </a:rPr>
                        <a:t>1.0402</a:t>
                      </a:r>
                    </a:p>
                  </a:txBody>
                  <a:tcPr marL="12700" marR="12700" marT="12700"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fontAlgn="b"/>
                      <a:r>
                        <a:rPr lang="nb-NO" sz="1100" b="0" i="0" u="none" strike="noStrike">
                          <a:solidFill>
                            <a:srgbClr val="000000"/>
                          </a:solidFill>
                          <a:effectLst/>
                          <a:latin typeface="Arial" charset="0"/>
                          <a:ea typeface="Arial" charset="0"/>
                          <a:cs typeface="Arial" charset="0"/>
                        </a:rPr>
                        <a:t>0.8502</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nb-NO" sz="1100" b="0" i="0" u="none" strike="noStrike">
                          <a:solidFill>
                            <a:srgbClr val="000000"/>
                          </a:solidFill>
                          <a:effectLst/>
                          <a:latin typeface="Arial" charset="0"/>
                          <a:ea typeface="Arial" charset="0"/>
                          <a:cs typeface="Arial" charset="0"/>
                        </a:rPr>
                        <a:t>0.8030</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pl-PL" sz="1100" b="0" i="0" u="none" strike="noStrike">
                          <a:solidFill>
                            <a:srgbClr val="000000"/>
                          </a:solidFill>
                          <a:effectLst/>
                          <a:latin typeface="Arial" charset="0"/>
                          <a:ea typeface="Arial" charset="0"/>
                          <a:cs typeface="Arial" charset="0"/>
                        </a:rPr>
                        <a:t>0.9406</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nb-NO" sz="1100" b="0" i="0" u="none" strike="noStrike">
                          <a:solidFill>
                            <a:srgbClr val="000000"/>
                          </a:solidFill>
                          <a:effectLst/>
                          <a:latin typeface="Arial" charset="0"/>
                          <a:ea typeface="Arial" charset="0"/>
                          <a:cs typeface="Arial" charset="0"/>
                        </a:rPr>
                        <a:t>1.1511</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100" b="0" i="0" u="none" strike="noStrike">
                          <a:solidFill>
                            <a:srgbClr val="000000"/>
                          </a:solidFill>
                          <a:effectLst/>
                          <a:latin typeface="Arial" charset="0"/>
                          <a:ea typeface="Arial" charset="0"/>
                          <a:cs typeface="Arial" charset="0"/>
                        </a:rPr>
                        <a:t>2.7399</a:t>
                      </a:r>
                    </a:p>
                  </a:txBody>
                  <a:tcPr marL="12700" marR="12700" marT="12700"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31805">
                <a:tc>
                  <a:txBody>
                    <a:bodyPr/>
                    <a:lstStyle/>
                    <a:p>
                      <a:pPr algn="ctr" rtl="0" fontAlgn="b"/>
                      <a:r>
                        <a:rPr lang="en-US" sz="1100" b="0" i="1" u="none" strike="noStrike">
                          <a:solidFill>
                            <a:srgbClr val="000000"/>
                          </a:solidFill>
                          <a:effectLst/>
                          <a:latin typeface="Arial" charset="0"/>
                          <a:ea typeface="Arial" charset="0"/>
                          <a:cs typeface="Arial" charset="0"/>
                        </a:rPr>
                        <a:t>experiment 12</a:t>
                      </a:r>
                    </a:p>
                  </a:txBody>
                  <a:tcPr marL="8238" marR="8238" marT="8238"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it-IT" sz="1100" b="0" i="0" u="none" strike="noStrike">
                          <a:solidFill>
                            <a:srgbClr val="000000"/>
                          </a:solidFill>
                          <a:effectLst/>
                          <a:latin typeface="Arial" charset="0"/>
                          <a:ea typeface="Arial" charset="0"/>
                          <a:cs typeface="Arial" charset="0"/>
                        </a:rPr>
                        <a:t>0.9492</a:t>
                      </a:r>
                    </a:p>
                  </a:txBody>
                  <a:tcPr marL="12700" marR="12700" marT="12700"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fontAlgn="b"/>
                      <a:r>
                        <a:rPr lang="it-IT" sz="1100" b="0" i="0" u="none" strike="noStrike">
                          <a:solidFill>
                            <a:srgbClr val="000000"/>
                          </a:solidFill>
                          <a:effectLst/>
                          <a:latin typeface="Arial" charset="0"/>
                          <a:ea typeface="Arial" charset="0"/>
                          <a:cs typeface="Arial" charset="0"/>
                        </a:rPr>
                        <a:t>0.8996</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100" b="0" i="0" u="none" strike="noStrike">
                          <a:solidFill>
                            <a:srgbClr val="000000"/>
                          </a:solidFill>
                          <a:effectLst/>
                          <a:latin typeface="Arial" charset="0"/>
                          <a:ea typeface="Arial" charset="0"/>
                          <a:cs typeface="Arial" charset="0"/>
                        </a:rPr>
                        <a:t>0.8072</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pt-BR" sz="1100" b="0" i="0" u="none" strike="noStrike">
                          <a:solidFill>
                            <a:srgbClr val="000000"/>
                          </a:solidFill>
                          <a:effectLst/>
                          <a:latin typeface="Arial" charset="0"/>
                          <a:ea typeface="Arial" charset="0"/>
                          <a:cs typeface="Arial" charset="0"/>
                        </a:rPr>
                        <a:t>0.4059</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is-IS" sz="1100" b="0" i="0" u="none" strike="noStrike">
                          <a:solidFill>
                            <a:srgbClr val="000000"/>
                          </a:solidFill>
                          <a:effectLst/>
                          <a:latin typeface="Arial" charset="0"/>
                          <a:ea typeface="Arial" charset="0"/>
                          <a:cs typeface="Arial" charset="0"/>
                        </a:rPr>
                        <a:t>1.2668</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100" b="0" i="0" u="none" strike="noStrike">
                          <a:solidFill>
                            <a:srgbClr val="000000"/>
                          </a:solidFill>
                          <a:effectLst/>
                          <a:latin typeface="Arial" charset="0"/>
                          <a:ea typeface="Arial" charset="0"/>
                          <a:cs typeface="Arial" charset="0"/>
                        </a:rPr>
                        <a:t>2.9949</a:t>
                      </a:r>
                    </a:p>
                  </a:txBody>
                  <a:tcPr marL="12700" marR="12700" marT="12700"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31805">
                <a:tc>
                  <a:txBody>
                    <a:bodyPr/>
                    <a:lstStyle/>
                    <a:p>
                      <a:pPr algn="ctr" rtl="0" fontAlgn="b"/>
                      <a:r>
                        <a:rPr lang="en-US" sz="1100" b="0" i="1" u="none" strike="noStrike">
                          <a:solidFill>
                            <a:srgbClr val="000000"/>
                          </a:solidFill>
                          <a:effectLst/>
                          <a:latin typeface="Arial" charset="0"/>
                          <a:ea typeface="Arial" charset="0"/>
                          <a:cs typeface="Arial" charset="0"/>
                        </a:rPr>
                        <a:t>experiment 13</a:t>
                      </a:r>
                    </a:p>
                  </a:txBody>
                  <a:tcPr marL="8238" marR="8238" marT="8238"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r-HR" sz="1100" b="0" i="0" u="none" strike="noStrike">
                          <a:solidFill>
                            <a:srgbClr val="000000"/>
                          </a:solidFill>
                          <a:effectLst/>
                          <a:latin typeface="Arial" charset="0"/>
                          <a:ea typeface="Arial" charset="0"/>
                          <a:cs typeface="Arial" charset="0"/>
                        </a:rPr>
                        <a:t>1.0011</a:t>
                      </a:r>
                    </a:p>
                  </a:txBody>
                  <a:tcPr marL="12700" marR="12700" marT="12700"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fontAlgn="b"/>
                      <a:r>
                        <a:rPr lang="hr-HR" sz="1100" b="0" i="0" u="none" strike="noStrike">
                          <a:solidFill>
                            <a:srgbClr val="000000"/>
                          </a:solidFill>
                          <a:effectLst/>
                          <a:latin typeface="Arial" charset="0"/>
                          <a:ea typeface="Arial" charset="0"/>
                          <a:cs typeface="Arial" charset="0"/>
                        </a:rPr>
                        <a:t>0.8137</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fi-FI" sz="1100" b="0" i="0" u="none" strike="noStrike">
                          <a:solidFill>
                            <a:srgbClr val="000000"/>
                          </a:solidFill>
                          <a:effectLst/>
                          <a:latin typeface="Arial" charset="0"/>
                          <a:ea typeface="Arial" charset="0"/>
                          <a:cs typeface="Arial" charset="0"/>
                        </a:rPr>
                        <a:t>0.7901</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it-IT" sz="1100" b="0" i="0" u="none" strike="noStrike">
                          <a:solidFill>
                            <a:srgbClr val="000000"/>
                          </a:solidFill>
                          <a:effectLst/>
                          <a:latin typeface="Arial" charset="0"/>
                          <a:ea typeface="Arial" charset="0"/>
                          <a:cs typeface="Arial" charset="0"/>
                        </a:rPr>
                        <a:t>0.8953</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nb-NO" sz="1100" b="0" i="0" u="none" strike="noStrike">
                          <a:solidFill>
                            <a:srgbClr val="000000"/>
                          </a:solidFill>
                          <a:effectLst/>
                          <a:latin typeface="Arial" charset="0"/>
                          <a:ea typeface="Arial" charset="0"/>
                          <a:cs typeface="Arial" charset="0"/>
                        </a:rPr>
                        <a:t>1.1511</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is-IS" sz="1100" b="0" i="0" u="none" strike="noStrike">
                          <a:solidFill>
                            <a:srgbClr val="000000"/>
                          </a:solidFill>
                          <a:effectLst/>
                          <a:latin typeface="Arial" charset="0"/>
                          <a:ea typeface="Arial" charset="0"/>
                          <a:cs typeface="Arial" charset="0"/>
                        </a:rPr>
                        <a:t>2.8217</a:t>
                      </a:r>
                    </a:p>
                  </a:txBody>
                  <a:tcPr marL="12700" marR="12700" marT="12700"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31805">
                <a:tc>
                  <a:txBody>
                    <a:bodyPr/>
                    <a:lstStyle/>
                    <a:p>
                      <a:pPr algn="ctr" rtl="0" fontAlgn="b"/>
                      <a:r>
                        <a:rPr lang="en-US" sz="1100" b="0" i="1" u="none" strike="noStrike">
                          <a:solidFill>
                            <a:srgbClr val="000000"/>
                          </a:solidFill>
                          <a:effectLst/>
                          <a:latin typeface="Arial" charset="0"/>
                          <a:ea typeface="Arial" charset="0"/>
                          <a:cs typeface="Arial" charset="0"/>
                        </a:rPr>
                        <a:t>experiment 14</a:t>
                      </a:r>
                    </a:p>
                  </a:txBody>
                  <a:tcPr marL="8238" marR="8238" marT="8238"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nb-NO" sz="1100" b="0" i="0" u="none" strike="noStrike">
                          <a:solidFill>
                            <a:srgbClr val="000000"/>
                          </a:solidFill>
                          <a:effectLst/>
                          <a:latin typeface="Arial" charset="0"/>
                          <a:ea typeface="Arial" charset="0"/>
                          <a:cs typeface="Arial" charset="0"/>
                        </a:rPr>
                        <a:t>0.8631</a:t>
                      </a:r>
                    </a:p>
                  </a:txBody>
                  <a:tcPr marL="12700" marR="12700" marT="12700"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fontAlgn="b"/>
                      <a:r>
                        <a:rPr lang="nb-NO" sz="1100" b="0" i="0" u="none" strike="noStrike">
                          <a:solidFill>
                            <a:srgbClr val="000000"/>
                          </a:solidFill>
                          <a:effectLst/>
                          <a:latin typeface="Arial" charset="0"/>
                          <a:ea typeface="Arial" charset="0"/>
                          <a:cs typeface="Arial" charset="0"/>
                        </a:rPr>
                        <a:t>0.7815</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nb-NO" sz="1100" b="0" i="0" u="none" strike="noStrike">
                          <a:solidFill>
                            <a:srgbClr val="000000"/>
                          </a:solidFill>
                          <a:effectLst/>
                          <a:latin typeface="Arial" charset="0"/>
                          <a:ea typeface="Arial" charset="0"/>
                          <a:cs typeface="Arial" charset="0"/>
                        </a:rPr>
                        <a:t>0.7516</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nb-NO" sz="1100" b="0" i="0" u="none" strike="noStrike">
                          <a:solidFill>
                            <a:srgbClr val="000000"/>
                          </a:solidFill>
                          <a:effectLst/>
                          <a:latin typeface="Arial" charset="0"/>
                          <a:ea typeface="Arial" charset="0"/>
                          <a:cs typeface="Arial" charset="0"/>
                        </a:rPr>
                        <a:t>0.7815</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nb-NO" sz="1100" b="0" i="0" u="none" strike="noStrike">
                          <a:solidFill>
                            <a:srgbClr val="000000"/>
                          </a:solidFill>
                          <a:effectLst/>
                          <a:latin typeface="Arial" charset="0"/>
                          <a:ea typeface="Arial" charset="0"/>
                          <a:cs typeface="Arial" charset="0"/>
                        </a:rPr>
                        <a:t>1.1947</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100" b="0" i="0" u="none" strike="noStrike">
                          <a:solidFill>
                            <a:srgbClr val="000000"/>
                          </a:solidFill>
                          <a:effectLst/>
                          <a:latin typeface="Arial" charset="0"/>
                          <a:ea typeface="Arial" charset="0"/>
                          <a:cs typeface="Arial" charset="0"/>
                        </a:rPr>
                        <a:t>3.3746</a:t>
                      </a:r>
                    </a:p>
                  </a:txBody>
                  <a:tcPr marL="12700" marR="12700" marT="12700"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31805">
                <a:tc>
                  <a:txBody>
                    <a:bodyPr/>
                    <a:lstStyle/>
                    <a:p>
                      <a:pPr algn="ctr" rtl="0" fontAlgn="b"/>
                      <a:r>
                        <a:rPr lang="en-US" sz="1100" b="0" i="1" u="none" strike="noStrike">
                          <a:solidFill>
                            <a:srgbClr val="000000"/>
                          </a:solidFill>
                          <a:effectLst/>
                          <a:latin typeface="Arial" charset="0"/>
                          <a:ea typeface="Arial" charset="0"/>
                          <a:cs typeface="Arial" charset="0"/>
                        </a:rPr>
                        <a:t>experiment 15</a:t>
                      </a:r>
                    </a:p>
                  </a:txBody>
                  <a:tcPr marL="8238" marR="8238" marT="8238"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nb-NO" sz="1100" b="0" i="0" u="none" strike="noStrike">
                          <a:solidFill>
                            <a:srgbClr val="000000"/>
                          </a:solidFill>
                          <a:effectLst/>
                          <a:latin typeface="Arial" charset="0"/>
                          <a:ea typeface="Arial" charset="0"/>
                          <a:cs typeface="Arial" charset="0"/>
                        </a:rPr>
                        <a:t>1.3436</a:t>
                      </a:r>
                    </a:p>
                  </a:txBody>
                  <a:tcPr marL="12700" marR="12700" marT="12700"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fontAlgn="b"/>
                      <a:r>
                        <a:rPr lang="nb-NO" sz="1100" b="0" i="0" u="none" strike="noStrike">
                          <a:solidFill>
                            <a:srgbClr val="000000"/>
                          </a:solidFill>
                          <a:effectLst/>
                          <a:latin typeface="Arial" charset="0"/>
                          <a:ea typeface="Arial" charset="0"/>
                          <a:cs typeface="Arial" charset="0"/>
                        </a:rPr>
                        <a:t>1.2296</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nb-NO" sz="1100" b="0" i="0" u="none" strike="noStrike">
                          <a:solidFill>
                            <a:srgbClr val="000000"/>
                          </a:solidFill>
                          <a:effectLst/>
                          <a:latin typeface="Arial" charset="0"/>
                          <a:ea typeface="Arial" charset="0"/>
                          <a:cs typeface="Arial" charset="0"/>
                        </a:rPr>
                        <a:t>1.3019</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100" b="0" i="0" u="none" strike="noStrike">
                          <a:solidFill>
                            <a:srgbClr val="000000"/>
                          </a:solidFill>
                          <a:effectLst/>
                          <a:latin typeface="Arial" charset="0"/>
                          <a:ea typeface="Arial" charset="0"/>
                          <a:cs typeface="Arial" charset="0"/>
                        </a:rPr>
                        <a:t>1.4823</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100" b="0" i="0" u="none" strike="noStrike">
                          <a:solidFill>
                            <a:srgbClr val="000000"/>
                          </a:solidFill>
                          <a:effectLst/>
                          <a:latin typeface="Arial" charset="0"/>
                          <a:ea typeface="Arial" charset="0"/>
                          <a:cs typeface="Arial" charset="0"/>
                        </a:rPr>
                        <a:t>1.9509</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100" b="0" i="0" u="none" strike="noStrike">
                          <a:solidFill>
                            <a:srgbClr val="000000"/>
                          </a:solidFill>
                          <a:effectLst/>
                          <a:latin typeface="Arial" charset="0"/>
                          <a:ea typeface="Arial" charset="0"/>
                          <a:cs typeface="Arial" charset="0"/>
                        </a:rPr>
                        <a:t>3.5883</a:t>
                      </a:r>
                    </a:p>
                  </a:txBody>
                  <a:tcPr marL="12700" marR="12700" marT="12700"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31805">
                <a:tc>
                  <a:txBody>
                    <a:bodyPr/>
                    <a:lstStyle/>
                    <a:p>
                      <a:pPr algn="ctr" rtl="0" fontAlgn="b"/>
                      <a:r>
                        <a:rPr lang="en-US" sz="1100" b="0" i="1" u="none" strike="noStrike">
                          <a:solidFill>
                            <a:srgbClr val="000000"/>
                          </a:solidFill>
                          <a:effectLst/>
                          <a:latin typeface="Arial" charset="0"/>
                          <a:ea typeface="Arial" charset="0"/>
                          <a:cs typeface="Arial" charset="0"/>
                        </a:rPr>
                        <a:t>experiment 16</a:t>
                      </a:r>
                    </a:p>
                  </a:txBody>
                  <a:tcPr marL="8238" marR="8238" marT="8238"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is-IS" sz="1100" b="0" i="0" u="none" strike="noStrike" dirty="0">
                          <a:solidFill>
                            <a:srgbClr val="000000"/>
                          </a:solidFill>
                          <a:effectLst/>
                          <a:latin typeface="Arial" charset="0"/>
                          <a:ea typeface="Arial" charset="0"/>
                          <a:cs typeface="Arial" charset="0"/>
                        </a:rPr>
                        <a:t>0.0143</a:t>
                      </a:r>
                    </a:p>
                  </a:txBody>
                  <a:tcPr marL="12700" marR="12700" marT="12700"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tr-TR" sz="1100" b="0" i="0" u="none" strike="noStrike" dirty="0">
                          <a:solidFill>
                            <a:srgbClr val="000000"/>
                          </a:solidFill>
                          <a:effectLst/>
                          <a:latin typeface="Arial" charset="0"/>
                          <a:ea typeface="Arial" charset="0"/>
                          <a:cs typeface="Arial" charset="0"/>
                        </a:rPr>
                        <a:t>0.0126</a:t>
                      </a:r>
                    </a:p>
                  </a:txBody>
                  <a:tcPr marL="12700" marR="12700" marT="1270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is-IS" sz="1100" b="0" i="0" u="none" strike="noStrike" dirty="0">
                          <a:solidFill>
                            <a:srgbClr val="000000"/>
                          </a:solidFill>
                          <a:effectLst/>
                          <a:latin typeface="Arial" charset="0"/>
                          <a:ea typeface="Arial" charset="0"/>
                          <a:cs typeface="Arial" charset="0"/>
                        </a:rPr>
                        <a:t>0.0073</a:t>
                      </a:r>
                    </a:p>
                  </a:txBody>
                  <a:tcPr marL="12700" marR="12700" marT="1270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tr-TR" sz="1100" b="0" i="0" u="none" strike="noStrike" dirty="0">
                          <a:solidFill>
                            <a:srgbClr val="000000"/>
                          </a:solidFill>
                          <a:effectLst/>
                          <a:latin typeface="Arial" charset="0"/>
                          <a:ea typeface="Arial" charset="0"/>
                          <a:cs typeface="Arial" charset="0"/>
                        </a:rPr>
                        <a:t>0.0126</a:t>
                      </a:r>
                    </a:p>
                  </a:txBody>
                  <a:tcPr marL="12700" marR="12700" marT="1270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fi-FI" sz="1100" b="0" i="0" u="none" strike="noStrike" dirty="0">
                          <a:solidFill>
                            <a:srgbClr val="000000"/>
                          </a:solidFill>
                          <a:effectLst/>
                          <a:latin typeface="Arial" charset="0"/>
                          <a:ea typeface="Arial" charset="0"/>
                          <a:cs typeface="Arial" charset="0"/>
                        </a:rPr>
                        <a:t>0.0179</a:t>
                      </a:r>
                    </a:p>
                  </a:txBody>
                  <a:tcPr marL="12700" marR="12700" marT="1270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fi-FI" sz="1100" b="0" i="0" u="none" strike="noStrike" dirty="0">
                          <a:solidFill>
                            <a:srgbClr val="000000"/>
                          </a:solidFill>
                          <a:effectLst/>
                          <a:latin typeface="Arial" charset="0"/>
                          <a:ea typeface="Arial" charset="0"/>
                          <a:cs typeface="Arial" charset="0"/>
                        </a:rPr>
                        <a:t>0.0872</a:t>
                      </a:r>
                    </a:p>
                  </a:txBody>
                  <a:tcPr marL="12700" marR="12700" marT="1270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8"/>
                  </a:ext>
                </a:extLst>
              </a:tr>
              <a:tr h="131805">
                <a:tc>
                  <a:txBody>
                    <a:bodyPr/>
                    <a:lstStyle/>
                    <a:p>
                      <a:pPr algn="ctr" rtl="0" fontAlgn="b"/>
                      <a:endParaRPr lang="en-US" sz="1100" b="0" i="1" u="none" strike="noStrike">
                        <a:solidFill>
                          <a:srgbClr val="000000"/>
                        </a:solidFill>
                        <a:effectLst/>
                        <a:latin typeface="Arial" charset="0"/>
                        <a:ea typeface="Arial" charset="0"/>
                        <a:cs typeface="Arial" charset="0"/>
                      </a:endParaRPr>
                    </a:p>
                  </a:txBody>
                  <a:tcPr marL="8238" marR="8238" marT="8238" marB="0" anchor="ctr">
                    <a:lnL>
                      <a:noFill/>
                    </a:lnL>
                    <a:lnR w="12700" cap="flat" cmpd="sng" algn="ctr">
                      <a:noFill/>
                      <a:prstDash val="solid"/>
                      <a:round/>
                      <a:headEnd type="none" w="med" len="med"/>
                      <a:tailEnd type="none" w="med" len="med"/>
                    </a:lnR>
                    <a:lnT>
                      <a:noFill/>
                    </a:lnT>
                    <a:lnB>
                      <a:noFill/>
                    </a:lnB>
                  </a:tcPr>
                </a:tc>
                <a:tc>
                  <a:txBody>
                    <a:bodyPr/>
                    <a:lstStyle/>
                    <a:p>
                      <a:pPr algn="ctr" rtl="0" fontAlgn="b"/>
                      <a:endParaRPr lang="nb-NO" sz="1100" b="0" i="0" u="none" strike="noStrike">
                        <a:solidFill>
                          <a:srgbClr val="000000"/>
                        </a:solidFill>
                        <a:effectLst/>
                        <a:latin typeface="Arial" charset="0"/>
                        <a:ea typeface="Arial" charset="0"/>
                        <a:cs typeface="Arial" charset="0"/>
                      </a:endParaRPr>
                    </a:p>
                  </a:txBody>
                  <a:tcPr marL="8238" marR="8238" marT="8238"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nb-NO" sz="1100" b="0" i="0" u="none" strike="noStrike">
                        <a:solidFill>
                          <a:srgbClr val="000000"/>
                        </a:solidFill>
                        <a:effectLst/>
                        <a:latin typeface="Arial" charset="0"/>
                        <a:ea typeface="Arial" charset="0"/>
                        <a:cs typeface="Arial" charset="0"/>
                      </a:endParaRPr>
                    </a:p>
                  </a:txBody>
                  <a:tcPr marL="8238" marR="8238" marT="8238"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nb-NO" sz="1100" b="0" i="0" u="none" strike="noStrike">
                        <a:solidFill>
                          <a:srgbClr val="000000"/>
                        </a:solidFill>
                        <a:effectLst/>
                        <a:latin typeface="Arial" charset="0"/>
                        <a:ea typeface="Arial" charset="0"/>
                        <a:cs typeface="Arial" charset="0"/>
                      </a:endParaRPr>
                    </a:p>
                  </a:txBody>
                  <a:tcPr marL="8238" marR="8238" marT="8238"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nb-NO" sz="1100" b="0" i="0" u="none" strike="noStrike" dirty="0">
                        <a:solidFill>
                          <a:srgbClr val="000000"/>
                        </a:solidFill>
                        <a:effectLst/>
                        <a:latin typeface="Arial" charset="0"/>
                        <a:ea typeface="Arial" charset="0"/>
                        <a:cs typeface="Arial" charset="0"/>
                      </a:endParaRPr>
                    </a:p>
                  </a:txBody>
                  <a:tcPr marL="8238" marR="8238" marT="8238"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nb-NO" sz="1100" b="0" i="0" u="none" strike="noStrike" dirty="0">
                        <a:solidFill>
                          <a:srgbClr val="000000"/>
                        </a:solidFill>
                        <a:effectLst/>
                        <a:latin typeface="Arial" charset="0"/>
                        <a:ea typeface="Arial" charset="0"/>
                        <a:cs typeface="Arial" charset="0"/>
                      </a:endParaRPr>
                    </a:p>
                  </a:txBody>
                  <a:tcPr marL="8238" marR="8238" marT="8238"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it-IT" sz="1100" b="0" i="0" u="none" strike="noStrike" dirty="0">
                        <a:solidFill>
                          <a:srgbClr val="000000"/>
                        </a:solidFill>
                        <a:effectLst/>
                        <a:latin typeface="Arial" charset="0"/>
                        <a:ea typeface="Arial" charset="0"/>
                        <a:cs typeface="Arial" charset="0"/>
                      </a:endParaRPr>
                    </a:p>
                  </a:txBody>
                  <a:tcPr marL="8238" marR="8238" marT="8238"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31805">
                <a:tc>
                  <a:txBody>
                    <a:bodyPr/>
                    <a:lstStyle/>
                    <a:p>
                      <a:pPr algn="ctr" rtl="0" fontAlgn="b"/>
                      <a:endParaRPr lang="en-US" sz="1100" b="0" i="0" u="none" strike="noStrike" dirty="0">
                        <a:solidFill>
                          <a:srgbClr val="000000"/>
                        </a:solidFill>
                        <a:effectLst/>
                        <a:latin typeface="Arial" charset="0"/>
                        <a:ea typeface="Arial" charset="0"/>
                        <a:cs typeface="Arial" charset="0"/>
                      </a:endParaRPr>
                    </a:p>
                  </a:txBody>
                  <a:tcPr marL="8238" marR="8238" marT="16476" marB="16476" anchor="ctr">
                    <a:lnL>
                      <a:noFill/>
                    </a:lnL>
                    <a:lnR w="12700" cap="flat" cmpd="sng" algn="ctr">
                      <a:noFill/>
                      <a:prstDash val="solid"/>
                      <a:round/>
                      <a:headEnd type="none" w="med" len="med"/>
                      <a:tailEnd type="none" w="med" len="med"/>
                    </a:lnR>
                    <a:lnT>
                      <a:noFill/>
                    </a:lnT>
                    <a:lnB>
                      <a:noFill/>
                    </a:lnB>
                  </a:tcPr>
                </a:tc>
                <a:tc>
                  <a:txBody>
                    <a:bodyPr/>
                    <a:lstStyle/>
                    <a:p>
                      <a:pPr algn="ctr" rtl="0" fontAlgn="b"/>
                      <a:r>
                        <a:rPr lang="en-US" sz="1100" b="1" i="0" u="none" strike="noStrike" dirty="0">
                          <a:solidFill>
                            <a:srgbClr val="000000"/>
                          </a:solidFill>
                          <a:effectLst/>
                          <a:latin typeface="Arial" charset="0"/>
                          <a:ea typeface="Arial" charset="0"/>
                          <a:cs typeface="Arial" charset="0"/>
                        </a:rPr>
                        <a:t>SA 1</a:t>
                      </a:r>
                    </a:p>
                  </a:txBody>
                  <a:tcPr marL="8238" marR="8238" marT="8238" marB="0" anchor="ctr">
                    <a:lnL w="1270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100" b="1" i="0" u="none" strike="noStrike" dirty="0">
                          <a:solidFill>
                            <a:srgbClr val="000000"/>
                          </a:solidFill>
                          <a:effectLst/>
                          <a:latin typeface="Arial" charset="0"/>
                          <a:ea typeface="Arial" charset="0"/>
                          <a:cs typeface="Arial" charset="0"/>
                        </a:rPr>
                        <a:t>SA 2</a:t>
                      </a:r>
                    </a:p>
                  </a:txBody>
                  <a:tcPr marL="8238" marR="8238" marT="8238"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100" b="1" i="0" u="none" strike="noStrike" dirty="0">
                          <a:solidFill>
                            <a:srgbClr val="000000"/>
                          </a:solidFill>
                          <a:effectLst/>
                          <a:latin typeface="Arial" charset="0"/>
                          <a:ea typeface="Arial" charset="0"/>
                          <a:cs typeface="Arial" charset="0"/>
                        </a:rPr>
                        <a:t>SA 3</a:t>
                      </a:r>
                    </a:p>
                  </a:txBody>
                  <a:tcPr marL="8238" marR="8238" marT="8238"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100" b="1" i="0" u="none" strike="noStrike" dirty="0">
                          <a:solidFill>
                            <a:srgbClr val="000000"/>
                          </a:solidFill>
                          <a:effectLst/>
                          <a:latin typeface="Arial" charset="0"/>
                          <a:ea typeface="Arial" charset="0"/>
                          <a:cs typeface="Arial" charset="0"/>
                        </a:rPr>
                        <a:t>SA 4</a:t>
                      </a:r>
                    </a:p>
                  </a:txBody>
                  <a:tcPr marL="8238" marR="8238" marT="8238"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100" b="1" i="0" u="none" strike="noStrike" dirty="0">
                          <a:solidFill>
                            <a:srgbClr val="000000"/>
                          </a:solidFill>
                          <a:effectLst/>
                          <a:latin typeface="Arial" charset="0"/>
                          <a:ea typeface="Arial" charset="0"/>
                          <a:cs typeface="Arial" charset="0"/>
                        </a:rPr>
                        <a:t>SA 5</a:t>
                      </a:r>
                    </a:p>
                  </a:txBody>
                  <a:tcPr marL="8238" marR="8238" marT="8238"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100" b="1" i="0" u="none" strike="noStrike" dirty="0">
                          <a:solidFill>
                            <a:srgbClr val="000000"/>
                          </a:solidFill>
                          <a:effectLst/>
                          <a:latin typeface="Arial" charset="0"/>
                          <a:ea typeface="Arial" charset="0"/>
                          <a:cs typeface="Arial" charset="0"/>
                        </a:rPr>
                        <a:t>SA 6</a:t>
                      </a:r>
                    </a:p>
                  </a:txBody>
                  <a:tcPr marL="8238" marR="8238" marT="8238" marB="0" anchor="ctr">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131805">
                <a:tc>
                  <a:txBody>
                    <a:bodyPr/>
                    <a:lstStyle/>
                    <a:p>
                      <a:pPr algn="ctr" rtl="0" fontAlgn="b"/>
                      <a:r>
                        <a:rPr lang="en-US" sz="1100" b="0" i="1" u="none" strike="noStrike">
                          <a:solidFill>
                            <a:srgbClr val="000000"/>
                          </a:solidFill>
                          <a:effectLst/>
                          <a:latin typeface="Arial" charset="0"/>
                          <a:ea typeface="Arial" charset="0"/>
                          <a:cs typeface="Arial" charset="0"/>
                        </a:rPr>
                        <a:t>experiment 17</a:t>
                      </a:r>
                    </a:p>
                  </a:txBody>
                  <a:tcPr marL="8238" marR="8238" marT="16476" marB="16476"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nb-NO" sz="1100" b="0" i="0" u="none" strike="noStrike" dirty="0">
                          <a:solidFill>
                            <a:srgbClr val="000000"/>
                          </a:solidFill>
                          <a:effectLst/>
                          <a:latin typeface="Arial" charset="0"/>
                          <a:ea typeface="Arial" charset="0"/>
                          <a:cs typeface="Arial" charset="0"/>
                        </a:rPr>
                        <a:t>1.2767</a:t>
                      </a:r>
                    </a:p>
                  </a:txBody>
                  <a:tcPr marL="12700" marR="12700" marT="1270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100" b="0" i="0" u="none" strike="noStrike">
                          <a:solidFill>
                            <a:srgbClr val="000000"/>
                          </a:solidFill>
                          <a:effectLst/>
                          <a:latin typeface="Arial" charset="0"/>
                          <a:ea typeface="Arial" charset="0"/>
                          <a:cs typeface="Arial" charset="0"/>
                        </a:rPr>
                        <a:t>1.1830</a:t>
                      </a:r>
                    </a:p>
                  </a:txBody>
                  <a:tcPr marL="12700" marR="12700" marT="1270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100" b="0" i="0" u="none" strike="noStrike" dirty="0">
                          <a:solidFill>
                            <a:srgbClr val="000000"/>
                          </a:solidFill>
                          <a:effectLst/>
                          <a:latin typeface="Arial" charset="0"/>
                          <a:ea typeface="Arial" charset="0"/>
                          <a:cs typeface="Arial" charset="0"/>
                        </a:rPr>
                        <a:t>1.1002</a:t>
                      </a:r>
                    </a:p>
                  </a:txBody>
                  <a:tcPr marL="12700" marR="12700" marT="1270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it-IT" sz="1100" b="0" i="0" u="none" strike="noStrike" dirty="0">
                          <a:solidFill>
                            <a:srgbClr val="000000"/>
                          </a:solidFill>
                          <a:effectLst/>
                          <a:latin typeface="Arial" charset="0"/>
                          <a:ea typeface="Arial" charset="0"/>
                          <a:cs typeface="Arial" charset="0"/>
                        </a:rPr>
                        <a:t>1.1936</a:t>
                      </a:r>
                    </a:p>
                  </a:txBody>
                  <a:tcPr marL="12700" marR="12700" marT="1270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100" b="0" i="0" u="none" strike="noStrike" dirty="0">
                          <a:solidFill>
                            <a:srgbClr val="000000"/>
                          </a:solidFill>
                          <a:effectLst/>
                          <a:latin typeface="Arial" charset="0"/>
                          <a:ea typeface="Arial" charset="0"/>
                          <a:cs typeface="Arial" charset="0"/>
                        </a:rPr>
                        <a:t>1.4327</a:t>
                      </a:r>
                    </a:p>
                  </a:txBody>
                  <a:tcPr marL="12700" marR="12700" marT="1270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is-IS" sz="1100" b="0" i="0" u="none" strike="noStrike" dirty="0">
                          <a:solidFill>
                            <a:srgbClr val="000000"/>
                          </a:solidFill>
                          <a:effectLst/>
                          <a:latin typeface="Arial" charset="0"/>
                          <a:ea typeface="Arial" charset="0"/>
                          <a:cs typeface="Arial" charset="0"/>
                        </a:rPr>
                        <a:t>3.0522</a:t>
                      </a:r>
                    </a:p>
                  </a:txBody>
                  <a:tcPr marL="12700" marR="12700" marT="1270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131805">
                <a:tc>
                  <a:txBody>
                    <a:bodyPr/>
                    <a:lstStyle/>
                    <a:p>
                      <a:pPr algn="ctr" rtl="0" fontAlgn="b"/>
                      <a:r>
                        <a:rPr lang="en-US" sz="1100" b="0" i="1" u="none" strike="noStrike">
                          <a:solidFill>
                            <a:srgbClr val="000000"/>
                          </a:solidFill>
                          <a:effectLst/>
                          <a:latin typeface="Arial" charset="0"/>
                          <a:ea typeface="Arial" charset="0"/>
                          <a:cs typeface="Arial" charset="0"/>
                        </a:rPr>
                        <a:t>experiment 18</a:t>
                      </a:r>
                    </a:p>
                  </a:txBody>
                  <a:tcPr marL="8238" marR="8238" marT="16476" marB="16476"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i-FI" sz="1100" b="0" i="0" u="none" strike="noStrike">
                          <a:solidFill>
                            <a:srgbClr val="000000"/>
                          </a:solidFill>
                          <a:effectLst/>
                          <a:latin typeface="Arial" charset="0"/>
                          <a:ea typeface="Arial" charset="0"/>
                          <a:cs typeface="Arial" charset="0"/>
                        </a:rPr>
                        <a:t>0.9797</a:t>
                      </a:r>
                    </a:p>
                  </a:txBody>
                  <a:tcPr marL="12700" marR="12700" marT="12700" marB="0" anchor="ctr">
                    <a:lnL w="12700" cap="flat" cmpd="sng" algn="ctr">
                      <a:solidFill>
                        <a:schemeClr val="tx1"/>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100" b="0" i="0" u="none" strike="noStrike">
                          <a:solidFill>
                            <a:srgbClr val="000000"/>
                          </a:solidFill>
                          <a:effectLst/>
                          <a:latin typeface="Arial" charset="0"/>
                          <a:ea typeface="Arial" charset="0"/>
                          <a:cs typeface="Arial" charset="0"/>
                        </a:rPr>
                        <a:t>0.9902</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is-IS" sz="1100" b="0" i="0" u="none" strike="noStrike">
                          <a:solidFill>
                            <a:srgbClr val="000000"/>
                          </a:solidFill>
                          <a:effectLst/>
                          <a:latin typeface="Arial" charset="0"/>
                          <a:ea typeface="Arial" charset="0"/>
                          <a:cs typeface="Arial" charset="0"/>
                        </a:rPr>
                        <a:t>0.9206</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100" b="0" i="0" u="none" strike="noStrike">
                          <a:solidFill>
                            <a:srgbClr val="000000"/>
                          </a:solidFill>
                          <a:effectLst/>
                          <a:latin typeface="Arial" charset="0"/>
                          <a:ea typeface="Arial" charset="0"/>
                          <a:cs typeface="Arial" charset="0"/>
                        </a:rPr>
                        <a:t>1.0113</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100" b="0" i="0" u="none" strike="noStrike">
                          <a:solidFill>
                            <a:srgbClr val="000000"/>
                          </a:solidFill>
                          <a:effectLst/>
                          <a:latin typeface="Arial" charset="0"/>
                          <a:ea typeface="Arial" charset="0"/>
                          <a:cs typeface="Arial" charset="0"/>
                        </a:rPr>
                        <a:t>1.2341</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100" b="0" i="0" u="none" strike="noStrike" dirty="0">
                          <a:solidFill>
                            <a:srgbClr val="000000"/>
                          </a:solidFill>
                          <a:effectLst/>
                          <a:latin typeface="Arial" charset="0"/>
                          <a:ea typeface="Arial" charset="0"/>
                          <a:cs typeface="Arial" charset="0"/>
                        </a:rPr>
                        <a:t>3.3726</a:t>
                      </a:r>
                    </a:p>
                  </a:txBody>
                  <a:tcPr marL="12700" marR="12700" marT="12700" marB="0" anchor="ctr">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131805">
                <a:tc>
                  <a:txBody>
                    <a:bodyPr/>
                    <a:lstStyle/>
                    <a:p>
                      <a:pPr algn="ctr" rtl="0" fontAlgn="b"/>
                      <a:r>
                        <a:rPr lang="en-US" sz="1100" b="0" i="1" u="none" strike="noStrike">
                          <a:solidFill>
                            <a:srgbClr val="000000"/>
                          </a:solidFill>
                          <a:effectLst/>
                          <a:latin typeface="Arial" charset="0"/>
                          <a:ea typeface="Arial" charset="0"/>
                          <a:cs typeface="Arial" charset="0"/>
                        </a:rPr>
                        <a:t>experiment 19</a:t>
                      </a:r>
                    </a:p>
                  </a:txBody>
                  <a:tcPr marL="8238" marR="8238" marT="16476" marB="16476"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is-IS" sz="1100" b="0" i="0" u="none" strike="noStrike">
                          <a:solidFill>
                            <a:srgbClr val="000000"/>
                          </a:solidFill>
                          <a:effectLst/>
                          <a:latin typeface="Arial" charset="0"/>
                          <a:ea typeface="Arial" charset="0"/>
                          <a:cs typeface="Arial" charset="0"/>
                        </a:rPr>
                        <a:t>1.3215</a:t>
                      </a:r>
                    </a:p>
                  </a:txBody>
                  <a:tcPr marL="12700" marR="12700" marT="12700" marB="0" anchor="ctr">
                    <a:lnL w="12700" cap="flat" cmpd="sng" algn="ctr">
                      <a:solidFill>
                        <a:schemeClr val="tx1"/>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100" b="0" i="0" u="none" strike="noStrike">
                          <a:solidFill>
                            <a:srgbClr val="000000"/>
                          </a:solidFill>
                          <a:effectLst/>
                          <a:latin typeface="Arial" charset="0"/>
                          <a:ea typeface="Arial" charset="0"/>
                          <a:cs typeface="Arial" charset="0"/>
                        </a:rPr>
                        <a:t>1.1809</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i-FI" sz="1100" b="0" i="0" u="none" strike="noStrike">
                          <a:solidFill>
                            <a:srgbClr val="000000"/>
                          </a:solidFill>
                          <a:effectLst/>
                          <a:latin typeface="Arial" charset="0"/>
                          <a:ea typeface="Arial" charset="0"/>
                          <a:cs typeface="Arial" charset="0"/>
                        </a:rPr>
                        <a:t>1.1873</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i-FI" sz="1100" b="0" i="0" u="none" strike="noStrike">
                          <a:solidFill>
                            <a:srgbClr val="000000"/>
                          </a:solidFill>
                          <a:effectLst/>
                          <a:latin typeface="Arial" charset="0"/>
                          <a:ea typeface="Arial" charset="0"/>
                          <a:cs typeface="Arial" charset="0"/>
                        </a:rPr>
                        <a:t>1.1873</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100" b="0" i="0" u="none" strike="noStrike">
                          <a:solidFill>
                            <a:srgbClr val="000000"/>
                          </a:solidFill>
                          <a:effectLst/>
                          <a:latin typeface="Arial" charset="0"/>
                          <a:ea typeface="Arial" charset="0"/>
                          <a:cs typeface="Arial" charset="0"/>
                        </a:rPr>
                        <a:t>1.6991</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100" b="0" i="0" u="none" strike="noStrike" dirty="0">
                          <a:solidFill>
                            <a:srgbClr val="000000"/>
                          </a:solidFill>
                          <a:effectLst/>
                          <a:latin typeface="Arial" charset="0"/>
                          <a:ea typeface="Arial" charset="0"/>
                          <a:cs typeface="Arial" charset="0"/>
                        </a:rPr>
                        <a:t>3.0015</a:t>
                      </a:r>
                    </a:p>
                  </a:txBody>
                  <a:tcPr marL="12700" marR="12700" marT="12700" marB="0" anchor="ctr">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131805">
                <a:tc>
                  <a:txBody>
                    <a:bodyPr/>
                    <a:lstStyle/>
                    <a:p>
                      <a:pPr algn="ctr" rtl="0" fontAlgn="b"/>
                      <a:r>
                        <a:rPr lang="en-US" sz="1100" b="0" i="1" u="none" strike="noStrike" dirty="0">
                          <a:solidFill>
                            <a:srgbClr val="000000"/>
                          </a:solidFill>
                          <a:effectLst/>
                          <a:latin typeface="Arial" charset="0"/>
                          <a:ea typeface="Arial" charset="0"/>
                          <a:cs typeface="Arial" charset="0"/>
                        </a:rPr>
                        <a:t>experiment 20</a:t>
                      </a:r>
                    </a:p>
                  </a:txBody>
                  <a:tcPr marL="8238" marR="8238" marT="16476" marB="16476"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nb-NO" sz="1100" b="0" i="0" u="none" strike="noStrike">
                          <a:solidFill>
                            <a:srgbClr val="000000"/>
                          </a:solidFill>
                          <a:effectLst/>
                          <a:latin typeface="Arial" charset="0"/>
                          <a:ea typeface="Arial" charset="0"/>
                          <a:cs typeface="Arial" charset="0"/>
                        </a:rPr>
                        <a:t>0.9522</a:t>
                      </a:r>
                    </a:p>
                  </a:txBody>
                  <a:tcPr marL="12700" marR="12700" marT="12700" marB="0" anchor="ctr">
                    <a:lnL w="12700" cap="flat" cmpd="sng" algn="ctr">
                      <a:solidFill>
                        <a:schemeClr val="tx1"/>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uk-UA" sz="1100" b="0" i="0" u="none" strike="noStrike">
                          <a:solidFill>
                            <a:srgbClr val="000000"/>
                          </a:solidFill>
                          <a:effectLst/>
                          <a:latin typeface="Arial" charset="0"/>
                          <a:ea typeface="Arial" charset="0"/>
                          <a:cs typeface="Arial" charset="0"/>
                        </a:rPr>
                        <a:t>0.8177</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100" b="0" i="0" u="none" strike="noStrike">
                          <a:solidFill>
                            <a:srgbClr val="000000"/>
                          </a:solidFill>
                          <a:effectLst/>
                          <a:latin typeface="Arial" charset="0"/>
                          <a:ea typeface="Arial" charset="0"/>
                          <a:cs typeface="Arial" charset="0"/>
                        </a:rPr>
                        <a:t>0.7445</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it-IT" sz="1100" b="0" i="0" u="none" strike="noStrike">
                          <a:solidFill>
                            <a:srgbClr val="000000"/>
                          </a:solidFill>
                          <a:effectLst/>
                          <a:latin typeface="Arial" charset="0"/>
                          <a:ea typeface="Arial" charset="0"/>
                          <a:cs typeface="Arial" charset="0"/>
                        </a:rPr>
                        <a:t>0.8680</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cs-CZ" sz="1100" b="0" i="0" u="none" strike="noStrike">
                          <a:solidFill>
                            <a:srgbClr val="000000"/>
                          </a:solidFill>
                          <a:effectLst/>
                          <a:latin typeface="Arial" charset="0"/>
                          <a:ea typeface="Arial" charset="0"/>
                          <a:cs typeface="Arial" charset="0"/>
                        </a:rPr>
                        <a:t>1.1490</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100" b="0" i="0" u="none" strike="noStrike">
                          <a:solidFill>
                            <a:srgbClr val="000000"/>
                          </a:solidFill>
                          <a:effectLst/>
                          <a:latin typeface="Arial" charset="0"/>
                          <a:ea typeface="Arial" charset="0"/>
                          <a:cs typeface="Arial" charset="0"/>
                        </a:rPr>
                        <a:t>3.9520</a:t>
                      </a:r>
                    </a:p>
                  </a:txBody>
                  <a:tcPr marL="12700" marR="12700" marT="12700" marB="0" anchor="ctr">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131805">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1" u="none" strike="noStrike" dirty="0">
                          <a:solidFill>
                            <a:srgbClr val="000000"/>
                          </a:solidFill>
                          <a:effectLst/>
                          <a:latin typeface="Arial" charset="0"/>
                          <a:ea typeface="Arial" charset="0"/>
                          <a:cs typeface="Arial" charset="0"/>
                        </a:rPr>
                        <a:t>experiment 21</a:t>
                      </a:r>
                    </a:p>
                  </a:txBody>
                  <a:tcPr marL="8238" marR="8238" marT="16476" marB="16476"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i-FI" sz="1100" b="0" i="0" u="none" strike="noStrike">
                          <a:solidFill>
                            <a:srgbClr val="000000"/>
                          </a:solidFill>
                          <a:effectLst/>
                          <a:latin typeface="Arial" charset="0"/>
                          <a:ea typeface="Arial" charset="0"/>
                          <a:cs typeface="Arial" charset="0"/>
                        </a:rPr>
                        <a:t>1.0875</a:t>
                      </a:r>
                    </a:p>
                  </a:txBody>
                  <a:tcPr marL="12700" marR="12700" marT="12700" marB="0" anchor="ctr">
                    <a:lnL w="12700" cap="flat" cmpd="sng" algn="ctr">
                      <a:solidFill>
                        <a:schemeClr val="tx1"/>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100" b="0" i="0" u="none" strike="noStrike">
                          <a:solidFill>
                            <a:srgbClr val="000000"/>
                          </a:solidFill>
                          <a:effectLst/>
                          <a:latin typeface="Arial" charset="0"/>
                          <a:ea typeface="Arial" charset="0"/>
                          <a:cs typeface="Arial" charset="0"/>
                        </a:rPr>
                        <a:t>0.9543</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i-FI" sz="1100" b="0" i="0" u="none" strike="noStrike">
                          <a:solidFill>
                            <a:srgbClr val="000000"/>
                          </a:solidFill>
                          <a:effectLst/>
                          <a:latin typeface="Arial" charset="0"/>
                          <a:ea typeface="Arial" charset="0"/>
                          <a:cs typeface="Arial" charset="0"/>
                        </a:rPr>
                        <a:t>0.8702</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tr-TR" sz="1100" b="0" i="0" u="none" strike="noStrike">
                          <a:solidFill>
                            <a:srgbClr val="000000"/>
                          </a:solidFill>
                          <a:effectLst/>
                          <a:latin typeface="Arial" charset="0"/>
                          <a:ea typeface="Arial" charset="0"/>
                          <a:cs typeface="Arial" charset="0"/>
                        </a:rPr>
                        <a:t>0.9122</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is-IS" sz="1100" b="0" i="0" u="none" strike="noStrike">
                          <a:solidFill>
                            <a:srgbClr val="000000"/>
                          </a:solidFill>
                          <a:effectLst/>
                          <a:latin typeface="Arial" charset="0"/>
                          <a:ea typeface="Arial" charset="0"/>
                          <a:cs typeface="Arial" charset="0"/>
                        </a:rPr>
                        <a:t>1.1681</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100" b="0" i="0" u="none" strike="noStrike">
                          <a:solidFill>
                            <a:srgbClr val="000000"/>
                          </a:solidFill>
                          <a:effectLst/>
                          <a:latin typeface="Arial" charset="0"/>
                          <a:ea typeface="Arial" charset="0"/>
                          <a:cs typeface="Arial" charset="0"/>
                        </a:rPr>
                        <a:t>3.2598</a:t>
                      </a:r>
                    </a:p>
                  </a:txBody>
                  <a:tcPr marL="12700" marR="12700" marT="12700" marB="0" anchor="ctr">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5"/>
                  </a:ext>
                </a:extLst>
              </a:tr>
              <a:tr h="131805">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1" u="none" strike="noStrike" dirty="0">
                          <a:solidFill>
                            <a:srgbClr val="000000"/>
                          </a:solidFill>
                          <a:effectLst/>
                          <a:latin typeface="Arial" charset="0"/>
                          <a:ea typeface="Arial" charset="0"/>
                          <a:cs typeface="Arial" charset="0"/>
                        </a:rPr>
                        <a:t>experiment 22</a:t>
                      </a:r>
                    </a:p>
                  </a:txBody>
                  <a:tcPr marL="8238" marR="8238" marT="16476" marB="16476"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r-HR" sz="1100" b="0" i="0" u="none" strike="noStrike">
                          <a:solidFill>
                            <a:srgbClr val="000000"/>
                          </a:solidFill>
                          <a:effectLst/>
                          <a:latin typeface="Arial" charset="0"/>
                          <a:ea typeface="Arial" charset="0"/>
                          <a:cs typeface="Arial" charset="0"/>
                        </a:rPr>
                        <a:t>2.8805</a:t>
                      </a:r>
                    </a:p>
                  </a:txBody>
                  <a:tcPr marL="12700" marR="12700" marT="12700" marB="0" anchor="ctr">
                    <a:lnL w="12700" cap="flat" cmpd="sng" algn="ctr">
                      <a:solidFill>
                        <a:schemeClr val="tx1"/>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100" b="0" i="0" u="none" strike="noStrike">
                          <a:solidFill>
                            <a:srgbClr val="000000"/>
                          </a:solidFill>
                          <a:effectLst/>
                          <a:latin typeface="Arial" charset="0"/>
                          <a:ea typeface="Arial" charset="0"/>
                          <a:cs typeface="Arial" charset="0"/>
                        </a:rPr>
                        <a:t>2.4768</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100" b="0" i="0" u="none" strike="noStrike">
                          <a:solidFill>
                            <a:srgbClr val="000000"/>
                          </a:solidFill>
                          <a:effectLst/>
                          <a:latin typeface="Arial" charset="0"/>
                          <a:ea typeface="Arial" charset="0"/>
                          <a:cs typeface="Arial" charset="0"/>
                        </a:rPr>
                        <a:t>2.4571</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100" b="0" i="0" u="none" strike="noStrike">
                          <a:solidFill>
                            <a:srgbClr val="000000"/>
                          </a:solidFill>
                          <a:effectLst/>
                          <a:latin typeface="Arial" charset="0"/>
                          <a:ea typeface="Arial" charset="0"/>
                          <a:cs typeface="Arial" charset="0"/>
                        </a:rPr>
                        <a:t>2.3414</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is-IS" sz="1100" b="0" i="0" u="none" strike="noStrike">
                          <a:solidFill>
                            <a:srgbClr val="000000"/>
                          </a:solidFill>
                          <a:effectLst/>
                          <a:latin typeface="Arial" charset="0"/>
                          <a:ea typeface="Arial" charset="0"/>
                          <a:cs typeface="Arial" charset="0"/>
                        </a:rPr>
                        <a:t>3.0677</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is-IS" sz="1100" b="0" i="0" u="none" strike="noStrike">
                          <a:solidFill>
                            <a:srgbClr val="000000"/>
                          </a:solidFill>
                          <a:effectLst/>
                          <a:latin typeface="Arial" charset="0"/>
                          <a:ea typeface="Arial" charset="0"/>
                          <a:cs typeface="Arial" charset="0"/>
                        </a:rPr>
                        <a:t>3.2178</a:t>
                      </a:r>
                    </a:p>
                  </a:txBody>
                  <a:tcPr marL="12700" marR="12700" marT="12700" marB="0" anchor="ctr">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6"/>
                  </a:ext>
                </a:extLst>
              </a:tr>
              <a:tr h="131805">
                <a:tc>
                  <a:txBody>
                    <a:bodyPr/>
                    <a:lstStyle/>
                    <a:p>
                      <a:pPr algn="ctr" rtl="0" fontAlgn="b"/>
                      <a:r>
                        <a:rPr lang="en-US" sz="1100" b="0" i="1" u="none" strike="noStrike" dirty="0" err="1">
                          <a:solidFill>
                            <a:srgbClr val="000000"/>
                          </a:solidFill>
                          <a:effectLst/>
                          <a:latin typeface="Arial" charset="0"/>
                          <a:ea typeface="Arial" charset="0"/>
                          <a:cs typeface="Arial" charset="0"/>
                        </a:rPr>
                        <a:t>neg</a:t>
                      </a:r>
                      <a:r>
                        <a:rPr lang="en-US" sz="1100" b="0" i="1" u="none" strike="noStrike" baseline="0" dirty="0">
                          <a:solidFill>
                            <a:srgbClr val="000000"/>
                          </a:solidFill>
                          <a:effectLst/>
                          <a:latin typeface="Arial" charset="0"/>
                          <a:ea typeface="Arial" charset="0"/>
                          <a:cs typeface="Arial" charset="0"/>
                        </a:rPr>
                        <a:t> ctrl</a:t>
                      </a:r>
                      <a:endParaRPr lang="en-US" sz="1100" b="0" i="1" u="none" strike="noStrike" dirty="0">
                        <a:solidFill>
                          <a:srgbClr val="000000"/>
                        </a:solidFill>
                        <a:effectLst/>
                        <a:latin typeface="Arial" charset="0"/>
                        <a:ea typeface="Arial" charset="0"/>
                        <a:cs typeface="Arial" charset="0"/>
                      </a:endParaRPr>
                    </a:p>
                  </a:txBody>
                  <a:tcPr marL="8238" marR="8238" marT="16476" marB="16476"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Arial" charset="0"/>
                          <a:ea typeface="Arial" charset="0"/>
                          <a:cs typeface="Arial" charset="0"/>
                        </a:rPr>
                        <a:t>N/A</a:t>
                      </a:r>
                    </a:p>
                  </a:txBody>
                  <a:tcPr marL="12700" marR="12700" marT="12700"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charset="0"/>
                          <a:ea typeface="Arial" charset="0"/>
                          <a:cs typeface="Arial" charset="0"/>
                        </a:rPr>
                        <a:t>N/A</a:t>
                      </a:r>
                    </a:p>
                  </a:txBody>
                  <a:tcPr marL="12700" marR="12700" marT="1270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charset="0"/>
                          <a:ea typeface="Arial" charset="0"/>
                          <a:cs typeface="Arial" charset="0"/>
                        </a:rPr>
                        <a:t>N/A</a:t>
                      </a:r>
                    </a:p>
                  </a:txBody>
                  <a:tcPr marL="12700" marR="12700" marT="1270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charset="0"/>
                          <a:ea typeface="Arial" charset="0"/>
                          <a:cs typeface="Arial" charset="0"/>
                        </a:rPr>
                        <a:t>N/A</a:t>
                      </a:r>
                    </a:p>
                  </a:txBody>
                  <a:tcPr marL="12700" marR="12700" marT="1270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charset="0"/>
                          <a:ea typeface="Arial" charset="0"/>
                          <a:cs typeface="Arial" charset="0"/>
                        </a:rPr>
                        <a:t>N/A</a:t>
                      </a:r>
                    </a:p>
                  </a:txBody>
                  <a:tcPr marL="12700" marR="12700" marT="1270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100" b="0" i="0" u="none" strike="noStrike" dirty="0">
                          <a:solidFill>
                            <a:srgbClr val="000000"/>
                          </a:solidFill>
                          <a:effectLst/>
                          <a:latin typeface="Arial" charset="0"/>
                          <a:ea typeface="Arial" charset="0"/>
                          <a:cs typeface="Arial" charset="0"/>
                        </a:rPr>
                        <a:t>0.0012</a:t>
                      </a:r>
                    </a:p>
                  </a:txBody>
                  <a:tcPr marL="12700" marR="12700" marT="1270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7"/>
                  </a:ext>
                </a:extLst>
              </a:tr>
            </a:tbl>
          </a:graphicData>
        </a:graphic>
      </p:graphicFrame>
    </p:spTree>
    <p:extLst>
      <p:ext uri="{BB962C8B-B14F-4D97-AF65-F5344CB8AC3E}">
        <p14:creationId xmlns:p14="http://schemas.microsoft.com/office/powerpoint/2010/main" val="2038784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6718" cy="5339923"/>
          </a:xfrm>
          <a:prstGeom prst="rect">
            <a:avLst/>
          </a:prstGeom>
          <a:noFill/>
        </p:spPr>
        <p:txBody>
          <a:bodyPr wrap="square" rtlCol="0">
            <a:spAutoFit/>
          </a:bodyPr>
          <a:lstStyle/>
          <a:p>
            <a:r>
              <a:rPr lang="en-US" sz="1100" u="sng" dirty="0">
                <a:latin typeface="Arial"/>
                <a:cs typeface="Arial"/>
              </a:rPr>
              <a:t>October 30, 2018</a:t>
            </a:r>
          </a:p>
          <a:p>
            <a:r>
              <a:rPr lang="en-US" sz="1100" b="1" dirty="0">
                <a:solidFill>
                  <a:srgbClr val="3366FF"/>
                </a:solidFill>
                <a:latin typeface="Arial"/>
                <a:cs typeface="Arial"/>
              </a:rPr>
              <a:t>Round 1 PCR</a:t>
            </a:r>
            <a:r>
              <a:rPr lang="en-US" sz="1100" dirty="0">
                <a:latin typeface="Arial"/>
                <a:cs typeface="Arial"/>
              </a:rPr>
              <a:t>. Repeated round 1 PCR for experiments 2, 10, and 16. Used the 0.5 ng/</a:t>
            </a:r>
            <a:r>
              <a:rPr lang="en-US" sz="1100" dirty="0" err="1">
                <a:latin typeface="Arial"/>
                <a:cs typeface="Arial"/>
              </a:rPr>
              <a:t>ul</a:t>
            </a:r>
            <a:r>
              <a:rPr lang="en-US" sz="1100" dirty="0">
                <a:latin typeface="Arial"/>
                <a:cs typeface="Arial"/>
              </a:rPr>
              <a:t> dilution of FL amplicon of experiment 2 and 10 from 20181026 (confirmed the concentration was at 0.5 ng/</a:t>
            </a:r>
            <a:r>
              <a:rPr lang="en-US" sz="1100" dirty="0" err="1">
                <a:latin typeface="Arial"/>
                <a:cs typeface="Arial"/>
              </a:rPr>
              <a:t>ul</a:t>
            </a:r>
            <a:r>
              <a:rPr lang="en-US" sz="1100" dirty="0">
                <a:latin typeface="Arial"/>
                <a:cs typeface="Arial"/>
              </a:rPr>
              <a:t> with Qubit). Remade 0.5 ng/</a:t>
            </a:r>
            <a:r>
              <a:rPr lang="en-US" sz="1100" dirty="0" err="1">
                <a:latin typeface="Arial"/>
                <a:cs typeface="Arial"/>
              </a:rPr>
              <a:t>ul</a:t>
            </a:r>
            <a:r>
              <a:rPr lang="en-US" sz="1100" dirty="0">
                <a:latin typeface="Arial"/>
                <a:cs typeface="Arial"/>
              </a:rPr>
              <a:t> dilution of experiment 16 (2.639 </a:t>
            </a:r>
            <a:r>
              <a:rPr lang="en-US" sz="1100" dirty="0" err="1">
                <a:latin typeface="Arial"/>
                <a:cs typeface="Arial"/>
              </a:rPr>
              <a:t>ul</a:t>
            </a:r>
            <a:r>
              <a:rPr lang="en-US" sz="1100" dirty="0">
                <a:latin typeface="Arial"/>
                <a:cs typeface="Arial"/>
              </a:rPr>
              <a:t> FL amplicon product + 150 </a:t>
            </a:r>
            <a:r>
              <a:rPr lang="en-US" sz="1100" dirty="0" err="1">
                <a:latin typeface="Arial"/>
                <a:cs typeface="Arial"/>
              </a:rPr>
              <a:t>ul</a:t>
            </a:r>
            <a:r>
              <a:rPr lang="en-US" sz="1100" dirty="0">
                <a:latin typeface="Arial"/>
                <a:cs typeface="Arial"/>
              </a:rPr>
              <a:t> EB).</a:t>
            </a:r>
          </a:p>
          <a:p>
            <a:endParaRPr lang="en-US" sz="1100" dirty="0">
              <a:latin typeface="Arial"/>
              <a:cs typeface="Arial"/>
            </a:endParaRPr>
          </a:p>
          <a:p>
            <a:r>
              <a:rPr lang="en-US" sz="1100" i="1" dirty="0">
                <a:latin typeface="Arial"/>
                <a:cs typeface="Arial"/>
              </a:rPr>
              <a:t>Each round 1 PCR reaction is set up as follows (total volume = 24 </a:t>
            </a:r>
            <a:r>
              <a:rPr lang="en-US" sz="1100" i="1" dirty="0" err="1">
                <a:latin typeface="Arial"/>
                <a:cs typeface="Arial"/>
              </a:rPr>
              <a:t>ul</a:t>
            </a:r>
            <a:r>
              <a:rPr lang="en-US" sz="1100" i="1" dirty="0">
                <a:latin typeface="Arial"/>
                <a:cs typeface="Arial"/>
              </a:rPr>
              <a:t>)</a:t>
            </a:r>
          </a:p>
          <a:p>
            <a:r>
              <a:rPr lang="en-US" sz="1100" i="1" dirty="0">
                <a:latin typeface="Arial"/>
                <a:cs typeface="Arial"/>
              </a:rPr>
              <a:t>12 </a:t>
            </a:r>
            <a:r>
              <a:rPr lang="en-US" sz="1100" i="1" dirty="0" err="1">
                <a:latin typeface="Arial"/>
                <a:cs typeface="Arial"/>
              </a:rPr>
              <a:t>ul</a:t>
            </a:r>
            <a:r>
              <a:rPr lang="en-US" sz="1100" i="1" dirty="0">
                <a:latin typeface="Arial"/>
                <a:cs typeface="Arial"/>
              </a:rPr>
              <a:t> 2X KOD Hot-Start MM</a:t>
            </a:r>
          </a:p>
          <a:p>
            <a:r>
              <a:rPr lang="en-US" sz="1100" i="1" dirty="0">
                <a:latin typeface="Arial"/>
                <a:cs typeface="Arial"/>
              </a:rPr>
              <a:t>2 </a:t>
            </a:r>
            <a:r>
              <a:rPr lang="en-US" sz="1100" i="1" dirty="0" err="1">
                <a:latin typeface="Arial"/>
                <a:cs typeface="Arial"/>
              </a:rPr>
              <a:t>ul</a:t>
            </a:r>
            <a:r>
              <a:rPr lang="en-US" sz="1100" i="1" dirty="0">
                <a:latin typeface="Arial"/>
                <a:cs typeface="Arial"/>
              </a:rPr>
              <a:t> of 5 </a:t>
            </a:r>
            <a:r>
              <a:rPr lang="en-US" sz="1100" i="1" dirty="0" err="1">
                <a:latin typeface="Arial"/>
                <a:cs typeface="Arial"/>
              </a:rPr>
              <a:t>uM</a:t>
            </a:r>
            <a:r>
              <a:rPr lang="en-US" sz="1100" i="1" dirty="0">
                <a:latin typeface="Arial"/>
                <a:cs typeface="Arial"/>
              </a:rPr>
              <a:t> forward primer</a:t>
            </a:r>
          </a:p>
          <a:p>
            <a:r>
              <a:rPr lang="en-US" sz="1100" i="1" dirty="0">
                <a:latin typeface="Arial"/>
                <a:cs typeface="Arial"/>
              </a:rPr>
              <a:t>2 </a:t>
            </a:r>
            <a:r>
              <a:rPr lang="en-US" sz="1100" i="1" dirty="0" err="1">
                <a:latin typeface="Arial"/>
                <a:cs typeface="Arial"/>
              </a:rPr>
              <a:t>ul</a:t>
            </a:r>
            <a:r>
              <a:rPr lang="en-US" sz="1100" i="1" dirty="0">
                <a:latin typeface="Arial"/>
                <a:cs typeface="Arial"/>
              </a:rPr>
              <a:t> of 5 </a:t>
            </a:r>
            <a:r>
              <a:rPr lang="en-US" sz="1100" i="1" dirty="0" err="1">
                <a:latin typeface="Arial"/>
                <a:cs typeface="Arial"/>
              </a:rPr>
              <a:t>uM</a:t>
            </a:r>
            <a:r>
              <a:rPr lang="en-US" sz="1100" i="1" dirty="0">
                <a:latin typeface="Arial"/>
                <a:cs typeface="Arial"/>
              </a:rPr>
              <a:t> reverse primer</a:t>
            </a:r>
          </a:p>
          <a:p>
            <a:r>
              <a:rPr lang="en-US" sz="1100" i="1" dirty="0">
                <a:latin typeface="Arial"/>
                <a:cs typeface="Arial"/>
              </a:rPr>
              <a:t>8 </a:t>
            </a:r>
            <a:r>
              <a:rPr lang="en-US" sz="1100" i="1" dirty="0" err="1">
                <a:latin typeface="Arial"/>
                <a:cs typeface="Arial"/>
              </a:rPr>
              <a:t>ul</a:t>
            </a:r>
            <a:r>
              <a:rPr lang="en-US" sz="1100" i="1" dirty="0">
                <a:latin typeface="Arial"/>
                <a:cs typeface="Arial"/>
              </a:rPr>
              <a:t> of 0.5 ng/</a:t>
            </a:r>
            <a:r>
              <a:rPr lang="en-US" sz="1100" i="1" dirty="0" err="1">
                <a:latin typeface="Arial"/>
                <a:cs typeface="Arial"/>
              </a:rPr>
              <a:t>ul</a:t>
            </a:r>
            <a:r>
              <a:rPr lang="en-US" sz="1100" i="1" dirty="0">
                <a:latin typeface="Arial"/>
                <a:cs typeface="Arial"/>
              </a:rPr>
              <a:t> template (4 ng total)</a:t>
            </a:r>
          </a:p>
          <a:p>
            <a:r>
              <a:rPr lang="en-US" sz="1100" dirty="0">
                <a:latin typeface="Arial"/>
                <a:cs typeface="Arial"/>
              </a:rPr>
              <a:t>Added 40 </a:t>
            </a:r>
            <a:r>
              <a:rPr lang="en-US" sz="1100" dirty="0" err="1">
                <a:latin typeface="Arial"/>
                <a:cs typeface="Arial"/>
              </a:rPr>
              <a:t>ul</a:t>
            </a:r>
            <a:r>
              <a:rPr lang="en-US" sz="1100" dirty="0">
                <a:latin typeface="Arial"/>
                <a:cs typeface="Arial"/>
              </a:rPr>
              <a:t> of the 2X KOD MM to first six tubes of an 8-strip. Using a multichannel, added 12 </a:t>
            </a:r>
            <a:r>
              <a:rPr lang="en-US" sz="1100" dirty="0" err="1">
                <a:latin typeface="Arial"/>
                <a:cs typeface="Arial"/>
              </a:rPr>
              <a:t>ul</a:t>
            </a:r>
            <a:r>
              <a:rPr lang="en-US" sz="1100" dirty="0">
                <a:latin typeface="Arial"/>
                <a:cs typeface="Arial"/>
              </a:rPr>
              <a:t> of the KOD MM to rows A, C, and E, columns 1-6.</a:t>
            </a:r>
          </a:p>
          <a:p>
            <a:r>
              <a:rPr lang="en-US" sz="1100" dirty="0">
                <a:latin typeface="Arial"/>
                <a:cs typeface="Arial"/>
              </a:rPr>
              <a:t>For each primer pair, made a 5X master mix in tubes 1-6 of an 8-strip: 5 </a:t>
            </a:r>
            <a:r>
              <a:rPr lang="en-US" sz="1100" dirty="0" err="1">
                <a:latin typeface="Arial"/>
                <a:cs typeface="Arial"/>
              </a:rPr>
              <a:t>ul</a:t>
            </a:r>
            <a:r>
              <a:rPr lang="en-US" sz="1100" dirty="0">
                <a:latin typeface="Arial"/>
                <a:cs typeface="Arial"/>
              </a:rPr>
              <a:t> F primer (10 </a:t>
            </a:r>
            <a:r>
              <a:rPr lang="en-US" sz="1100" dirty="0" err="1">
                <a:latin typeface="Arial"/>
                <a:cs typeface="Arial"/>
              </a:rPr>
              <a:t>uM</a:t>
            </a:r>
            <a:r>
              <a:rPr lang="en-US" sz="1100" dirty="0">
                <a:latin typeface="Arial"/>
                <a:cs typeface="Arial"/>
              </a:rPr>
              <a:t>) + 5 </a:t>
            </a:r>
            <a:r>
              <a:rPr lang="en-US" sz="1100" dirty="0" err="1">
                <a:latin typeface="Arial"/>
                <a:cs typeface="Arial"/>
              </a:rPr>
              <a:t>ul</a:t>
            </a:r>
            <a:r>
              <a:rPr lang="en-US" sz="1100" dirty="0">
                <a:latin typeface="Arial"/>
                <a:cs typeface="Arial"/>
              </a:rPr>
              <a:t> R primer (10 </a:t>
            </a:r>
            <a:r>
              <a:rPr lang="en-US" sz="1100" dirty="0" err="1">
                <a:latin typeface="Arial"/>
                <a:cs typeface="Arial"/>
              </a:rPr>
              <a:t>uM</a:t>
            </a:r>
            <a:r>
              <a:rPr lang="en-US" sz="1100" dirty="0">
                <a:latin typeface="Arial"/>
                <a:cs typeface="Arial"/>
              </a:rPr>
              <a:t>) + 10 </a:t>
            </a:r>
            <a:r>
              <a:rPr lang="en-US" sz="1100" dirty="0" err="1">
                <a:latin typeface="Arial"/>
                <a:cs typeface="Arial"/>
              </a:rPr>
              <a:t>ul</a:t>
            </a:r>
            <a:r>
              <a:rPr lang="en-US" sz="1100" dirty="0">
                <a:latin typeface="Arial"/>
                <a:cs typeface="Arial"/>
              </a:rPr>
              <a:t> water. Then added 4 </a:t>
            </a:r>
            <a:r>
              <a:rPr lang="en-US" sz="1100" dirty="0" err="1">
                <a:latin typeface="Arial"/>
                <a:cs typeface="Arial"/>
              </a:rPr>
              <a:t>ul</a:t>
            </a:r>
            <a:r>
              <a:rPr lang="en-US" sz="1100" dirty="0">
                <a:latin typeface="Arial"/>
                <a:cs typeface="Arial"/>
              </a:rPr>
              <a:t> of each primer mix row-wise.</a:t>
            </a:r>
          </a:p>
          <a:p>
            <a:r>
              <a:rPr lang="en-US" sz="1100" dirty="0">
                <a:latin typeface="Arial"/>
                <a:cs typeface="Arial"/>
              </a:rPr>
              <a:t>Then added 8 </a:t>
            </a:r>
            <a:r>
              <a:rPr lang="en-US" sz="1100" dirty="0" err="1">
                <a:latin typeface="Arial"/>
                <a:cs typeface="Arial"/>
              </a:rPr>
              <a:t>ul</a:t>
            </a:r>
            <a:r>
              <a:rPr lang="en-US" sz="1100" dirty="0">
                <a:latin typeface="Arial"/>
                <a:cs typeface="Arial"/>
              </a:rPr>
              <a:t> of the 0.5 ng/</a:t>
            </a:r>
            <a:r>
              <a:rPr lang="en-US" sz="1100" dirty="0" err="1">
                <a:latin typeface="Arial"/>
                <a:cs typeface="Arial"/>
              </a:rPr>
              <a:t>ul</a:t>
            </a:r>
            <a:r>
              <a:rPr lang="en-US" sz="1100" dirty="0">
                <a:latin typeface="Arial"/>
                <a:cs typeface="Arial"/>
              </a:rPr>
              <a:t> templates to its corresponding column.</a:t>
            </a:r>
          </a:p>
          <a:p>
            <a:r>
              <a:rPr lang="en-US" sz="1100" dirty="0">
                <a:latin typeface="Arial"/>
                <a:cs typeface="Arial"/>
              </a:rPr>
              <a:t>Seal with microfilm A, spin briefly, and run “HAsubampR1” under “^^</a:t>
            </a:r>
            <a:r>
              <a:rPr lang="en-US" sz="1100" dirty="0" err="1">
                <a:latin typeface="Arial"/>
                <a:cs typeface="Arial"/>
              </a:rPr>
              <a:t>ike</a:t>
            </a:r>
            <a:r>
              <a:rPr lang="en-US" sz="1100" dirty="0">
                <a:latin typeface="Arial"/>
                <a:cs typeface="Arial"/>
              </a:rPr>
              <a:t>” to run 9 total PCR cycles:</a:t>
            </a:r>
          </a:p>
          <a:p>
            <a:pPr marL="228600" indent="-228600">
              <a:buAutoNum type="arabicPeriod"/>
            </a:pPr>
            <a:r>
              <a:rPr lang="en-US" sz="1100" dirty="0">
                <a:latin typeface="Arial"/>
                <a:cs typeface="Arial"/>
              </a:rPr>
              <a:t>95°C for 2 min</a:t>
            </a:r>
          </a:p>
          <a:p>
            <a:pPr marL="228600" indent="-228600">
              <a:buAutoNum type="arabicPeriod"/>
            </a:pPr>
            <a:r>
              <a:rPr lang="en-US" sz="1100" dirty="0">
                <a:latin typeface="Arial"/>
                <a:cs typeface="Arial"/>
              </a:rPr>
              <a:t>95°C for 20 s</a:t>
            </a:r>
          </a:p>
          <a:p>
            <a:pPr marL="228600" indent="-228600">
              <a:buAutoNum type="arabicPeriod"/>
            </a:pPr>
            <a:r>
              <a:rPr lang="en-US" sz="1100" dirty="0">
                <a:latin typeface="Arial"/>
                <a:cs typeface="Arial"/>
              </a:rPr>
              <a:t>70°C for 1 s</a:t>
            </a:r>
          </a:p>
          <a:p>
            <a:pPr marL="228600" indent="-228600">
              <a:buAutoNum type="arabicPeriod"/>
            </a:pPr>
            <a:r>
              <a:rPr lang="en-US" sz="1100" dirty="0">
                <a:latin typeface="Arial"/>
                <a:cs typeface="Arial"/>
              </a:rPr>
              <a:t>54°C for 20 s, cooling at 0.5°C/s</a:t>
            </a:r>
          </a:p>
          <a:p>
            <a:pPr marL="228600" indent="-228600">
              <a:buAutoNum type="arabicPeriod"/>
            </a:pPr>
            <a:r>
              <a:rPr lang="en-US" sz="1100" dirty="0">
                <a:latin typeface="Arial"/>
                <a:cs typeface="Arial"/>
              </a:rPr>
              <a:t>70°C for 20 s</a:t>
            </a:r>
          </a:p>
          <a:p>
            <a:pPr marL="228600" indent="-228600">
              <a:buAutoNum type="arabicPeriod"/>
            </a:pPr>
            <a:r>
              <a:rPr lang="en-US" sz="1100" dirty="0">
                <a:latin typeface="Arial"/>
                <a:cs typeface="Arial"/>
              </a:rPr>
              <a:t>Go to 2, 8 times</a:t>
            </a:r>
          </a:p>
          <a:p>
            <a:pPr marL="228600" indent="-228600">
              <a:buAutoNum type="arabicPeriod"/>
            </a:pPr>
            <a:r>
              <a:rPr lang="en-US" sz="1100" dirty="0">
                <a:latin typeface="Arial"/>
                <a:cs typeface="Arial"/>
              </a:rPr>
              <a:t>95°C for </a:t>
            </a:r>
            <a:r>
              <a:rPr lang="en-US" sz="1100" b="1" dirty="0">
                <a:latin typeface="Arial"/>
                <a:cs typeface="Arial"/>
              </a:rPr>
              <a:t>1 min </a:t>
            </a:r>
            <a:r>
              <a:rPr lang="en-US" sz="1100" dirty="0">
                <a:latin typeface="Arial"/>
                <a:cs typeface="Arial"/>
              </a:rPr>
              <a:t>(this step to ensure identical pairs are not annealed at the end)</a:t>
            </a:r>
          </a:p>
          <a:p>
            <a:pPr marL="228600" indent="-228600">
              <a:buAutoNum type="arabicPeriod"/>
            </a:pPr>
            <a:r>
              <a:rPr lang="en-US" sz="1100" dirty="0">
                <a:latin typeface="Arial"/>
                <a:cs typeface="Arial"/>
              </a:rPr>
              <a:t>4°C forever</a:t>
            </a:r>
          </a:p>
          <a:p>
            <a:endParaRPr lang="en-US" sz="1100" dirty="0">
              <a:latin typeface="Arial"/>
              <a:cs typeface="Arial"/>
            </a:endParaRPr>
          </a:p>
          <a:p>
            <a:r>
              <a:rPr lang="en-US" sz="1100" b="1" dirty="0" err="1">
                <a:solidFill>
                  <a:srgbClr val="3366FF"/>
                </a:solidFill>
                <a:latin typeface="Arial"/>
                <a:cs typeface="Arial"/>
              </a:rPr>
              <a:t>Ampure</a:t>
            </a:r>
            <a:r>
              <a:rPr lang="en-US" sz="1100" b="1" dirty="0">
                <a:solidFill>
                  <a:srgbClr val="3366FF"/>
                </a:solidFill>
                <a:latin typeface="Arial"/>
                <a:cs typeface="Arial"/>
              </a:rPr>
              <a:t> purification of Round 1 products</a:t>
            </a:r>
            <a:r>
              <a:rPr lang="en-US" sz="1100" dirty="0">
                <a:latin typeface="Arial"/>
                <a:cs typeface="Arial"/>
              </a:rPr>
              <a:t>. </a:t>
            </a:r>
          </a:p>
          <a:p>
            <a:r>
              <a:rPr lang="en-US" sz="1100" dirty="0">
                <a:latin typeface="Arial"/>
                <a:cs typeface="Arial"/>
              </a:rPr>
              <a:t>After PCR was finished, added 26 </a:t>
            </a:r>
            <a:r>
              <a:rPr lang="en-US" sz="1100" dirty="0" err="1">
                <a:latin typeface="Arial"/>
                <a:cs typeface="Arial"/>
              </a:rPr>
              <a:t>ul</a:t>
            </a:r>
            <a:r>
              <a:rPr lang="en-US" sz="1100" dirty="0">
                <a:latin typeface="Arial"/>
                <a:cs typeface="Arial"/>
              </a:rPr>
              <a:t> water to each well to bring the volume to 50 </a:t>
            </a:r>
            <a:r>
              <a:rPr lang="en-US" sz="1100" dirty="0" err="1">
                <a:latin typeface="Arial"/>
                <a:cs typeface="Arial"/>
              </a:rPr>
              <a:t>ul</a:t>
            </a:r>
            <a:r>
              <a:rPr lang="en-US" sz="1100" dirty="0">
                <a:latin typeface="Arial"/>
                <a:cs typeface="Arial"/>
              </a:rPr>
              <a:t>. Purified product with 1X </a:t>
            </a:r>
            <a:r>
              <a:rPr lang="en-US" sz="1100" dirty="0" err="1">
                <a:latin typeface="Arial"/>
                <a:cs typeface="Arial"/>
              </a:rPr>
              <a:t>Ampure</a:t>
            </a:r>
            <a:r>
              <a:rPr lang="en-US" sz="1100" dirty="0">
                <a:latin typeface="Arial"/>
                <a:cs typeface="Arial"/>
              </a:rPr>
              <a:t> beads (50 </a:t>
            </a:r>
            <a:r>
              <a:rPr lang="en-US" sz="1100" dirty="0" err="1">
                <a:latin typeface="Arial"/>
                <a:cs typeface="Arial"/>
              </a:rPr>
              <a:t>ul</a:t>
            </a:r>
            <a:r>
              <a:rPr lang="en-US" sz="1100" dirty="0">
                <a:latin typeface="Arial"/>
                <a:cs typeface="Arial"/>
              </a:rPr>
              <a:t> per </a:t>
            </a:r>
            <a:r>
              <a:rPr lang="en-US" sz="1100" dirty="0" err="1">
                <a:latin typeface="Arial"/>
                <a:cs typeface="Arial"/>
              </a:rPr>
              <a:t>rxn</a:t>
            </a:r>
            <a:r>
              <a:rPr lang="en-US" sz="1100" dirty="0">
                <a:latin typeface="Arial"/>
                <a:cs typeface="Arial"/>
              </a:rPr>
              <a:t>). </a:t>
            </a:r>
          </a:p>
          <a:p>
            <a:r>
              <a:rPr lang="en-US" sz="1100" dirty="0">
                <a:latin typeface="Arial"/>
                <a:cs typeface="Arial"/>
              </a:rPr>
              <a:t>Eluted product into 65 </a:t>
            </a:r>
            <a:r>
              <a:rPr lang="en-US" sz="1100" dirty="0" err="1">
                <a:latin typeface="Arial"/>
                <a:cs typeface="Arial"/>
              </a:rPr>
              <a:t>ul</a:t>
            </a:r>
            <a:r>
              <a:rPr lang="en-US" sz="1100" dirty="0">
                <a:latin typeface="Arial"/>
                <a:cs typeface="Arial"/>
              </a:rPr>
              <a:t> EB. </a:t>
            </a:r>
            <a:r>
              <a:rPr lang="en-US" sz="1100" dirty="0" err="1">
                <a:latin typeface="Arial"/>
                <a:cs typeface="Arial"/>
              </a:rPr>
              <a:t>Expt</a:t>
            </a:r>
            <a:r>
              <a:rPr lang="en-US" sz="1100" dirty="0">
                <a:latin typeface="Arial"/>
                <a:cs typeface="Arial"/>
              </a:rPr>
              <a:t> 2 = row A; </a:t>
            </a:r>
            <a:r>
              <a:rPr lang="en-US" sz="1100" dirty="0" err="1">
                <a:latin typeface="Arial"/>
                <a:cs typeface="Arial"/>
              </a:rPr>
              <a:t>expt</a:t>
            </a:r>
            <a:r>
              <a:rPr lang="en-US" sz="1100" dirty="0">
                <a:latin typeface="Arial"/>
                <a:cs typeface="Arial"/>
              </a:rPr>
              <a:t> 10 = row C; </a:t>
            </a:r>
            <a:r>
              <a:rPr lang="en-US" sz="1100" dirty="0" err="1">
                <a:latin typeface="Arial"/>
                <a:cs typeface="Arial"/>
              </a:rPr>
              <a:t>expt</a:t>
            </a:r>
            <a:r>
              <a:rPr lang="en-US" sz="1100" dirty="0">
                <a:latin typeface="Arial"/>
                <a:cs typeface="Arial"/>
              </a:rPr>
              <a:t> 16 = row E</a:t>
            </a:r>
          </a:p>
          <a:p>
            <a:endParaRPr lang="en-US" sz="1100" dirty="0">
              <a:latin typeface="Arial"/>
              <a:cs typeface="Arial"/>
            </a:endParaRPr>
          </a:p>
          <a:p>
            <a:r>
              <a:rPr lang="en-US" sz="1100" b="1" dirty="0" err="1">
                <a:solidFill>
                  <a:srgbClr val="3366FF"/>
                </a:solidFill>
                <a:latin typeface="Arial"/>
                <a:cs typeface="Arial"/>
              </a:rPr>
              <a:t>Picogreen</a:t>
            </a:r>
            <a:r>
              <a:rPr lang="en-US" sz="1100" b="1" dirty="0">
                <a:solidFill>
                  <a:srgbClr val="3366FF"/>
                </a:solidFill>
                <a:latin typeface="Arial"/>
                <a:cs typeface="Arial"/>
              </a:rPr>
              <a:t> of </a:t>
            </a:r>
            <a:r>
              <a:rPr lang="en-US" sz="1100" b="1" dirty="0" err="1">
                <a:solidFill>
                  <a:srgbClr val="3366FF"/>
                </a:solidFill>
                <a:latin typeface="Arial"/>
                <a:cs typeface="Arial"/>
              </a:rPr>
              <a:t>Ampure</a:t>
            </a:r>
            <a:r>
              <a:rPr lang="en-US" sz="1100" b="1" dirty="0">
                <a:solidFill>
                  <a:srgbClr val="3366FF"/>
                </a:solidFill>
                <a:latin typeface="Arial"/>
                <a:cs typeface="Arial"/>
              </a:rPr>
              <a:t>-purified Round 1 products</a:t>
            </a:r>
            <a:r>
              <a:rPr lang="en-US" sz="1100" dirty="0">
                <a:latin typeface="Arial"/>
                <a:cs typeface="Arial"/>
              </a:rPr>
              <a:t>. </a:t>
            </a:r>
          </a:p>
          <a:p>
            <a:r>
              <a:rPr lang="en-US" sz="1100" dirty="0">
                <a:latin typeface="Arial"/>
                <a:cs typeface="Arial"/>
              </a:rPr>
              <a:t>Measured redone round 1 products by </a:t>
            </a:r>
            <a:r>
              <a:rPr lang="en-US" sz="1100" dirty="0" err="1">
                <a:latin typeface="Arial"/>
                <a:cs typeface="Arial"/>
              </a:rPr>
              <a:t>picogreen</a:t>
            </a:r>
            <a:r>
              <a:rPr lang="en-US" sz="1100" dirty="0">
                <a:latin typeface="Arial"/>
                <a:cs typeface="Arial"/>
              </a:rPr>
              <a:t> using 1 </a:t>
            </a:r>
            <a:r>
              <a:rPr lang="en-US" sz="1100" dirty="0" err="1">
                <a:latin typeface="Arial"/>
                <a:cs typeface="Arial"/>
              </a:rPr>
              <a:t>ul</a:t>
            </a:r>
            <a:r>
              <a:rPr lang="en-US" sz="1100" dirty="0">
                <a:latin typeface="Arial"/>
                <a:cs typeface="Arial"/>
              </a:rPr>
              <a:t> of each product.</a:t>
            </a:r>
          </a:p>
        </p:txBody>
      </p:sp>
      <p:sp>
        <p:nvSpPr>
          <p:cNvPr id="5" name="TextBox 4"/>
          <p:cNvSpPr txBox="1"/>
          <p:nvPr/>
        </p:nvSpPr>
        <p:spPr>
          <a:xfrm>
            <a:off x="-1628872" y="1812849"/>
            <a:ext cx="184666" cy="369332"/>
          </a:xfrm>
          <a:prstGeom prst="rect">
            <a:avLst/>
          </a:prstGeom>
        </p:spPr>
        <p:txBody>
          <a:bodyPr wrap="none" rtlCol="0">
            <a:spAutoFit/>
          </a:bodyPr>
          <a:lstStyle/>
          <a:p>
            <a:endParaRPr lang="en-US"/>
          </a:p>
        </p:txBody>
      </p:sp>
      <p:graphicFrame>
        <p:nvGraphicFramePr>
          <p:cNvPr id="7" name="Table 6"/>
          <p:cNvGraphicFramePr>
            <a:graphicFrameLocks noGrp="1"/>
          </p:cNvGraphicFramePr>
          <p:nvPr>
            <p:extLst/>
          </p:nvPr>
        </p:nvGraphicFramePr>
        <p:xfrm>
          <a:off x="238134" y="5491976"/>
          <a:ext cx="8670449" cy="802368"/>
        </p:xfrm>
        <a:graphic>
          <a:graphicData uri="http://schemas.openxmlformats.org/drawingml/2006/table">
            <a:tbl>
              <a:tblPr/>
              <a:tblGrid>
                <a:gridCol w="1744901">
                  <a:extLst>
                    <a:ext uri="{9D8B030D-6E8A-4147-A177-3AD203B41FA5}">
                      <a16:colId xmlns:a16="http://schemas.microsoft.com/office/drawing/2014/main" val="20000"/>
                    </a:ext>
                  </a:extLst>
                </a:gridCol>
                <a:gridCol w="1154258">
                  <a:extLst>
                    <a:ext uri="{9D8B030D-6E8A-4147-A177-3AD203B41FA5}">
                      <a16:colId xmlns:a16="http://schemas.microsoft.com/office/drawing/2014/main" val="20001"/>
                    </a:ext>
                  </a:extLst>
                </a:gridCol>
                <a:gridCol w="1154258">
                  <a:extLst>
                    <a:ext uri="{9D8B030D-6E8A-4147-A177-3AD203B41FA5}">
                      <a16:colId xmlns:a16="http://schemas.microsoft.com/office/drawing/2014/main" val="20002"/>
                    </a:ext>
                  </a:extLst>
                </a:gridCol>
                <a:gridCol w="1154258">
                  <a:extLst>
                    <a:ext uri="{9D8B030D-6E8A-4147-A177-3AD203B41FA5}">
                      <a16:colId xmlns:a16="http://schemas.microsoft.com/office/drawing/2014/main" val="20003"/>
                    </a:ext>
                  </a:extLst>
                </a:gridCol>
                <a:gridCol w="1154258">
                  <a:extLst>
                    <a:ext uri="{9D8B030D-6E8A-4147-A177-3AD203B41FA5}">
                      <a16:colId xmlns:a16="http://schemas.microsoft.com/office/drawing/2014/main" val="20004"/>
                    </a:ext>
                  </a:extLst>
                </a:gridCol>
                <a:gridCol w="1154258">
                  <a:extLst>
                    <a:ext uri="{9D8B030D-6E8A-4147-A177-3AD203B41FA5}">
                      <a16:colId xmlns:a16="http://schemas.microsoft.com/office/drawing/2014/main" val="20005"/>
                    </a:ext>
                  </a:extLst>
                </a:gridCol>
                <a:gridCol w="1154258">
                  <a:extLst>
                    <a:ext uri="{9D8B030D-6E8A-4147-A177-3AD203B41FA5}">
                      <a16:colId xmlns:a16="http://schemas.microsoft.com/office/drawing/2014/main" val="20006"/>
                    </a:ext>
                  </a:extLst>
                </a:gridCol>
              </a:tblGrid>
              <a:tr h="131805">
                <a:tc>
                  <a:txBody>
                    <a:bodyPr/>
                    <a:lstStyle/>
                    <a:p>
                      <a:pPr algn="ctr" rtl="0" fontAlgn="b"/>
                      <a:endParaRPr lang="en-US" sz="1100" b="0" i="0" u="none" strike="noStrike" dirty="0">
                        <a:solidFill>
                          <a:srgbClr val="000000"/>
                        </a:solidFill>
                        <a:effectLst/>
                        <a:latin typeface="Arial" charset="0"/>
                        <a:ea typeface="Arial" charset="0"/>
                        <a:cs typeface="Arial" charset="0"/>
                      </a:endParaRPr>
                    </a:p>
                  </a:txBody>
                  <a:tcPr marL="8238" marR="8238" marT="16476" marB="16476" anchor="ctr">
                    <a:lnL>
                      <a:noFill/>
                    </a:lnL>
                    <a:lnR w="12700" cap="flat" cmpd="sng" algn="ctr">
                      <a:noFill/>
                      <a:prstDash val="solid"/>
                      <a:round/>
                      <a:headEnd type="none" w="med" len="med"/>
                      <a:tailEnd type="none" w="med" len="med"/>
                    </a:lnR>
                    <a:lnT>
                      <a:noFill/>
                    </a:lnT>
                    <a:lnB>
                      <a:noFill/>
                    </a:lnB>
                  </a:tcPr>
                </a:tc>
                <a:tc>
                  <a:txBody>
                    <a:bodyPr/>
                    <a:lstStyle/>
                    <a:p>
                      <a:pPr algn="ctr" rtl="0" fontAlgn="b"/>
                      <a:r>
                        <a:rPr lang="en-US" sz="1100" b="1" i="0" u="none" strike="noStrike" dirty="0">
                          <a:solidFill>
                            <a:srgbClr val="000000"/>
                          </a:solidFill>
                          <a:effectLst/>
                          <a:latin typeface="Arial" charset="0"/>
                          <a:ea typeface="Arial" charset="0"/>
                          <a:cs typeface="Arial" charset="0"/>
                        </a:rPr>
                        <a:t>SA 1</a:t>
                      </a:r>
                    </a:p>
                  </a:txBody>
                  <a:tcPr marL="8238" marR="8238" marT="8238" marB="0" anchor="ctr">
                    <a:lnL w="1270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100" b="1" i="0" u="none" strike="noStrike" dirty="0">
                          <a:solidFill>
                            <a:srgbClr val="000000"/>
                          </a:solidFill>
                          <a:effectLst/>
                          <a:latin typeface="Arial" charset="0"/>
                          <a:ea typeface="Arial" charset="0"/>
                          <a:cs typeface="Arial" charset="0"/>
                        </a:rPr>
                        <a:t>SA 2</a:t>
                      </a:r>
                    </a:p>
                  </a:txBody>
                  <a:tcPr marL="8238" marR="8238" marT="8238"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100" b="1" i="0" u="none" strike="noStrike" dirty="0">
                          <a:solidFill>
                            <a:srgbClr val="000000"/>
                          </a:solidFill>
                          <a:effectLst/>
                          <a:latin typeface="Arial" charset="0"/>
                          <a:ea typeface="Arial" charset="0"/>
                          <a:cs typeface="Arial" charset="0"/>
                        </a:rPr>
                        <a:t>SA 3</a:t>
                      </a:r>
                    </a:p>
                  </a:txBody>
                  <a:tcPr marL="8238" marR="8238" marT="8238"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100" b="1" i="0" u="none" strike="noStrike" dirty="0">
                          <a:solidFill>
                            <a:srgbClr val="000000"/>
                          </a:solidFill>
                          <a:effectLst/>
                          <a:latin typeface="Arial" charset="0"/>
                          <a:ea typeface="Arial" charset="0"/>
                          <a:cs typeface="Arial" charset="0"/>
                        </a:rPr>
                        <a:t>SA 4</a:t>
                      </a:r>
                    </a:p>
                  </a:txBody>
                  <a:tcPr marL="8238" marR="8238" marT="8238"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100" b="1" i="0" u="none" strike="noStrike" dirty="0">
                          <a:solidFill>
                            <a:srgbClr val="000000"/>
                          </a:solidFill>
                          <a:effectLst/>
                          <a:latin typeface="Arial" charset="0"/>
                          <a:ea typeface="Arial" charset="0"/>
                          <a:cs typeface="Arial" charset="0"/>
                        </a:rPr>
                        <a:t>SA 5</a:t>
                      </a:r>
                    </a:p>
                  </a:txBody>
                  <a:tcPr marL="8238" marR="8238" marT="8238"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100" b="1" i="0" u="none" strike="noStrike" dirty="0">
                          <a:solidFill>
                            <a:srgbClr val="000000"/>
                          </a:solidFill>
                          <a:effectLst/>
                          <a:latin typeface="Arial" charset="0"/>
                          <a:ea typeface="Arial" charset="0"/>
                          <a:cs typeface="Arial" charset="0"/>
                        </a:rPr>
                        <a:t>SA 6</a:t>
                      </a:r>
                    </a:p>
                  </a:txBody>
                  <a:tcPr marL="8238" marR="8238" marT="8238" marB="0" anchor="ctr">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31805">
                <a:tc>
                  <a:txBody>
                    <a:bodyPr/>
                    <a:lstStyle/>
                    <a:p>
                      <a:pPr algn="ctr" rtl="0" fontAlgn="b"/>
                      <a:r>
                        <a:rPr lang="en-US" sz="1100" b="0" i="1" u="none" strike="noStrike" dirty="0">
                          <a:solidFill>
                            <a:srgbClr val="000000"/>
                          </a:solidFill>
                          <a:effectLst/>
                          <a:latin typeface="Arial" charset="0"/>
                          <a:ea typeface="Arial" charset="0"/>
                          <a:cs typeface="Arial" charset="0"/>
                        </a:rPr>
                        <a:t>experiment 2</a:t>
                      </a:r>
                    </a:p>
                  </a:txBody>
                  <a:tcPr marL="8238" marR="8238" marT="16476" marB="16476"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it-IT" sz="1100" b="0" i="0" u="none" strike="noStrike" dirty="0">
                          <a:solidFill>
                            <a:srgbClr val="000000"/>
                          </a:solidFill>
                          <a:effectLst/>
                          <a:latin typeface="Arial" charset="0"/>
                          <a:ea typeface="Arial" charset="0"/>
                          <a:cs typeface="Arial" charset="0"/>
                        </a:rPr>
                        <a:t>0.8993</a:t>
                      </a:r>
                    </a:p>
                  </a:txBody>
                  <a:tcPr marL="12700" marR="12700" marT="1270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i-FI" sz="1100" b="0" i="0" u="none" strike="noStrike">
                          <a:solidFill>
                            <a:srgbClr val="000000"/>
                          </a:solidFill>
                          <a:effectLst/>
                          <a:latin typeface="Arial" charset="0"/>
                          <a:ea typeface="Arial" charset="0"/>
                          <a:cs typeface="Arial" charset="0"/>
                        </a:rPr>
                        <a:t>0.8719</a:t>
                      </a:r>
                    </a:p>
                  </a:txBody>
                  <a:tcPr marL="12700" marR="12700" marT="12700"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100" b="0" i="0" u="none" strike="noStrike">
                          <a:solidFill>
                            <a:srgbClr val="000000"/>
                          </a:solidFill>
                          <a:effectLst/>
                          <a:latin typeface="Arial" charset="0"/>
                          <a:ea typeface="Arial" charset="0"/>
                          <a:cs typeface="Arial" charset="0"/>
                        </a:rPr>
                        <a:t>0.8146</a:t>
                      </a:r>
                    </a:p>
                  </a:txBody>
                  <a:tcPr marL="12700" marR="12700" marT="12700"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100" b="0" i="0" u="none" strike="noStrike">
                          <a:solidFill>
                            <a:srgbClr val="000000"/>
                          </a:solidFill>
                          <a:effectLst/>
                          <a:latin typeface="Arial" charset="0"/>
                          <a:ea typeface="Arial" charset="0"/>
                          <a:cs typeface="Arial" charset="0"/>
                        </a:rPr>
                        <a:t>0.8495</a:t>
                      </a:r>
                    </a:p>
                  </a:txBody>
                  <a:tcPr marL="12700" marR="12700" marT="12700"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it-IT" sz="1100" b="0" i="0" u="none" strike="noStrike">
                          <a:solidFill>
                            <a:srgbClr val="000000"/>
                          </a:solidFill>
                          <a:effectLst/>
                          <a:latin typeface="Arial" charset="0"/>
                          <a:ea typeface="Arial" charset="0"/>
                          <a:cs typeface="Arial" charset="0"/>
                        </a:rPr>
                        <a:t>1.3193</a:t>
                      </a:r>
                    </a:p>
                  </a:txBody>
                  <a:tcPr marL="12700" marR="12700" marT="12700"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is-IS" sz="1100" b="0" i="0" u="none" strike="noStrike">
                          <a:solidFill>
                            <a:srgbClr val="000000"/>
                          </a:solidFill>
                          <a:effectLst/>
                          <a:latin typeface="Arial" charset="0"/>
                          <a:ea typeface="Arial" charset="0"/>
                          <a:cs typeface="Arial" charset="0"/>
                        </a:rPr>
                        <a:t>3.1681</a:t>
                      </a:r>
                    </a:p>
                  </a:txBody>
                  <a:tcPr marL="12700" marR="12700" marT="1270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805">
                <a:tc>
                  <a:txBody>
                    <a:bodyPr/>
                    <a:lstStyle/>
                    <a:p>
                      <a:pPr algn="ctr" rtl="0" fontAlgn="b"/>
                      <a:r>
                        <a:rPr lang="en-US" sz="1100" b="0" i="1" u="none" strike="noStrike" dirty="0">
                          <a:solidFill>
                            <a:srgbClr val="000000"/>
                          </a:solidFill>
                          <a:effectLst/>
                          <a:latin typeface="Arial" charset="0"/>
                          <a:ea typeface="Arial" charset="0"/>
                          <a:cs typeface="Arial" charset="0"/>
                        </a:rPr>
                        <a:t>experiment 10</a:t>
                      </a:r>
                    </a:p>
                  </a:txBody>
                  <a:tcPr marL="8238" marR="8238" marT="16476" marB="16476"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nb-NO" sz="1100" b="0" i="0" u="none" strike="noStrike">
                          <a:solidFill>
                            <a:srgbClr val="000000"/>
                          </a:solidFill>
                          <a:effectLst/>
                          <a:latin typeface="Arial" charset="0"/>
                          <a:ea typeface="Arial" charset="0"/>
                          <a:cs typeface="Arial" charset="0"/>
                        </a:rPr>
                        <a:t>0.6675</a:t>
                      </a:r>
                    </a:p>
                  </a:txBody>
                  <a:tcPr marL="12700" marR="12700" marT="12700" marB="0" anchor="b">
                    <a:lnL w="12700" cap="flat" cmpd="sng" algn="ctr">
                      <a:solidFill>
                        <a:schemeClr val="tx1"/>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100" b="0" i="0" u="none" strike="noStrike">
                          <a:solidFill>
                            <a:srgbClr val="000000"/>
                          </a:solidFill>
                          <a:effectLst/>
                          <a:latin typeface="Arial" charset="0"/>
                          <a:ea typeface="Arial" charset="0"/>
                          <a:cs typeface="Arial" charset="0"/>
                        </a:rPr>
                        <a:t>0.6900</a:t>
                      </a:r>
                    </a:p>
                  </a:txBody>
                  <a:tcPr marL="12700" marR="12700" marT="12700"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100" b="0" i="0" u="none" strike="noStrike">
                          <a:solidFill>
                            <a:srgbClr val="000000"/>
                          </a:solidFill>
                          <a:effectLst/>
                          <a:latin typeface="Arial" charset="0"/>
                          <a:ea typeface="Arial" charset="0"/>
                          <a:cs typeface="Arial" charset="0"/>
                        </a:rPr>
                        <a:t>0.6650</a:t>
                      </a:r>
                    </a:p>
                  </a:txBody>
                  <a:tcPr marL="12700" marR="12700" marT="12700"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100" b="0" i="0" u="none" strike="noStrike">
                          <a:solidFill>
                            <a:srgbClr val="000000"/>
                          </a:solidFill>
                          <a:effectLst/>
                          <a:latin typeface="Arial" charset="0"/>
                          <a:ea typeface="Arial" charset="0"/>
                          <a:cs typeface="Arial" charset="0"/>
                        </a:rPr>
                        <a:t>0.6625</a:t>
                      </a:r>
                    </a:p>
                  </a:txBody>
                  <a:tcPr marL="12700" marR="12700" marT="12700"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100" b="0" i="0" u="none" strike="noStrike">
                          <a:solidFill>
                            <a:srgbClr val="000000"/>
                          </a:solidFill>
                          <a:effectLst/>
                          <a:latin typeface="Arial" charset="0"/>
                          <a:ea typeface="Arial" charset="0"/>
                          <a:cs typeface="Arial" charset="0"/>
                        </a:rPr>
                        <a:t>0.9740</a:t>
                      </a:r>
                    </a:p>
                  </a:txBody>
                  <a:tcPr marL="12700" marR="12700" marT="12700"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100" b="0" i="0" u="none" strike="noStrike">
                          <a:solidFill>
                            <a:srgbClr val="000000"/>
                          </a:solidFill>
                          <a:effectLst/>
                          <a:latin typeface="Arial" charset="0"/>
                          <a:ea typeface="Arial" charset="0"/>
                          <a:cs typeface="Arial" charset="0"/>
                        </a:rPr>
                        <a:t>3.0498</a:t>
                      </a:r>
                    </a:p>
                  </a:txBody>
                  <a:tcPr marL="12700" marR="12700" marT="12700" marB="0" anchor="b">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805">
                <a:tc>
                  <a:txBody>
                    <a:bodyPr/>
                    <a:lstStyle/>
                    <a:p>
                      <a:pPr algn="ctr" rtl="0" fontAlgn="b"/>
                      <a:r>
                        <a:rPr lang="en-US" sz="1100" b="0" i="1" u="none" strike="noStrike" dirty="0">
                          <a:solidFill>
                            <a:srgbClr val="000000"/>
                          </a:solidFill>
                          <a:effectLst/>
                          <a:latin typeface="Arial" charset="0"/>
                          <a:ea typeface="Arial" charset="0"/>
                          <a:cs typeface="Arial" charset="0"/>
                        </a:rPr>
                        <a:t>experiment 16</a:t>
                      </a:r>
                    </a:p>
                  </a:txBody>
                  <a:tcPr marL="8238" marR="8238" marT="16476" marB="16476"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nb-NO" sz="1100" b="0" i="0" u="none" strike="noStrike">
                          <a:solidFill>
                            <a:srgbClr val="000000"/>
                          </a:solidFill>
                          <a:effectLst/>
                          <a:latin typeface="Arial" charset="0"/>
                          <a:ea typeface="Arial" charset="0"/>
                          <a:cs typeface="Arial" charset="0"/>
                        </a:rPr>
                        <a:t>0.7374</a:t>
                      </a:r>
                    </a:p>
                  </a:txBody>
                  <a:tcPr marL="12700" marR="12700" marT="12700"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100" b="0" i="0" u="none" strike="noStrike">
                          <a:solidFill>
                            <a:srgbClr val="000000"/>
                          </a:solidFill>
                          <a:effectLst/>
                          <a:latin typeface="Arial" charset="0"/>
                          <a:ea typeface="Arial" charset="0"/>
                          <a:cs typeface="Arial" charset="0"/>
                        </a:rPr>
                        <a:t>0.7249</a:t>
                      </a:r>
                    </a:p>
                  </a:txBody>
                  <a:tcPr marL="12700" marR="12700" marT="1270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tr-TR" sz="1100" b="0" i="0" u="none" strike="noStrike">
                          <a:solidFill>
                            <a:srgbClr val="000000"/>
                          </a:solidFill>
                          <a:effectLst/>
                          <a:latin typeface="Arial" charset="0"/>
                          <a:ea typeface="Arial" charset="0"/>
                          <a:cs typeface="Arial" charset="0"/>
                        </a:rPr>
                        <a:t>0.7124</a:t>
                      </a:r>
                    </a:p>
                  </a:txBody>
                  <a:tcPr marL="12700" marR="12700" marT="1270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100" b="0" i="0" u="none" strike="noStrike">
                          <a:solidFill>
                            <a:srgbClr val="000000"/>
                          </a:solidFill>
                          <a:effectLst/>
                          <a:latin typeface="Arial" charset="0"/>
                          <a:ea typeface="Arial" charset="0"/>
                          <a:cs typeface="Arial" charset="0"/>
                        </a:rPr>
                        <a:t>0.7199</a:t>
                      </a:r>
                    </a:p>
                  </a:txBody>
                  <a:tcPr marL="12700" marR="12700" marT="1270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100" b="0" i="0" u="none" strike="noStrike">
                          <a:solidFill>
                            <a:srgbClr val="000000"/>
                          </a:solidFill>
                          <a:effectLst/>
                          <a:latin typeface="Arial" charset="0"/>
                          <a:ea typeface="Arial" charset="0"/>
                          <a:cs typeface="Arial" charset="0"/>
                        </a:rPr>
                        <a:t>0.9715</a:t>
                      </a:r>
                    </a:p>
                  </a:txBody>
                  <a:tcPr marL="12700" marR="12700" marT="1270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is-IS" sz="1100" b="0" i="0" u="none" strike="noStrike" dirty="0">
                          <a:solidFill>
                            <a:srgbClr val="000000"/>
                          </a:solidFill>
                          <a:effectLst/>
                          <a:latin typeface="Arial" charset="0"/>
                          <a:ea typeface="Arial" charset="0"/>
                          <a:cs typeface="Arial" charset="0"/>
                        </a:rPr>
                        <a:t>3.0670</a:t>
                      </a:r>
                    </a:p>
                  </a:txBody>
                  <a:tcPr marL="12700" marR="12700" marT="12700"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69896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6718" cy="769441"/>
          </a:xfrm>
          <a:prstGeom prst="rect">
            <a:avLst/>
          </a:prstGeom>
          <a:noFill/>
        </p:spPr>
        <p:txBody>
          <a:bodyPr wrap="square" rtlCol="0">
            <a:spAutoFit/>
          </a:bodyPr>
          <a:lstStyle/>
          <a:p>
            <a:r>
              <a:rPr lang="en-US" sz="1100" u="sng" dirty="0">
                <a:latin typeface="Arial"/>
                <a:cs typeface="Arial"/>
              </a:rPr>
              <a:t>October 31, 2018</a:t>
            </a:r>
            <a:r>
              <a:rPr lang="en-US" sz="1100" dirty="0">
                <a:latin typeface="Arial"/>
                <a:cs typeface="Arial"/>
              </a:rPr>
              <a:t> </a:t>
            </a:r>
            <a:endParaRPr lang="en-US" sz="1100" b="1" dirty="0">
              <a:solidFill>
                <a:srgbClr val="3366FF"/>
              </a:solidFill>
              <a:latin typeface="Arial"/>
              <a:cs typeface="Arial"/>
            </a:endParaRPr>
          </a:p>
          <a:p>
            <a:r>
              <a:rPr lang="en-US" sz="1100" b="1" dirty="0">
                <a:solidFill>
                  <a:srgbClr val="3366FF"/>
                </a:solidFill>
                <a:latin typeface="Arial"/>
                <a:cs typeface="Arial"/>
              </a:rPr>
              <a:t>Dilute Round 1 PCR products to 0.4 </a:t>
            </a:r>
            <a:r>
              <a:rPr lang="en-US" sz="1100" b="1" dirty="0" err="1">
                <a:solidFill>
                  <a:srgbClr val="3366FF"/>
                </a:solidFill>
                <a:latin typeface="Arial"/>
                <a:cs typeface="Arial"/>
              </a:rPr>
              <a:t>ng</a:t>
            </a:r>
            <a:r>
              <a:rPr lang="en-US" sz="1100" b="1" dirty="0">
                <a:solidFill>
                  <a:srgbClr val="3366FF"/>
                </a:solidFill>
                <a:latin typeface="Arial"/>
                <a:cs typeface="Arial"/>
              </a:rPr>
              <a:t>/</a:t>
            </a:r>
            <a:r>
              <a:rPr lang="en-US" sz="1100" b="1" dirty="0" err="1">
                <a:solidFill>
                  <a:srgbClr val="3366FF"/>
                </a:solidFill>
                <a:latin typeface="Arial"/>
                <a:cs typeface="Arial"/>
              </a:rPr>
              <a:t>ul</a:t>
            </a:r>
            <a:r>
              <a:rPr lang="en-US" sz="1100" dirty="0">
                <a:latin typeface="Arial"/>
                <a:cs typeface="Arial"/>
              </a:rPr>
              <a:t>. Diluted </a:t>
            </a:r>
            <a:r>
              <a:rPr lang="en-US" sz="1100" dirty="0" err="1">
                <a:latin typeface="Arial"/>
                <a:cs typeface="Arial"/>
              </a:rPr>
              <a:t>Ampure</a:t>
            </a:r>
            <a:r>
              <a:rPr lang="en-US" sz="1100" dirty="0">
                <a:latin typeface="Arial"/>
                <a:cs typeface="Arial"/>
              </a:rPr>
              <a:t>-purified Round 1 PCR products to 0.4 </a:t>
            </a:r>
            <a:r>
              <a:rPr lang="en-US" sz="1100" dirty="0" err="1">
                <a:latin typeface="Arial"/>
                <a:cs typeface="Arial"/>
              </a:rPr>
              <a:t>ng</a:t>
            </a:r>
            <a:r>
              <a:rPr lang="en-US" sz="1100" dirty="0">
                <a:latin typeface="Arial"/>
                <a:cs typeface="Arial"/>
              </a:rPr>
              <a:t>/</a:t>
            </a:r>
            <a:r>
              <a:rPr lang="en-US" sz="1100" dirty="0" err="1">
                <a:latin typeface="Arial"/>
                <a:cs typeface="Arial"/>
              </a:rPr>
              <a:t>ul</a:t>
            </a:r>
            <a:r>
              <a:rPr lang="en-US" sz="1100" dirty="0">
                <a:latin typeface="Arial"/>
                <a:cs typeface="Arial"/>
              </a:rPr>
              <a:t>. First added the following volumes of EB to each well, then </a:t>
            </a:r>
            <a:r>
              <a:rPr lang="en-US" sz="1100" b="1" dirty="0">
                <a:latin typeface="Arial"/>
                <a:cs typeface="Arial"/>
              </a:rPr>
              <a:t>added 15 </a:t>
            </a:r>
            <a:r>
              <a:rPr lang="en-US" sz="1100" b="1" dirty="0" err="1">
                <a:latin typeface="Arial"/>
                <a:cs typeface="Arial"/>
              </a:rPr>
              <a:t>ul</a:t>
            </a:r>
            <a:r>
              <a:rPr lang="en-US" sz="1100" b="1" dirty="0">
                <a:latin typeface="Arial"/>
                <a:cs typeface="Arial"/>
              </a:rPr>
              <a:t> of purified round 1 PCR product </a:t>
            </a:r>
            <a:r>
              <a:rPr lang="en-US" sz="1100" dirty="0">
                <a:latin typeface="Arial"/>
                <a:cs typeface="Arial"/>
              </a:rPr>
              <a:t>to each well using multichannel. Mixed with multichannel. Note that experiment 2, 10, and 16 came from Round 1 REDO plate from yesterday!</a:t>
            </a:r>
          </a:p>
        </p:txBody>
      </p:sp>
      <p:graphicFrame>
        <p:nvGraphicFramePr>
          <p:cNvPr id="3" name="Table 2"/>
          <p:cNvGraphicFramePr>
            <a:graphicFrameLocks noGrp="1"/>
          </p:cNvGraphicFramePr>
          <p:nvPr>
            <p:extLst/>
          </p:nvPr>
        </p:nvGraphicFramePr>
        <p:xfrm>
          <a:off x="153508" y="1137138"/>
          <a:ext cx="8828308" cy="3637476"/>
        </p:xfrm>
        <a:graphic>
          <a:graphicData uri="http://schemas.openxmlformats.org/drawingml/2006/table">
            <a:tbl>
              <a:tblPr/>
              <a:tblGrid>
                <a:gridCol w="1162912">
                  <a:extLst>
                    <a:ext uri="{9D8B030D-6E8A-4147-A177-3AD203B41FA5}">
                      <a16:colId xmlns:a16="http://schemas.microsoft.com/office/drawing/2014/main" val="20000"/>
                    </a:ext>
                  </a:extLst>
                </a:gridCol>
                <a:gridCol w="1277566">
                  <a:extLst>
                    <a:ext uri="{9D8B030D-6E8A-4147-A177-3AD203B41FA5}">
                      <a16:colId xmlns:a16="http://schemas.microsoft.com/office/drawing/2014/main" val="20001"/>
                    </a:ext>
                  </a:extLst>
                </a:gridCol>
                <a:gridCol w="1277566">
                  <a:extLst>
                    <a:ext uri="{9D8B030D-6E8A-4147-A177-3AD203B41FA5}">
                      <a16:colId xmlns:a16="http://schemas.microsoft.com/office/drawing/2014/main" val="20002"/>
                    </a:ext>
                  </a:extLst>
                </a:gridCol>
                <a:gridCol w="1277566">
                  <a:extLst>
                    <a:ext uri="{9D8B030D-6E8A-4147-A177-3AD203B41FA5}">
                      <a16:colId xmlns:a16="http://schemas.microsoft.com/office/drawing/2014/main" val="20003"/>
                    </a:ext>
                  </a:extLst>
                </a:gridCol>
                <a:gridCol w="1277566">
                  <a:extLst>
                    <a:ext uri="{9D8B030D-6E8A-4147-A177-3AD203B41FA5}">
                      <a16:colId xmlns:a16="http://schemas.microsoft.com/office/drawing/2014/main" val="20004"/>
                    </a:ext>
                  </a:extLst>
                </a:gridCol>
                <a:gridCol w="1277566">
                  <a:extLst>
                    <a:ext uri="{9D8B030D-6E8A-4147-A177-3AD203B41FA5}">
                      <a16:colId xmlns:a16="http://schemas.microsoft.com/office/drawing/2014/main" val="20005"/>
                    </a:ext>
                  </a:extLst>
                </a:gridCol>
                <a:gridCol w="1277566">
                  <a:extLst>
                    <a:ext uri="{9D8B030D-6E8A-4147-A177-3AD203B41FA5}">
                      <a16:colId xmlns:a16="http://schemas.microsoft.com/office/drawing/2014/main" val="20006"/>
                    </a:ext>
                  </a:extLst>
                </a:gridCol>
              </a:tblGrid>
              <a:tr h="138952">
                <a:tc>
                  <a:txBody>
                    <a:bodyPr/>
                    <a:lstStyle/>
                    <a:p>
                      <a:pPr algn="ctr" rtl="0" fontAlgn="b"/>
                      <a:r>
                        <a:rPr lang="en-US" sz="1000" b="1" i="0" u="none" strike="noStrike" dirty="0">
                          <a:solidFill>
                            <a:srgbClr val="FD5966"/>
                          </a:solidFill>
                          <a:effectLst/>
                          <a:latin typeface="Arial"/>
                        </a:rPr>
                        <a:t>PLATE 1</a:t>
                      </a:r>
                    </a:p>
                  </a:txBody>
                  <a:tcPr marL="7634" marR="7634" marT="7634" marB="0" anchor="ctr">
                    <a:lnL w="12700" cap="flat" cmpd="sng" algn="ctr">
                      <a:solidFill>
                        <a:scrgbClr r="0" g="0" b="0"/>
                      </a:solidFill>
                      <a:prstDash val="solid"/>
                      <a:round/>
                      <a:headEnd type="none" w="med" len="med"/>
                      <a:tailEnd type="none" w="med" len="med"/>
                    </a:lnL>
                    <a:lnR>
                      <a:noFill/>
                    </a:lnR>
                    <a:lnT w="12700" cap="flat" cmpd="sng" algn="ctr">
                      <a:solidFill>
                        <a:scrgbClr r="0" g="0" b="0"/>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000" b="1" i="0" u="none" strike="noStrike">
                          <a:solidFill>
                            <a:srgbClr val="000000"/>
                          </a:solidFill>
                          <a:effectLst/>
                          <a:latin typeface="Arial"/>
                        </a:rPr>
                        <a:t>subamplicon 1</a:t>
                      </a:r>
                    </a:p>
                  </a:txBody>
                  <a:tcPr marL="7634" marR="7634" marT="7634" marB="0" anchor="ctr">
                    <a:lnL>
                      <a:noFill/>
                    </a:lnL>
                    <a:lnR>
                      <a:noFill/>
                    </a:lnR>
                    <a:lnT w="12700" cap="flat" cmpd="sng" algn="ctr">
                      <a:solidFill>
                        <a:scrgbClr r="0" g="0" b="0"/>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000" b="1" i="0" u="none" strike="noStrike">
                          <a:solidFill>
                            <a:srgbClr val="000000"/>
                          </a:solidFill>
                          <a:effectLst/>
                          <a:latin typeface="Arial"/>
                        </a:rPr>
                        <a:t>subamplicon 2</a:t>
                      </a:r>
                    </a:p>
                  </a:txBody>
                  <a:tcPr marL="7634" marR="7634" marT="7634" marB="0" anchor="ctr">
                    <a:lnL>
                      <a:noFill/>
                    </a:lnL>
                    <a:lnR>
                      <a:noFill/>
                    </a:lnR>
                    <a:lnT w="12700" cap="flat" cmpd="sng" algn="ctr">
                      <a:solidFill>
                        <a:scrgbClr r="0" g="0" b="0"/>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000" b="1" i="0" u="none" strike="noStrike">
                          <a:solidFill>
                            <a:srgbClr val="000000"/>
                          </a:solidFill>
                          <a:effectLst/>
                          <a:latin typeface="Arial"/>
                        </a:rPr>
                        <a:t>subamplicon 3</a:t>
                      </a:r>
                    </a:p>
                  </a:txBody>
                  <a:tcPr marL="7634" marR="7634" marT="7634" marB="0" anchor="ctr">
                    <a:lnL>
                      <a:noFill/>
                    </a:lnL>
                    <a:lnR>
                      <a:noFill/>
                    </a:lnR>
                    <a:lnT w="12700" cap="flat" cmpd="sng" algn="ctr">
                      <a:solidFill>
                        <a:scrgbClr r="0" g="0" b="0"/>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000" b="1" i="0" u="none" strike="noStrike">
                          <a:solidFill>
                            <a:srgbClr val="000000"/>
                          </a:solidFill>
                          <a:effectLst/>
                          <a:latin typeface="Arial"/>
                        </a:rPr>
                        <a:t>subamplicon 4</a:t>
                      </a:r>
                    </a:p>
                  </a:txBody>
                  <a:tcPr marL="7634" marR="7634" marT="7634" marB="0" anchor="ctr">
                    <a:lnL>
                      <a:noFill/>
                    </a:lnL>
                    <a:lnR>
                      <a:noFill/>
                    </a:lnR>
                    <a:lnT w="12700" cap="flat" cmpd="sng" algn="ctr">
                      <a:solidFill>
                        <a:scrgbClr r="0" g="0" b="0"/>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000" b="1" i="0" u="none" strike="noStrike">
                          <a:solidFill>
                            <a:srgbClr val="000000"/>
                          </a:solidFill>
                          <a:effectLst/>
                          <a:latin typeface="Arial"/>
                        </a:rPr>
                        <a:t>subamplicon 5</a:t>
                      </a:r>
                    </a:p>
                  </a:txBody>
                  <a:tcPr marL="7634" marR="7634" marT="7634" marB="0" anchor="ctr">
                    <a:lnL>
                      <a:noFill/>
                    </a:lnL>
                    <a:lnR>
                      <a:noFill/>
                    </a:lnR>
                    <a:lnT w="12700" cap="flat" cmpd="sng" algn="ctr">
                      <a:solidFill>
                        <a:scrgbClr r="0" g="0" b="0"/>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000" b="1" i="0" u="none" strike="noStrike">
                          <a:solidFill>
                            <a:srgbClr val="000000"/>
                          </a:solidFill>
                          <a:effectLst/>
                          <a:latin typeface="Arial"/>
                        </a:rPr>
                        <a:t>subamplicon 6</a:t>
                      </a:r>
                    </a:p>
                  </a:txBody>
                  <a:tcPr marL="7634" marR="7634" marT="7634" marB="0" anchor="ctr">
                    <a:lnL>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47380">
                <a:tc>
                  <a:txBody>
                    <a:bodyPr/>
                    <a:lstStyle/>
                    <a:p>
                      <a:pPr algn="ctr" rtl="0" fontAlgn="b"/>
                      <a:r>
                        <a:rPr lang="en-US" sz="1000" b="0" i="1" u="none" strike="noStrike" dirty="0">
                          <a:solidFill>
                            <a:srgbClr val="000000"/>
                          </a:solidFill>
                          <a:effectLst/>
                          <a:latin typeface="Arial"/>
                        </a:rPr>
                        <a:t>experiment 1</a:t>
                      </a:r>
                    </a:p>
                  </a:txBody>
                  <a:tcPr marL="7634" marR="7634" marT="7634" marB="0" anchor="ctr">
                    <a:lnL w="12700" cap="flat" cmpd="sng" algn="ctr">
                      <a:solidFill>
                        <a:scrgbClr r="0" g="0" b="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dirty="0">
                          <a:solidFill>
                            <a:srgbClr val="000000"/>
                          </a:solidFill>
                          <a:effectLst/>
                          <a:latin typeface="Arial" charset="0"/>
                        </a:rPr>
                        <a:t>29.488</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23.891</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23.094</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24.423</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34.575</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fi-FI" sz="1000" b="0" i="0" u="none" strike="noStrike">
                          <a:solidFill>
                            <a:srgbClr val="000000"/>
                          </a:solidFill>
                          <a:effectLst/>
                          <a:latin typeface="Arial" charset="0"/>
                        </a:rPr>
                        <a:t>101.087</a:t>
                      </a:r>
                    </a:p>
                  </a:txBody>
                  <a:tcPr marL="12700" marR="12700" marT="12700" marB="0" anchor="ctr">
                    <a:lnL>
                      <a:noFill/>
                    </a:lnL>
                    <a:lnR w="12700" cap="flat" cmpd="sng" algn="ctr">
                      <a:solidFill>
                        <a:scrgbClr r="0" g="0" b="0"/>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73433">
                <a:tc>
                  <a:txBody>
                    <a:bodyPr/>
                    <a:lstStyle/>
                    <a:p>
                      <a:pPr algn="ctr" rtl="0" fontAlgn="b"/>
                      <a:r>
                        <a:rPr lang="en-US" sz="1000" b="0" i="1" u="none" strike="noStrike" dirty="0">
                          <a:solidFill>
                            <a:srgbClr val="000000"/>
                          </a:solidFill>
                          <a:effectLst/>
                          <a:latin typeface="Arial"/>
                        </a:rPr>
                        <a:t>experiment 2</a:t>
                      </a:r>
                    </a:p>
                  </a:txBody>
                  <a:tcPr marL="7634" marR="7634" marT="7634" marB="0" anchor="ctr">
                    <a:lnL w="12700" cap="flat" cmpd="sng" algn="ctr">
                      <a:solidFill>
                        <a:scrgbClr r="0" g="0" b="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hr-HR" sz="1000" b="0" i="0" u="none" strike="noStrike">
                          <a:solidFill>
                            <a:srgbClr val="000000"/>
                          </a:solidFill>
                          <a:effectLst/>
                          <a:latin typeface="Arial" charset="0"/>
                        </a:rPr>
                        <a:t>18.724</a:t>
                      </a:r>
                    </a:p>
                  </a:txBody>
                  <a:tcPr marL="12700" marR="12700" marT="12700" marB="0" anchor="ctr">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nb-NO" sz="1000" b="0" i="0" u="none" strike="noStrike">
                          <a:solidFill>
                            <a:srgbClr val="000000"/>
                          </a:solidFill>
                          <a:effectLst/>
                          <a:latin typeface="Arial" charset="0"/>
                        </a:rPr>
                        <a:t>17.697</a:t>
                      </a:r>
                    </a:p>
                  </a:txBody>
                  <a:tcPr marL="12700" marR="12700" marT="25400" marB="25400" anchor="ctr">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nb-NO" sz="1000" b="0" i="0" u="none" strike="noStrike">
                          <a:solidFill>
                            <a:srgbClr val="000000"/>
                          </a:solidFill>
                          <a:effectLst/>
                          <a:latin typeface="Arial" charset="0"/>
                        </a:rPr>
                        <a:t>15.549</a:t>
                      </a:r>
                    </a:p>
                  </a:txBody>
                  <a:tcPr marL="12700" marR="12700" marT="25400" marB="25400" anchor="ctr">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hr-HR" sz="1000" b="0" i="0" u="none" strike="noStrike">
                          <a:solidFill>
                            <a:srgbClr val="000000"/>
                          </a:solidFill>
                          <a:effectLst/>
                          <a:latin typeface="Arial" charset="0"/>
                        </a:rPr>
                        <a:t>16.856</a:t>
                      </a:r>
                    </a:p>
                  </a:txBody>
                  <a:tcPr marL="12700" marR="12700" marT="25400" marB="25400" anchor="ctr">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hr-HR" sz="1000" b="0" i="0" u="none" strike="noStrike">
                          <a:solidFill>
                            <a:srgbClr val="000000"/>
                          </a:solidFill>
                          <a:effectLst/>
                          <a:latin typeface="Arial" charset="0"/>
                        </a:rPr>
                        <a:t>34.474</a:t>
                      </a:r>
                    </a:p>
                  </a:txBody>
                  <a:tcPr marL="12700" marR="12700" marT="25400" marB="25400" anchor="ctr">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nb-NO" sz="1000" b="0" i="0" u="none" strike="noStrike">
                          <a:solidFill>
                            <a:srgbClr val="000000"/>
                          </a:solidFill>
                          <a:effectLst/>
                          <a:latin typeface="Arial" charset="0"/>
                        </a:rPr>
                        <a:t>103.802</a:t>
                      </a:r>
                    </a:p>
                  </a:txBody>
                  <a:tcPr marL="12700" marR="12700" marT="25400" marB="25400" anchor="ctr">
                    <a:lnL>
                      <a:noFill/>
                    </a:lnL>
                    <a:lnR w="12700" cap="flat" cmpd="sng" algn="ctr">
                      <a:solidFill>
                        <a:scrgbClr r="0" g="0" b="0"/>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2"/>
                  </a:ext>
                </a:extLst>
              </a:tr>
              <a:tr h="173433">
                <a:tc>
                  <a:txBody>
                    <a:bodyPr/>
                    <a:lstStyle/>
                    <a:p>
                      <a:pPr algn="ctr" rtl="0" fontAlgn="b"/>
                      <a:r>
                        <a:rPr lang="en-US" sz="1000" b="0" i="1" u="none" strike="noStrike" dirty="0">
                          <a:solidFill>
                            <a:srgbClr val="000000"/>
                          </a:solidFill>
                          <a:effectLst/>
                          <a:latin typeface="Arial"/>
                        </a:rPr>
                        <a:t>experiment 3</a:t>
                      </a:r>
                    </a:p>
                  </a:txBody>
                  <a:tcPr marL="7634" marR="7634" marT="7634" marB="0" anchor="ctr">
                    <a:lnL w="12700" cap="flat" cmpd="sng" algn="ctr">
                      <a:solidFill>
                        <a:scrgbClr r="0" g="0" b="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charset="0"/>
                        </a:rPr>
                        <a:t>30.022</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26.553</a:t>
                      </a:r>
                    </a:p>
                  </a:txBody>
                  <a:tcPr marL="12700" marR="12700" marT="25400" marB="2540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28.597</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26.553</a:t>
                      </a:r>
                    </a:p>
                  </a:txBody>
                  <a:tcPr marL="12700" marR="12700" marT="25400" marB="2540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42.198</a:t>
                      </a:r>
                    </a:p>
                  </a:txBody>
                  <a:tcPr marL="12700" marR="12700" marT="25400" marB="2540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cs-CZ" sz="1000" b="0" i="0" u="none" strike="noStrike">
                          <a:solidFill>
                            <a:srgbClr val="000000"/>
                          </a:solidFill>
                          <a:effectLst/>
                          <a:latin typeface="Arial" charset="0"/>
                        </a:rPr>
                        <a:t>111.362</a:t>
                      </a:r>
                    </a:p>
                  </a:txBody>
                  <a:tcPr marL="12700" marR="12700" marT="25400" marB="25400" anchor="ctr">
                    <a:lnL>
                      <a:noFill/>
                    </a:lnL>
                    <a:lnR w="12700" cap="flat" cmpd="sng" algn="ctr">
                      <a:solidFill>
                        <a:scrgbClr r="0" g="0" b="0"/>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73433">
                <a:tc>
                  <a:txBody>
                    <a:bodyPr/>
                    <a:lstStyle/>
                    <a:p>
                      <a:pPr algn="ctr" rtl="0" fontAlgn="b"/>
                      <a:r>
                        <a:rPr lang="en-US" sz="1000" b="0" i="1" u="none" strike="noStrike" dirty="0">
                          <a:solidFill>
                            <a:srgbClr val="000000"/>
                          </a:solidFill>
                          <a:effectLst/>
                          <a:latin typeface="Arial"/>
                        </a:rPr>
                        <a:t>experiment 4</a:t>
                      </a:r>
                    </a:p>
                  </a:txBody>
                  <a:tcPr marL="7634" marR="7634" marT="7634" marB="0" anchor="ctr">
                    <a:lnL w="12700" cap="flat" cmpd="sng" algn="ctr">
                      <a:solidFill>
                        <a:scrgbClr r="0" g="0" b="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charset="0"/>
                        </a:rPr>
                        <a:t>37.44</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29.221</a:t>
                      </a:r>
                    </a:p>
                  </a:txBody>
                  <a:tcPr marL="12700" marR="12700" marT="25400" marB="2540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26.197</a:t>
                      </a:r>
                    </a:p>
                  </a:txBody>
                  <a:tcPr marL="12700" marR="12700" marT="25400" marB="25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36.096</a:t>
                      </a:r>
                    </a:p>
                  </a:txBody>
                  <a:tcPr marL="12700" marR="12700" marT="25400" marB="2540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fontAlgn="b"/>
                      <a:r>
                        <a:rPr lang="uk-UA" sz="1000" b="0" i="0" u="none" strike="noStrike">
                          <a:solidFill>
                            <a:srgbClr val="000000"/>
                          </a:solidFill>
                          <a:effectLst/>
                          <a:latin typeface="Arial" charset="0"/>
                        </a:rPr>
                        <a:t>39.772</a:t>
                      </a:r>
                    </a:p>
                  </a:txBody>
                  <a:tcPr marL="12700" marR="12700" marT="25400" marB="2540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130.699</a:t>
                      </a:r>
                    </a:p>
                  </a:txBody>
                  <a:tcPr marL="12700" marR="12700" marT="25400" marB="25400" anchor="ctr">
                    <a:lnL>
                      <a:noFill/>
                    </a:lnL>
                    <a:lnR w="12700" cap="flat" cmpd="sng" algn="ctr">
                      <a:solidFill>
                        <a:scrgbClr r="0" g="0" b="0"/>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73433">
                <a:tc>
                  <a:txBody>
                    <a:bodyPr/>
                    <a:lstStyle/>
                    <a:p>
                      <a:pPr algn="ctr" rtl="0" fontAlgn="b"/>
                      <a:r>
                        <a:rPr lang="en-US" sz="1000" b="0" i="1" u="none" strike="noStrike" dirty="0">
                          <a:solidFill>
                            <a:srgbClr val="000000"/>
                          </a:solidFill>
                          <a:effectLst/>
                          <a:latin typeface="Arial"/>
                        </a:rPr>
                        <a:t>experiment 5</a:t>
                      </a:r>
                    </a:p>
                  </a:txBody>
                  <a:tcPr marL="7634" marR="7634" marT="7634" marB="0" anchor="ctr">
                    <a:lnL w="12700" cap="flat" cmpd="sng" algn="ctr">
                      <a:solidFill>
                        <a:scrgbClr r="0" g="0" b="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fontAlgn="b"/>
                      <a:r>
                        <a:rPr lang="is-IS" sz="1000" b="0" i="0" u="none" strike="noStrike">
                          <a:solidFill>
                            <a:srgbClr val="000000"/>
                          </a:solidFill>
                          <a:effectLst/>
                          <a:latin typeface="Arial" charset="0"/>
                        </a:rPr>
                        <a:t>22.209</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fi-FI" sz="1000" b="0" i="0" u="none" strike="noStrike">
                          <a:solidFill>
                            <a:srgbClr val="000000"/>
                          </a:solidFill>
                          <a:effectLst/>
                          <a:latin typeface="Arial" charset="0"/>
                        </a:rPr>
                        <a:t>20.795</a:t>
                      </a:r>
                    </a:p>
                  </a:txBody>
                  <a:tcPr marL="12700" marR="12700" marT="25400" marB="2540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19.912</a:t>
                      </a:r>
                    </a:p>
                  </a:txBody>
                  <a:tcPr marL="12700" marR="12700" marT="25400" marB="2540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is-IS" sz="1000" b="0" i="0" u="none" strike="noStrike">
                          <a:solidFill>
                            <a:srgbClr val="000000"/>
                          </a:solidFill>
                          <a:effectLst/>
                          <a:latin typeface="Arial" charset="0"/>
                        </a:rPr>
                        <a:t>20.707</a:t>
                      </a:r>
                    </a:p>
                  </a:txBody>
                  <a:tcPr marL="12700" marR="12700" marT="25400" marB="2540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29.399</a:t>
                      </a:r>
                    </a:p>
                  </a:txBody>
                  <a:tcPr marL="12700" marR="12700" marT="25400" marB="2540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119.809</a:t>
                      </a:r>
                    </a:p>
                  </a:txBody>
                  <a:tcPr marL="12700" marR="12700" marT="25400" marB="25400" anchor="ctr">
                    <a:lnL>
                      <a:noFill/>
                    </a:lnL>
                    <a:lnR w="12700" cap="flat" cmpd="sng" algn="ctr">
                      <a:solidFill>
                        <a:scrgbClr r="0" g="0" b="0"/>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73433">
                <a:tc>
                  <a:txBody>
                    <a:bodyPr/>
                    <a:lstStyle/>
                    <a:p>
                      <a:pPr algn="ctr" rtl="0" fontAlgn="b"/>
                      <a:r>
                        <a:rPr lang="en-US" sz="1000" b="0" i="1" u="none" strike="noStrike" dirty="0">
                          <a:solidFill>
                            <a:srgbClr val="000000"/>
                          </a:solidFill>
                          <a:effectLst/>
                          <a:latin typeface="Arial"/>
                        </a:rPr>
                        <a:t>experiment 6</a:t>
                      </a:r>
                    </a:p>
                  </a:txBody>
                  <a:tcPr marL="7634" marR="7634" marT="7634" marB="0" anchor="ctr">
                    <a:lnL w="12700" cap="flat" cmpd="sng" algn="ctr">
                      <a:solidFill>
                        <a:scrgbClr r="0" g="0" b="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13.408</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charset="0"/>
                        </a:rPr>
                        <a:t>11.659</a:t>
                      </a:r>
                    </a:p>
                  </a:txBody>
                  <a:tcPr marL="12700" marR="12700" marT="25400" marB="2540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9.828</a:t>
                      </a:r>
                    </a:p>
                  </a:txBody>
                  <a:tcPr marL="12700" marR="12700" marT="25400" marB="2540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charset="0"/>
                        </a:rPr>
                        <a:t>11.921</a:t>
                      </a:r>
                    </a:p>
                  </a:txBody>
                  <a:tcPr marL="12700" marR="12700" marT="25400" marB="2540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is-IS" sz="1000" b="0" i="0" u="none" strike="noStrike">
                          <a:solidFill>
                            <a:srgbClr val="000000"/>
                          </a:solidFill>
                          <a:effectLst/>
                          <a:latin typeface="Arial" charset="0"/>
                        </a:rPr>
                        <a:t>23.005</a:t>
                      </a:r>
                    </a:p>
                  </a:txBody>
                  <a:tcPr marL="12700" marR="12700" marT="25400" marB="2540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108.489</a:t>
                      </a:r>
                    </a:p>
                  </a:txBody>
                  <a:tcPr marL="12700" marR="12700" marT="25400" marB="25400" anchor="ctr">
                    <a:lnL>
                      <a:noFill/>
                    </a:lnL>
                    <a:lnR w="12700" cap="flat" cmpd="sng" algn="ctr">
                      <a:solidFill>
                        <a:scrgbClr r="0" g="0" b="0"/>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3433">
                <a:tc>
                  <a:txBody>
                    <a:bodyPr/>
                    <a:lstStyle/>
                    <a:p>
                      <a:pPr algn="ctr" rtl="0" fontAlgn="b"/>
                      <a:r>
                        <a:rPr lang="en-US" sz="1000" b="0" i="1" u="none" strike="noStrike" dirty="0">
                          <a:solidFill>
                            <a:srgbClr val="000000"/>
                          </a:solidFill>
                          <a:effectLst/>
                          <a:latin typeface="Arial"/>
                        </a:rPr>
                        <a:t>experiment 7</a:t>
                      </a:r>
                    </a:p>
                  </a:txBody>
                  <a:tcPr marL="7634" marR="7634" marT="7634" marB="0" anchor="ctr">
                    <a:lnL w="12700" cap="flat" cmpd="sng" algn="ctr">
                      <a:solidFill>
                        <a:scrgbClr r="0" g="0" b="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23.094</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charset="0"/>
                        </a:rPr>
                        <a:t>20.442</a:t>
                      </a:r>
                    </a:p>
                  </a:txBody>
                  <a:tcPr marL="12700" marR="12700" marT="25400" marB="2540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19.912</a:t>
                      </a:r>
                    </a:p>
                  </a:txBody>
                  <a:tcPr marL="12700" marR="12700" marT="25400" marB="2540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29.221</a:t>
                      </a:r>
                    </a:p>
                  </a:txBody>
                  <a:tcPr marL="12700" marR="12700" marT="25400" marB="2540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33.592</a:t>
                      </a:r>
                    </a:p>
                  </a:txBody>
                  <a:tcPr marL="12700" marR="12700" marT="25400" marB="2540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charset="0"/>
                        </a:rPr>
                        <a:t>112.103</a:t>
                      </a:r>
                    </a:p>
                  </a:txBody>
                  <a:tcPr marL="12700" marR="12700" marT="25400" marB="25400" anchor="ctr">
                    <a:lnL>
                      <a:noFill/>
                    </a:lnL>
                    <a:lnR w="12700" cap="flat" cmpd="sng" algn="ctr">
                      <a:solidFill>
                        <a:scrgbClr r="0" g="0" b="0"/>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47380">
                <a:tc>
                  <a:txBody>
                    <a:bodyPr/>
                    <a:lstStyle/>
                    <a:p>
                      <a:pPr algn="ctr" rtl="0" fontAlgn="b"/>
                      <a:r>
                        <a:rPr lang="en-US" sz="1000" b="0" i="1" u="none" strike="noStrike" dirty="0">
                          <a:solidFill>
                            <a:srgbClr val="000000"/>
                          </a:solidFill>
                          <a:effectLst/>
                          <a:latin typeface="Arial"/>
                        </a:rPr>
                        <a:t>experiment</a:t>
                      </a:r>
                      <a:r>
                        <a:rPr lang="en-US" sz="1000" b="0" i="1" u="none" strike="noStrike" baseline="0" dirty="0">
                          <a:solidFill>
                            <a:srgbClr val="000000"/>
                          </a:solidFill>
                          <a:effectLst/>
                          <a:latin typeface="Arial"/>
                        </a:rPr>
                        <a:t> 8</a:t>
                      </a:r>
                      <a:endParaRPr lang="en-US" sz="1000" b="0" i="1" u="none" strike="noStrike" dirty="0">
                        <a:solidFill>
                          <a:srgbClr val="000000"/>
                        </a:solidFill>
                        <a:effectLst/>
                        <a:latin typeface="Arial"/>
                      </a:endParaRPr>
                    </a:p>
                  </a:txBody>
                  <a:tcPr marL="7634" marR="7634" marT="7634" marB="0" anchor="ctr">
                    <a:lnL w="12700" cap="flat" cmpd="sng" algn="ctr">
                      <a:solidFill>
                        <a:scrgbClr r="0" g="0" b="0"/>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charset="0"/>
                        </a:rPr>
                        <a:t>27.441</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29.488</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28.153</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29.132</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37.709</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dirty="0">
                          <a:solidFill>
                            <a:srgbClr val="000000"/>
                          </a:solidFill>
                          <a:effectLst/>
                          <a:latin typeface="Arial" charset="0"/>
                        </a:rPr>
                        <a:t>142.463</a:t>
                      </a:r>
                    </a:p>
                  </a:txBody>
                  <a:tcPr marL="12700" marR="12700" marT="12700" marB="0" anchor="ctr">
                    <a:lnL>
                      <a:noFill/>
                    </a:lnL>
                    <a:lnR w="12700" cap="flat" cmpd="sng" algn="ctr">
                      <a:solidFill>
                        <a:scrgbClr r="0" g="0" b="0"/>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47380">
                <a:tc>
                  <a:txBody>
                    <a:bodyPr/>
                    <a:lstStyle/>
                    <a:p>
                      <a:pPr algn="ctr" rtl="0" fontAlgn="b"/>
                      <a:endParaRPr lang="en-US" sz="1000" b="0" i="1" u="none" strike="noStrike" dirty="0">
                        <a:solidFill>
                          <a:srgbClr val="000000"/>
                        </a:solidFill>
                        <a:effectLst/>
                        <a:latin typeface="Arial"/>
                      </a:endParaRPr>
                    </a:p>
                  </a:txBody>
                  <a:tcPr marL="7634" marR="7634" marT="7634" marB="0" anchor="ctr">
                    <a:lnL w="12700" cap="flat" cmpd="sng" algn="ctr">
                      <a:solidFill>
                        <a:scrgbClr r="0" g="0" b="0"/>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is-IS" sz="1000" b="0" i="0" u="none" strike="noStrike">
                        <a:solidFill>
                          <a:srgbClr val="000000"/>
                        </a:solidFill>
                        <a:effectLst/>
                        <a:latin typeface="Arial"/>
                      </a:endParaRPr>
                    </a:p>
                  </a:txBody>
                  <a:tcPr marL="7634" marR="7634" marT="7634"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nb-NO" sz="1000" b="0" i="0" u="none" strike="noStrike">
                        <a:solidFill>
                          <a:srgbClr val="000000"/>
                        </a:solidFill>
                        <a:effectLst/>
                        <a:latin typeface="Arial"/>
                      </a:endParaRPr>
                    </a:p>
                  </a:txBody>
                  <a:tcPr marL="7634" marR="7634" marT="7634"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nb-NO" sz="1000" b="0" i="0" u="none" strike="noStrike">
                        <a:solidFill>
                          <a:srgbClr val="000000"/>
                        </a:solidFill>
                        <a:effectLst/>
                        <a:latin typeface="Arial"/>
                      </a:endParaRPr>
                    </a:p>
                  </a:txBody>
                  <a:tcPr marL="7634" marR="7634" marT="7634"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hr-HR" sz="1000" b="0" i="0" u="none" strike="noStrike">
                        <a:solidFill>
                          <a:srgbClr val="000000"/>
                        </a:solidFill>
                        <a:effectLst/>
                        <a:latin typeface="Arial"/>
                      </a:endParaRPr>
                    </a:p>
                  </a:txBody>
                  <a:tcPr marL="7634" marR="7634" marT="7634"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nb-NO" sz="1000" b="0" i="0" u="none" strike="noStrike" dirty="0">
                        <a:solidFill>
                          <a:srgbClr val="000000"/>
                        </a:solidFill>
                        <a:effectLst/>
                        <a:latin typeface="Arial"/>
                      </a:endParaRPr>
                    </a:p>
                  </a:txBody>
                  <a:tcPr marL="7634" marR="7634" marT="7634"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nb-NO" sz="1000" b="0" i="0" u="none" strike="noStrike" dirty="0">
                        <a:solidFill>
                          <a:srgbClr val="000000"/>
                        </a:solidFill>
                        <a:effectLst/>
                        <a:latin typeface="Arial"/>
                      </a:endParaRPr>
                    </a:p>
                  </a:txBody>
                  <a:tcPr marL="7634" marR="7634" marT="7634" marB="0" anchor="ctr">
                    <a:lnL>
                      <a:noFill/>
                    </a:lnL>
                    <a:lnR w="12700" cap="flat" cmpd="sng" algn="ctr">
                      <a:solidFill>
                        <a:scrgbClr r="0" g="0" b="0"/>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6864">
                <a:tc>
                  <a:txBody>
                    <a:bodyPr/>
                    <a:lstStyle/>
                    <a:p>
                      <a:pPr algn="ctr" rtl="0" fontAlgn="b"/>
                      <a:endParaRPr lang="en-US" sz="1000" b="0" i="0" u="none" strike="noStrike" dirty="0">
                        <a:solidFill>
                          <a:srgbClr val="000000"/>
                        </a:solidFill>
                        <a:effectLst/>
                        <a:latin typeface="Arial"/>
                      </a:endParaRPr>
                    </a:p>
                  </a:txBody>
                  <a:tcPr marL="7634" marR="7634" marT="15268" marB="15268" anchor="ctr">
                    <a:lnL w="12700" cap="flat" cmpd="sng" algn="ctr">
                      <a:solidFill>
                        <a:scrgbClr r="0" g="0" b="0"/>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000" b="1" i="0" u="none" strike="noStrike">
                          <a:solidFill>
                            <a:srgbClr val="000000"/>
                          </a:solidFill>
                          <a:effectLst/>
                          <a:latin typeface="Arial"/>
                        </a:rPr>
                        <a:t>subamplicon 1</a:t>
                      </a:r>
                    </a:p>
                  </a:txBody>
                  <a:tcPr marL="7634" marR="7634" marT="7634"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000" b="1" i="0" u="none" strike="noStrike">
                          <a:solidFill>
                            <a:srgbClr val="000000"/>
                          </a:solidFill>
                          <a:effectLst/>
                          <a:latin typeface="Arial"/>
                        </a:rPr>
                        <a:t>subamplicon 2</a:t>
                      </a:r>
                    </a:p>
                  </a:txBody>
                  <a:tcPr marL="7634" marR="7634" marT="7634"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000" b="1" i="0" u="none" strike="noStrike">
                          <a:solidFill>
                            <a:srgbClr val="000000"/>
                          </a:solidFill>
                          <a:effectLst/>
                          <a:latin typeface="Arial"/>
                        </a:rPr>
                        <a:t>subamplicon 3</a:t>
                      </a:r>
                    </a:p>
                  </a:txBody>
                  <a:tcPr marL="7634" marR="7634" marT="7634"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000" b="1" i="0" u="none" strike="noStrike">
                          <a:solidFill>
                            <a:srgbClr val="000000"/>
                          </a:solidFill>
                          <a:effectLst/>
                          <a:latin typeface="Arial"/>
                        </a:rPr>
                        <a:t>subamplicon 4</a:t>
                      </a:r>
                    </a:p>
                  </a:txBody>
                  <a:tcPr marL="7634" marR="7634" marT="7634"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000" b="1" i="0" u="none" strike="noStrike" dirty="0" err="1">
                          <a:solidFill>
                            <a:srgbClr val="000000"/>
                          </a:solidFill>
                          <a:effectLst/>
                          <a:latin typeface="Arial"/>
                        </a:rPr>
                        <a:t>subamplicon</a:t>
                      </a:r>
                      <a:r>
                        <a:rPr lang="en-US" sz="1000" b="1" i="0" u="none" strike="noStrike" dirty="0">
                          <a:solidFill>
                            <a:srgbClr val="000000"/>
                          </a:solidFill>
                          <a:effectLst/>
                          <a:latin typeface="Arial"/>
                        </a:rPr>
                        <a:t> 5</a:t>
                      </a:r>
                    </a:p>
                  </a:txBody>
                  <a:tcPr marL="7634" marR="7634" marT="7634"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000" b="1" i="0" u="none" strike="noStrike">
                          <a:solidFill>
                            <a:srgbClr val="000000"/>
                          </a:solidFill>
                          <a:effectLst/>
                          <a:latin typeface="Arial"/>
                        </a:rPr>
                        <a:t>subamplicon 6</a:t>
                      </a:r>
                    </a:p>
                  </a:txBody>
                  <a:tcPr marL="7634" marR="7634" marT="7634" marB="0" anchor="ctr">
                    <a:lnL>
                      <a:noFill/>
                    </a:lnL>
                    <a:lnR w="12700" cap="flat" cmpd="sng" algn="ctr">
                      <a:solidFill>
                        <a:scrgbClr r="0" g="0" b="0"/>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56864">
                <a:tc>
                  <a:txBody>
                    <a:bodyPr/>
                    <a:lstStyle/>
                    <a:p>
                      <a:pPr algn="ctr" rtl="0" fontAlgn="b"/>
                      <a:r>
                        <a:rPr lang="en-US" sz="1000" b="0" i="1" u="none" strike="noStrike" dirty="0">
                          <a:solidFill>
                            <a:srgbClr val="000000"/>
                          </a:solidFill>
                          <a:effectLst/>
                          <a:latin typeface="Arial"/>
                        </a:rPr>
                        <a:t>experiment 9</a:t>
                      </a:r>
                    </a:p>
                  </a:txBody>
                  <a:tcPr marL="7634" marR="7634" marT="15268" marB="15268" anchor="ctr">
                    <a:lnL w="12700" cap="flat" cmpd="sng" algn="ctr">
                      <a:solidFill>
                        <a:scrgbClr r="0" g="0" b="0"/>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dirty="0">
                          <a:solidFill>
                            <a:srgbClr val="000000"/>
                          </a:solidFill>
                          <a:effectLst/>
                          <a:latin typeface="Arial" charset="0"/>
                        </a:rPr>
                        <a:t>14.709</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charset="0"/>
                        </a:rPr>
                        <a:t>11.666</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charset="0"/>
                        </a:rPr>
                        <a:t>11.666</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charset="0"/>
                        </a:rPr>
                        <a:t>10.867</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is-IS" sz="1000" b="0" i="0" u="none" strike="noStrike">
                          <a:solidFill>
                            <a:srgbClr val="000000"/>
                          </a:solidFill>
                          <a:effectLst/>
                          <a:latin typeface="Arial" charset="0"/>
                        </a:rPr>
                        <a:t>24.006</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94.828</a:t>
                      </a:r>
                    </a:p>
                  </a:txBody>
                  <a:tcPr marL="12700" marR="12700" marT="12700" marB="0" anchor="ctr">
                    <a:lnL>
                      <a:noFill/>
                    </a:lnL>
                    <a:lnR w="12700" cap="flat" cmpd="sng" algn="ctr">
                      <a:solidFill>
                        <a:scrgbClr r="0" g="0" b="0"/>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56864">
                <a:tc>
                  <a:txBody>
                    <a:bodyPr/>
                    <a:lstStyle/>
                    <a:p>
                      <a:pPr algn="ctr" rtl="0" fontAlgn="b"/>
                      <a:r>
                        <a:rPr lang="en-US" sz="1000" b="0" i="1" u="none" strike="noStrike" dirty="0">
                          <a:solidFill>
                            <a:srgbClr val="000000"/>
                          </a:solidFill>
                          <a:effectLst/>
                          <a:latin typeface="Arial"/>
                        </a:rPr>
                        <a:t>experiment</a:t>
                      </a:r>
                      <a:r>
                        <a:rPr lang="en-US" sz="1000" b="0" i="1" u="none" strike="noStrike" baseline="0" dirty="0">
                          <a:solidFill>
                            <a:srgbClr val="000000"/>
                          </a:solidFill>
                          <a:effectLst/>
                          <a:latin typeface="Arial"/>
                        </a:rPr>
                        <a:t> 10</a:t>
                      </a:r>
                      <a:endParaRPr lang="en-US" sz="1000" b="0" i="1" u="none" strike="noStrike" dirty="0">
                        <a:solidFill>
                          <a:srgbClr val="000000"/>
                        </a:solidFill>
                        <a:effectLst/>
                        <a:latin typeface="Arial"/>
                      </a:endParaRPr>
                    </a:p>
                  </a:txBody>
                  <a:tcPr marL="7634" marR="7634" marT="15268" marB="15268" anchor="ctr">
                    <a:lnL w="12700" cap="flat" cmpd="sng" algn="ctr">
                      <a:solidFill>
                        <a:scrgbClr r="0" g="0" b="0"/>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nb-NO" sz="1000" b="0" i="0" u="none" strike="noStrike">
                          <a:solidFill>
                            <a:srgbClr val="000000"/>
                          </a:solidFill>
                          <a:effectLst/>
                          <a:latin typeface="Arial" charset="0"/>
                        </a:rPr>
                        <a:t>10.032</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fi-FI" sz="1000" b="0" i="0" u="none" strike="noStrike">
                          <a:solidFill>
                            <a:srgbClr val="000000"/>
                          </a:solidFill>
                          <a:effectLst/>
                          <a:latin typeface="Arial" charset="0"/>
                        </a:rPr>
                        <a:t>10.874</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hr-HR" sz="1000" b="0" i="0" u="none" strike="noStrike">
                          <a:solidFill>
                            <a:srgbClr val="000000"/>
                          </a:solidFill>
                          <a:effectLst/>
                          <a:latin typeface="Arial" charset="0"/>
                        </a:rPr>
                        <a:t>9.939</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hr-HR" sz="1000" b="0" i="0" u="none" strike="noStrike">
                          <a:solidFill>
                            <a:srgbClr val="000000"/>
                          </a:solidFill>
                          <a:effectLst/>
                          <a:latin typeface="Arial" charset="0"/>
                        </a:rPr>
                        <a:t>9.845</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hr-HR" sz="1000" b="0" i="0" u="none" strike="noStrike">
                          <a:solidFill>
                            <a:srgbClr val="000000"/>
                          </a:solidFill>
                          <a:effectLst/>
                          <a:latin typeface="Arial" charset="0"/>
                        </a:rPr>
                        <a:t>21.523</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hr-HR" sz="1000" b="0" i="0" u="none" strike="noStrike">
                          <a:solidFill>
                            <a:srgbClr val="000000"/>
                          </a:solidFill>
                          <a:effectLst/>
                          <a:latin typeface="Arial" charset="0"/>
                        </a:rPr>
                        <a:t>99.366</a:t>
                      </a:r>
                    </a:p>
                  </a:txBody>
                  <a:tcPr marL="12700" marR="12700" marT="12700" marB="0" anchor="ctr">
                    <a:lnL>
                      <a:noFill/>
                    </a:lnL>
                    <a:lnR w="12700" cap="flat" cmpd="sng" algn="ctr">
                      <a:solidFill>
                        <a:scrgbClr r="0" g="0" b="0"/>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2"/>
                  </a:ext>
                </a:extLst>
              </a:tr>
              <a:tr h="156864">
                <a:tc>
                  <a:txBody>
                    <a:bodyPr/>
                    <a:lstStyle/>
                    <a:p>
                      <a:pPr algn="ctr" rtl="0" fontAlgn="b"/>
                      <a:r>
                        <a:rPr lang="en-US" sz="1000" b="0" i="1" u="none" strike="noStrike" dirty="0">
                          <a:solidFill>
                            <a:srgbClr val="000000"/>
                          </a:solidFill>
                          <a:effectLst/>
                          <a:latin typeface="Arial"/>
                        </a:rPr>
                        <a:t>experiment 11</a:t>
                      </a:r>
                    </a:p>
                  </a:txBody>
                  <a:tcPr marL="7634" marR="7634" marT="15268" marB="15268" anchor="ctr">
                    <a:lnL w="12700" cap="flat" cmpd="sng" algn="ctr">
                      <a:solidFill>
                        <a:scrgbClr r="0" g="0" b="0"/>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is-IS" sz="1000" b="0" i="0" u="none" strike="noStrike">
                          <a:solidFill>
                            <a:srgbClr val="000000"/>
                          </a:solidFill>
                          <a:effectLst/>
                          <a:latin typeface="Arial" charset="0"/>
                        </a:rPr>
                        <a:t>24.006</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16.881</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cs-CZ" sz="1000" b="0" i="0" u="none" strike="noStrike">
                          <a:solidFill>
                            <a:srgbClr val="000000"/>
                          </a:solidFill>
                          <a:effectLst/>
                          <a:latin typeface="Arial" charset="0"/>
                        </a:rPr>
                        <a:t>15.111</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is-IS" sz="1000" b="0" i="0" u="none" strike="noStrike">
                          <a:solidFill>
                            <a:srgbClr val="000000"/>
                          </a:solidFill>
                          <a:effectLst/>
                          <a:latin typeface="Arial" charset="0"/>
                        </a:rPr>
                        <a:t>20.273</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is-IS" sz="1000" b="0" i="0" u="none" strike="noStrike">
                          <a:solidFill>
                            <a:srgbClr val="000000"/>
                          </a:solidFill>
                          <a:effectLst/>
                          <a:latin typeface="Arial" charset="0"/>
                        </a:rPr>
                        <a:t>28.165</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i-FI" sz="1000" b="0" i="0" u="none" strike="noStrike">
                          <a:solidFill>
                            <a:srgbClr val="000000"/>
                          </a:solidFill>
                          <a:effectLst/>
                          <a:latin typeface="Arial" charset="0"/>
                        </a:rPr>
                        <a:t>87.746</a:t>
                      </a:r>
                    </a:p>
                  </a:txBody>
                  <a:tcPr marL="12700" marR="12700" marT="12700" marB="0" anchor="ctr">
                    <a:lnL>
                      <a:noFill/>
                    </a:lnL>
                    <a:lnR w="12700" cap="flat" cmpd="sng" algn="ctr">
                      <a:solidFill>
                        <a:scrgbClr r="0" g="0" b="0"/>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73433">
                <a:tc>
                  <a:txBody>
                    <a:bodyPr/>
                    <a:lstStyle/>
                    <a:p>
                      <a:pPr algn="ctr" rtl="0" fontAlgn="b"/>
                      <a:r>
                        <a:rPr lang="en-US" sz="1000" b="0" i="1" u="none" strike="noStrike" dirty="0">
                          <a:solidFill>
                            <a:srgbClr val="000000"/>
                          </a:solidFill>
                          <a:effectLst/>
                          <a:latin typeface="Arial"/>
                        </a:rPr>
                        <a:t>experiment 12</a:t>
                      </a:r>
                    </a:p>
                  </a:txBody>
                  <a:tcPr marL="7634" marR="7634" marT="15268" marB="15268" anchor="ctr">
                    <a:lnL w="12700" cap="flat" cmpd="sng" algn="ctr">
                      <a:solidFill>
                        <a:scrgbClr r="0" g="0" b="0"/>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charset="0"/>
                        </a:rPr>
                        <a:t>20.597</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18.736</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is-IS" sz="1000" b="0" i="0" u="none" strike="noStrike">
                          <a:solidFill>
                            <a:srgbClr val="000000"/>
                          </a:solidFill>
                          <a:effectLst/>
                          <a:latin typeface="Arial" charset="0"/>
                        </a:rPr>
                        <a:t>15.272</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cs-CZ" sz="1000" b="0" i="0" u="none" strike="noStrike">
                          <a:solidFill>
                            <a:srgbClr val="000000"/>
                          </a:solidFill>
                          <a:effectLst/>
                          <a:latin typeface="Arial" charset="0"/>
                        </a:rPr>
                        <a:t>0.222</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32.507</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97.307</a:t>
                      </a:r>
                    </a:p>
                  </a:txBody>
                  <a:tcPr marL="12700" marR="12700" marT="12700" marB="0" anchor="ctr">
                    <a:lnL>
                      <a:noFill/>
                    </a:lnL>
                    <a:lnR w="12700" cap="flat" cmpd="sng" algn="ctr">
                      <a:solidFill>
                        <a:scrgbClr r="0" g="0" b="0"/>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73433">
                <a:tc>
                  <a:txBody>
                    <a:bodyPr/>
                    <a:lstStyle/>
                    <a:p>
                      <a:pPr algn="ctr" rtl="0" fontAlgn="b"/>
                      <a:r>
                        <a:rPr lang="en-US" sz="1000" b="0" i="1" u="none" strike="noStrike" dirty="0">
                          <a:solidFill>
                            <a:srgbClr val="000000"/>
                          </a:solidFill>
                          <a:effectLst/>
                          <a:latin typeface="Arial"/>
                        </a:rPr>
                        <a:t>experiment 13</a:t>
                      </a:r>
                    </a:p>
                  </a:txBody>
                  <a:tcPr marL="7634" marR="7634" marT="15268" marB="15268" anchor="ctr">
                    <a:lnL w="12700" cap="flat" cmpd="sng" algn="ctr">
                      <a:solidFill>
                        <a:scrgbClr r="0" g="0" b="0"/>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22.543</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15.513</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14.629</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18.575</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is-IS" sz="1000" b="0" i="0" u="none" strike="noStrike">
                          <a:solidFill>
                            <a:srgbClr val="000000"/>
                          </a:solidFill>
                          <a:effectLst/>
                          <a:latin typeface="Arial" charset="0"/>
                        </a:rPr>
                        <a:t>28.165</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charset="0"/>
                        </a:rPr>
                        <a:t>90.815</a:t>
                      </a:r>
                    </a:p>
                  </a:txBody>
                  <a:tcPr marL="12700" marR="12700" marT="12700" marB="0" anchor="ctr">
                    <a:lnL>
                      <a:noFill/>
                    </a:lnL>
                    <a:lnR w="12700" cap="flat" cmpd="sng" algn="ctr">
                      <a:solidFill>
                        <a:scrgbClr r="0" g="0" b="0"/>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73433">
                <a:tc>
                  <a:txBody>
                    <a:bodyPr/>
                    <a:lstStyle/>
                    <a:p>
                      <a:pPr algn="ctr" rtl="0" fontAlgn="b"/>
                      <a:r>
                        <a:rPr lang="en-US" sz="1000" b="0" i="1" u="none" strike="noStrike" dirty="0">
                          <a:solidFill>
                            <a:srgbClr val="000000"/>
                          </a:solidFill>
                          <a:effectLst/>
                          <a:latin typeface="Arial"/>
                        </a:rPr>
                        <a:t>experiment 14</a:t>
                      </a:r>
                    </a:p>
                  </a:txBody>
                  <a:tcPr marL="7634" marR="7634" marT="15268" marB="15268" anchor="ctr">
                    <a:lnL w="12700" cap="flat" cmpd="sng" algn="ctr">
                      <a:solidFill>
                        <a:scrgbClr r="0" g="0" b="0"/>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charset="0"/>
                        </a:rPr>
                        <a:t>17.364</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14.308</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13.186</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14.308</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29.801</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cs-CZ" sz="1000" b="0" i="0" u="none" strike="noStrike">
                          <a:solidFill>
                            <a:srgbClr val="000000"/>
                          </a:solidFill>
                          <a:effectLst/>
                          <a:latin typeface="Arial" charset="0"/>
                        </a:rPr>
                        <a:t>111.549</a:t>
                      </a:r>
                    </a:p>
                  </a:txBody>
                  <a:tcPr marL="12700" marR="12700" marT="12700" marB="0" anchor="ctr">
                    <a:lnL>
                      <a:noFill/>
                    </a:lnL>
                    <a:lnR w="12700" cap="flat" cmpd="sng" algn="ctr">
                      <a:solidFill>
                        <a:scrgbClr r="0" g="0" b="0"/>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73433">
                <a:tc>
                  <a:txBody>
                    <a:bodyPr/>
                    <a:lstStyle/>
                    <a:p>
                      <a:pPr algn="ctr" rtl="0" fontAlgn="b"/>
                      <a:r>
                        <a:rPr lang="en-US" sz="1000" b="0" i="1" u="none" strike="noStrike" dirty="0">
                          <a:solidFill>
                            <a:srgbClr val="000000"/>
                          </a:solidFill>
                          <a:effectLst/>
                          <a:latin typeface="Arial"/>
                        </a:rPr>
                        <a:t>experiment 15</a:t>
                      </a:r>
                    </a:p>
                  </a:txBody>
                  <a:tcPr marL="7634" marR="7634" marT="15268" marB="15268" anchor="ctr">
                    <a:lnL w="12700" cap="flat" cmpd="sng" algn="ctr">
                      <a:solidFill>
                        <a:scrgbClr r="0" g="0" b="0"/>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charset="0"/>
                        </a:rPr>
                        <a:t>35.385</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charset="0"/>
                        </a:rPr>
                        <a:t>31.112</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33.821</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charset="0"/>
                        </a:rPr>
                        <a:t>40.584</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58.159</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119.562</a:t>
                      </a:r>
                    </a:p>
                  </a:txBody>
                  <a:tcPr marL="12700" marR="12700" marT="12700" marB="0" anchor="ctr">
                    <a:lnL>
                      <a:noFill/>
                    </a:lnL>
                    <a:lnR w="12700" cap="flat" cmpd="sng" algn="ctr">
                      <a:solidFill>
                        <a:scrgbClr r="0" g="0" b="0"/>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73433">
                <a:tc>
                  <a:txBody>
                    <a:bodyPr/>
                    <a:lstStyle/>
                    <a:p>
                      <a:pPr algn="ctr" rtl="0" fontAlgn="b"/>
                      <a:r>
                        <a:rPr lang="en-US" sz="1000" b="0" i="1" u="none" strike="noStrike" dirty="0">
                          <a:solidFill>
                            <a:srgbClr val="000000"/>
                          </a:solidFill>
                          <a:effectLst/>
                          <a:latin typeface="Arial"/>
                        </a:rPr>
                        <a:t>experiment 16</a:t>
                      </a:r>
                    </a:p>
                  </a:txBody>
                  <a:tcPr marL="7634" marR="7634" marT="15268" marB="15268" anchor="ctr">
                    <a:lnL w="12700" cap="flat" cmpd="sng" algn="ctr">
                      <a:solidFill>
                        <a:scrgbClr r="0" g="0" b="0"/>
                      </a:solidFill>
                      <a:prstDash val="solid"/>
                      <a:round/>
                      <a:headEnd type="none" w="med" len="med"/>
                      <a:tailEnd type="none" w="med" len="med"/>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hr-HR" sz="1000" b="0" i="0" u="none" strike="noStrike">
                          <a:solidFill>
                            <a:srgbClr val="000000"/>
                          </a:solidFill>
                          <a:effectLst/>
                          <a:latin typeface="Arial" charset="0"/>
                        </a:rPr>
                        <a:t>12.651</a:t>
                      </a:r>
                    </a:p>
                  </a:txBody>
                  <a:tcPr marL="12700" marR="12700" marT="12700" marB="0" anchor="ctr">
                    <a:lnL>
                      <a:noFill/>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is-IS" sz="1000" b="0" i="0" u="none" strike="noStrike">
                          <a:solidFill>
                            <a:srgbClr val="000000"/>
                          </a:solidFill>
                          <a:effectLst/>
                          <a:latin typeface="Arial" charset="0"/>
                        </a:rPr>
                        <a:t>12.184</a:t>
                      </a:r>
                    </a:p>
                  </a:txBody>
                  <a:tcPr marL="12700" marR="12700" marT="12700" marB="0" anchor="ctr">
                    <a:lnL>
                      <a:noFill/>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nb-NO" sz="1000" b="0" i="0" u="none" strike="noStrike">
                          <a:solidFill>
                            <a:srgbClr val="000000"/>
                          </a:solidFill>
                          <a:effectLst/>
                          <a:latin typeface="Arial" charset="0"/>
                        </a:rPr>
                        <a:t>11.716</a:t>
                      </a:r>
                    </a:p>
                  </a:txBody>
                  <a:tcPr marL="12700" marR="12700" marT="12700" marB="0" anchor="ctr">
                    <a:lnL>
                      <a:noFill/>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nb-NO" sz="1000" b="0" i="0" u="none" strike="noStrike">
                          <a:solidFill>
                            <a:srgbClr val="000000"/>
                          </a:solidFill>
                          <a:effectLst/>
                          <a:latin typeface="Arial" charset="0"/>
                        </a:rPr>
                        <a:t>11.997</a:t>
                      </a:r>
                    </a:p>
                  </a:txBody>
                  <a:tcPr marL="12700" marR="12700" marT="12700" marB="0" anchor="ctr">
                    <a:lnL>
                      <a:noFill/>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nb-NO" sz="1000" b="0" i="0" u="none" strike="noStrike">
                          <a:solidFill>
                            <a:srgbClr val="000000"/>
                          </a:solidFill>
                          <a:effectLst/>
                          <a:latin typeface="Arial" charset="0"/>
                        </a:rPr>
                        <a:t>21.43</a:t>
                      </a:r>
                    </a:p>
                  </a:txBody>
                  <a:tcPr marL="12700" marR="12700" marT="12700" marB="0" anchor="ctr">
                    <a:lnL>
                      <a:noFill/>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hr-HR" sz="1000" b="0" i="0" u="none" strike="noStrike" dirty="0">
                          <a:solidFill>
                            <a:srgbClr val="000000"/>
                          </a:solidFill>
                          <a:effectLst/>
                          <a:latin typeface="Arial" charset="0"/>
                        </a:rPr>
                        <a:t>100.013</a:t>
                      </a:r>
                    </a:p>
                  </a:txBody>
                  <a:tcPr marL="12700" marR="12700" marT="12700" marB="0" anchor="ctr">
                    <a:lnL>
                      <a:noFill/>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8"/>
                  </a:ext>
                </a:extLst>
              </a:tr>
            </a:tbl>
          </a:graphicData>
        </a:graphic>
      </p:graphicFrame>
      <p:graphicFrame>
        <p:nvGraphicFramePr>
          <p:cNvPr id="6" name="Table 5"/>
          <p:cNvGraphicFramePr>
            <a:graphicFrameLocks noGrp="1"/>
          </p:cNvGraphicFramePr>
          <p:nvPr>
            <p:extLst/>
          </p:nvPr>
        </p:nvGraphicFramePr>
        <p:xfrm>
          <a:off x="153508" y="5010800"/>
          <a:ext cx="8828308" cy="1544334"/>
        </p:xfrm>
        <a:graphic>
          <a:graphicData uri="http://schemas.openxmlformats.org/drawingml/2006/table">
            <a:tbl>
              <a:tblPr/>
              <a:tblGrid>
                <a:gridCol w="1162912">
                  <a:extLst>
                    <a:ext uri="{9D8B030D-6E8A-4147-A177-3AD203B41FA5}">
                      <a16:colId xmlns:a16="http://schemas.microsoft.com/office/drawing/2014/main" val="20000"/>
                    </a:ext>
                  </a:extLst>
                </a:gridCol>
                <a:gridCol w="1277566">
                  <a:extLst>
                    <a:ext uri="{9D8B030D-6E8A-4147-A177-3AD203B41FA5}">
                      <a16:colId xmlns:a16="http://schemas.microsoft.com/office/drawing/2014/main" val="20001"/>
                    </a:ext>
                  </a:extLst>
                </a:gridCol>
                <a:gridCol w="1277566">
                  <a:extLst>
                    <a:ext uri="{9D8B030D-6E8A-4147-A177-3AD203B41FA5}">
                      <a16:colId xmlns:a16="http://schemas.microsoft.com/office/drawing/2014/main" val="20002"/>
                    </a:ext>
                  </a:extLst>
                </a:gridCol>
                <a:gridCol w="1277566">
                  <a:extLst>
                    <a:ext uri="{9D8B030D-6E8A-4147-A177-3AD203B41FA5}">
                      <a16:colId xmlns:a16="http://schemas.microsoft.com/office/drawing/2014/main" val="20003"/>
                    </a:ext>
                  </a:extLst>
                </a:gridCol>
                <a:gridCol w="1277566">
                  <a:extLst>
                    <a:ext uri="{9D8B030D-6E8A-4147-A177-3AD203B41FA5}">
                      <a16:colId xmlns:a16="http://schemas.microsoft.com/office/drawing/2014/main" val="20004"/>
                    </a:ext>
                  </a:extLst>
                </a:gridCol>
                <a:gridCol w="1277566">
                  <a:extLst>
                    <a:ext uri="{9D8B030D-6E8A-4147-A177-3AD203B41FA5}">
                      <a16:colId xmlns:a16="http://schemas.microsoft.com/office/drawing/2014/main" val="20005"/>
                    </a:ext>
                  </a:extLst>
                </a:gridCol>
                <a:gridCol w="1277566">
                  <a:extLst>
                    <a:ext uri="{9D8B030D-6E8A-4147-A177-3AD203B41FA5}">
                      <a16:colId xmlns:a16="http://schemas.microsoft.com/office/drawing/2014/main" val="20006"/>
                    </a:ext>
                  </a:extLst>
                </a:gridCol>
              </a:tblGrid>
              <a:tr h="138952">
                <a:tc>
                  <a:txBody>
                    <a:bodyPr/>
                    <a:lstStyle/>
                    <a:p>
                      <a:pPr algn="ctr" rtl="0" fontAlgn="b"/>
                      <a:r>
                        <a:rPr lang="en-US" sz="1000" b="1" i="0" u="none" strike="noStrike" dirty="0">
                          <a:solidFill>
                            <a:srgbClr val="FD5966"/>
                          </a:solidFill>
                          <a:effectLst/>
                          <a:latin typeface="Arial"/>
                        </a:rPr>
                        <a:t>PLATE 2</a:t>
                      </a:r>
                    </a:p>
                  </a:txBody>
                  <a:tcPr marL="7634" marR="7634" marT="7634" marB="0" anchor="ctr">
                    <a:lnL w="12700" cap="flat" cmpd="sng" algn="ctr">
                      <a:solidFill>
                        <a:scrgbClr r="0" g="0" b="0"/>
                      </a:solidFill>
                      <a:prstDash val="solid"/>
                      <a:round/>
                      <a:headEnd type="none" w="med" len="med"/>
                      <a:tailEnd type="none" w="med" len="med"/>
                    </a:lnL>
                    <a:lnR>
                      <a:noFill/>
                    </a:lnR>
                    <a:lnT w="12700" cap="flat" cmpd="sng" algn="ctr">
                      <a:solidFill>
                        <a:scrgbClr r="0" g="0" b="0"/>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000" b="1" i="0" u="none" strike="noStrike" dirty="0" err="1">
                          <a:solidFill>
                            <a:srgbClr val="000000"/>
                          </a:solidFill>
                          <a:effectLst/>
                          <a:latin typeface="Arial"/>
                        </a:rPr>
                        <a:t>subamplicon</a:t>
                      </a:r>
                      <a:r>
                        <a:rPr lang="en-US" sz="1000" b="1" i="0" u="none" strike="noStrike" dirty="0">
                          <a:solidFill>
                            <a:srgbClr val="000000"/>
                          </a:solidFill>
                          <a:effectLst/>
                          <a:latin typeface="Arial"/>
                        </a:rPr>
                        <a:t> 1</a:t>
                      </a:r>
                    </a:p>
                  </a:txBody>
                  <a:tcPr marL="7634" marR="7634" marT="7634" marB="0" anchor="ctr">
                    <a:lnL>
                      <a:noFill/>
                    </a:lnL>
                    <a:lnR>
                      <a:noFill/>
                    </a:lnR>
                    <a:lnT w="12700" cap="flat" cmpd="sng" algn="ctr">
                      <a:solidFill>
                        <a:scrgbClr r="0" g="0" b="0"/>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000" b="1" i="0" u="none" strike="noStrike">
                          <a:solidFill>
                            <a:srgbClr val="000000"/>
                          </a:solidFill>
                          <a:effectLst/>
                          <a:latin typeface="Arial"/>
                        </a:rPr>
                        <a:t>subamplicon 2</a:t>
                      </a:r>
                    </a:p>
                  </a:txBody>
                  <a:tcPr marL="7634" marR="7634" marT="7634" marB="0" anchor="ctr">
                    <a:lnL>
                      <a:noFill/>
                    </a:lnL>
                    <a:lnR>
                      <a:noFill/>
                    </a:lnR>
                    <a:lnT w="12700" cap="flat" cmpd="sng" algn="ctr">
                      <a:solidFill>
                        <a:scrgbClr r="0" g="0" b="0"/>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000" b="1" i="0" u="none" strike="noStrike">
                          <a:solidFill>
                            <a:srgbClr val="000000"/>
                          </a:solidFill>
                          <a:effectLst/>
                          <a:latin typeface="Arial"/>
                        </a:rPr>
                        <a:t>subamplicon 3</a:t>
                      </a:r>
                    </a:p>
                  </a:txBody>
                  <a:tcPr marL="7634" marR="7634" marT="7634" marB="0" anchor="ctr">
                    <a:lnL>
                      <a:noFill/>
                    </a:lnL>
                    <a:lnR>
                      <a:noFill/>
                    </a:lnR>
                    <a:lnT w="12700" cap="flat" cmpd="sng" algn="ctr">
                      <a:solidFill>
                        <a:scrgbClr r="0" g="0" b="0"/>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000" b="1" i="0" u="none" strike="noStrike">
                          <a:solidFill>
                            <a:srgbClr val="000000"/>
                          </a:solidFill>
                          <a:effectLst/>
                          <a:latin typeface="Arial"/>
                        </a:rPr>
                        <a:t>subamplicon 4</a:t>
                      </a:r>
                    </a:p>
                  </a:txBody>
                  <a:tcPr marL="7634" marR="7634" marT="7634" marB="0" anchor="ctr">
                    <a:lnL>
                      <a:noFill/>
                    </a:lnL>
                    <a:lnR>
                      <a:noFill/>
                    </a:lnR>
                    <a:lnT w="12700" cap="flat" cmpd="sng" algn="ctr">
                      <a:solidFill>
                        <a:scrgbClr r="0" g="0" b="0"/>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000" b="1" i="0" u="none" strike="noStrike">
                          <a:solidFill>
                            <a:srgbClr val="000000"/>
                          </a:solidFill>
                          <a:effectLst/>
                          <a:latin typeface="Arial"/>
                        </a:rPr>
                        <a:t>subamplicon 5</a:t>
                      </a:r>
                    </a:p>
                  </a:txBody>
                  <a:tcPr marL="7634" marR="7634" marT="7634" marB="0" anchor="ctr">
                    <a:lnL>
                      <a:noFill/>
                    </a:lnL>
                    <a:lnR>
                      <a:noFill/>
                    </a:lnR>
                    <a:lnT w="12700" cap="flat" cmpd="sng" algn="ctr">
                      <a:solidFill>
                        <a:scrgbClr r="0" g="0" b="0"/>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000" b="1" i="0" u="none" strike="noStrike">
                          <a:solidFill>
                            <a:srgbClr val="000000"/>
                          </a:solidFill>
                          <a:effectLst/>
                          <a:latin typeface="Arial"/>
                        </a:rPr>
                        <a:t>subamplicon 6</a:t>
                      </a:r>
                    </a:p>
                  </a:txBody>
                  <a:tcPr marL="7634" marR="7634" marT="7634" marB="0" anchor="ctr">
                    <a:lnL>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47380">
                <a:tc>
                  <a:txBody>
                    <a:bodyPr/>
                    <a:lstStyle/>
                    <a:p>
                      <a:pPr algn="ctr" rtl="0" fontAlgn="b"/>
                      <a:r>
                        <a:rPr lang="en-US" sz="1000" b="0" i="1" u="none" strike="noStrike" dirty="0">
                          <a:solidFill>
                            <a:srgbClr val="000000"/>
                          </a:solidFill>
                          <a:effectLst/>
                          <a:latin typeface="Arial"/>
                        </a:rPr>
                        <a:t>experiment 17</a:t>
                      </a:r>
                    </a:p>
                  </a:txBody>
                  <a:tcPr marL="7634" marR="7634" marT="7634" marB="0" anchor="ctr">
                    <a:lnL w="12700" cap="flat" cmpd="sng" algn="ctr">
                      <a:solidFill>
                        <a:scrgbClr r="0" g="0" b="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fontAlgn="b"/>
                      <a:r>
                        <a:rPr lang="fi-FI" sz="1000" b="0" i="0" u="none" strike="noStrike" dirty="0">
                          <a:solidFill>
                            <a:srgbClr val="000000"/>
                          </a:solidFill>
                          <a:effectLst/>
                          <a:latin typeface="Arial" charset="0"/>
                        </a:rPr>
                        <a:t>32.876</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is-IS" sz="1000" b="0" i="0" u="none" strike="noStrike">
                          <a:solidFill>
                            <a:srgbClr val="000000"/>
                          </a:solidFill>
                          <a:effectLst/>
                          <a:latin typeface="Arial" charset="0"/>
                        </a:rPr>
                        <a:t>29.363</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26.258</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29.762</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38.726</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99.459</a:t>
                      </a:r>
                    </a:p>
                  </a:txBody>
                  <a:tcPr marL="12700" marR="12700" marT="12700" marB="0" anchor="ctr">
                    <a:lnL>
                      <a:noFill/>
                    </a:lnL>
                    <a:lnR w="12700" cap="flat" cmpd="sng" algn="ctr">
                      <a:solidFill>
                        <a:scrgbClr r="0" g="0" b="0"/>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73433">
                <a:tc>
                  <a:txBody>
                    <a:bodyPr/>
                    <a:lstStyle/>
                    <a:p>
                      <a:pPr algn="ctr" rtl="0" fontAlgn="b"/>
                      <a:r>
                        <a:rPr lang="en-US" sz="1000" b="0" i="1" u="none" strike="noStrike" dirty="0">
                          <a:solidFill>
                            <a:srgbClr val="000000"/>
                          </a:solidFill>
                          <a:effectLst/>
                          <a:latin typeface="Arial"/>
                        </a:rPr>
                        <a:t>experiment 18</a:t>
                      </a:r>
                    </a:p>
                  </a:txBody>
                  <a:tcPr marL="7634" marR="7634" marT="7634" marB="0" anchor="ctr">
                    <a:lnL w="12700" cap="flat" cmpd="sng" algn="ctr">
                      <a:solidFill>
                        <a:scrgbClr r="0" g="0" b="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charset="0"/>
                        </a:rPr>
                        <a:t>21.737</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22.133</a:t>
                      </a:r>
                    </a:p>
                  </a:txBody>
                  <a:tcPr marL="12700" marR="12700" marT="25400" marB="2540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19.524</a:t>
                      </a:r>
                    </a:p>
                  </a:txBody>
                  <a:tcPr marL="12700" marR="12700" marT="25400" marB="2540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22.925</a:t>
                      </a:r>
                    </a:p>
                  </a:txBody>
                  <a:tcPr marL="12700" marR="12700" marT="25400" marB="2540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is-IS" sz="1000" b="0" i="0" u="none" strike="noStrike">
                          <a:solidFill>
                            <a:srgbClr val="000000"/>
                          </a:solidFill>
                          <a:effectLst/>
                          <a:latin typeface="Arial" charset="0"/>
                        </a:rPr>
                        <a:t>31.278</a:t>
                      </a:r>
                    </a:p>
                  </a:txBody>
                  <a:tcPr marL="12700" marR="12700" marT="25400" marB="2540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cs-CZ" sz="1000" b="0" i="0" u="none" strike="noStrike">
                          <a:solidFill>
                            <a:srgbClr val="000000"/>
                          </a:solidFill>
                          <a:effectLst/>
                          <a:latin typeface="Arial" charset="0"/>
                        </a:rPr>
                        <a:t>111.471</a:t>
                      </a:r>
                    </a:p>
                  </a:txBody>
                  <a:tcPr marL="12700" marR="12700" marT="25400" marB="25400" anchor="ctr">
                    <a:lnL>
                      <a:noFill/>
                    </a:lnL>
                    <a:lnR w="12700" cap="flat" cmpd="sng" algn="ctr">
                      <a:solidFill>
                        <a:scrgbClr r="0" g="0" b="0"/>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73433">
                <a:tc>
                  <a:txBody>
                    <a:bodyPr/>
                    <a:lstStyle/>
                    <a:p>
                      <a:pPr algn="ctr" rtl="0" fontAlgn="b"/>
                      <a:r>
                        <a:rPr lang="en-US" sz="1000" b="0" i="1" u="none" strike="noStrike" dirty="0">
                          <a:solidFill>
                            <a:srgbClr val="000000"/>
                          </a:solidFill>
                          <a:effectLst/>
                          <a:latin typeface="Arial"/>
                        </a:rPr>
                        <a:t>experiment 19</a:t>
                      </a:r>
                    </a:p>
                  </a:txBody>
                  <a:tcPr marL="7634" marR="7634" marT="7634" marB="0" anchor="ctr">
                    <a:lnL w="12700" cap="flat" cmpd="sng" algn="ctr">
                      <a:solidFill>
                        <a:scrgbClr r="0" g="0" b="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34.556</a:t>
                      </a:r>
                    </a:p>
                  </a:txBody>
                  <a:tcPr marL="12700" marR="12700" marT="1270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29.283</a:t>
                      </a:r>
                    </a:p>
                  </a:txBody>
                  <a:tcPr marL="12700" marR="12700" marT="25400" marB="2540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29.523</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29.523</a:t>
                      </a:r>
                    </a:p>
                  </a:txBody>
                  <a:tcPr marL="12700" marR="12700" marT="25400" marB="2540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48.718</a:t>
                      </a:r>
                    </a:p>
                  </a:txBody>
                  <a:tcPr marL="12700" marR="12700" marT="25400" marB="2540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charset="0"/>
                        </a:rPr>
                        <a:t>97.558</a:t>
                      </a:r>
                    </a:p>
                  </a:txBody>
                  <a:tcPr marL="12700" marR="12700" marT="25400" marB="25400" anchor="ctr">
                    <a:lnL>
                      <a:noFill/>
                    </a:lnL>
                    <a:lnR w="12700" cap="flat" cmpd="sng" algn="ctr">
                      <a:solidFill>
                        <a:scrgbClr r="0" g="0" b="0"/>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73433">
                <a:tc>
                  <a:txBody>
                    <a:bodyPr/>
                    <a:lstStyle/>
                    <a:p>
                      <a:pPr algn="ctr" rtl="0" fontAlgn="b"/>
                      <a:r>
                        <a:rPr lang="en-US" sz="1000" b="0" i="1" u="none" strike="noStrike" dirty="0">
                          <a:solidFill>
                            <a:srgbClr val="000000"/>
                          </a:solidFill>
                          <a:effectLst/>
                          <a:latin typeface="Arial"/>
                        </a:rPr>
                        <a:t>experiment 20</a:t>
                      </a:r>
                    </a:p>
                  </a:txBody>
                  <a:tcPr marL="7634" marR="7634" marT="7634" marB="0" anchor="ctr">
                    <a:lnL w="12700" cap="flat" cmpd="sng" algn="ctr">
                      <a:solidFill>
                        <a:scrgbClr r="0" g="0" b="0"/>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is-IS" sz="1000" b="0" i="0" u="none" strike="noStrike">
                          <a:solidFill>
                            <a:srgbClr val="000000"/>
                          </a:solidFill>
                          <a:effectLst/>
                          <a:latin typeface="Arial" charset="0"/>
                        </a:rPr>
                        <a:t>20.709</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charset="0"/>
                        </a:rPr>
                        <a:t>15.663</a:t>
                      </a:r>
                    </a:p>
                  </a:txBody>
                  <a:tcPr marL="12700" marR="12700" marT="25400" marB="25400"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12.917</a:t>
                      </a:r>
                    </a:p>
                  </a:txBody>
                  <a:tcPr marL="12700" marR="12700" marT="25400" marB="25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charset="0"/>
                        </a:rPr>
                        <a:t>17.552</a:t>
                      </a:r>
                    </a:p>
                  </a:txBody>
                  <a:tcPr marL="12700" marR="12700" marT="25400" marB="25400"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28.088</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133.201</a:t>
                      </a:r>
                    </a:p>
                  </a:txBody>
                  <a:tcPr marL="12700" marR="12700" marT="25400" marB="25400" anchor="ctr">
                    <a:lnL>
                      <a:noFill/>
                    </a:lnL>
                    <a:lnR w="12700" cap="flat" cmpd="sng" algn="ctr">
                      <a:solidFill>
                        <a:scrgbClr r="0" g="0" b="0"/>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73433">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1" u="none" strike="noStrike" dirty="0">
                          <a:solidFill>
                            <a:srgbClr val="000000"/>
                          </a:solidFill>
                          <a:effectLst/>
                          <a:latin typeface="Arial"/>
                        </a:rPr>
                        <a:t>experiment 21</a:t>
                      </a:r>
                    </a:p>
                  </a:txBody>
                  <a:tcPr marL="7634" marR="7634" marT="7634" marB="0" anchor="ctr">
                    <a:lnL w="12700" cap="flat" cmpd="sng" algn="ctr">
                      <a:solidFill>
                        <a:scrgbClr r="0" g="0" b="0"/>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charset="0"/>
                        </a:rPr>
                        <a:t>25.781</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charset="0"/>
                        </a:rPr>
                        <a:t>20.788</a:t>
                      </a:r>
                    </a:p>
                  </a:txBody>
                  <a:tcPr marL="12700" marR="12700" marT="25400" marB="25400"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charset="0"/>
                        </a:rPr>
                        <a:t>17.631</a:t>
                      </a:r>
                    </a:p>
                  </a:txBody>
                  <a:tcPr marL="12700" marR="12700" marT="25400" marB="25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is-IS" sz="1000" b="0" i="0" u="none" strike="noStrike">
                          <a:solidFill>
                            <a:srgbClr val="000000"/>
                          </a:solidFill>
                          <a:effectLst/>
                          <a:latin typeface="Arial" charset="0"/>
                        </a:rPr>
                        <a:t>19.208</a:t>
                      </a:r>
                    </a:p>
                  </a:txBody>
                  <a:tcPr marL="12700" marR="12700" marT="25400" marB="25400"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28.805</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107.241</a:t>
                      </a:r>
                    </a:p>
                  </a:txBody>
                  <a:tcPr marL="12700" marR="12700" marT="25400" marB="25400" anchor="ctr">
                    <a:lnL>
                      <a:noFill/>
                    </a:lnL>
                    <a:lnR w="12700" cap="flat" cmpd="sng" algn="ctr">
                      <a:solidFill>
                        <a:scrgbClr r="0" g="0" b="0"/>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73433">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1" u="none" strike="noStrike" dirty="0">
                          <a:solidFill>
                            <a:srgbClr val="000000"/>
                          </a:solidFill>
                          <a:effectLst/>
                          <a:latin typeface="Arial"/>
                        </a:rPr>
                        <a:t>experiment 22</a:t>
                      </a:r>
                    </a:p>
                  </a:txBody>
                  <a:tcPr marL="7634" marR="7634" marT="7634" marB="0" anchor="ctr">
                    <a:lnL w="12700" cap="flat" cmpd="sng" algn="ctr">
                      <a:solidFill>
                        <a:scrgbClr r="0" g="0" b="0"/>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93.017</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uk-UA" sz="1000" b="0" i="0" u="none" strike="noStrike">
                          <a:solidFill>
                            <a:srgbClr val="000000"/>
                          </a:solidFill>
                          <a:effectLst/>
                          <a:latin typeface="Arial" charset="0"/>
                        </a:rPr>
                        <a:t>77.881</a:t>
                      </a:r>
                    </a:p>
                  </a:txBody>
                  <a:tcPr marL="12700" marR="12700" marT="25400" marB="25400"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is-IS" sz="1000" b="0" i="0" u="none" strike="noStrike">
                          <a:solidFill>
                            <a:srgbClr val="000000"/>
                          </a:solidFill>
                          <a:effectLst/>
                          <a:latin typeface="Arial" charset="0"/>
                        </a:rPr>
                        <a:t>77.143</a:t>
                      </a:r>
                    </a:p>
                  </a:txBody>
                  <a:tcPr marL="12700" marR="12700" marT="25400" marB="25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charset="0"/>
                        </a:rPr>
                        <a:t>72.801</a:t>
                      </a:r>
                    </a:p>
                  </a:txBody>
                  <a:tcPr marL="12700" marR="12700" marT="25400" marB="25400"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charset="0"/>
                        </a:rPr>
                        <a:t>100.038</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is-IS" sz="1000" b="0" i="0" u="none" strike="noStrike" dirty="0">
                          <a:solidFill>
                            <a:srgbClr val="000000"/>
                          </a:solidFill>
                          <a:effectLst/>
                          <a:latin typeface="Arial" charset="0"/>
                        </a:rPr>
                        <a:t>105.666</a:t>
                      </a:r>
                    </a:p>
                  </a:txBody>
                  <a:tcPr marL="12700" marR="12700" marT="25400" marB="25400" anchor="ctr">
                    <a:lnL>
                      <a:noFill/>
                    </a:lnL>
                    <a:lnR w="12700" cap="flat" cmpd="sng" algn="ctr">
                      <a:solidFill>
                        <a:scrgbClr r="0" g="0" b="0"/>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3433">
                <a:tc>
                  <a:txBody>
                    <a:bodyPr/>
                    <a:lstStyle/>
                    <a:p>
                      <a:pPr algn="ctr" rtl="0" fontAlgn="b"/>
                      <a:r>
                        <a:rPr lang="en-US" sz="1000" b="0" i="1" u="none" strike="noStrike" dirty="0" err="1">
                          <a:solidFill>
                            <a:srgbClr val="000000"/>
                          </a:solidFill>
                          <a:effectLst/>
                          <a:latin typeface="Arial"/>
                        </a:rPr>
                        <a:t>neg</a:t>
                      </a:r>
                      <a:r>
                        <a:rPr lang="en-US" sz="1000" b="0" i="1" u="none" strike="noStrike" dirty="0">
                          <a:solidFill>
                            <a:srgbClr val="000000"/>
                          </a:solidFill>
                          <a:effectLst/>
                          <a:latin typeface="Arial"/>
                        </a:rPr>
                        <a:t> ctrl</a:t>
                      </a:r>
                    </a:p>
                  </a:txBody>
                  <a:tcPr marL="7634" marR="7634" marT="7634" marB="0" anchor="ctr">
                    <a:lnL w="12700" cap="flat" cmpd="sng" algn="ctr">
                      <a:solidFill>
                        <a:scrgbClr r="0" g="0" b="0"/>
                      </a:solidFill>
                      <a:prstDash val="solid"/>
                      <a:round/>
                      <a:headEnd type="none" w="med" len="med"/>
                      <a:tailEnd type="none" w="med" len="med"/>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nb-NO" sz="1000" b="0" i="0" u="none" strike="noStrike" dirty="0">
                        <a:solidFill>
                          <a:srgbClr val="000000"/>
                        </a:solidFill>
                        <a:effectLst/>
                        <a:latin typeface="Arial"/>
                      </a:endParaRPr>
                    </a:p>
                  </a:txBody>
                  <a:tcPr marL="12700" marR="12700" marT="12700" marB="0" anchor="ctr">
                    <a:lnL>
                      <a:noFill/>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is-IS" sz="1000" b="0" i="0" u="none" strike="noStrike">
                        <a:solidFill>
                          <a:srgbClr val="000000"/>
                        </a:solidFill>
                        <a:effectLst/>
                        <a:latin typeface="Arial"/>
                      </a:endParaRPr>
                    </a:p>
                  </a:txBody>
                  <a:tcPr marL="12700" marR="12700" marT="25400" marB="25400" anchor="ctr">
                    <a:lnL>
                      <a:noFill/>
                    </a:lnL>
                    <a:lnR w="12700" cap="flat" cmpd="sng" algn="ctr">
                      <a:no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hr-HR" sz="1000" b="0" i="0" u="none" strike="noStrike">
                        <a:solidFill>
                          <a:srgbClr val="000000"/>
                        </a:solidFill>
                        <a:effectLst/>
                        <a:latin typeface="Arial"/>
                      </a:endParaRPr>
                    </a:p>
                  </a:txBody>
                  <a:tcPr marL="12700" marR="12700" marT="25400" marB="25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fi-FI" sz="1000" b="0" i="0" u="none" strike="noStrike">
                        <a:solidFill>
                          <a:srgbClr val="000000"/>
                        </a:solidFill>
                        <a:effectLst/>
                        <a:latin typeface="Arial"/>
                      </a:endParaRPr>
                    </a:p>
                  </a:txBody>
                  <a:tcPr marL="12700" marR="12700" marT="25400" marB="25400" anchor="ctr">
                    <a:lnL w="12700" cap="flat" cmpd="sng" algn="ctr">
                      <a:noFill/>
                      <a:prstDash val="solid"/>
                      <a:round/>
                      <a:headEnd type="none" w="med" len="med"/>
                      <a:tailEnd type="none" w="med" len="med"/>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nb-NO" sz="1000" b="0" i="0" u="none" strike="noStrike">
                        <a:solidFill>
                          <a:srgbClr val="000000"/>
                        </a:solidFill>
                        <a:effectLst/>
                        <a:latin typeface="Arial"/>
                      </a:endParaRPr>
                    </a:p>
                  </a:txBody>
                  <a:tcPr marL="12700" marR="12700" marT="25400" marB="25400" anchor="ctr">
                    <a:lnL>
                      <a:noFill/>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hr-HR" sz="1000" b="0" i="0" u="none" strike="noStrike" dirty="0">
                        <a:solidFill>
                          <a:srgbClr val="000000"/>
                        </a:solidFill>
                        <a:effectLst/>
                        <a:latin typeface="Arial"/>
                      </a:endParaRPr>
                    </a:p>
                  </a:txBody>
                  <a:tcPr marL="12700" marR="12700" marT="25400" marB="25400" anchor="ctr">
                    <a:lnL>
                      <a:noFill/>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5730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6718" cy="1277273"/>
          </a:xfrm>
          <a:prstGeom prst="rect">
            <a:avLst/>
          </a:prstGeom>
          <a:noFill/>
        </p:spPr>
        <p:txBody>
          <a:bodyPr wrap="square" rtlCol="0">
            <a:spAutoFit/>
          </a:bodyPr>
          <a:lstStyle/>
          <a:p>
            <a:r>
              <a:rPr lang="en-US" sz="1100" b="1" dirty="0">
                <a:solidFill>
                  <a:srgbClr val="3366FF"/>
                </a:solidFill>
                <a:latin typeface="Arial"/>
                <a:cs typeface="Arial"/>
              </a:rPr>
              <a:t>Pool all 6 </a:t>
            </a:r>
            <a:r>
              <a:rPr lang="en-US" sz="1100" b="1" dirty="0" err="1">
                <a:solidFill>
                  <a:srgbClr val="3366FF"/>
                </a:solidFill>
                <a:latin typeface="Arial"/>
                <a:cs typeface="Arial"/>
              </a:rPr>
              <a:t>subamplicons</a:t>
            </a:r>
            <a:r>
              <a:rPr lang="en-US" sz="1100" b="1" dirty="0">
                <a:solidFill>
                  <a:srgbClr val="3366FF"/>
                </a:solidFill>
                <a:latin typeface="Arial"/>
                <a:cs typeface="Arial"/>
              </a:rPr>
              <a:t> for each sample into a single well</a:t>
            </a:r>
            <a:r>
              <a:rPr lang="en-US" sz="1100" dirty="0">
                <a:latin typeface="Arial"/>
                <a:cs typeface="Arial"/>
              </a:rPr>
              <a:t>. </a:t>
            </a:r>
          </a:p>
          <a:p>
            <a:r>
              <a:rPr lang="en-US" sz="1100" dirty="0">
                <a:latin typeface="Arial"/>
                <a:cs typeface="Arial"/>
              </a:rPr>
              <a:t>Using a new 96-well PCR plate, pooled the six </a:t>
            </a:r>
            <a:r>
              <a:rPr lang="en-US" sz="1100" dirty="0" err="1">
                <a:latin typeface="Arial"/>
                <a:cs typeface="Arial"/>
              </a:rPr>
              <a:t>subamplicons</a:t>
            </a:r>
            <a:r>
              <a:rPr lang="en-US" sz="1100" dirty="0">
                <a:latin typeface="Arial"/>
                <a:cs typeface="Arial"/>
              </a:rPr>
              <a:t> for a single sample into one well, using columns 1 and 7 for the samples. Pooled by transferring 15 </a:t>
            </a:r>
            <a:r>
              <a:rPr lang="en-US" sz="1100" dirty="0" err="1">
                <a:latin typeface="Arial"/>
                <a:cs typeface="Arial"/>
              </a:rPr>
              <a:t>ul</a:t>
            </a:r>
            <a:r>
              <a:rPr lang="en-US" sz="1100" dirty="0">
                <a:latin typeface="Arial"/>
                <a:cs typeface="Arial"/>
              </a:rPr>
              <a:t> of each sample for each </a:t>
            </a:r>
            <a:r>
              <a:rPr lang="en-US" sz="1100" dirty="0" err="1">
                <a:latin typeface="Arial"/>
                <a:cs typeface="Arial"/>
              </a:rPr>
              <a:t>subamplicon</a:t>
            </a:r>
            <a:r>
              <a:rPr lang="en-US" sz="1100" dirty="0">
                <a:latin typeface="Arial"/>
                <a:cs typeface="Arial"/>
              </a:rPr>
              <a:t> using the multichannel into its corresponding column of the new 96-well plate. Using the multichannel, I made sure each well had 90 </a:t>
            </a:r>
            <a:r>
              <a:rPr lang="en-US" sz="1100" dirty="0" err="1">
                <a:latin typeface="Arial"/>
                <a:cs typeface="Arial"/>
              </a:rPr>
              <a:t>ul</a:t>
            </a:r>
            <a:r>
              <a:rPr lang="en-US" sz="1100" dirty="0">
                <a:latin typeface="Arial"/>
                <a:cs typeface="Arial"/>
              </a:rPr>
              <a:t> of volume, and mixed the pool by pipetting.</a:t>
            </a:r>
          </a:p>
          <a:p>
            <a:r>
              <a:rPr lang="en-US" sz="1100" dirty="0">
                <a:latin typeface="Arial"/>
                <a:cs typeface="Arial"/>
              </a:rPr>
              <a:t>I then made dilutions of the Round 1 pools by serially diluting the pool 1:15 three times, then a final 1:5 dilution, with the </a:t>
            </a:r>
            <a:r>
              <a:rPr lang="en-US" sz="1100" dirty="0" err="1">
                <a:latin typeface="Arial"/>
                <a:cs typeface="Arial"/>
              </a:rPr>
              <a:t>ng</a:t>
            </a:r>
            <a:r>
              <a:rPr lang="en-US" sz="1100" dirty="0">
                <a:latin typeface="Arial"/>
                <a:cs typeface="Arial"/>
              </a:rPr>
              <a:t>/</a:t>
            </a:r>
            <a:r>
              <a:rPr lang="en-US" sz="1100" dirty="0" err="1">
                <a:latin typeface="Arial"/>
                <a:cs typeface="Arial"/>
              </a:rPr>
              <a:t>ul</a:t>
            </a:r>
            <a:r>
              <a:rPr lang="en-US" sz="1100" dirty="0">
                <a:latin typeface="Arial"/>
                <a:cs typeface="Arial"/>
              </a:rPr>
              <a:t> as shown. </a:t>
            </a:r>
          </a:p>
          <a:p>
            <a:r>
              <a:rPr lang="en-US" sz="1100" dirty="0">
                <a:latin typeface="Arial"/>
                <a:cs typeface="Arial"/>
              </a:rPr>
              <a:t>For the 1:15 dilutions, I transferred 10 </a:t>
            </a:r>
            <a:r>
              <a:rPr lang="en-US" sz="1100" dirty="0" err="1">
                <a:latin typeface="Arial"/>
                <a:cs typeface="Arial"/>
              </a:rPr>
              <a:t>ul</a:t>
            </a:r>
            <a:r>
              <a:rPr lang="en-US" sz="1100" dirty="0">
                <a:latin typeface="Arial"/>
                <a:cs typeface="Arial"/>
              </a:rPr>
              <a:t> sample to 140 </a:t>
            </a:r>
            <a:r>
              <a:rPr lang="en-US" sz="1100" dirty="0" err="1">
                <a:latin typeface="Arial"/>
                <a:cs typeface="Arial"/>
              </a:rPr>
              <a:t>ul</a:t>
            </a:r>
            <a:r>
              <a:rPr lang="en-US" sz="1100" dirty="0">
                <a:latin typeface="Arial"/>
                <a:cs typeface="Arial"/>
              </a:rPr>
              <a:t> EB.</a:t>
            </a:r>
          </a:p>
          <a:p>
            <a:r>
              <a:rPr lang="en-US" sz="1100" dirty="0">
                <a:latin typeface="Arial"/>
                <a:cs typeface="Arial"/>
              </a:rPr>
              <a:t>For the 1:5 dilution, I transferred 10 </a:t>
            </a:r>
            <a:r>
              <a:rPr lang="en-US" sz="1100" dirty="0" err="1">
                <a:latin typeface="Arial"/>
                <a:cs typeface="Arial"/>
              </a:rPr>
              <a:t>ul</a:t>
            </a:r>
            <a:r>
              <a:rPr lang="en-US" sz="1100" dirty="0">
                <a:latin typeface="Arial"/>
                <a:cs typeface="Arial"/>
              </a:rPr>
              <a:t> sample to 40 </a:t>
            </a:r>
            <a:r>
              <a:rPr lang="en-US" sz="1100" dirty="0" err="1">
                <a:latin typeface="Arial"/>
                <a:cs typeface="Arial"/>
              </a:rPr>
              <a:t>ul</a:t>
            </a:r>
            <a:r>
              <a:rPr lang="en-US" sz="1100" dirty="0">
                <a:latin typeface="Arial"/>
                <a:cs typeface="Arial"/>
              </a:rPr>
              <a:t> EB.</a:t>
            </a:r>
          </a:p>
        </p:txBody>
      </p:sp>
      <p:graphicFrame>
        <p:nvGraphicFramePr>
          <p:cNvPr id="3" name="Table 2"/>
          <p:cNvGraphicFramePr>
            <a:graphicFrameLocks noGrp="1"/>
          </p:cNvGraphicFramePr>
          <p:nvPr>
            <p:extLst/>
          </p:nvPr>
        </p:nvGraphicFramePr>
        <p:xfrm>
          <a:off x="73440" y="1418655"/>
          <a:ext cx="8999747" cy="1444637"/>
        </p:xfrm>
        <a:graphic>
          <a:graphicData uri="http://schemas.openxmlformats.org/drawingml/2006/table">
            <a:tbl>
              <a:tblPr/>
              <a:tblGrid>
                <a:gridCol w="240758">
                  <a:extLst>
                    <a:ext uri="{9D8B030D-6E8A-4147-A177-3AD203B41FA5}">
                      <a16:colId xmlns:a16="http://schemas.microsoft.com/office/drawing/2014/main" val="20000"/>
                    </a:ext>
                  </a:extLst>
                </a:gridCol>
                <a:gridCol w="809671">
                  <a:extLst>
                    <a:ext uri="{9D8B030D-6E8A-4147-A177-3AD203B41FA5}">
                      <a16:colId xmlns:a16="http://schemas.microsoft.com/office/drawing/2014/main" val="20001"/>
                    </a:ext>
                  </a:extLst>
                </a:gridCol>
                <a:gridCol w="758383">
                  <a:extLst>
                    <a:ext uri="{9D8B030D-6E8A-4147-A177-3AD203B41FA5}">
                      <a16:colId xmlns:a16="http://schemas.microsoft.com/office/drawing/2014/main" val="20002"/>
                    </a:ext>
                  </a:extLst>
                </a:gridCol>
                <a:gridCol w="813206">
                  <a:extLst>
                    <a:ext uri="{9D8B030D-6E8A-4147-A177-3AD203B41FA5}">
                      <a16:colId xmlns:a16="http://schemas.microsoft.com/office/drawing/2014/main" val="20003"/>
                    </a:ext>
                  </a:extLst>
                </a:gridCol>
                <a:gridCol w="776658">
                  <a:extLst>
                    <a:ext uri="{9D8B030D-6E8A-4147-A177-3AD203B41FA5}">
                      <a16:colId xmlns:a16="http://schemas.microsoft.com/office/drawing/2014/main" val="20004"/>
                    </a:ext>
                  </a:extLst>
                </a:gridCol>
                <a:gridCol w="694423">
                  <a:extLst>
                    <a:ext uri="{9D8B030D-6E8A-4147-A177-3AD203B41FA5}">
                      <a16:colId xmlns:a16="http://schemas.microsoft.com/office/drawing/2014/main" val="20005"/>
                    </a:ext>
                  </a:extLst>
                </a:gridCol>
                <a:gridCol w="438583">
                  <a:extLst>
                    <a:ext uri="{9D8B030D-6E8A-4147-A177-3AD203B41FA5}">
                      <a16:colId xmlns:a16="http://schemas.microsoft.com/office/drawing/2014/main" val="20006"/>
                    </a:ext>
                  </a:extLst>
                </a:gridCol>
                <a:gridCol w="995949">
                  <a:extLst>
                    <a:ext uri="{9D8B030D-6E8A-4147-A177-3AD203B41FA5}">
                      <a16:colId xmlns:a16="http://schemas.microsoft.com/office/drawing/2014/main" val="20007"/>
                    </a:ext>
                  </a:extLst>
                </a:gridCol>
                <a:gridCol w="877166">
                  <a:extLst>
                    <a:ext uri="{9D8B030D-6E8A-4147-A177-3AD203B41FA5}">
                      <a16:colId xmlns:a16="http://schemas.microsoft.com/office/drawing/2014/main" val="20008"/>
                    </a:ext>
                  </a:extLst>
                </a:gridCol>
                <a:gridCol w="831481">
                  <a:extLst>
                    <a:ext uri="{9D8B030D-6E8A-4147-A177-3AD203B41FA5}">
                      <a16:colId xmlns:a16="http://schemas.microsoft.com/office/drawing/2014/main" val="20009"/>
                    </a:ext>
                  </a:extLst>
                </a:gridCol>
                <a:gridCol w="849754">
                  <a:extLst>
                    <a:ext uri="{9D8B030D-6E8A-4147-A177-3AD203B41FA5}">
                      <a16:colId xmlns:a16="http://schemas.microsoft.com/office/drawing/2014/main" val="20010"/>
                    </a:ext>
                  </a:extLst>
                </a:gridCol>
                <a:gridCol w="913715">
                  <a:extLst>
                    <a:ext uri="{9D8B030D-6E8A-4147-A177-3AD203B41FA5}">
                      <a16:colId xmlns:a16="http://schemas.microsoft.com/office/drawing/2014/main" val="20011"/>
                    </a:ext>
                  </a:extLst>
                </a:gridCol>
              </a:tblGrid>
              <a:tr h="157254">
                <a:tc>
                  <a:txBody>
                    <a:bodyPr/>
                    <a:lstStyle/>
                    <a:p>
                      <a:pPr algn="ctr" rtl="0" fontAlgn="b"/>
                      <a:endParaRPr lang="en-US" sz="800" b="0" i="0" u="none" strike="noStrike">
                        <a:solidFill>
                          <a:srgbClr val="000000"/>
                        </a:solidFill>
                        <a:effectLst/>
                        <a:latin typeface="Arial"/>
                        <a:cs typeface="Arial"/>
                      </a:endParaRP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it-IT" sz="800" b="1" i="0" u="none" strike="noStrike">
                          <a:solidFill>
                            <a:srgbClr val="000000"/>
                          </a:solidFill>
                          <a:effectLst/>
                          <a:latin typeface="Arial"/>
                          <a:cs typeface="Arial"/>
                        </a:rPr>
                        <a:t>1: 0.4ng/ul pool</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1" i="0" u="none" strike="noStrike">
                          <a:solidFill>
                            <a:srgbClr val="000000"/>
                          </a:solidFill>
                          <a:effectLst/>
                          <a:latin typeface="Arial"/>
                          <a:cs typeface="Arial"/>
                        </a:rPr>
                        <a:t>2:1:15 of col 1</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1" i="0" u="none" strike="noStrike">
                          <a:solidFill>
                            <a:srgbClr val="000000"/>
                          </a:solidFill>
                          <a:effectLst/>
                          <a:latin typeface="Arial"/>
                          <a:cs typeface="Arial"/>
                        </a:rPr>
                        <a:t>3: 1:15 of col 2</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1" i="0" u="none" strike="noStrike">
                          <a:solidFill>
                            <a:srgbClr val="000000"/>
                          </a:solidFill>
                          <a:effectLst/>
                          <a:latin typeface="Arial"/>
                          <a:cs typeface="Arial"/>
                        </a:rPr>
                        <a:t>4:1:15 of col 3</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1" i="0" u="none" strike="noStrike">
                          <a:solidFill>
                            <a:srgbClr val="000000"/>
                          </a:solidFill>
                          <a:effectLst/>
                          <a:latin typeface="Arial"/>
                          <a:cs typeface="Arial"/>
                        </a:rPr>
                        <a:t>5:1:5 of col 4</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a:solidFill>
                            <a:srgbClr val="000000"/>
                          </a:solidFill>
                          <a:effectLst/>
                          <a:latin typeface="Arial"/>
                          <a:cs typeface="Arial"/>
                        </a:rPr>
                        <a:t>6: empty</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it-IT" sz="800" b="1" i="0" u="none" strike="noStrike" dirty="0">
                          <a:solidFill>
                            <a:srgbClr val="000000"/>
                          </a:solidFill>
                          <a:effectLst/>
                          <a:latin typeface="Arial"/>
                          <a:cs typeface="Arial"/>
                        </a:rPr>
                        <a:t>7: 0.4ng/</a:t>
                      </a:r>
                      <a:r>
                        <a:rPr lang="it-IT" sz="800" b="1" i="0" u="none" strike="noStrike" dirty="0" err="1">
                          <a:solidFill>
                            <a:srgbClr val="000000"/>
                          </a:solidFill>
                          <a:effectLst/>
                          <a:latin typeface="Arial"/>
                          <a:cs typeface="Arial"/>
                        </a:rPr>
                        <a:t>ul</a:t>
                      </a:r>
                      <a:r>
                        <a:rPr lang="it-IT" sz="800" b="1" i="0" u="none" strike="noStrike" dirty="0">
                          <a:solidFill>
                            <a:srgbClr val="000000"/>
                          </a:solidFill>
                          <a:effectLst/>
                          <a:latin typeface="Arial"/>
                          <a:cs typeface="Arial"/>
                        </a:rPr>
                        <a:t> pool</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1" i="0" u="none" strike="noStrike">
                          <a:solidFill>
                            <a:srgbClr val="000000"/>
                          </a:solidFill>
                          <a:effectLst/>
                          <a:latin typeface="Arial"/>
                          <a:cs typeface="Arial"/>
                        </a:rPr>
                        <a:t>8:1:15 of col 7</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1" i="0" u="none" strike="noStrike">
                          <a:solidFill>
                            <a:srgbClr val="000000"/>
                          </a:solidFill>
                          <a:effectLst/>
                          <a:latin typeface="Arial"/>
                          <a:cs typeface="Arial"/>
                        </a:rPr>
                        <a:t>9:1:15 of col 8</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1" i="0" u="none" strike="noStrike">
                          <a:solidFill>
                            <a:srgbClr val="000000"/>
                          </a:solidFill>
                          <a:effectLst/>
                          <a:latin typeface="Arial"/>
                          <a:cs typeface="Arial"/>
                        </a:rPr>
                        <a:t>10:1:15 of col 9</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1" i="0" u="none" strike="noStrike">
                          <a:solidFill>
                            <a:srgbClr val="000000"/>
                          </a:solidFill>
                          <a:effectLst/>
                          <a:latin typeface="Arial"/>
                          <a:cs typeface="Arial"/>
                        </a:rPr>
                        <a:t>11:1:5 of col 10</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157254">
                <a:tc>
                  <a:txBody>
                    <a:bodyPr/>
                    <a:lstStyle/>
                    <a:p>
                      <a:pPr algn="ctr" rtl="0" fontAlgn="b"/>
                      <a:r>
                        <a:rPr lang="en-US" sz="800" b="0" i="0" u="none" strike="noStrike">
                          <a:solidFill>
                            <a:srgbClr val="000000"/>
                          </a:solidFill>
                          <a:effectLst/>
                          <a:latin typeface="Arial"/>
                          <a:cs typeface="Arial"/>
                        </a:rPr>
                        <a:t>A</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experiment 1</a:t>
                      </a: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rowSpan="8">
                  <a:txBody>
                    <a:bodyPr/>
                    <a:lstStyle/>
                    <a:p>
                      <a:pPr algn="ctr" rtl="0" fontAlgn="b"/>
                      <a:r>
                        <a:rPr lang="mr-IN" sz="800" b="0" i="0" u="none" strike="noStrike" dirty="0">
                          <a:solidFill>
                            <a:srgbClr val="000000"/>
                          </a:solidFill>
                          <a:effectLst/>
                          <a:latin typeface="Arial"/>
                          <a:cs typeface="Arial"/>
                        </a:rPr>
                        <a:t>2.67E-02</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8">
                  <a:txBody>
                    <a:bodyPr/>
                    <a:lstStyle/>
                    <a:p>
                      <a:pPr algn="ctr" rtl="0" fontAlgn="b"/>
                      <a:r>
                        <a:rPr lang="mr-IN" sz="800" b="0" i="0" u="none" strike="noStrike">
                          <a:solidFill>
                            <a:srgbClr val="000000"/>
                          </a:solidFill>
                          <a:effectLst/>
                          <a:latin typeface="Arial"/>
                          <a:cs typeface="Arial"/>
                        </a:rPr>
                        <a:t>1.78E-03</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8">
                  <a:txBody>
                    <a:bodyPr/>
                    <a:lstStyle/>
                    <a:p>
                      <a:pPr algn="ctr" rtl="0" fontAlgn="b"/>
                      <a:r>
                        <a:rPr lang="mr-IN" sz="800" b="0" i="0" u="none" strike="noStrike" dirty="0">
                          <a:solidFill>
                            <a:srgbClr val="000000"/>
                          </a:solidFill>
                          <a:effectLst/>
                          <a:latin typeface="Arial"/>
                          <a:cs typeface="Arial"/>
                        </a:rPr>
                        <a:t>1.19E-04</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8">
                  <a:txBody>
                    <a:bodyPr/>
                    <a:lstStyle/>
                    <a:p>
                      <a:pPr algn="ctr" rtl="0" fontAlgn="b"/>
                      <a:r>
                        <a:rPr lang="mr-IN" sz="800" b="0" i="0" u="none" strike="noStrike" dirty="0">
                          <a:solidFill>
                            <a:srgbClr val="000000"/>
                          </a:solidFill>
                          <a:effectLst/>
                          <a:latin typeface="Arial"/>
                          <a:cs typeface="Arial"/>
                        </a:rPr>
                        <a:t>2.37E-05</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a:solidFill>
                          <a:srgbClr val="000000"/>
                        </a:solidFill>
                        <a:effectLst/>
                        <a:latin typeface="Arial"/>
                        <a:cs typeface="Arial"/>
                      </a:endParaRP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experiment 9</a:t>
                      </a:r>
                    </a:p>
                  </a:txBody>
                  <a:tcPr marL="7634" marR="7634" marT="15268" marB="1526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rowSpan="8">
                  <a:txBody>
                    <a:bodyPr/>
                    <a:lstStyle/>
                    <a:p>
                      <a:pPr algn="ctr" rtl="0" fontAlgn="b"/>
                      <a:r>
                        <a:rPr lang="mr-IN" sz="800" b="0" i="0" u="none" strike="noStrike">
                          <a:solidFill>
                            <a:srgbClr val="000000"/>
                          </a:solidFill>
                          <a:effectLst/>
                          <a:latin typeface="Arial"/>
                          <a:cs typeface="Arial"/>
                        </a:rPr>
                        <a:t>2.67E-02</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8">
                  <a:txBody>
                    <a:bodyPr/>
                    <a:lstStyle/>
                    <a:p>
                      <a:pPr algn="ctr" rtl="0" fontAlgn="b"/>
                      <a:r>
                        <a:rPr lang="mr-IN" sz="800" b="0" i="0" u="none" strike="noStrike">
                          <a:solidFill>
                            <a:srgbClr val="000000"/>
                          </a:solidFill>
                          <a:effectLst/>
                          <a:latin typeface="Arial"/>
                          <a:cs typeface="Arial"/>
                        </a:rPr>
                        <a:t>1.78E-03</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8">
                  <a:txBody>
                    <a:bodyPr/>
                    <a:lstStyle/>
                    <a:p>
                      <a:pPr algn="ctr" rtl="0" fontAlgn="b"/>
                      <a:r>
                        <a:rPr lang="mr-IN" sz="800" b="0" i="0" u="none" strike="noStrike">
                          <a:solidFill>
                            <a:srgbClr val="000000"/>
                          </a:solidFill>
                          <a:effectLst/>
                          <a:latin typeface="Arial"/>
                          <a:cs typeface="Arial"/>
                        </a:rPr>
                        <a:t>1.19E-04</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8">
                  <a:txBody>
                    <a:bodyPr/>
                    <a:lstStyle/>
                    <a:p>
                      <a:pPr algn="ctr" rtl="0" fontAlgn="b"/>
                      <a:r>
                        <a:rPr lang="mr-IN" sz="800" b="0" i="0" u="none" strike="noStrike">
                          <a:solidFill>
                            <a:srgbClr val="000000"/>
                          </a:solidFill>
                          <a:effectLst/>
                          <a:latin typeface="Arial"/>
                          <a:cs typeface="Arial"/>
                        </a:rPr>
                        <a:t>2.37E-05</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161447">
                <a:tc>
                  <a:txBody>
                    <a:bodyPr/>
                    <a:lstStyle/>
                    <a:p>
                      <a:pPr algn="ctr" rtl="0" fontAlgn="b"/>
                      <a:r>
                        <a:rPr lang="en-US" sz="800" b="0" i="0" u="none" strike="noStrike">
                          <a:solidFill>
                            <a:srgbClr val="000000"/>
                          </a:solidFill>
                          <a:effectLst/>
                          <a:latin typeface="Arial"/>
                          <a:cs typeface="Arial"/>
                        </a:rPr>
                        <a:t>B</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experiment 2</a:t>
                      </a: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
                      <a:endParaRPr lang="en-US" sz="800" b="0" i="0" u="none" strike="noStrike">
                        <a:solidFill>
                          <a:srgbClr val="000000"/>
                        </a:solidFill>
                        <a:effectLst/>
                        <a:latin typeface="Arial"/>
                        <a:cs typeface="Arial"/>
                      </a:endParaRP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experiment</a:t>
                      </a:r>
                      <a:r>
                        <a:rPr lang="en-US" sz="800" b="0" i="0" u="none" strike="noStrike" baseline="0" dirty="0">
                          <a:solidFill>
                            <a:srgbClr val="000000"/>
                          </a:solidFill>
                          <a:effectLst/>
                          <a:latin typeface="Arial"/>
                        </a:rPr>
                        <a:t> 10</a:t>
                      </a:r>
                      <a:endParaRPr lang="en-US" sz="800" b="0" i="0" u="none" strike="noStrike" dirty="0">
                        <a:solidFill>
                          <a:srgbClr val="000000"/>
                        </a:solidFill>
                        <a:effectLst/>
                        <a:latin typeface="Arial"/>
                      </a:endParaRPr>
                    </a:p>
                  </a:txBody>
                  <a:tcPr marL="7634" marR="7634" marT="15268" marB="1526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161447">
                <a:tc>
                  <a:txBody>
                    <a:bodyPr/>
                    <a:lstStyle/>
                    <a:p>
                      <a:pPr algn="ctr" rtl="0" fontAlgn="b"/>
                      <a:r>
                        <a:rPr lang="en-US" sz="800" b="0" i="0" u="none" strike="noStrike">
                          <a:solidFill>
                            <a:srgbClr val="000000"/>
                          </a:solidFill>
                          <a:effectLst/>
                          <a:latin typeface="Arial"/>
                          <a:cs typeface="Arial"/>
                        </a:rPr>
                        <a:t>C</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experiment 3</a:t>
                      </a: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
                      <a:endParaRPr lang="en-US" sz="800" b="0" i="0" u="none" strike="noStrike">
                        <a:solidFill>
                          <a:srgbClr val="000000"/>
                        </a:solidFill>
                        <a:effectLst/>
                        <a:latin typeface="Arial"/>
                        <a:cs typeface="Arial"/>
                      </a:endParaRP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experiment 11</a:t>
                      </a:r>
                    </a:p>
                  </a:txBody>
                  <a:tcPr marL="7634" marR="7634" marT="15268" marB="1526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161447">
                <a:tc>
                  <a:txBody>
                    <a:bodyPr/>
                    <a:lstStyle/>
                    <a:p>
                      <a:pPr algn="ctr" rtl="0" fontAlgn="b"/>
                      <a:r>
                        <a:rPr lang="en-US" sz="800" b="0" i="0" u="none" strike="noStrike">
                          <a:solidFill>
                            <a:srgbClr val="000000"/>
                          </a:solidFill>
                          <a:effectLst/>
                          <a:latin typeface="Arial"/>
                          <a:cs typeface="Arial"/>
                        </a:rPr>
                        <a:t>D</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experiment 4</a:t>
                      </a: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
                      <a:endParaRPr lang="en-US" sz="800" b="0" i="0" u="none" strike="noStrike">
                        <a:solidFill>
                          <a:srgbClr val="000000"/>
                        </a:solidFill>
                        <a:effectLst/>
                        <a:latin typeface="Arial"/>
                        <a:cs typeface="Arial"/>
                      </a:endParaRP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experiment 12</a:t>
                      </a:r>
                    </a:p>
                  </a:txBody>
                  <a:tcPr marL="7634" marR="7634" marT="15268" marB="1526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161447">
                <a:tc>
                  <a:txBody>
                    <a:bodyPr/>
                    <a:lstStyle/>
                    <a:p>
                      <a:pPr algn="ctr" rtl="0" fontAlgn="b"/>
                      <a:r>
                        <a:rPr lang="en-US" sz="800" b="0" i="0" u="none" strike="noStrike">
                          <a:solidFill>
                            <a:srgbClr val="000000"/>
                          </a:solidFill>
                          <a:effectLst/>
                          <a:latin typeface="Arial"/>
                          <a:cs typeface="Arial"/>
                        </a:rPr>
                        <a:t>E</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experiment 5</a:t>
                      </a: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
                      <a:endParaRPr lang="en-US" sz="800" b="0" i="0" u="none" strike="noStrike">
                        <a:solidFill>
                          <a:srgbClr val="000000"/>
                        </a:solidFill>
                        <a:effectLst/>
                        <a:latin typeface="Arial"/>
                        <a:cs typeface="Arial"/>
                      </a:endParaRP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experiment 13</a:t>
                      </a:r>
                    </a:p>
                  </a:txBody>
                  <a:tcPr marL="7634" marR="7634" marT="15268" marB="1526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r h="161447">
                <a:tc>
                  <a:txBody>
                    <a:bodyPr/>
                    <a:lstStyle/>
                    <a:p>
                      <a:pPr algn="ctr" rtl="0" fontAlgn="b"/>
                      <a:r>
                        <a:rPr lang="en-US" sz="800" b="0" i="0" u="none" strike="noStrike">
                          <a:solidFill>
                            <a:srgbClr val="000000"/>
                          </a:solidFill>
                          <a:effectLst/>
                          <a:latin typeface="Arial"/>
                          <a:cs typeface="Arial"/>
                        </a:rPr>
                        <a:t>F</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experiment 6</a:t>
                      </a: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
                      <a:endParaRPr lang="en-US" sz="800" b="0" i="0" u="none" strike="noStrike">
                        <a:solidFill>
                          <a:srgbClr val="000000"/>
                        </a:solidFill>
                        <a:effectLst/>
                        <a:latin typeface="Arial"/>
                        <a:cs typeface="Arial"/>
                      </a:endParaRP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experiment 14</a:t>
                      </a:r>
                    </a:p>
                  </a:txBody>
                  <a:tcPr marL="7634" marR="7634" marT="15268" marB="1526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161447">
                <a:tc>
                  <a:txBody>
                    <a:bodyPr/>
                    <a:lstStyle/>
                    <a:p>
                      <a:pPr algn="ctr" rtl="0" fontAlgn="b"/>
                      <a:r>
                        <a:rPr lang="en-US" sz="800" b="0" i="0" u="none" strike="noStrike" dirty="0">
                          <a:solidFill>
                            <a:srgbClr val="000000"/>
                          </a:solidFill>
                          <a:effectLst/>
                          <a:latin typeface="Arial"/>
                          <a:cs typeface="Arial"/>
                        </a:rPr>
                        <a:t>G</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experiment 7</a:t>
                      </a: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
                      <a:endParaRPr lang="en-US" sz="800" b="0" i="0" u="none" strike="noStrike">
                        <a:solidFill>
                          <a:srgbClr val="000000"/>
                        </a:solidFill>
                        <a:effectLst/>
                        <a:latin typeface="Arial"/>
                        <a:cs typeface="Arial"/>
                      </a:endParaRP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cs typeface="Arial"/>
                        </a:rPr>
                        <a:t>experiment 15</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161447">
                <a:tc>
                  <a:txBody>
                    <a:bodyPr/>
                    <a:lstStyle/>
                    <a:p>
                      <a:pPr algn="ctr" rtl="0" fontAlgn="b"/>
                      <a:r>
                        <a:rPr lang="en-US" sz="800" b="0" i="0" u="none" strike="noStrike">
                          <a:solidFill>
                            <a:srgbClr val="000000"/>
                          </a:solidFill>
                          <a:effectLst/>
                          <a:latin typeface="Arial"/>
                          <a:cs typeface="Arial"/>
                        </a:rPr>
                        <a:t>H</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experiment</a:t>
                      </a:r>
                      <a:r>
                        <a:rPr lang="en-US" sz="800" b="0" i="0" u="none" strike="noStrike" baseline="0" dirty="0">
                          <a:solidFill>
                            <a:srgbClr val="000000"/>
                          </a:solidFill>
                          <a:effectLst/>
                          <a:latin typeface="Arial"/>
                        </a:rPr>
                        <a:t> 8</a:t>
                      </a:r>
                      <a:endParaRPr lang="en-US" sz="800" b="0" i="0" u="none" strike="noStrike" dirty="0">
                        <a:solidFill>
                          <a:srgbClr val="000000"/>
                        </a:solidFill>
                        <a:effectLst/>
                        <a:latin typeface="Arial"/>
                      </a:endParaRP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
                      <a:endParaRPr lang="en-US" sz="800" b="0" i="0" u="none" strike="noStrike">
                        <a:solidFill>
                          <a:srgbClr val="000000"/>
                        </a:solidFill>
                        <a:effectLst/>
                        <a:latin typeface="Arial"/>
                        <a:cs typeface="Arial"/>
                      </a:endParaRP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cs typeface="Arial"/>
                        </a:rPr>
                        <a:t>experiment 16</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bl>
          </a:graphicData>
        </a:graphic>
      </p:graphicFrame>
      <p:graphicFrame>
        <p:nvGraphicFramePr>
          <p:cNvPr id="4" name="Table 3"/>
          <p:cNvGraphicFramePr>
            <a:graphicFrameLocks noGrp="1"/>
          </p:cNvGraphicFramePr>
          <p:nvPr>
            <p:extLst/>
          </p:nvPr>
        </p:nvGraphicFramePr>
        <p:xfrm>
          <a:off x="144253" y="3541934"/>
          <a:ext cx="4531682" cy="1444637"/>
        </p:xfrm>
        <a:graphic>
          <a:graphicData uri="http://schemas.openxmlformats.org/drawingml/2006/table">
            <a:tbl>
              <a:tblPr/>
              <a:tblGrid>
                <a:gridCol w="240758">
                  <a:extLst>
                    <a:ext uri="{9D8B030D-6E8A-4147-A177-3AD203B41FA5}">
                      <a16:colId xmlns:a16="http://schemas.microsoft.com/office/drawing/2014/main" val="20000"/>
                    </a:ext>
                  </a:extLst>
                </a:gridCol>
                <a:gridCol w="809671">
                  <a:extLst>
                    <a:ext uri="{9D8B030D-6E8A-4147-A177-3AD203B41FA5}">
                      <a16:colId xmlns:a16="http://schemas.microsoft.com/office/drawing/2014/main" val="20001"/>
                    </a:ext>
                  </a:extLst>
                </a:gridCol>
                <a:gridCol w="758383">
                  <a:extLst>
                    <a:ext uri="{9D8B030D-6E8A-4147-A177-3AD203B41FA5}">
                      <a16:colId xmlns:a16="http://schemas.microsoft.com/office/drawing/2014/main" val="20002"/>
                    </a:ext>
                  </a:extLst>
                </a:gridCol>
                <a:gridCol w="813206">
                  <a:extLst>
                    <a:ext uri="{9D8B030D-6E8A-4147-A177-3AD203B41FA5}">
                      <a16:colId xmlns:a16="http://schemas.microsoft.com/office/drawing/2014/main" val="20003"/>
                    </a:ext>
                  </a:extLst>
                </a:gridCol>
                <a:gridCol w="776658">
                  <a:extLst>
                    <a:ext uri="{9D8B030D-6E8A-4147-A177-3AD203B41FA5}">
                      <a16:colId xmlns:a16="http://schemas.microsoft.com/office/drawing/2014/main" val="20004"/>
                    </a:ext>
                  </a:extLst>
                </a:gridCol>
                <a:gridCol w="694423">
                  <a:extLst>
                    <a:ext uri="{9D8B030D-6E8A-4147-A177-3AD203B41FA5}">
                      <a16:colId xmlns:a16="http://schemas.microsoft.com/office/drawing/2014/main" val="20005"/>
                    </a:ext>
                  </a:extLst>
                </a:gridCol>
                <a:gridCol w="438583">
                  <a:extLst>
                    <a:ext uri="{9D8B030D-6E8A-4147-A177-3AD203B41FA5}">
                      <a16:colId xmlns:a16="http://schemas.microsoft.com/office/drawing/2014/main" val="20006"/>
                    </a:ext>
                  </a:extLst>
                </a:gridCol>
              </a:tblGrid>
              <a:tr h="157254">
                <a:tc>
                  <a:txBody>
                    <a:bodyPr/>
                    <a:lstStyle/>
                    <a:p>
                      <a:pPr algn="ctr" rtl="0" fontAlgn="b"/>
                      <a:endParaRPr lang="en-US" sz="800" b="0" i="0" u="none" strike="noStrike" dirty="0">
                        <a:solidFill>
                          <a:srgbClr val="000000"/>
                        </a:solidFill>
                        <a:effectLst/>
                        <a:latin typeface="Arial"/>
                        <a:cs typeface="Arial"/>
                      </a:endParaRP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it-IT" sz="800" b="1" i="0" u="none" strike="noStrike">
                          <a:solidFill>
                            <a:srgbClr val="000000"/>
                          </a:solidFill>
                          <a:effectLst/>
                          <a:latin typeface="Arial"/>
                          <a:cs typeface="Arial"/>
                        </a:rPr>
                        <a:t>1: 0.4ng/ul pool</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1" i="0" u="none" strike="noStrike">
                          <a:solidFill>
                            <a:srgbClr val="000000"/>
                          </a:solidFill>
                          <a:effectLst/>
                          <a:latin typeface="Arial"/>
                          <a:cs typeface="Arial"/>
                        </a:rPr>
                        <a:t>2:1:15 of col 1</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1" i="0" u="none" strike="noStrike">
                          <a:solidFill>
                            <a:srgbClr val="000000"/>
                          </a:solidFill>
                          <a:effectLst/>
                          <a:latin typeface="Arial"/>
                          <a:cs typeface="Arial"/>
                        </a:rPr>
                        <a:t>3: 1:15 of col 2</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1" i="0" u="none" strike="noStrike">
                          <a:solidFill>
                            <a:srgbClr val="000000"/>
                          </a:solidFill>
                          <a:effectLst/>
                          <a:latin typeface="Arial"/>
                          <a:cs typeface="Arial"/>
                        </a:rPr>
                        <a:t>4:1:15 of col 3</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1" i="0" u="none" strike="noStrike">
                          <a:solidFill>
                            <a:srgbClr val="000000"/>
                          </a:solidFill>
                          <a:effectLst/>
                          <a:latin typeface="Arial"/>
                          <a:cs typeface="Arial"/>
                        </a:rPr>
                        <a:t>5:1:5 of col 4</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a:solidFill>
                            <a:srgbClr val="000000"/>
                          </a:solidFill>
                          <a:effectLst/>
                          <a:latin typeface="Arial"/>
                          <a:cs typeface="Arial"/>
                        </a:rPr>
                        <a:t>6: empty</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157254">
                <a:tc>
                  <a:txBody>
                    <a:bodyPr/>
                    <a:lstStyle/>
                    <a:p>
                      <a:pPr algn="ctr" rtl="0" fontAlgn="b"/>
                      <a:r>
                        <a:rPr lang="en-US" sz="800" b="0" i="0" u="none" strike="noStrike">
                          <a:solidFill>
                            <a:srgbClr val="000000"/>
                          </a:solidFill>
                          <a:effectLst/>
                          <a:latin typeface="Arial"/>
                          <a:cs typeface="Arial"/>
                        </a:rPr>
                        <a:t>A</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experiment 17</a:t>
                      </a: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rowSpan="8">
                  <a:txBody>
                    <a:bodyPr/>
                    <a:lstStyle/>
                    <a:p>
                      <a:pPr algn="ctr" rtl="0" fontAlgn="b"/>
                      <a:r>
                        <a:rPr lang="mr-IN" sz="800" b="0" i="0" u="none" strike="noStrike" dirty="0">
                          <a:solidFill>
                            <a:srgbClr val="000000"/>
                          </a:solidFill>
                          <a:effectLst/>
                          <a:latin typeface="Arial"/>
                          <a:cs typeface="Arial"/>
                        </a:rPr>
                        <a:t>2.67E-02</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8">
                  <a:txBody>
                    <a:bodyPr/>
                    <a:lstStyle/>
                    <a:p>
                      <a:pPr algn="ctr" rtl="0" fontAlgn="b"/>
                      <a:r>
                        <a:rPr lang="mr-IN" sz="800" b="0" i="0" u="none" strike="noStrike">
                          <a:solidFill>
                            <a:srgbClr val="000000"/>
                          </a:solidFill>
                          <a:effectLst/>
                          <a:latin typeface="Arial"/>
                          <a:cs typeface="Arial"/>
                        </a:rPr>
                        <a:t>1.78E-03</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8">
                  <a:txBody>
                    <a:bodyPr/>
                    <a:lstStyle/>
                    <a:p>
                      <a:pPr algn="ctr" rtl="0" fontAlgn="b"/>
                      <a:r>
                        <a:rPr lang="mr-IN" sz="800" b="0" i="0" u="none" strike="noStrike" dirty="0">
                          <a:solidFill>
                            <a:srgbClr val="000000"/>
                          </a:solidFill>
                          <a:effectLst/>
                          <a:latin typeface="Arial"/>
                          <a:cs typeface="Arial"/>
                        </a:rPr>
                        <a:t>1.19E-04</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8">
                  <a:txBody>
                    <a:bodyPr/>
                    <a:lstStyle/>
                    <a:p>
                      <a:pPr algn="ctr" rtl="0" fontAlgn="b"/>
                      <a:r>
                        <a:rPr lang="mr-IN" sz="800" b="0" i="0" u="none" strike="noStrike" dirty="0">
                          <a:solidFill>
                            <a:srgbClr val="000000"/>
                          </a:solidFill>
                          <a:effectLst/>
                          <a:latin typeface="Arial"/>
                          <a:cs typeface="Arial"/>
                        </a:rPr>
                        <a:t>2.37E-05</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a:solidFill>
                          <a:srgbClr val="000000"/>
                        </a:solidFill>
                        <a:effectLst/>
                        <a:latin typeface="Arial"/>
                        <a:cs typeface="Arial"/>
                      </a:endParaRP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161447">
                <a:tc>
                  <a:txBody>
                    <a:bodyPr/>
                    <a:lstStyle/>
                    <a:p>
                      <a:pPr algn="ctr" rtl="0" fontAlgn="b"/>
                      <a:r>
                        <a:rPr lang="en-US" sz="800" b="0" i="0" u="none" strike="noStrike">
                          <a:solidFill>
                            <a:srgbClr val="000000"/>
                          </a:solidFill>
                          <a:effectLst/>
                          <a:latin typeface="Arial"/>
                          <a:cs typeface="Arial"/>
                        </a:rPr>
                        <a:t>B</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experiment 18</a:t>
                      </a: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
                      <a:endParaRPr lang="en-US" sz="800" b="0" i="0" u="none" strike="noStrike">
                        <a:solidFill>
                          <a:srgbClr val="000000"/>
                        </a:solidFill>
                        <a:effectLst/>
                        <a:latin typeface="Arial"/>
                        <a:cs typeface="Arial"/>
                      </a:endParaRP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161447">
                <a:tc>
                  <a:txBody>
                    <a:bodyPr/>
                    <a:lstStyle/>
                    <a:p>
                      <a:pPr algn="ctr" rtl="0" fontAlgn="b"/>
                      <a:r>
                        <a:rPr lang="en-US" sz="800" b="0" i="0" u="none" strike="noStrike">
                          <a:solidFill>
                            <a:srgbClr val="000000"/>
                          </a:solidFill>
                          <a:effectLst/>
                          <a:latin typeface="Arial"/>
                          <a:cs typeface="Arial"/>
                        </a:rPr>
                        <a:t>C</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experiment 19</a:t>
                      </a: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
                      <a:endParaRPr lang="en-US" sz="800" b="0" i="0" u="none" strike="noStrike">
                        <a:solidFill>
                          <a:srgbClr val="000000"/>
                        </a:solidFill>
                        <a:effectLst/>
                        <a:latin typeface="Arial"/>
                        <a:cs typeface="Arial"/>
                      </a:endParaRP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161447">
                <a:tc>
                  <a:txBody>
                    <a:bodyPr/>
                    <a:lstStyle/>
                    <a:p>
                      <a:pPr algn="ctr" rtl="0" fontAlgn="b"/>
                      <a:r>
                        <a:rPr lang="en-US" sz="800" b="0" i="0" u="none" strike="noStrike">
                          <a:solidFill>
                            <a:srgbClr val="000000"/>
                          </a:solidFill>
                          <a:effectLst/>
                          <a:latin typeface="Arial"/>
                          <a:cs typeface="Arial"/>
                        </a:rPr>
                        <a:t>D</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experiment 20</a:t>
                      </a: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
                      <a:endParaRPr lang="en-US" sz="800" b="0" i="0" u="none" strike="noStrike">
                        <a:solidFill>
                          <a:srgbClr val="000000"/>
                        </a:solidFill>
                        <a:effectLst/>
                        <a:latin typeface="Arial"/>
                        <a:cs typeface="Arial"/>
                      </a:endParaRP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161447">
                <a:tc>
                  <a:txBody>
                    <a:bodyPr/>
                    <a:lstStyle/>
                    <a:p>
                      <a:pPr algn="ctr" rtl="0" fontAlgn="b"/>
                      <a:r>
                        <a:rPr lang="en-US" sz="800" b="0" i="0" u="none" strike="noStrike">
                          <a:solidFill>
                            <a:srgbClr val="000000"/>
                          </a:solidFill>
                          <a:effectLst/>
                          <a:latin typeface="Arial"/>
                          <a:cs typeface="Arial"/>
                        </a:rPr>
                        <a:t>E</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a:rPr>
                        <a:t>experiment 21</a:t>
                      </a: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
                      <a:endParaRPr lang="en-US" sz="800" b="0" i="0" u="none" strike="noStrike">
                        <a:solidFill>
                          <a:srgbClr val="000000"/>
                        </a:solidFill>
                        <a:effectLst/>
                        <a:latin typeface="Arial"/>
                        <a:cs typeface="Arial"/>
                      </a:endParaRP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161447">
                <a:tc>
                  <a:txBody>
                    <a:bodyPr/>
                    <a:lstStyle/>
                    <a:p>
                      <a:pPr algn="ctr" rtl="0" fontAlgn="b"/>
                      <a:r>
                        <a:rPr lang="en-US" sz="800" b="0" i="0" u="none" strike="noStrike">
                          <a:solidFill>
                            <a:srgbClr val="000000"/>
                          </a:solidFill>
                          <a:effectLst/>
                          <a:latin typeface="Arial"/>
                          <a:cs typeface="Arial"/>
                        </a:rPr>
                        <a:t>F</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a:rPr>
                        <a:t>experiment 22</a:t>
                      </a: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
                      <a:endParaRPr lang="en-US" sz="800" b="0" i="0" u="none" strike="noStrike">
                        <a:solidFill>
                          <a:srgbClr val="000000"/>
                        </a:solidFill>
                        <a:effectLst/>
                        <a:latin typeface="Arial"/>
                        <a:cs typeface="Arial"/>
                      </a:endParaRP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161447">
                <a:tc>
                  <a:txBody>
                    <a:bodyPr/>
                    <a:lstStyle/>
                    <a:p>
                      <a:pPr algn="ctr" rtl="0" fontAlgn="b"/>
                      <a:r>
                        <a:rPr lang="en-US" sz="800" b="0" i="0" u="none" strike="noStrike">
                          <a:solidFill>
                            <a:srgbClr val="000000"/>
                          </a:solidFill>
                          <a:effectLst/>
                          <a:latin typeface="Arial"/>
                          <a:cs typeface="Arial"/>
                        </a:rPr>
                        <a:t>G</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dirty="0">
                        <a:solidFill>
                          <a:srgbClr val="000000"/>
                        </a:solidFill>
                        <a:effectLst/>
                        <a:latin typeface="Arial"/>
                      </a:endParaRP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
                      <a:endParaRPr lang="en-US" sz="800" b="0" i="0" u="none" strike="noStrike">
                        <a:solidFill>
                          <a:srgbClr val="000000"/>
                        </a:solidFill>
                        <a:effectLst/>
                        <a:latin typeface="Arial"/>
                        <a:cs typeface="Arial"/>
                      </a:endParaRP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161447">
                <a:tc>
                  <a:txBody>
                    <a:bodyPr/>
                    <a:lstStyle/>
                    <a:p>
                      <a:pPr algn="ctr" rtl="0" fontAlgn="b"/>
                      <a:r>
                        <a:rPr lang="en-US" sz="800" b="0" i="0" u="none" strike="noStrike">
                          <a:solidFill>
                            <a:srgbClr val="000000"/>
                          </a:solidFill>
                          <a:effectLst/>
                          <a:latin typeface="Arial"/>
                          <a:cs typeface="Arial"/>
                        </a:rPr>
                        <a:t>H</a:t>
                      </a: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dirty="0">
                        <a:solidFill>
                          <a:srgbClr val="000000"/>
                        </a:solidFill>
                        <a:effectLst/>
                        <a:latin typeface="Arial"/>
                      </a:endParaRP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
                      <a:endParaRPr lang="en-US" sz="800" b="0" i="0" u="none" strike="noStrike" dirty="0">
                        <a:solidFill>
                          <a:srgbClr val="000000"/>
                        </a:solidFill>
                        <a:effectLst/>
                        <a:latin typeface="Arial"/>
                        <a:cs typeface="Arial"/>
                      </a:endParaRPr>
                    </a:p>
                  </a:txBody>
                  <a:tcPr marL="10484" marR="10484" marT="1048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62951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444"/>
            <a:ext cx="9144000" cy="3754874"/>
          </a:xfrm>
          <a:prstGeom prst="rect">
            <a:avLst/>
          </a:prstGeom>
          <a:noFill/>
        </p:spPr>
        <p:txBody>
          <a:bodyPr wrap="square" rtlCol="0">
            <a:spAutoFit/>
          </a:bodyPr>
          <a:lstStyle/>
          <a:p>
            <a:r>
              <a:rPr lang="en-US" sz="1400" b="1" dirty="0">
                <a:latin typeface="Arial"/>
                <a:cs typeface="Arial"/>
              </a:rPr>
              <a:t>BOTTLENECK CALCULATION</a:t>
            </a:r>
          </a:p>
          <a:p>
            <a:r>
              <a:rPr lang="en-US" sz="1400" dirty="0">
                <a:latin typeface="Arial"/>
                <a:cs typeface="Arial"/>
              </a:rPr>
              <a:t>I want ~100e6 paired end reads from a lane of a </a:t>
            </a:r>
            <a:r>
              <a:rPr lang="en-US" sz="1400" dirty="0" err="1">
                <a:latin typeface="Arial"/>
                <a:cs typeface="Arial"/>
              </a:rPr>
              <a:t>HiSeq</a:t>
            </a:r>
            <a:r>
              <a:rPr lang="en-US" sz="1400" dirty="0">
                <a:latin typeface="Arial"/>
                <a:cs typeface="Arial"/>
              </a:rPr>
              <a:t> x 1/22 samples x 1/6 </a:t>
            </a:r>
            <a:r>
              <a:rPr lang="en-US" sz="1400" dirty="0" err="1">
                <a:latin typeface="Arial"/>
                <a:cs typeface="Arial"/>
              </a:rPr>
              <a:t>subamplicons</a:t>
            </a:r>
            <a:r>
              <a:rPr lang="en-US" sz="1400" dirty="0">
                <a:latin typeface="Arial"/>
                <a:cs typeface="Arial"/>
              </a:rPr>
              <a:t> = ~0.75E6 PE reads / SA / sample</a:t>
            </a:r>
          </a:p>
          <a:p>
            <a:endParaRPr lang="en-US" sz="1400" dirty="0">
              <a:latin typeface="Arial"/>
              <a:cs typeface="Arial"/>
            </a:endParaRPr>
          </a:p>
          <a:p>
            <a:r>
              <a:rPr lang="en-US" sz="1400" dirty="0">
                <a:latin typeface="Arial"/>
                <a:cs typeface="Arial"/>
              </a:rPr>
              <a:t>(product length = primer binding region + informative sequence length + 72 bases of barcode and adaptor sequence after round 1)</a:t>
            </a:r>
          </a:p>
          <a:p>
            <a:r>
              <a:rPr lang="en-US" sz="1400" dirty="0">
                <a:latin typeface="Arial"/>
                <a:cs typeface="Arial"/>
              </a:rPr>
              <a:t>Average round 1 product length = 408 </a:t>
            </a:r>
            <a:r>
              <a:rPr lang="en-US" sz="1400" dirty="0" err="1">
                <a:latin typeface="Arial"/>
                <a:cs typeface="Arial"/>
              </a:rPr>
              <a:t>bp</a:t>
            </a:r>
            <a:endParaRPr lang="en-US" sz="1400" dirty="0">
              <a:latin typeface="Arial"/>
              <a:cs typeface="Arial"/>
            </a:endParaRPr>
          </a:p>
          <a:p>
            <a:endParaRPr lang="en-US" sz="1400" dirty="0">
              <a:latin typeface="Arial"/>
              <a:cs typeface="Arial"/>
            </a:endParaRPr>
          </a:p>
          <a:p>
            <a:r>
              <a:rPr lang="en-US" sz="1400" dirty="0">
                <a:latin typeface="Arial"/>
                <a:cs typeface="Arial"/>
              </a:rPr>
              <a:t>BOTTLENECK TO </a:t>
            </a:r>
            <a:r>
              <a:rPr lang="en-US" sz="1400" b="1" dirty="0">
                <a:solidFill>
                  <a:srgbClr val="FF0000"/>
                </a:solidFill>
                <a:latin typeface="Arial"/>
                <a:cs typeface="Arial"/>
              </a:rPr>
              <a:t>2e5</a:t>
            </a:r>
            <a:r>
              <a:rPr lang="en-US" sz="1400" dirty="0">
                <a:latin typeface="Arial"/>
                <a:cs typeface="Arial"/>
              </a:rPr>
              <a:t> barcodes per </a:t>
            </a:r>
            <a:r>
              <a:rPr lang="en-US" sz="1400" dirty="0" err="1">
                <a:latin typeface="Arial"/>
                <a:cs typeface="Arial"/>
              </a:rPr>
              <a:t>subamplicon</a:t>
            </a:r>
            <a:r>
              <a:rPr lang="en-US" sz="1400" dirty="0">
                <a:latin typeface="Arial"/>
                <a:cs typeface="Arial"/>
              </a:rPr>
              <a:t>, corresponding to ~3.8 reads per barcode</a:t>
            </a:r>
          </a:p>
          <a:p>
            <a:r>
              <a:rPr lang="en-US" sz="1400" dirty="0">
                <a:latin typeface="Arial"/>
                <a:cs typeface="Arial"/>
              </a:rPr>
              <a:t>2e5 barcodes per SA per sample = 1e5 </a:t>
            </a:r>
            <a:r>
              <a:rPr lang="en-US" sz="1400" dirty="0" err="1">
                <a:latin typeface="Arial"/>
                <a:cs typeface="Arial"/>
              </a:rPr>
              <a:t>dsDNA</a:t>
            </a:r>
            <a:r>
              <a:rPr lang="en-US" sz="1400" dirty="0">
                <a:latin typeface="Arial"/>
                <a:cs typeface="Arial"/>
              </a:rPr>
              <a:t> molecules per </a:t>
            </a:r>
            <a:r>
              <a:rPr lang="en-US" sz="1400" dirty="0" err="1">
                <a:latin typeface="Arial"/>
                <a:cs typeface="Arial"/>
              </a:rPr>
              <a:t>subamplicon</a:t>
            </a:r>
            <a:r>
              <a:rPr lang="en-US" sz="1400" dirty="0">
                <a:latin typeface="Arial"/>
                <a:cs typeface="Arial"/>
              </a:rPr>
              <a:t> per sample</a:t>
            </a:r>
          </a:p>
          <a:p>
            <a:r>
              <a:rPr lang="en-US" sz="1400" dirty="0">
                <a:latin typeface="Arial"/>
                <a:cs typeface="Arial"/>
              </a:rPr>
              <a:t>1e5 </a:t>
            </a:r>
            <a:r>
              <a:rPr lang="en-US" sz="1400" dirty="0" err="1">
                <a:latin typeface="Arial"/>
                <a:cs typeface="Arial"/>
              </a:rPr>
              <a:t>dsDNA</a:t>
            </a:r>
            <a:r>
              <a:rPr lang="en-US" sz="1400" dirty="0">
                <a:latin typeface="Arial"/>
                <a:cs typeface="Arial"/>
              </a:rPr>
              <a:t> molecules per </a:t>
            </a:r>
            <a:r>
              <a:rPr lang="en-US" sz="1400" dirty="0" err="1">
                <a:latin typeface="Arial"/>
                <a:cs typeface="Arial"/>
              </a:rPr>
              <a:t>subamplicon</a:t>
            </a:r>
            <a:r>
              <a:rPr lang="en-US" sz="1400" dirty="0">
                <a:latin typeface="Arial"/>
                <a:cs typeface="Arial"/>
              </a:rPr>
              <a:t> per sample * 6 </a:t>
            </a:r>
            <a:r>
              <a:rPr lang="en-US" sz="1400" dirty="0" err="1">
                <a:latin typeface="Arial"/>
                <a:cs typeface="Arial"/>
              </a:rPr>
              <a:t>subamplicons</a:t>
            </a:r>
            <a:r>
              <a:rPr lang="en-US" sz="1400" dirty="0">
                <a:latin typeface="Arial"/>
                <a:cs typeface="Arial"/>
              </a:rPr>
              <a:t> = 6e5 </a:t>
            </a:r>
            <a:r>
              <a:rPr lang="en-US" sz="1400" dirty="0" err="1">
                <a:latin typeface="Arial"/>
                <a:cs typeface="Arial"/>
              </a:rPr>
              <a:t>dsDNA</a:t>
            </a:r>
            <a:r>
              <a:rPr lang="en-US" sz="1400" dirty="0">
                <a:latin typeface="Arial"/>
                <a:cs typeface="Arial"/>
              </a:rPr>
              <a:t> molecules per sample </a:t>
            </a:r>
          </a:p>
          <a:p>
            <a:r>
              <a:rPr lang="en-US" sz="1400" dirty="0">
                <a:latin typeface="Arial"/>
                <a:cs typeface="Arial"/>
              </a:rPr>
              <a:t>So each round 2 PCR gets 6e5 </a:t>
            </a:r>
            <a:r>
              <a:rPr lang="en-US" sz="1400" dirty="0" err="1">
                <a:latin typeface="Arial"/>
                <a:cs typeface="Arial"/>
              </a:rPr>
              <a:t>dsDNA</a:t>
            </a:r>
            <a:r>
              <a:rPr lang="en-US" sz="1400" dirty="0">
                <a:latin typeface="Arial"/>
                <a:cs typeface="Arial"/>
              </a:rPr>
              <a:t> molecules of pooled sample = </a:t>
            </a:r>
            <a:r>
              <a:rPr lang="en-US" sz="1400" dirty="0">
                <a:solidFill>
                  <a:srgbClr val="FF0000"/>
                </a:solidFill>
                <a:latin typeface="Arial"/>
                <a:cs typeface="Arial"/>
              </a:rPr>
              <a:t>0.000264 </a:t>
            </a:r>
            <a:r>
              <a:rPr lang="en-US" sz="1400" dirty="0" err="1">
                <a:solidFill>
                  <a:srgbClr val="FF0000"/>
                </a:solidFill>
                <a:latin typeface="Arial"/>
                <a:cs typeface="Arial"/>
              </a:rPr>
              <a:t>ng</a:t>
            </a:r>
            <a:r>
              <a:rPr lang="en-US" sz="1400" dirty="0">
                <a:latin typeface="Arial"/>
                <a:cs typeface="Arial"/>
              </a:rPr>
              <a:t> of </a:t>
            </a:r>
            <a:r>
              <a:rPr lang="en-US" sz="1400" dirty="0" err="1">
                <a:latin typeface="Arial"/>
                <a:cs typeface="Arial"/>
              </a:rPr>
              <a:t>dsDNA</a:t>
            </a:r>
            <a:r>
              <a:rPr lang="en-US" sz="1400" dirty="0">
                <a:latin typeface="Arial"/>
                <a:cs typeface="Arial"/>
              </a:rPr>
              <a:t> 408 </a:t>
            </a:r>
            <a:r>
              <a:rPr lang="en-US" sz="1400" dirty="0" err="1">
                <a:latin typeface="Arial"/>
                <a:cs typeface="Arial"/>
              </a:rPr>
              <a:t>bp</a:t>
            </a:r>
            <a:r>
              <a:rPr lang="en-US" sz="1400" dirty="0">
                <a:latin typeface="Arial"/>
                <a:cs typeface="Arial"/>
              </a:rPr>
              <a:t> long</a:t>
            </a:r>
          </a:p>
          <a:p>
            <a:endParaRPr lang="en-US" sz="1400" dirty="0">
              <a:latin typeface="Arial"/>
              <a:cs typeface="Arial"/>
            </a:endParaRPr>
          </a:p>
          <a:p>
            <a:r>
              <a:rPr lang="en-US" sz="1400" dirty="0">
                <a:latin typeface="Arial"/>
                <a:cs typeface="Arial"/>
              </a:rPr>
              <a:t>This corresponds to </a:t>
            </a:r>
            <a:r>
              <a:rPr lang="en-US" sz="1400" b="1" dirty="0">
                <a:latin typeface="Arial"/>
                <a:cs typeface="Arial"/>
              </a:rPr>
              <a:t>11.14 </a:t>
            </a:r>
            <a:r>
              <a:rPr lang="en-US" sz="1400" b="1" dirty="0" err="1">
                <a:latin typeface="Arial"/>
                <a:cs typeface="Arial"/>
              </a:rPr>
              <a:t>ul</a:t>
            </a:r>
            <a:r>
              <a:rPr lang="en-US" sz="1400" b="1" dirty="0">
                <a:latin typeface="Arial"/>
                <a:cs typeface="Arial"/>
              </a:rPr>
              <a:t> </a:t>
            </a:r>
            <a:r>
              <a:rPr lang="en-US" sz="1400" dirty="0">
                <a:latin typeface="Arial"/>
                <a:cs typeface="Arial"/>
              </a:rPr>
              <a:t>of the pooled dilution in columns 5 or 11 for template in round 2</a:t>
            </a:r>
          </a:p>
          <a:p>
            <a:endParaRPr lang="en-US" sz="1400" dirty="0">
              <a:latin typeface="Arial"/>
              <a:cs typeface="Arial"/>
            </a:endParaRPr>
          </a:p>
          <a:p>
            <a:r>
              <a:rPr lang="en-US" sz="1400" dirty="0">
                <a:latin typeface="Arial"/>
                <a:cs typeface="Arial"/>
              </a:rPr>
              <a:t>***Note: I am also going to bottleneck mock-neutralized library 2 (</a:t>
            </a:r>
            <a:r>
              <a:rPr lang="en-US" sz="1400" dirty="0" err="1">
                <a:latin typeface="Arial"/>
                <a:cs typeface="Arial"/>
              </a:rPr>
              <a:t>expt</a:t>
            </a:r>
            <a:r>
              <a:rPr lang="en-US" sz="1400" dirty="0">
                <a:latin typeface="Arial"/>
                <a:cs typeface="Arial"/>
              </a:rPr>
              <a:t> 19) to 2e5 barcodes per </a:t>
            </a:r>
            <a:r>
              <a:rPr lang="en-US" sz="1400" dirty="0" err="1">
                <a:latin typeface="Arial"/>
                <a:cs typeface="Arial"/>
              </a:rPr>
              <a:t>subamplicon</a:t>
            </a:r>
            <a:r>
              <a:rPr lang="en-US" sz="1400" dirty="0">
                <a:latin typeface="Arial"/>
                <a:cs typeface="Arial"/>
              </a:rPr>
              <a:t>. I will sequence this on other lane along with WT plasmid and a couple of other samples from these experiments.</a:t>
            </a:r>
          </a:p>
        </p:txBody>
      </p:sp>
    </p:spTree>
    <p:extLst>
      <p:ext uri="{BB962C8B-B14F-4D97-AF65-F5344CB8AC3E}">
        <p14:creationId xmlns:p14="http://schemas.microsoft.com/office/powerpoint/2010/main" val="2044586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768886" y="437353"/>
          <a:ext cx="5516778" cy="5338064"/>
        </p:xfrm>
        <a:graphic>
          <a:graphicData uri="http://schemas.openxmlformats.org/drawingml/2006/table">
            <a:tbl>
              <a:tblPr/>
              <a:tblGrid>
                <a:gridCol w="1332283">
                  <a:extLst>
                    <a:ext uri="{9D8B030D-6E8A-4147-A177-3AD203B41FA5}">
                      <a16:colId xmlns:a16="http://schemas.microsoft.com/office/drawing/2014/main" val="20000"/>
                    </a:ext>
                  </a:extLst>
                </a:gridCol>
                <a:gridCol w="1332283">
                  <a:extLst>
                    <a:ext uri="{9D8B030D-6E8A-4147-A177-3AD203B41FA5}">
                      <a16:colId xmlns:a16="http://schemas.microsoft.com/office/drawing/2014/main" val="20001"/>
                    </a:ext>
                  </a:extLst>
                </a:gridCol>
                <a:gridCol w="1632516">
                  <a:extLst>
                    <a:ext uri="{9D8B030D-6E8A-4147-A177-3AD203B41FA5}">
                      <a16:colId xmlns:a16="http://schemas.microsoft.com/office/drawing/2014/main" val="20002"/>
                    </a:ext>
                  </a:extLst>
                </a:gridCol>
                <a:gridCol w="1219696">
                  <a:extLst>
                    <a:ext uri="{9D8B030D-6E8A-4147-A177-3AD203B41FA5}">
                      <a16:colId xmlns:a16="http://schemas.microsoft.com/office/drawing/2014/main" val="20003"/>
                    </a:ext>
                  </a:extLst>
                </a:gridCol>
              </a:tblGrid>
              <a:tr h="140864">
                <a:tc>
                  <a:txBody>
                    <a:bodyPr/>
                    <a:lstStyle/>
                    <a:p>
                      <a:pPr algn="ctr" rtl="0" fontAlgn="b">
                        <a:lnSpc>
                          <a:spcPct val="90000"/>
                        </a:lnSpc>
                      </a:pPr>
                      <a:r>
                        <a:rPr lang="en-US" sz="1200" b="1" i="0" u="none" strike="noStrike" dirty="0">
                          <a:solidFill>
                            <a:srgbClr val="000000"/>
                          </a:solidFill>
                          <a:effectLst/>
                          <a:latin typeface="Arial"/>
                        </a:rPr>
                        <a:t>Experiment</a:t>
                      </a:r>
                    </a:p>
                  </a:txBody>
                  <a:tcPr marL="12700" marR="12700" marT="25400" marB="25400" anchor="b">
                    <a:lnL w="12700" cap="flat" cmpd="sng" algn="ctr">
                      <a:solidFill>
                        <a:scrgbClr r="0" g="0" b="0"/>
                      </a:solidFill>
                      <a:prstDash val="solid"/>
                      <a:round/>
                      <a:headEnd type="none" w="med" len="med"/>
                      <a:tailEnd type="none" w="med" len="med"/>
                    </a:lnL>
                    <a:lnR>
                      <a:noFill/>
                    </a:lnR>
                    <a:lnT w="12700" cap="flat" cmpd="sng" algn="ctr">
                      <a:solidFill>
                        <a:scrgbClr r="0" g="0" b="0"/>
                      </a:solidFill>
                      <a:prstDash val="solid"/>
                      <a:round/>
                      <a:headEnd type="none" w="med" len="med"/>
                      <a:tailEnd type="none" w="med" len="med"/>
                    </a:lnT>
                    <a:lnB>
                      <a:noFill/>
                    </a:lnB>
                  </a:tcPr>
                </a:tc>
                <a:tc>
                  <a:txBody>
                    <a:bodyPr/>
                    <a:lstStyle/>
                    <a:p>
                      <a:pPr algn="ctr" rtl="0" fontAlgn="b">
                        <a:lnSpc>
                          <a:spcPct val="90000"/>
                        </a:lnSpc>
                      </a:pPr>
                      <a:r>
                        <a:rPr lang="en-US" sz="1200" b="1" i="0" u="none" strike="noStrike">
                          <a:solidFill>
                            <a:srgbClr val="000000"/>
                          </a:solidFill>
                          <a:effectLst/>
                          <a:latin typeface="Arial"/>
                        </a:rPr>
                        <a:t>Round2Index</a:t>
                      </a:r>
                    </a:p>
                  </a:txBody>
                  <a:tcPr marL="12700" marR="12700" marT="25400" marB="25400" anchor="b">
                    <a:lnL>
                      <a:noFill/>
                    </a:lnL>
                    <a:lnR>
                      <a:noFill/>
                    </a:lnR>
                    <a:lnT w="12700" cap="flat" cmpd="sng" algn="ctr">
                      <a:solidFill>
                        <a:scrgbClr r="0" g="0" b="0"/>
                      </a:solidFill>
                      <a:prstDash val="solid"/>
                      <a:round/>
                      <a:headEnd type="none" w="med" len="med"/>
                      <a:tailEnd type="none" w="med" len="med"/>
                    </a:lnT>
                    <a:lnB>
                      <a:noFill/>
                    </a:lnB>
                  </a:tcPr>
                </a:tc>
                <a:tc>
                  <a:txBody>
                    <a:bodyPr/>
                    <a:lstStyle/>
                    <a:p>
                      <a:pPr algn="ctr" rtl="0" fontAlgn="b">
                        <a:lnSpc>
                          <a:spcPct val="90000"/>
                        </a:lnSpc>
                      </a:pPr>
                      <a:r>
                        <a:rPr lang="en-US" sz="1200" b="1" i="0" u="none" strike="noStrike">
                          <a:solidFill>
                            <a:srgbClr val="000000"/>
                          </a:solidFill>
                          <a:effectLst/>
                          <a:latin typeface="Arial"/>
                        </a:rPr>
                        <a:t>Illumina barcode</a:t>
                      </a:r>
                    </a:p>
                  </a:txBody>
                  <a:tcPr marL="12700" marR="12700" marT="25400" marB="25400" anchor="b">
                    <a:lnL>
                      <a:noFill/>
                    </a:lnL>
                    <a:lnR>
                      <a:noFill/>
                    </a:lnR>
                    <a:lnT w="12700" cap="flat" cmpd="sng" algn="ctr">
                      <a:solidFill>
                        <a:scrgbClr r="0" g="0" b="0"/>
                      </a:solidFill>
                      <a:prstDash val="solid"/>
                      <a:round/>
                      <a:headEnd type="none" w="med" len="med"/>
                      <a:tailEnd type="none" w="med" len="med"/>
                    </a:lnT>
                    <a:lnB>
                      <a:noFill/>
                    </a:lnB>
                  </a:tcPr>
                </a:tc>
                <a:tc>
                  <a:txBody>
                    <a:bodyPr/>
                    <a:lstStyle/>
                    <a:p>
                      <a:pPr algn="ctr" rtl="0" fontAlgn="b">
                        <a:lnSpc>
                          <a:spcPct val="90000"/>
                        </a:lnSpc>
                      </a:pPr>
                      <a:r>
                        <a:rPr lang="en-US" sz="1200" b="1" i="0" u="none" strike="noStrike">
                          <a:solidFill>
                            <a:srgbClr val="000000"/>
                          </a:solidFill>
                          <a:effectLst/>
                          <a:latin typeface="Arial"/>
                        </a:rPr>
                        <a:t>Sequence</a:t>
                      </a:r>
                    </a:p>
                  </a:txBody>
                  <a:tcPr marL="12700" marR="12700" marT="25400" marB="25400" anchor="b">
                    <a:lnL>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tcPr>
                </a:tc>
                <a:extLst>
                  <a:ext uri="{0D108BD9-81ED-4DB2-BD59-A6C34878D82A}">
                    <a16:rowId xmlns:a16="http://schemas.microsoft.com/office/drawing/2014/main" val="10000"/>
                  </a:ext>
                </a:extLst>
              </a:tr>
              <a:tr h="140864">
                <a:tc>
                  <a:txBody>
                    <a:bodyPr/>
                    <a:lstStyle/>
                    <a:p>
                      <a:pPr algn="ctr" rtl="0" fontAlgn="b">
                        <a:lnSpc>
                          <a:spcPct val="90000"/>
                        </a:lnSpc>
                      </a:pPr>
                      <a:r>
                        <a:rPr lang="en-US" sz="1200" b="0" i="0" u="none" strike="noStrike" dirty="0">
                          <a:solidFill>
                            <a:srgbClr val="000000"/>
                          </a:solidFill>
                          <a:effectLst/>
                          <a:latin typeface="Arial"/>
                        </a:rPr>
                        <a:t>experiment 1</a:t>
                      </a:r>
                    </a:p>
                  </a:txBody>
                  <a:tcPr marL="12700" marR="12700" marT="25400" marB="2540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ctr" rtl="0" fontAlgn="b"/>
                      <a:r>
                        <a:rPr lang="en-US" sz="1200" b="0" i="0" u="none" strike="noStrike" dirty="0">
                          <a:solidFill>
                            <a:srgbClr val="000000"/>
                          </a:solidFill>
                          <a:effectLst/>
                          <a:latin typeface="Arial"/>
                          <a:cs typeface="Arial"/>
                        </a:rPr>
                        <a:t>NF01</a:t>
                      </a:r>
                    </a:p>
                  </a:txBody>
                  <a:tcPr marL="12700" marR="12700" marT="25400" marB="25400" anchor="ctr">
                    <a:lnL>
                      <a:noFill/>
                    </a:lnL>
                    <a:lnR>
                      <a:noFill/>
                    </a:lnR>
                    <a:lnT>
                      <a:noFill/>
                    </a:lnT>
                    <a:lnB>
                      <a:noFill/>
                    </a:lnB>
                  </a:tcPr>
                </a:tc>
                <a:tc>
                  <a:txBody>
                    <a:bodyPr/>
                    <a:lstStyle/>
                    <a:p>
                      <a:pPr algn="ctr" rtl="0" fontAlgn="b">
                        <a:lnSpc>
                          <a:spcPct val="90000"/>
                        </a:lnSpc>
                      </a:pPr>
                      <a:r>
                        <a:rPr lang="en-US" sz="1200" b="0" i="0" u="none" strike="noStrike" dirty="0" err="1">
                          <a:solidFill>
                            <a:srgbClr val="000000"/>
                          </a:solidFill>
                          <a:effectLst/>
                          <a:latin typeface="Arial"/>
                          <a:cs typeface="Arial"/>
                        </a:rPr>
                        <a:t>Illumina</a:t>
                      </a:r>
                      <a:r>
                        <a:rPr lang="en-US" sz="1200" b="0" i="0" u="none" strike="noStrike" dirty="0">
                          <a:solidFill>
                            <a:srgbClr val="000000"/>
                          </a:solidFill>
                          <a:effectLst/>
                          <a:latin typeface="Arial"/>
                          <a:cs typeface="Arial"/>
                        </a:rPr>
                        <a:t> 2</a:t>
                      </a:r>
                    </a:p>
                  </a:txBody>
                  <a:tcPr marL="12700" marR="12700" marT="25400" marB="25400" anchor="ctr">
                    <a:lnL>
                      <a:noFill/>
                    </a:lnL>
                    <a:lnR>
                      <a:noFill/>
                    </a:lnR>
                    <a:lnT>
                      <a:noFill/>
                    </a:lnT>
                    <a:lnB>
                      <a:noFill/>
                    </a:lnB>
                  </a:tcPr>
                </a:tc>
                <a:tc>
                  <a:txBody>
                    <a:bodyPr/>
                    <a:lstStyle/>
                    <a:p>
                      <a:pPr algn="ctr" rtl="0" fontAlgn="b">
                        <a:lnSpc>
                          <a:spcPct val="90000"/>
                        </a:lnSpc>
                      </a:pPr>
                      <a:r>
                        <a:rPr lang="en-US" sz="1200" b="0" i="0" u="none" strike="noStrike">
                          <a:solidFill>
                            <a:srgbClr val="000000"/>
                          </a:solidFill>
                          <a:effectLst/>
                          <a:latin typeface="Arial"/>
                          <a:cs typeface="Arial"/>
                        </a:rPr>
                        <a:t>CGATGT</a:t>
                      </a:r>
                    </a:p>
                  </a:txBody>
                  <a:tcPr marL="12700" marR="12700" marT="12700" marB="0" anchor="ctr">
                    <a:lnL>
                      <a:noFill/>
                    </a:lnL>
                    <a:lnR w="12700" cap="flat" cmpd="sng" algn="ctr">
                      <a:solidFill>
                        <a:scrgbClr r="0" g="0" b="0"/>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140864">
                <a:tc>
                  <a:txBody>
                    <a:bodyPr/>
                    <a:lstStyle/>
                    <a:p>
                      <a:pPr algn="ctr" rtl="0" fontAlgn="b">
                        <a:lnSpc>
                          <a:spcPct val="90000"/>
                        </a:lnSpc>
                      </a:pPr>
                      <a:r>
                        <a:rPr lang="en-US" sz="1200" b="0" i="0" u="none" strike="noStrike" dirty="0">
                          <a:solidFill>
                            <a:srgbClr val="000000"/>
                          </a:solidFill>
                          <a:effectLst/>
                          <a:latin typeface="Arial"/>
                        </a:rPr>
                        <a:t>experiment 2</a:t>
                      </a:r>
                    </a:p>
                  </a:txBody>
                  <a:tcPr marL="12700" marR="12700" marT="25400" marB="2540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ctr" rtl="0" fontAlgn="b"/>
                      <a:r>
                        <a:rPr lang="en-US" sz="1200" b="0" i="0" u="none" strike="noStrike" dirty="0">
                          <a:solidFill>
                            <a:srgbClr val="000000"/>
                          </a:solidFill>
                          <a:effectLst/>
                          <a:latin typeface="Arial"/>
                          <a:cs typeface="Arial"/>
                        </a:rPr>
                        <a:t>NF03</a:t>
                      </a:r>
                    </a:p>
                  </a:txBody>
                  <a:tcPr marL="12700" marR="12700" marT="25400" marB="25400" anchor="ctr">
                    <a:lnL>
                      <a:noFill/>
                    </a:lnL>
                    <a:lnR>
                      <a:noFill/>
                    </a:lnR>
                    <a:lnT>
                      <a:noFill/>
                    </a:lnT>
                    <a:lnB>
                      <a:noFill/>
                    </a:lnB>
                  </a:tcPr>
                </a:tc>
                <a:tc>
                  <a:txBody>
                    <a:bodyPr/>
                    <a:lstStyle/>
                    <a:p>
                      <a:pPr algn="ctr" rtl="0" fontAlgn="b">
                        <a:lnSpc>
                          <a:spcPct val="90000"/>
                        </a:lnSpc>
                      </a:pPr>
                      <a:r>
                        <a:rPr lang="en-US" sz="1200" b="0" i="0" u="none" strike="noStrike" dirty="0" err="1">
                          <a:solidFill>
                            <a:srgbClr val="000000"/>
                          </a:solidFill>
                          <a:effectLst/>
                          <a:latin typeface="Arial"/>
                          <a:cs typeface="Arial"/>
                        </a:rPr>
                        <a:t>Illumina</a:t>
                      </a:r>
                      <a:r>
                        <a:rPr lang="en-US" sz="1200" b="0" i="0" u="none" strike="noStrike" dirty="0">
                          <a:solidFill>
                            <a:srgbClr val="000000"/>
                          </a:solidFill>
                          <a:effectLst/>
                          <a:latin typeface="Arial"/>
                          <a:cs typeface="Arial"/>
                        </a:rPr>
                        <a:t> 5</a:t>
                      </a:r>
                    </a:p>
                  </a:txBody>
                  <a:tcPr marL="12700" marR="12700" marT="25400" marB="25400" anchor="ctr">
                    <a:lnL>
                      <a:noFill/>
                    </a:lnL>
                    <a:lnR>
                      <a:noFill/>
                    </a:lnR>
                    <a:lnT>
                      <a:noFill/>
                    </a:lnT>
                    <a:lnB>
                      <a:noFill/>
                    </a:lnB>
                  </a:tcPr>
                </a:tc>
                <a:tc>
                  <a:txBody>
                    <a:bodyPr/>
                    <a:lstStyle/>
                    <a:p>
                      <a:pPr algn="ctr" rtl="0" fontAlgn="b">
                        <a:lnSpc>
                          <a:spcPct val="90000"/>
                        </a:lnSpc>
                      </a:pPr>
                      <a:r>
                        <a:rPr lang="en-US" sz="1200" b="0" i="0" u="none" strike="noStrike">
                          <a:solidFill>
                            <a:srgbClr val="000000"/>
                          </a:solidFill>
                          <a:effectLst/>
                          <a:latin typeface="Arial"/>
                          <a:cs typeface="Arial"/>
                        </a:rPr>
                        <a:t>ACAGTG</a:t>
                      </a:r>
                    </a:p>
                  </a:txBody>
                  <a:tcPr marL="12700" marR="12700" marT="12700" marB="0" anchor="ctr">
                    <a:lnL>
                      <a:noFill/>
                    </a:lnL>
                    <a:lnR w="12700" cap="flat" cmpd="sng" algn="ctr">
                      <a:solidFill>
                        <a:scrgbClr r="0" g="0" b="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140864">
                <a:tc>
                  <a:txBody>
                    <a:bodyPr/>
                    <a:lstStyle/>
                    <a:p>
                      <a:pPr algn="ctr" rtl="0" fontAlgn="b">
                        <a:lnSpc>
                          <a:spcPct val="90000"/>
                        </a:lnSpc>
                      </a:pPr>
                      <a:r>
                        <a:rPr lang="en-US" sz="1200" b="0" i="0" u="none" strike="noStrike" dirty="0">
                          <a:solidFill>
                            <a:srgbClr val="000000"/>
                          </a:solidFill>
                          <a:effectLst/>
                          <a:latin typeface="Arial"/>
                        </a:rPr>
                        <a:t>experiment 3</a:t>
                      </a:r>
                    </a:p>
                  </a:txBody>
                  <a:tcPr marL="12700" marR="12700" marT="25400" marB="2540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ctr" rtl="0" fontAlgn="b"/>
                      <a:r>
                        <a:rPr lang="en-US" sz="1200" b="0" i="0" u="none" strike="noStrike" dirty="0">
                          <a:solidFill>
                            <a:srgbClr val="000000"/>
                          </a:solidFill>
                          <a:effectLst/>
                          <a:latin typeface="Arial"/>
                          <a:cs typeface="Arial"/>
                        </a:rPr>
                        <a:t>NF08</a:t>
                      </a:r>
                    </a:p>
                  </a:txBody>
                  <a:tcPr marL="12700" marR="12700" marT="25400" marB="25400" anchor="ctr">
                    <a:lnL>
                      <a:noFill/>
                    </a:lnL>
                    <a:lnR>
                      <a:noFill/>
                    </a:lnR>
                    <a:lnT>
                      <a:noFill/>
                    </a:lnT>
                    <a:lnB>
                      <a:noFill/>
                    </a:lnB>
                  </a:tcPr>
                </a:tc>
                <a:tc>
                  <a:txBody>
                    <a:bodyPr/>
                    <a:lstStyle/>
                    <a:p>
                      <a:pPr algn="ctr" rtl="0" fontAlgn="b">
                        <a:lnSpc>
                          <a:spcPct val="90000"/>
                        </a:lnSpc>
                      </a:pPr>
                      <a:r>
                        <a:rPr lang="en-US" sz="1200" b="0" i="0" u="none" strike="noStrike" dirty="0" err="1">
                          <a:solidFill>
                            <a:srgbClr val="000000"/>
                          </a:solidFill>
                          <a:effectLst/>
                          <a:latin typeface="Arial"/>
                          <a:cs typeface="Arial"/>
                        </a:rPr>
                        <a:t>Illumina</a:t>
                      </a:r>
                      <a:r>
                        <a:rPr lang="en-US" sz="1200" b="0" i="0" u="none" strike="noStrike" dirty="0">
                          <a:solidFill>
                            <a:srgbClr val="000000"/>
                          </a:solidFill>
                          <a:effectLst/>
                          <a:latin typeface="Arial"/>
                          <a:cs typeface="Arial"/>
                        </a:rPr>
                        <a:t> 3</a:t>
                      </a:r>
                    </a:p>
                  </a:txBody>
                  <a:tcPr marL="12700" marR="12700" marT="25400" marB="25400" anchor="ctr">
                    <a:lnL>
                      <a:noFill/>
                    </a:lnL>
                    <a:lnR>
                      <a:noFill/>
                    </a:lnR>
                    <a:lnT>
                      <a:noFill/>
                    </a:lnT>
                    <a:lnB>
                      <a:noFill/>
                    </a:lnB>
                  </a:tcPr>
                </a:tc>
                <a:tc>
                  <a:txBody>
                    <a:bodyPr/>
                    <a:lstStyle/>
                    <a:p>
                      <a:pPr algn="ctr" rtl="0" fontAlgn="b">
                        <a:lnSpc>
                          <a:spcPct val="90000"/>
                        </a:lnSpc>
                      </a:pPr>
                      <a:r>
                        <a:rPr lang="en-US" sz="1200" b="0" i="0" u="none" strike="noStrike">
                          <a:solidFill>
                            <a:srgbClr val="000000"/>
                          </a:solidFill>
                          <a:effectLst/>
                          <a:latin typeface="Arial"/>
                          <a:cs typeface="Arial"/>
                        </a:rPr>
                        <a:t>TTAGGC</a:t>
                      </a:r>
                    </a:p>
                  </a:txBody>
                  <a:tcPr marL="12700" marR="12700" marT="12700" marB="0" anchor="ctr">
                    <a:lnL>
                      <a:noFill/>
                    </a:lnL>
                    <a:lnR w="12700" cap="flat" cmpd="sng" algn="ctr">
                      <a:solidFill>
                        <a:scrgbClr r="0" g="0" b="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140864">
                <a:tc>
                  <a:txBody>
                    <a:bodyPr/>
                    <a:lstStyle/>
                    <a:p>
                      <a:pPr algn="ctr" rtl="0" fontAlgn="b">
                        <a:lnSpc>
                          <a:spcPct val="90000"/>
                        </a:lnSpc>
                      </a:pPr>
                      <a:r>
                        <a:rPr lang="en-US" sz="1200" b="0" i="0" u="none" strike="noStrike" dirty="0">
                          <a:solidFill>
                            <a:srgbClr val="000000"/>
                          </a:solidFill>
                          <a:effectLst/>
                          <a:latin typeface="Arial"/>
                        </a:rPr>
                        <a:t>experiment 4</a:t>
                      </a:r>
                    </a:p>
                  </a:txBody>
                  <a:tcPr marL="12700" marR="12700" marT="25400" marB="2540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ctr" rtl="0" fontAlgn="b"/>
                      <a:r>
                        <a:rPr lang="en-US" sz="1200" b="0" i="0" u="none" strike="noStrike" dirty="0">
                          <a:solidFill>
                            <a:srgbClr val="000000"/>
                          </a:solidFill>
                          <a:effectLst/>
                          <a:latin typeface="Arial"/>
                          <a:cs typeface="Arial"/>
                        </a:rPr>
                        <a:t>NF09</a:t>
                      </a:r>
                    </a:p>
                  </a:txBody>
                  <a:tcPr marL="12700" marR="12700" marT="25400" marB="25400" anchor="ctr">
                    <a:lnL>
                      <a:noFill/>
                    </a:lnL>
                    <a:lnR>
                      <a:noFill/>
                    </a:lnR>
                    <a:lnT>
                      <a:noFill/>
                    </a:lnT>
                    <a:lnB>
                      <a:noFill/>
                    </a:lnB>
                  </a:tcPr>
                </a:tc>
                <a:tc>
                  <a:txBody>
                    <a:bodyPr/>
                    <a:lstStyle/>
                    <a:p>
                      <a:pPr algn="ctr" rtl="0" fontAlgn="b">
                        <a:lnSpc>
                          <a:spcPct val="90000"/>
                        </a:lnSpc>
                      </a:pPr>
                      <a:r>
                        <a:rPr lang="en-US" sz="1200" b="0" i="0" u="none" strike="noStrike" dirty="0" err="1">
                          <a:solidFill>
                            <a:srgbClr val="000000"/>
                          </a:solidFill>
                          <a:effectLst/>
                          <a:latin typeface="Arial"/>
                          <a:cs typeface="Arial"/>
                        </a:rPr>
                        <a:t>Illumina</a:t>
                      </a:r>
                      <a:r>
                        <a:rPr lang="en-US" sz="1200" b="0" i="0" u="none" strike="noStrike" dirty="0">
                          <a:solidFill>
                            <a:srgbClr val="000000"/>
                          </a:solidFill>
                          <a:effectLst/>
                          <a:latin typeface="Arial"/>
                          <a:cs typeface="Arial"/>
                        </a:rPr>
                        <a:t> 8</a:t>
                      </a:r>
                    </a:p>
                  </a:txBody>
                  <a:tcPr marL="12700" marR="12700" marT="25400" marB="25400" anchor="ctr">
                    <a:lnL>
                      <a:noFill/>
                    </a:lnL>
                    <a:lnR>
                      <a:noFill/>
                    </a:lnR>
                    <a:lnT>
                      <a:noFill/>
                    </a:lnT>
                    <a:lnB>
                      <a:noFill/>
                    </a:lnB>
                  </a:tcPr>
                </a:tc>
                <a:tc>
                  <a:txBody>
                    <a:bodyPr/>
                    <a:lstStyle/>
                    <a:p>
                      <a:pPr algn="ctr" rtl="0" fontAlgn="b">
                        <a:lnSpc>
                          <a:spcPct val="90000"/>
                        </a:lnSpc>
                      </a:pPr>
                      <a:r>
                        <a:rPr lang="en-US" sz="1200" b="0" i="0" u="none" strike="noStrike" dirty="0">
                          <a:solidFill>
                            <a:srgbClr val="000000"/>
                          </a:solidFill>
                          <a:effectLst/>
                          <a:latin typeface="Arial"/>
                          <a:cs typeface="Arial"/>
                        </a:rPr>
                        <a:t>ACTTGA</a:t>
                      </a:r>
                    </a:p>
                  </a:txBody>
                  <a:tcPr marL="12700" marR="12700" marT="12700" marB="0" anchor="ctr">
                    <a:lnL>
                      <a:noFill/>
                    </a:lnL>
                    <a:lnR w="12700" cap="flat" cmpd="sng" algn="ctr">
                      <a:solidFill>
                        <a:scrgbClr r="0" g="0" b="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140864">
                <a:tc>
                  <a:txBody>
                    <a:bodyPr/>
                    <a:lstStyle/>
                    <a:p>
                      <a:pPr algn="ctr" rtl="0" fontAlgn="b">
                        <a:lnSpc>
                          <a:spcPct val="90000"/>
                        </a:lnSpc>
                      </a:pPr>
                      <a:r>
                        <a:rPr lang="en-US" sz="1200" b="0" i="0" u="none" strike="noStrike" dirty="0">
                          <a:solidFill>
                            <a:srgbClr val="000000"/>
                          </a:solidFill>
                          <a:effectLst/>
                          <a:latin typeface="Arial"/>
                        </a:rPr>
                        <a:t>experiment 5</a:t>
                      </a:r>
                    </a:p>
                  </a:txBody>
                  <a:tcPr marL="12700" marR="12700" marT="25400" marB="2540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ctr" rtl="0" fontAlgn="b"/>
                      <a:r>
                        <a:rPr lang="en-US" sz="1200" b="0" i="0" u="none" strike="noStrike">
                          <a:solidFill>
                            <a:srgbClr val="000000"/>
                          </a:solidFill>
                          <a:effectLst/>
                          <a:latin typeface="Arial"/>
                          <a:cs typeface="Arial"/>
                        </a:rPr>
                        <a:t>NF10</a:t>
                      </a:r>
                    </a:p>
                  </a:txBody>
                  <a:tcPr marL="12700" marR="12700" marT="25400" marB="25400" anchor="ctr">
                    <a:lnL>
                      <a:noFill/>
                    </a:lnL>
                    <a:lnR>
                      <a:noFill/>
                    </a:lnR>
                    <a:lnT>
                      <a:noFill/>
                    </a:lnT>
                    <a:lnB>
                      <a:noFill/>
                    </a:lnB>
                  </a:tcPr>
                </a:tc>
                <a:tc>
                  <a:txBody>
                    <a:bodyPr/>
                    <a:lstStyle/>
                    <a:p>
                      <a:pPr algn="ctr" rtl="0" fontAlgn="b">
                        <a:lnSpc>
                          <a:spcPct val="90000"/>
                        </a:lnSpc>
                      </a:pPr>
                      <a:r>
                        <a:rPr lang="en-US" sz="1200" b="0" i="0" u="none" strike="noStrike" dirty="0" err="1">
                          <a:solidFill>
                            <a:srgbClr val="000000"/>
                          </a:solidFill>
                          <a:effectLst/>
                          <a:latin typeface="Arial"/>
                          <a:cs typeface="Arial"/>
                        </a:rPr>
                        <a:t>Illumina</a:t>
                      </a:r>
                      <a:r>
                        <a:rPr lang="en-US" sz="1200" b="0" i="0" u="none" strike="noStrike" dirty="0">
                          <a:solidFill>
                            <a:srgbClr val="000000"/>
                          </a:solidFill>
                          <a:effectLst/>
                          <a:latin typeface="Arial"/>
                          <a:cs typeface="Arial"/>
                        </a:rPr>
                        <a:t> 9</a:t>
                      </a:r>
                    </a:p>
                  </a:txBody>
                  <a:tcPr marL="12700" marR="12700" marT="25400" marB="25400" anchor="ctr">
                    <a:lnL>
                      <a:noFill/>
                    </a:lnL>
                    <a:lnR>
                      <a:noFill/>
                    </a:lnR>
                    <a:lnT>
                      <a:noFill/>
                    </a:lnT>
                    <a:lnB>
                      <a:noFill/>
                    </a:lnB>
                  </a:tcPr>
                </a:tc>
                <a:tc>
                  <a:txBody>
                    <a:bodyPr/>
                    <a:lstStyle/>
                    <a:p>
                      <a:pPr algn="ctr" rtl="0" fontAlgn="b">
                        <a:lnSpc>
                          <a:spcPct val="90000"/>
                        </a:lnSpc>
                      </a:pPr>
                      <a:r>
                        <a:rPr lang="en-US" sz="1200" b="0" i="0" u="none" strike="noStrike">
                          <a:solidFill>
                            <a:srgbClr val="000000"/>
                          </a:solidFill>
                          <a:effectLst/>
                          <a:latin typeface="Arial"/>
                          <a:cs typeface="Arial"/>
                        </a:rPr>
                        <a:t>GATCAG</a:t>
                      </a:r>
                    </a:p>
                  </a:txBody>
                  <a:tcPr marL="12700" marR="12700" marT="12700" marB="0" anchor="ctr">
                    <a:lnL>
                      <a:noFill/>
                    </a:lnL>
                    <a:lnR w="12700" cap="flat" cmpd="sng" algn="ctr">
                      <a:solidFill>
                        <a:scrgbClr r="0" g="0" b="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140864">
                <a:tc>
                  <a:txBody>
                    <a:bodyPr/>
                    <a:lstStyle/>
                    <a:p>
                      <a:pPr algn="ctr" rtl="0" fontAlgn="b">
                        <a:lnSpc>
                          <a:spcPct val="90000"/>
                        </a:lnSpc>
                      </a:pPr>
                      <a:r>
                        <a:rPr lang="en-US" sz="1200" b="0" i="0" u="none" strike="noStrike" dirty="0">
                          <a:solidFill>
                            <a:srgbClr val="000000"/>
                          </a:solidFill>
                          <a:effectLst/>
                          <a:latin typeface="Arial"/>
                        </a:rPr>
                        <a:t>experiment 6</a:t>
                      </a:r>
                    </a:p>
                  </a:txBody>
                  <a:tcPr marL="12700" marR="12700" marT="25400" marB="2540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ctr" rtl="0" fontAlgn="b"/>
                      <a:r>
                        <a:rPr lang="en-US" sz="1200" b="0" i="0" u="none" strike="noStrike">
                          <a:solidFill>
                            <a:srgbClr val="000000"/>
                          </a:solidFill>
                          <a:effectLst/>
                          <a:latin typeface="Arial"/>
                          <a:cs typeface="Arial"/>
                        </a:rPr>
                        <a:t>NF11</a:t>
                      </a:r>
                    </a:p>
                  </a:txBody>
                  <a:tcPr marL="12700" marR="12700" marT="25400" marB="25400" anchor="ctr">
                    <a:lnL>
                      <a:noFill/>
                    </a:lnL>
                    <a:lnR>
                      <a:noFill/>
                    </a:lnR>
                    <a:lnT>
                      <a:noFill/>
                    </a:lnT>
                    <a:lnB>
                      <a:noFill/>
                    </a:lnB>
                  </a:tcPr>
                </a:tc>
                <a:tc>
                  <a:txBody>
                    <a:bodyPr/>
                    <a:lstStyle/>
                    <a:p>
                      <a:pPr algn="ctr" rtl="0" fontAlgn="b">
                        <a:lnSpc>
                          <a:spcPct val="90000"/>
                        </a:lnSpc>
                      </a:pPr>
                      <a:r>
                        <a:rPr lang="en-US" sz="1200" b="0" i="0" u="none" strike="noStrike" dirty="0" err="1">
                          <a:solidFill>
                            <a:srgbClr val="000000"/>
                          </a:solidFill>
                          <a:effectLst/>
                          <a:latin typeface="Arial"/>
                          <a:cs typeface="Arial"/>
                        </a:rPr>
                        <a:t>Illumina</a:t>
                      </a:r>
                      <a:r>
                        <a:rPr lang="en-US" sz="1200" b="0" i="0" u="none" strike="noStrike" dirty="0">
                          <a:solidFill>
                            <a:srgbClr val="000000"/>
                          </a:solidFill>
                          <a:effectLst/>
                          <a:latin typeface="Arial"/>
                          <a:cs typeface="Arial"/>
                        </a:rPr>
                        <a:t> 10</a:t>
                      </a:r>
                    </a:p>
                  </a:txBody>
                  <a:tcPr marL="12700" marR="12700" marT="25400" marB="25400" anchor="ctr">
                    <a:lnL>
                      <a:noFill/>
                    </a:lnL>
                    <a:lnR>
                      <a:noFill/>
                    </a:lnR>
                    <a:lnT>
                      <a:noFill/>
                    </a:lnT>
                    <a:lnB>
                      <a:noFill/>
                    </a:lnB>
                  </a:tcPr>
                </a:tc>
                <a:tc>
                  <a:txBody>
                    <a:bodyPr/>
                    <a:lstStyle/>
                    <a:p>
                      <a:pPr algn="ctr" rtl="0" fontAlgn="b">
                        <a:lnSpc>
                          <a:spcPct val="90000"/>
                        </a:lnSpc>
                      </a:pPr>
                      <a:r>
                        <a:rPr lang="en-US" sz="1200" b="0" i="0" u="none" strike="noStrike" dirty="0">
                          <a:solidFill>
                            <a:srgbClr val="000000"/>
                          </a:solidFill>
                          <a:effectLst/>
                          <a:latin typeface="Arial"/>
                          <a:cs typeface="Arial"/>
                        </a:rPr>
                        <a:t>TAGCTT</a:t>
                      </a:r>
                    </a:p>
                  </a:txBody>
                  <a:tcPr marL="12700" marR="12700" marT="12700" marB="0" anchor="ctr">
                    <a:lnL>
                      <a:noFill/>
                    </a:lnL>
                    <a:lnR w="12700" cap="flat" cmpd="sng" algn="ctr">
                      <a:solidFill>
                        <a:scrgbClr r="0" g="0" b="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140864">
                <a:tc>
                  <a:txBody>
                    <a:bodyPr/>
                    <a:lstStyle/>
                    <a:p>
                      <a:pPr algn="ctr" rtl="0" fontAlgn="b">
                        <a:lnSpc>
                          <a:spcPct val="90000"/>
                        </a:lnSpc>
                      </a:pPr>
                      <a:r>
                        <a:rPr lang="en-US" sz="1200" b="0" i="0" u="none" strike="noStrike" dirty="0">
                          <a:solidFill>
                            <a:srgbClr val="000000"/>
                          </a:solidFill>
                          <a:effectLst/>
                          <a:latin typeface="Arial"/>
                        </a:rPr>
                        <a:t>experiment 7</a:t>
                      </a:r>
                    </a:p>
                  </a:txBody>
                  <a:tcPr marL="12700" marR="12700" marT="25400" marB="2540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ctr" rtl="0" fontAlgn="b"/>
                      <a:r>
                        <a:rPr lang="is-IS" sz="1200" b="0" i="0" u="none" strike="noStrike" dirty="0">
                          <a:solidFill>
                            <a:srgbClr val="000000"/>
                          </a:solidFill>
                          <a:effectLst/>
                          <a:latin typeface="Arial"/>
                          <a:cs typeface="Arial"/>
                        </a:rPr>
                        <a:t>TS22</a:t>
                      </a:r>
                    </a:p>
                  </a:txBody>
                  <a:tcPr marL="12700" marR="12700" marT="25400" marB="25400" anchor="ctr">
                    <a:lnL>
                      <a:noFill/>
                    </a:lnL>
                    <a:lnR>
                      <a:noFill/>
                    </a:lnR>
                    <a:lnT>
                      <a:noFill/>
                    </a:lnT>
                    <a:lnB>
                      <a:noFill/>
                    </a:lnB>
                  </a:tcPr>
                </a:tc>
                <a:tc>
                  <a:txBody>
                    <a:bodyPr/>
                    <a:lstStyle/>
                    <a:p>
                      <a:pPr algn="ctr" rtl="0" fontAlgn="b">
                        <a:lnSpc>
                          <a:spcPct val="90000"/>
                        </a:lnSpc>
                      </a:pPr>
                      <a:r>
                        <a:rPr lang="en-US" sz="1200" b="0" i="0" u="none" strike="noStrike" dirty="0" err="1">
                          <a:solidFill>
                            <a:srgbClr val="000000"/>
                          </a:solidFill>
                          <a:effectLst/>
                          <a:latin typeface="Arial"/>
                          <a:cs typeface="Arial"/>
                        </a:rPr>
                        <a:t>Illumina</a:t>
                      </a:r>
                      <a:r>
                        <a:rPr lang="en-US" sz="1200" b="0" i="0" u="none" strike="noStrike" dirty="0">
                          <a:solidFill>
                            <a:srgbClr val="000000"/>
                          </a:solidFill>
                          <a:effectLst/>
                          <a:latin typeface="Arial"/>
                          <a:cs typeface="Arial"/>
                        </a:rPr>
                        <a:t> 22</a:t>
                      </a:r>
                    </a:p>
                  </a:txBody>
                  <a:tcPr marL="12700" marR="12700" marT="25400" marB="25400" anchor="ctr">
                    <a:lnL>
                      <a:noFill/>
                    </a:lnL>
                    <a:lnR>
                      <a:noFill/>
                    </a:lnR>
                    <a:lnT>
                      <a:noFill/>
                    </a:lnT>
                    <a:lnB>
                      <a:noFill/>
                    </a:lnB>
                  </a:tcPr>
                </a:tc>
                <a:tc>
                  <a:txBody>
                    <a:bodyPr/>
                    <a:lstStyle/>
                    <a:p>
                      <a:pPr algn="ctr" rtl="0" fontAlgn="b">
                        <a:lnSpc>
                          <a:spcPct val="90000"/>
                        </a:lnSpc>
                      </a:pPr>
                      <a:r>
                        <a:rPr lang="en-US" sz="1200" b="0" i="0" u="none" strike="noStrike" dirty="0">
                          <a:solidFill>
                            <a:srgbClr val="000000"/>
                          </a:solidFill>
                          <a:effectLst/>
                          <a:latin typeface="Arial"/>
                          <a:cs typeface="Arial"/>
                        </a:rPr>
                        <a:t>CGTACG</a:t>
                      </a:r>
                    </a:p>
                  </a:txBody>
                  <a:tcPr marL="12700" marR="12700" marT="12700" marB="0" anchor="ctr">
                    <a:lnL>
                      <a:noFill/>
                    </a:lnL>
                    <a:lnR w="12700" cap="flat" cmpd="sng" algn="ctr">
                      <a:solidFill>
                        <a:scrgbClr r="0" g="0" b="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140864">
                <a:tc>
                  <a:txBody>
                    <a:bodyPr/>
                    <a:lstStyle/>
                    <a:p>
                      <a:pPr algn="ctr" rtl="0" fontAlgn="b">
                        <a:lnSpc>
                          <a:spcPct val="90000"/>
                        </a:lnSpc>
                      </a:pPr>
                      <a:r>
                        <a:rPr lang="en-US" sz="1200" b="0" i="0" u="none" strike="noStrike" dirty="0">
                          <a:solidFill>
                            <a:srgbClr val="000000"/>
                          </a:solidFill>
                          <a:effectLst/>
                          <a:latin typeface="Arial"/>
                        </a:rPr>
                        <a:t>experiment 8</a:t>
                      </a:r>
                    </a:p>
                  </a:txBody>
                  <a:tcPr marL="12700" marR="12700" marT="25400" marB="2540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ctr" rtl="0" fontAlgn="b"/>
                      <a:r>
                        <a:rPr lang="is-IS" sz="1200" b="0" i="0" u="none" strike="noStrike">
                          <a:solidFill>
                            <a:srgbClr val="000000"/>
                          </a:solidFill>
                          <a:effectLst/>
                          <a:latin typeface="Arial"/>
                          <a:cs typeface="Arial"/>
                        </a:rPr>
                        <a:t>TS25</a:t>
                      </a:r>
                    </a:p>
                  </a:txBody>
                  <a:tcPr marL="12700" marR="12700" marT="25400" marB="25400" anchor="ctr">
                    <a:lnL>
                      <a:noFill/>
                    </a:lnL>
                    <a:lnR>
                      <a:noFill/>
                    </a:lnR>
                    <a:lnT>
                      <a:noFill/>
                    </a:lnT>
                    <a:lnB>
                      <a:noFill/>
                    </a:lnB>
                  </a:tcPr>
                </a:tc>
                <a:tc>
                  <a:txBody>
                    <a:bodyPr/>
                    <a:lstStyle/>
                    <a:p>
                      <a:pPr algn="ctr" rtl="0" fontAlgn="b">
                        <a:lnSpc>
                          <a:spcPct val="90000"/>
                        </a:lnSpc>
                      </a:pPr>
                      <a:r>
                        <a:rPr lang="en-US" sz="1200" b="0" i="0" u="none" strike="noStrike" dirty="0" err="1">
                          <a:solidFill>
                            <a:srgbClr val="000000"/>
                          </a:solidFill>
                          <a:effectLst/>
                          <a:latin typeface="Arial"/>
                          <a:cs typeface="Arial"/>
                        </a:rPr>
                        <a:t>Illumina</a:t>
                      </a:r>
                      <a:r>
                        <a:rPr lang="en-US" sz="1200" b="0" i="0" u="none" strike="noStrike" dirty="0">
                          <a:solidFill>
                            <a:srgbClr val="000000"/>
                          </a:solidFill>
                          <a:effectLst/>
                          <a:latin typeface="Arial"/>
                          <a:cs typeface="Arial"/>
                        </a:rPr>
                        <a:t> 25</a:t>
                      </a:r>
                    </a:p>
                  </a:txBody>
                  <a:tcPr marL="12700" marR="12700" marT="25400" marB="25400" anchor="ctr">
                    <a:lnL>
                      <a:noFill/>
                    </a:lnL>
                    <a:lnR>
                      <a:noFill/>
                    </a:lnR>
                    <a:lnT>
                      <a:noFill/>
                    </a:lnT>
                    <a:lnB>
                      <a:noFill/>
                    </a:lnB>
                  </a:tcPr>
                </a:tc>
                <a:tc>
                  <a:txBody>
                    <a:bodyPr/>
                    <a:lstStyle/>
                    <a:p>
                      <a:pPr algn="ctr" rtl="0" fontAlgn="b">
                        <a:lnSpc>
                          <a:spcPct val="90000"/>
                        </a:lnSpc>
                      </a:pPr>
                      <a:r>
                        <a:rPr lang="en-US" sz="1200" b="0" i="0" u="none" strike="noStrike" dirty="0">
                          <a:solidFill>
                            <a:srgbClr val="000000"/>
                          </a:solidFill>
                          <a:effectLst/>
                          <a:latin typeface="Arial"/>
                          <a:cs typeface="Arial"/>
                        </a:rPr>
                        <a:t>ACTGAT</a:t>
                      </a:r>
                    </a:p>
                  </a:txBody>
                  <a:tcPr marL="12700" marR="12700" marT="12700" marB="0" anchor="ctr">
                    <a:lnL>
                      <a:noFill/>
                    </a:lnL>
                    <a:lnR w="12700" cap="flat" cmpd="sng" algn="ctr">
                      <a:solidFill>
                        <a:scrgbClr r="0" g="0" b="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140864">
                <a:tc>
                  <a:txBody>
                    <a:bodyPr/>
                    <a:lstStyle/>
                    <a:p>
                      <a:pPr algn="ctr" rtl="0" fontAlgn="b">
                        <a:lnSpc>
                          <a:spcPct val="90000"/>
                        </a:lnSpc>
                      </a:pPr>
                      <a:r>
                        <a:rPr lang="en-US" sz="1200" b="0" i="0" u="none" strike="noStrike" dirty="0">
                          <a:solidFill>
                            <a:srgbClr val="000000"/>
                          </a:solidFill>
                          <a:effectLst/>
                          <a:latin typeface="Arial"/>
                        </a:rPr>
                        <a:t>experiment 9</a:t>
                      </a:r>
                    </a:p>
                  </a:txBody>
                  <a:tcPr marL="12700" marR="12700" marT="25400" marB="2540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ctr" rtl="0" fontAlgn="b"/>
                      <a:r>
                        <a:rPr lang="is-IS" sz="1200" b="0" i="0" u="none" strike="noStrike" dirty="0">
                          <a:solidFill>
                            <a:srgbClr val="000000"/>
                          </a:solidFill>
                          <a:effectLst/>
                          <a:latin typeface="Arial"/>
                          <a:cs typeface="Arial"/>
                        </a:rPr>
                        <a:t>NF32</a:t>
                      </a:r>
                    </a:p>
                  </a:txBody>
                  <a:tcPr marL="12700" marR="12700" marT="25400" marB="25400" anchor="ctr">
                    <a:lnL>
                      <a:noFill/>
                    </a:lnL>
                    <a:lnR>
                      <a:noFill/>
                    </a:lnR>
                    <a:lnT>
                      <a:noFill/>
                    </a:lnT>
                    <a:lnB>
                      <a:noFill/>
                    </a:lnB>
                  </a:tcPr>
                </a:tc>
                <a:tc>
                  <a:txBody>
                    <a:bodyPr/>
                    <a:lstStyle/>
                    <a:p>
                      <a:pPr algn="ctr" rtl="0" fontAlgn="b">
                        <a:lnSpc>
                          <a:spcPct val="90000"/>
                        </a:lnSpc>
                      </a:pPr>
                      <a:r>
                        <a:rPr lang="en-US" sz="1200" b="0" i="0" u="none" strike="noStrike" dirty="0" err="1">
                          <a:solidFill>
                            <a:srgbClr val="000000"/>
                          </a:solidFill>
                          <a:effectLst/>
                          <a:latin typeface="Arial"/>
                          <a:cs typeface="Arial"/>
                        </a:rPr>
                        <a:t>Nextflex</a:t>
                      </a:r>
                      <a:r>
                        <a:rPr lang="en-US" sz="1200" b="0" i="0" u="none" strike="noStrike" dirty="0">
                          <a:solidFill>
                            <a:srgbClr val="000000"/>
                          </a:solidFill>
                          <a:effectLst/>
                          <a:latin typeface="Arial"/>
                          <a:cs typeface="Arial"/>
                        </a:rPr>
                        <a:t> 32</a:t>
                      </a:r>
                    </a:p>
                  </a:txBody>
                  <a:tcPr marL="12700" marR="12700" marT="25400" marB="25400" anchor="ctr">
                    <a:lnL>
                      <a:noFill/>
                    </a:lnL>
                    <a:lnR>
                      <a:noFill/>
                    </a:lnR>
                    <a:lnT>
                      <a:noFill/>
                    </a:lnT>
                    <a:lnB>
                      <a:noFill/>
                    </a:lnB>
                  </a:tcPr>
                </a:tc>
                <a:tc>
                  <a:txBody>
                    <a:bodyPr/>
                    <a:lstStyle/>
                    <a:p>
                      <a:pPr algn="ctr" rtl="0" fontAlgn="b">
                        <a:lnSpc>
                          <a:spcPct val="90000"/>
                        </a:lnSpc>
                      </a:pPr>
                      <a:r>
                        <a:rPr lang="en-US" sz="1200" b="0" i="0" u="none" strike="noStrike" dirty="0">
                          <a:solidFill>
                            <a:srgbClr val="000000"/>
                          </a:solidFill>
                          <a:effectLst/>
                          <a:latin typeface="Arial"/>
                          <a:cs typeface="Arial"/>
                        </a:rPr>
                        <a:t>CACTCA</a:t>
                      </a:r>
                    </a:p>
                  </a:txBody>
                  <a:tcPr marL="12700" marR="12700" marT="12700" marB="0" anchor="ctr">
                    <a:lnL>
                      <a:noFill/>
                    </a:lnL>
                    <a:lnR w="12700" cap="flat" cmpd="sng" algn="ctr">
                      <a:solidFill>
                        <a:scrgbClr r="0" g="0" b="0"/>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140864">
                <a:tc>
                  <a:txBody>
                    <a:bodyPr/>
                    <a:lstStyle/>
                    <a:p>
                      <a:pPr algn="ctr" rtl="0" fontAlgn="b">
                        <a:lnSpc>
                          <a:spcPct val="90000"/>
                        </a:lnSpc>
                      </a:pPr>
                      <a:r>
                        <a:rPr lang="en-US" sz="1200" b="0" i="0" u="none" strike="noStrike" dirty="0">
                          <a:solidFill>
                            <a:srgbClr val="000000"/>
                          </a:solidFill>
                          <a:effectLst/>
                          <a:latin typeface="Arial"/>
                        </a:rPr>
                        <a:t>experiment 10</a:t>
                      </a:r>
                    </a:p>
                  </a:txBody>
                  <a:tcPr marL="12700" marR="12700" marT="25400" marB="2540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ctr" rtl="0" fontAlgn="b"/>
                      <a:r>
                        <a:rPr lang="en-US" sz="1200" b="0" i="0" u="none" strike="noStrike">
                          <a:solidFill>
                            <a:srgbClr val="000000"/>
                          </a:solidFill>
                          <a:effectLst/>
                          <a:latin typeface="Arial"/>
                          <a:cs typeface="Arial"/>
                        </a:rPr>
                        <a:t>TS12</a:t>
                      </a:r>
                    </a:p>
                  </a:txBody>
                  <a:tcPr marL="12700" marR="12700" marT="25400" marB="25400" anchor="ctr">
                    <a:lnL>
                      <a:noFill/>
                    </a:lnL>
                    <a:lnR>
                      <a:noFill/>
                    </a:lnR>
                    <a:lnT>
                      <a:noFill/>
                    </a:lnT>
                    <a:lnB>
                      <a:noFill/>
                    </a:lnB>
                  </a:tcPr>
                </a:tc>
                <a:tc>
                  <a:txBody>
                    <a:bodyPr/>
                    <a:lstStyle/>
                    <a:p>
                      <a:pPr algn="ctr" rtl="0" fontAlgn="b">
                        <a:lnSpc>
                          <a:spcPct val="90000"/>
                        </a:lnSpc>
                      </a:pPr>
                      <a:r>
                        <a:rPr lang="en-US" sz="1200" b="0" i="0" u="none" strike="noStrike" dirty="0" err="1">
                          <a:solidFill>
                            <a:srgbClr val="000000"/>
                          </a:solidFill>
                          <a:effectLst/>
                          <a:latin typeface="Arial"/>
                          <a:cs typeface="Arial"/>
                        </a:rPr>
                        <a:t>Illumina</a:t>
                      </a:r>
                      <a:r>
                        <a:rPr lang="en-US" sz="1200" b="0" i="0" u="none" strike="noStrike" dirty="0">
                          <a:solidFill>
                            <a:srgbClr val="000000"/>
                          </a:solidFill>
                          <a:effectLst/>
                          <a:latin typeface="Arial"/>
                          <a:cs typeface="Arial"/>
                        </a:rPr>
                        <a:t> 12</a:t>
                      </a:r>
                    </a:p>
                  </a:txBody>
                  <a:tcPr marL="12700" marR="12700" marT="25400" marB="25400" anchor="ctr">
                    <a:lnL>
                      <a:noFill/>
                    </a:lnL>
                    <a:lnR>
                      <a:noFill/>
                    </a:lnR>
                    <a:lnT>
                      <a:noFill/>
                    </a:lnT>
                    <a:lnB>
                      <a:noFill/>
                    </a:lnB>
                  </a:tcPr>
                </a:tc>
                <a:tc>
                  <a:txBody>
                    <a:bodyPr/>
                    <a:lstStyle/>
                    <a:p>
                      <a:pPr algn="ctr" rtl="0" fontAlgn="b">
                        <a:lnSpc>
                          <a:spcPct val="90000"/>
                        </a:lnSpc>
                      </a:pPr>
                      <a:r>
                        <a:rPr lang="en-US" sz="1200" b="0" i="0" u="none" strike="noStrike" dirty="0">
                          <a:solidFill>
                            <a:srgbClr val="000000"/>
                          </a:solidFill>
                          <a:effectLst/>
                          <a:latin typeface="Arial"/>
                          <a:cs typeface="Arial"/>
                        </a:rPr>
                        <a:t>CTTGTA</a:t>
                      </a:r>
                    </a:p>
                  </a:txBody>
                  <a:tcPr marL="12700" marR="12700" marT="12700" marB="0" anchor="ctr">
                    <a:lnL>
                      <a:noFill/>
                    </a:lnL>
                    <a:lnR w="12700" cap="flat" cmpd="sng" algn="ctr">
                      <a:solidFill>
                        <a:scrgbClr r="0" g="0" b="0"/>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140864">
                <a:tc>
                  <a:txBody>
                    <a:bodyPr/>
                    <a:lstStyle/>
                    <a:p>
                      <a:pPr algn="ctr" rtl="0" fontAlgn="b">
                        <a:lnSpc>
                          <a:spcPct val="90000"/>
                        </a:lnSpc>
                      </a:pPr>
                      <a:r>
                        <a:rPr lang="en-US" sz="1200" b="0" i="0" u="none" strike="noStrike" dirty="0">
                          <a:solidFill>
                            <a:srgbClr val="000000"/>
                          </a:solidFill>
                          <a:effectLst/>
                          <a:latin typeface="Arial"/>
                        </a:rPr>
                        <a:t>experiment 11</a:t>
                      </a:r>
                    </a:p>
                  </a:txBody>
                  <a:tcPr marL="12700" marR="12700" marT="25400" marB="25400" anchor="b">
                    <a:lnL w="12700" cap="flat" cmpd="sng" algn="ctr">
                      <a:solidFill>
                        <a:scrgbClr r="0" g="0" b="0"/>
                      </a:solidFill>
                      <a:prstDash val="solid"/>
                      <a:round/>
                      <a:headEnd type="none" w="med" len="med"/>
                      <a:tailEnd type="none" w="med" len="med"/>
                    </a:lnL>
                    <a:lnR>
                      <a:noFill/>
                    </a:lnR>
                    <a:lnT>
                      <a:noFill/>
                    </a:lnT>
                    <a:lnB>
                      <a:noFill/>
                    </a:lnB>
                    <a:noFill/>
                  </a:tcPr>
                </a:tc>
                <a:tc>
                  <a:txBody>
                    <a:bodyPr/>
                    <a:lstStyle/>
                    <a:p>
                      <a:pPr algn="ctr" rtl="0" fontAlgn="b"/>
                      <a:r>
                        <a:rPr lang="en-US" sz="1200" b="0" i="0" u="none" strike="noStrike">
                          <a:solidFill>
                            <a:srgbClr val="000000"/>
                          </a:solidFill>
                          <a:effectLst/>
                          <a:latin typeface="Arial"/>
                          <a:cs typeface="Arial"/>
                        </a:rPr>
                        <a:t>TS19</a:t>
                      </a:r>
                    </a:p>
                  </a:txBody>
                  <a:tcPr marL="12700" marR="12700" marT="25400" marB="25400" anchor="ctr">
                    <a:lnL>
                      <a:noFill/>
                    </a:lnL>
                    <a:lnR>
                      <a:noFill/>
                    </a:lnR>
                    <a:lnT>
                      <a:noFill/>
                    </a:lnT>
                    <a:lnB>
                      <a:noFill/>
                    </a:lnB>
                    <a:noFill/>
                  </a:tcPr>
                </a:tc>
                <a:tc>
                  <a:txBody>
                    <a:bodyPr/>
                    <a:lstStyle/>
                    <a:p>
                      <a:pPr algn="ctr" rtl="0" fontAlgn="b">
                        <a:lnSpc>
                          <a:spcPct val="90000"/>
                        </a:lnSpc>
                      </a:pPr>
                      <a:r>
                        <a:rPr lang="en-US" sz="1200" b="0" i="0" u="none" strike="noStrike" dirty="0" err="1">
                          <a:solidFill>
                            <a:srgbClr val="000000"/>
                          </a:solidFill>
                          <a:effectLst/>
                          <a:latin typeface="Arial"/>
                          <a:cs typeface="Arial"/>
                        </a:rPr>
                        <a:t>Illumina</a:t>
                      </a:r>
                      <a:r>
                        <a:rPr lang="en-US" sz="1200" b="0" i="0" u="none" strike="noStrike" dirty="0">
                          <a:solidFill>
                            <a:srgbClr val="000000"/>
                          </a:solidFill>
                          <a:effectLst/>
                          <a:latin typeface="Arial"/>
                          <a:cs typeface="Arial"/>
                        </a:rPr>
                        <a:t> 19</a:t>
                      </a:r>
                    </a:p>
                  </a:txBody>
                  <a:tcPr marL="12700" marR="12700" marT="25400" marB="25400" anchor="ctr">
                    <a:lnL>
                      <a:noFill/>
                    </a:lnL>
                    <a:lnR>
                      <a:noFill/>
                    </a:lnR>
                    <a:lnT>
                      <a:noFill/>
                    </a:lnT>
                    <a:lnB>
                      <a:noFill/>
                    </a:lnB>
                    <a:noFill/>
                  </a:tcPr>
                </a:tc>
                <a:tc>
                  <a:txBody>
                    <a:bodyPr/>
                    <a:lstStyle/>
                    <a:p>
                      <a:pPr algn="ctr" rtl="0" fontAlgn="b">
                        <a:lnSpc>
                          <a:spcPct val="90000"/>
                        </a:lnSpc>
                      </a:pPr>
                      <a:r>
                        <a:rPr lang="en-US" sz="1200" b="0" i="0" u="none" strike="noStrike" dirty="0">
                          <a:solidFill>
                            <a:srgbClr val="000000"/>
                          </a:solidFill>
                          <a:effectLst/>
                          <a:latin typeface="Arial"/>
                          <a:cs typeface="Arial"/>
                        </a:rPr>
                        <a:t>GTGAAA</a:t>
                      </a:r>
                    </a:p>
                  </a:txBody>
                  <a:tcPr marL="12700" marR="12700" marT="12700" marB="0" anchor="ctr">
                    <a:lnL>
                      <a:noFill/>
                    </a:lnL>
                    <a:lnR w="12700" cap="flat" cmpd="sng" algn="ctr">
                      <a:solidFill>
                        <a:scrgbClr r="0" g="0" b="0"/>
                      </a:solidFill>
                      <a:prstDash val="solid"/>
                      <a:round/>
                      <a:headEnd type="none" w="med" len="med"/>
                      <a:tailEnd type="none" w="med" len="med"/>
                    </a:lnR>
                    <a:lnT>
                      <a:noFill/>
                    </a:lnT>
                    <a:lnB>
                      <a:noFill/>
                    </a:lnB>
                    <a:noFill/>
                  </a:tcPr>
                </a:tc>
                <a:extLst>
                  <a:ext uri="{0D108BD9-81ED-4DB2-BD59-A6C34878D82A}">
                    <a16:rowId xmlns:a16="http://schemas.microsoft.com/office/drawing/2014/main" val="10011"/>
                  </a:ext>
                </a:extLst>
              </a:tr>
              <a:tr h="140864">
                <a:tc>
                  <a:txBody>
                    <a:bodyPr/>
                    <a:lstStyle/>
                    <a:p>
                      <a:pPr algn="ctr" rtl="0" fontAlgn="b">
                        <a:lnSpc>
                          <a:spcPct val="90000"/>
                        </a:lnSpc>
                      </a:pPr>
                      <a:r>
                        <a:rPr lang="en-US" sz="1200" b="0" i="0" u="none" strike="noStrike" dirty="0">
                          <a:solidFill>
                            <a:srgbClr val="000000"/>
                          </a:solidFill>
                          <a:effectLst/>
                          <a:latin typeface="Arial"/>
                        </a:rPr>
                        <a:t>experiment 12</a:t>
                      </a:r>
                    </a:p>
                  </a:txBody>
                  <a:tcPr marL="12700" marR="12700" marT="25400" marB="25400" anchor="b">
                    <a:lnL w="12700" cap="flat" cmpd="sng" algn="ctr">
                      <a:solidFill>
                        <a:scrgbClr r="0" g="0" b="0"/>
                      </a:solidFill>
                      <a:prstDash val="solid"/>
                      <a:round/>
                      <a:headEnd type="none" w="med" len="med"/>
                      <a:tailEnd type="none" w="med" len="med"/>
                    </a:lnL>
                    <a:lnR>
                      <a:noFill/>
                    </a:lnR>
                    <a:lnT>
                      <a:noFill/>
                    </a:lnT>
                    <a:lnB>
                      <a:noFill/>
                    </a:lnB>
                    <a:noFill/>
                  </a:tcPr>
                </a:tc>
                <a:tc>
                  <a:txBody>
                    <a:bodyPr/>
                    <a:lstStyle/>
                    <a:p>
                      <a:pPr algn="ctr" rtl="0" fontAlgn="b"/>
                      <a:r>
                        <a:rPr lang="en-US" sz="1200" b="0" i="0" u="none" strike="noStrike" dirty="0">
                          <a:solidFill>
                            <a:srgbClr val="000000"/>
                          </a:solidFill>
                          <a:effectLst/>
                          <a:latin typeface="Arial"/>
                          <a:cs typeface="Arial"/>
                        </a:rPr>
                        <a:t>TS13</a:t>
                      </a:r>
                    </a:p>
                  </a:txBody>
                  <a:tcPr marL="12700" marR="12700" marT="25400" marB="25400" anchor="ctr">
                    <a:lnL>
                      <a:noFill/>
                    </a:lnL>
                    <a:lnR>
                      <a:noFill/>
                    </a:lnR>
                    <a:lnT>
                      <a:noFill/>
                    </a:lnT>
                    <a:lnB>
                      <a:noFill/>
                    </a:lnB>
                    <a:noFill/>
                  </a:tcPr>
                </a:tc>
                <a:tc>
                  <a:txBody>
                    <a:bodyPr/>
                    <a:lstStyle/>
                    <a:p>
                      <a:pPr algn="ctr" rtl="0" fontAlgn="b">
                        <a:lnSpc>
                          <a:spcPct val="90000"/>
                        </a:lnSpc>
                      </a:pPr>
                      <a:r>
                        <a:rPr lang="en-US" sz="1200" b="0" i="0" u="none" strike="noStrike" dirty="0" err="1">
                          <a:solidFill>
                            <a:srgbClr val="000000"/>
                          </a:solidFill>
                          <a:effectLst/>
                          <a:latin typeface="Arial"/>
                          <a:cs typeface="Arial"/>
                        </a:rPr>
                        <a:t>Illumina</a:t>
                      </a:r>
                      <a:r>
                        <a:rPr lang="en-US" sz="1200" b="0" i="0" u="none" strike="noStrike" dirty="0">
                          <a:solidFill>
                            <a:srgbClr val="000000"/>
                          </a:solidFill>
                          <a:effectLst/>
                          <a:latin typeface="Arial"/>
                          <a:cs typeface="Arial"/>
                        </a:rPr>
                        <a:t> 13</a:t>
                      </a:r>
                    </a:p>
                  </a:txBody>
                  <a:tcPr marL="12700" marR="12700" marT="25400" marB="25400" anchor="ctr">
                    <a:lnL>
                      <a:noFill/>
                    </a:lnL>
                    <a:lnR>
                      <a:noFill/>
                    </a:lnR>
                    <a:lnT>
                      <a:noFill/>
                    </a:lnT>
                    <a:lnB>
                      <a:noFill/>
                    </a:lnB>
                    <a:noFill/>
                  </a:tcPr>
                </a:tc>
                <a:tc>
                  <a:txBody>
                    <a:bodyPr/>
                    <a:lstStyle/>
                    <a:p>
                      <a:pPr algn="ctr" rtl="0" fontAlgn="b">
                        <a:lnSpc>
                          <a:spcPct val="90000"/>
                        </a:lnSpc>
                      </a:pPr>
                      <a:r>
                        <a:rPr lang="en-US" sz="1200" b="0" i="0" u="none" strike="noStrike" dirty="0">
                          <a:solidFill>
                            <a:srgbClr val="000000"/>
                          </a:solidFill>
                          <a:effectLst/>
                          <a:latin typeface="Arial"/>
                          <a:cs typeface="Arial"/>
                        </a:rPr>
                        <a:t>AGTCAA</a:t>
                      </a:r>
                    </a:p>
                  </a:txBody>
                  <a:tcPr marL="12700" marR="12700" marT="12700" marB="0" anchor="ctr">
                    <a:lnL>
                      <a:noFill/>
                    </a:lnL>
                    <a:lnR w="12700" cap="flat" cmpd="sng" algn="ctr">
                      <a:solidFill>
                        <a:scrgbClr r="0" g="0" b="0"/>
                      </a:solidFill>
                      <a:prstDash val="solid"/>
                      <a:round/>
                      <a:headEnd type="none" w="med" len="med"/>
                      <a:tailEnd type="none" w="med" len="med"/>
                    </a:lnR>
                    <a:lnT>
                      <a:noFill/>
                    </a:lnT>
                    <a:lnB>
                      <a:noFill/>
                    </a:lnB>
                    <a:noFill/>
                  </a:tcPr>
                </a:tc>
                <a:extLst>
                  <a:ext uri="{0D108BD9-81ED-4DB2-BD59-A6C34878D82A}">
                    <a16:rowId xmlns:a16="http://schemas.microsoft.com/office/drawing/2014/main" val="10012"/>
                  </a:ext>
                </a:extLst>
              </a:tr>
              <a:tr h="140864">
                <a:tc>
                  <a:txBody>
                    <a:bodyPr/>
                    <a:lstStyle/>
                    <a:p>
                      <a:pPr algn="ctr" rtl="0" fontAlgn="b">
                        <a:lnSpc>
                          <a:spcPct val="90000"/>
                        </a:lnSpc>
                      </a:pPr>
                      <a:r>
                        <a:rPr lang="en-US" sz="1200" b="0" i="0" u="none" strike="noStrike" dirty="0">
                          <a:solidFill>
                            <a:srgbClr val="000000"/>
                          </a:solidFill>
                          <a:effectLst/>
                          <a:latin typeface="Arial"/>
                        </a:rPr>
                        <a:t>experiment 13</a:t>
                      </a:r>
                    </a:p>
                  </a:txBody>
                  <a:tcPr marL="12700" marR="12700" marT="25400" marB="25400" anchor="b">
                    <a:lnL w="12700" cap="flat" cmpd="sng" algn="ctr">
                      <a:solidFill>
                        <a:scrgbClr r="0" g="0" b="0"/>
                      </a:solidFill>
                      <a:prstDash val="solid"/>
                      <a:round/>
                      <a:headEnd type="none" w="med" len="med"/>
                      <a:tailEnd type="none" w="med" len="med"/>
                    </a:lnL>
                    <a:lnR>
                      <a:noFill/>
                    </a:lnR>
                    <a:lnT>
                      <a:noFill/>
                    </a:lnT>
                    <a:lnB w="12700" cap="flat" cmpd="sng" algn="ctr">
                      <a:no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a:cs typeface="Arial"/>
                        </a:rPr>
                        <a:t>TS14</a:t>
                      </a:r>
                    </a:p>
                  </a:txBody>
                  <a:tcPr marL="12700" marR="12700" marT="25400" marB="25400" anchor="ctr">
                    <a:lnL>
                      <a:noFill/>
                    </a:lnL>
                    <a:lnR>
                      <a:noFill/>
                    </a:lnR>
                    <a:lnT>
                      <a:noFill/>
                    </a:lnT>
                    <a:lnB w="12700" cap="flat" cmpd="sng" algn="ctr">
                      <a:noFill/>
                      <a:prstDash val="solid"/>
                      <a:round/>
                      <a:headEnd type="none" w="med" len="med"/>
                      <a:tailEnd type="none" w="med" len="med"/>
                    </a:lnB>
                  </a:tcPr>
                </a:tc>
                <a:tc>
                  <a:txBody>
                    <a:bodyPr/>
                    <a:lstStyle/>
                    <a:p>
                      <a:pPr algn="ctr" rtl="0" fontAlgn="b">
                        <a:lnSpc>
                          <a:spcPct val="90000"/>
                        </a:lnSpc>
                      </a:pPr>
                      <a:r>
                        <a:rPr lang="en-US" sz="1200" b="0" i="0" u="none" strike="noStrike" dirty="0" err="1">
                          <a:solidFill>
                            <a:srgbClr val="000000"/>
                          </a:solidFill>
                          <a:effectLst/>
                          <a:latin typeface="Arial"/>
                          <a:cs typeface="Arial"/>
                        </a:rPr>
                        <a:t>Illumina</a:t>
                      </a:r>
                      <a:r>
                        <a:rPr lang="en-US" sz="1200" b="0" i="0" u="none" strike="noStrike" baseline="0" dirty="0">
                          <a:solidFill>
                            <a:srgbClr val="000000"/>
                          </a:solidFill>
                          <a:effectLst/>
                          <a:latin typeface="Arial"/>
                          <a:cs typeface="Arial"/>
                        </a:rPr>
                        <a:t> 14</a:t>
                      </a:r>
                      <a:endParaRPr lang="en-US" sz="1200" b="0" i="0" u="none" strike="noStrike" dirty="0">
                        <a:solidFill>
                          <a:srgbClr val="000000"/>
                        </a:solidFill>
                        <a:effectLst/>
                        <a:latin typeface="Arial"/>
                        <a:cs typeface="Arial"/>
                      </a:endParaRPr>
                    </a:p>
                  </a:txBody>
                  <a:tcPr marL="12700" marR="12700" marT="25400" marB="25400" anchor="ctr">
                    <a:lnL>
                      <a:noFill/>
                    </a:lnL>
                    <a:lnR>
                      <a:noFill/>
                    </a:lnR>
                    <a:lnT>
                      <a:noFill/>
                    </a:lnT>
                    <a:lnB w="12700" cap="flat" cmpd="sng" algn="ctr">
                      <a:noFill/>
                      <a:prstDash val="solid"/>
                      <a:round/>
                      <a:headEnd type="none" w="med" len="med"/>
                      <a:tailEnd type="none" w="med" len="med"/>
                    </a:lnB>
                  </a:tcPr>
                </a:tc>
                <a:tc>
                  <a:txBody>
                    <a:bodyPr/>
                    <a:lstStyle/>
                    <a:p>
                      <a:pPr algn="ctr" rtl="0" fontAlgn="b">
                        <a:lnSpc>
                          <a:spcPct val="90000"/>
                        </a:lnSpc>
                      </a:pPr>
                      <a:r>
                        <a:rPr lang="en-US" sz="1200" b="0" i="0" u="none" strike="noStrike" dirty="0">
                          <a:solidFill>
                            <a:srgbClr val="000000"/>
                          </a:solidFill>
                          <a:effectLst/>
                          <a:latin typeface="Arial"/>
                          <a:cs typeface="Arial"/>
                        </a:rPr>
                        <a:t>AGTTCC</a:t>
                      </a:r>
                    </a:p>
                  </a:txBody>
                  <a:tcPr marL="12700" marR="12700" marT="12700" marB="0" anchor="ctr">
                    <a:lnL>
                      <a:noFill/>
                    </a:lnL>
                    <a:lnR w="12700" cap="flat" cmpd="sng" algn="ctr">
                      <a:solidFill>
                        <a:scrgbClr r="0" g="0" b="0"/>
                      </a:solidFill>
                      <a:prstDash val="solid"/>
                      <a:round/>
                      <a:headEnd type="none" w="med" len="med"/>
                      <a:tailEnd type="none" w="med" len="med"/>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13"/>
                  </a:ext>
                </a:extLst>
              </a:tr>
              <a:tr h="140864">
                <a:tc>
                  <a:txBody>
                    <a:bodyPr/>
                    <a:lstStyle/>
                    <a:p>
                      <a:pPr algn="ctr" rtl="0" fontAlgn="b">
                        <a:lnSpc>
                          <a:spcPct val="90000"/>
                        </a:lnSpc>
                      </a:pPr>
                      <a:r>
                        <a:rPr lang="en-US" sz="1200" b="0" i="0" u="none" strike="noStrike" dirty="0">
                          <a:solidFill>
                            <a:srgbClr val="000000"/>
                          </a:solidFill>
                          <a:effectLst/>
                          <a:latin typeface="Arial"/>
                        </a:rPr>
                        <a:t>experiment 14</a:t>
                      </a:r>
                    </a:p>
                  </a:txBody>
                  <a:tcPr marL="12700" marR="12700" marT="25400" marB="25400" anchor="b">
                    <a:lnL w="12700" cap="flat" cmpd="sng" algn="ctr">
                      <a:solidFill>
                        <a:scrgbClr r="0" g="0" b="0"/>
                      </a:solidFill>
                      <a:prstDash val="solid"/>
                      <a:round/>
                      <a:headEnd type="none" w="med" len="med"/>
                      <a:tailEnd type="none" w="med" len="med"/>
                    </a:lnL>
                    <a:lnR>
                      <a:noFill/>
                    </a:lnR>
                    <a:lnT>
                      <a:noFill/>
                    </a:lnT>
                    <a:lnB w="12700" cap="flat" cmpd="sng" algn="ctr">
                      <a:noFill/>
                      <a:prstDash val="solid"/>
                      <a:round/>
                      <a:headEnd type="none" w="med" len="med"/>
                      <a:tailEnd type="none" w="med" len="med"/>
                    </a:lnB>
                    <a:noFill/>
                  </a:tcPr>
                </a:tc>
                <a:tc>
                  <a:txBody>
                    <a:bodyPr/>
                    <a:lstStyle/>
                    <a:p>
                      <a:pPr algn="ctr" rtl="0" fontAlgn="b"/>
                      <a:r>
                        <a:rPr lang="en-US" sz="1200" b="0" i="0" u="none" strike="noStrike" dirty="0">
                          <a:solidFill>
                            <a:srgbClr val="000000"/>
                          </a:solidFill>
                          <a:effectLst/>
                          <a:latin typeface="Arial"/>
                          <a:cs typeface="Arial"/>
                        </a:rPr>
                        <a:t>TS15</a:t>
                      </a:r>
                    </a:p>
                  </a:txBody>
                  <a:tcPr marL="12700" marR="12700" marT="25400" marB="25400" anchor="ctr">
                    <a:lnL>
                      <a:noFill/>
                    </a:lnL>
                    <a:lnR>
                      <a:noFill/>
                    </a:lnR>
                    <a:lnT>
                      <a:noFill/>
                    </a:lnT>
                    <a:lnB w="12700" cap="flat" cmpd="sng" algn="ctr">
                      <a:noFill/>
                      <a:prstDash val="solid"/>
                      <a:round/>
                      <a:headEnd type="none" w="med" len="med"/>
                      <a:tailEnd type="none" w="med" len="med"/>
                    </a:lnB>
                    <a:noFill/>
                  </a:tcPr>
                </a:tc>
                <a:tc>
                  <a:txBody>
                    <a:bodyPr/>
                    <a:lstStyle/>
                    <a:p>
                      <a:pPr algn="ctr" rtl="0" fontAlgn="b">
                        <a:lnSpc>
                          <a:spcPct val="90000"/>
                        </a:lnSpc>
                      </a:pPr>
                      <a:r>
                        <a:rPr lang="en-US" sz="1200" b="0" i="0" u="none" strike="noStrike" dirty="0" err="1">
                          <a:solidFill>
                            <a:srgbClr val="000000"/>
                          </a:solidFill>
                          <a:effectLst/>
                          <a:latin typeface="Arial"/>
                          <a:cs typeface="Arial"/>
                        </a:rPr>
                        <a:t>Illumina</a:t>
                      </a:r>
                      <a:r>
                        <a:rPr lang="en-US" sz="1200" b="0" i="0" u="none" strike="noStrike" dirty="0">
                          <a:solidFill>
                            <a:srgbClr val="000000"/>
                          </a:solidFill>
                          <a:effectLst/>
                          <a:latin typeface="Arial"/>
                          <a:cs typeface="Arial"/>
                        </a:rPr>
                        <a:t> 15</a:t>
                      </a:r>
                    </a:p>
                  </a:txBody>
                  <a:tcPr marL="12700" marR="12700" marT="25400" marB="25400" anchor="ctr">
                    <a:lnL>
                      <a:noFill/>
                    </a:lnL>
                    <a:lnR>
                      <a:noFill/>
                    </a:lnR>
                    <a:lnT>
                      <a:noFill/>
                    </a:lnT>
                    <a:lnB w="12700" cap="flat" cmpd="sng" algn="ctr">
                      <a:noFill/>
                      <a:prstDash val="solid"/>
                      <a:round/>
                      <a:headEnd type="none" w="med" len="med"/>
                      <a:tailEnd type="none" w="med" len="med"/>
                    </a:lnB>
                    <a:noFill/>
                  </a:tcPr>
                </a:tc>
                <a:tc>
                  <a:txBody>
                    <a:bodyPr/>
                    <a:lstStyle/>
                    <a:p>
                      <a:pPr marL="0" marR="0" indent="0" algn="ctr" defTabSz="457200" rtl="0" eaLnBrk="1" fontAlgn="b" latinLnBrk="0" hangingPunct="1">
                        <a:lnSpc>
                          <a:spcPct val="90000"/>
                        </a:lnSpc>
                        <a:spcBef>
                          <a:spcPts val="0"/>
                        </a:spcBef>
                        <a:spcAft>
                          <a:spcPts val="0"/>
                        </a:spcAft>
                        <a:buClrTx/>
                        <a:buSzTx/>
                        <a:buFontTx/>
                        <a:buNone/>
                        <a:tabLst/>
                        <a:defRPr/>
                      </a:pPr>
                      <a:r>
                        <a:rPr lang="en-US" sz="1200" b="0" i="0" u="none" strike="noStrike" dirty="0">
                          <a:solidFill>
                            <a:srgbClr val="000000"/>
                          </a:solidFill>
                          <a:effectLst/>
                          <a:latin typeface="Arial"/>
                          <a:cs typeface="Arial"/>
                        </a:rPr>
                        <a:t>ATGTCA</a:t>
                      </a:r>
                    </a:p>
                  </a:txBody>
                  <a:tcPr marL="12700" marR="12700" marT="12700" marB="0" anchor="ctr">
                    <a:lnL>
                      <a:noFill/>
                    </a:lnL>
                    <a:lnR w="12700" cap="flat" cmpd="sng" algn="ctr">
                      <a:solidFill>
                        <a:scrgbClr r="0" g="0" b="0"/>
                      </a:solidFill>
                      <a:prstDash val="solid"/>
                      <a:round/>
                      <a:headEnd type="none" w="med" len="med"/>
                      <a:tailEnd type="none" w="med" len="med"/>
                    </a:lnR>
                    <a:lnT>
                      <a:noFill/>
                    </a:lnT>
                    <a:lnB w="12700" cap="flat" cmpd="sng" algn="ctr">
                      <a:noFill/>
                      <a:prstDash val="solid"/>
                      <a:round/>
                      <a:headEnd type="none" w="med" len="med"/>
                      <a:tailEnd type="none" w="med" len="med"/>
                    </a:lnB>
                    <a:noFill/>
                  </a:tcPr>
                </a:tc>
                <a:extLst>
                  <a:ext uri="{0D108BD9-81ED-4DB2-BD59-A6C34878D82A}">
                    <a16:rowId xmlns:a16="http://schemas.microsoft.com/office/drawing/2014/main" val="10014"/>
                  </a:ext>
                </a:extLst>
              </a:tr>
              <a:tr h="140864">
                <a:tc>
                  <a:txBody>
                    <a:bodyPr/>
                    <a:lstStyle/>
                    <a:p>
                      <a:pPr algn="ctr" rtl="0" fontAlgn="b">
                        <a:lnSpc>
                          <a:spcPct val="90000"/>
                        </a:lnSpc>
                      </a:pPr>
                      <a:r>
                        <a:rPr lang="en-US" sz="1200" b="0" i="0" u="none" strike="noStrike" dirty="0">
                          <a:solidFill>
                            <a:srgbClr val="000000"/>
                          </a:solidFill>
                          <a:effectLst/>
                          <a:latin typeface="Arial"/>
                        </a:rPr>
                        <a:t>experiment 15</a:t>
                      </a:r>
                    </a:p>
                  </a:txBody>
                  <a:tcPr marL="12700" marR="12700" marT="25400" marB="25400" anchor="b">
                    <a:lnL w="12700" cap="flat" cmpd="sng" algn="ctr">
                      <a:solidFill>
                        <a:scrgbClr r="0" g="0" b="0"/>
                      </a:solidFill>
                      <a:prstDash val="solid"/>
                      <a:round/>
                      <a:headEnd type="none" w="med" len="med"/>
                      <a:tailEnd type="none" w="med" len="med"/>
                    </a:lnL>
                    <a:lnR>
                      <a:noFill/>
                    </a:lnR>
                    <a:lnT>
                      <a:noFill/>
                    </a:lnT>
                    <a:lnB w="12700" cap="flat" cmpd="sng" algn="ctr">
                      <a:no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a:cs typeface="Arial"/>
                        </a:rPr>
                        <a:t>TS18</a:t>
                      </a:r>
                    </a:p>
                  </a:txBody>
                  <a:tcPr marL="12700" marR="12700" marT="25400" marB="25400" anchor="ctr">
                    <a:lnL>
                      <a:noFill/>
                    </a:lnL>
                    <a:lnR>
                      <a:noFill/>
                    </a:lnR>
                    <a:lnT>
                      <a:noFill/>
                    </a:lnT>
                    <a:lnB w="12700" cap="flat" cmpd="sng" algn="ctr">
                      <a:noFill/>
                      <a:prstDash val="solid"/>
                      <a:round/>
                      <a:headEnd type="none" w="med" len="med"/>
                      <a:tailEnd type="none" w="med" len="med"/>
                    </a:lnB>
                  </a:tcPr>
                </a:tc>
                <a:tc>
                  <a:txBody>
                    <a:bodyPr/>
                    <a:lstStyle/>
                    <a:p>
                      <a:pPr algn="ctr" rtl="0" fontAlgn="b">
                        <a:lnSpc>
                          <a:spcPct val="90000"/>
                        </a:lnSpc>
                      </a:pPr>
                      <a:r>
                        <a:rPr lang="en-US" sz="1200" b="0" i="0" u="none" strike="noStrike" dirty="0" err="1">
                          <a:solidFill>
                            <a:srgbClr val="000000"/>
                          </a:solidFill>
                          <a:effectLst/>
                          <a:latin typeface="Arial"/>
                          <a:cs typeface="Arial"/>
                        </a:rPr>
                        <a:t>Illumina</a:t>
                      </a:r>
                      <a:r>
                        <a:rPr lang="en-US" sz="1200" b="0" i="0" u="none" strike="noStrike" dirty="0">
                          <a:solidFill>
                            <a:srgbClr val="000000"/>
                          </a:solidFill>
                          <a:effectLst/>
                          <a:latin typeface="Arial"/>
                          <a:cs typeface="Arial"/>
                        </a:rPr>
                        <a:t> 18</a:t>
                      </a:r>
                    </a:p>
                  </a:txBody>
                  <a:tcPr marL="12700" marR="12700" marT="25400" marB="25400" anchor="ctr">
                    <a:lnL>
                      <a:noFill/>
                    </a:lnL>
                    <a:lnR>
                      <a:noFill/>
                    </a:lnR>
                    <a:lnT>
                      <a:noFill/>
                    </a:lnT>
                    <a:lnB w="12700" cap="flat" cmpd="sng" algn="ctr">
                      <a:noFill/>
                      <a:prstDash val="solid"/>
                      <a:round/>
                      <a:headEnd type="none" w="med" len="med"/>
                      <a:tailEnd type="none" w="med" len="med"/>
                    </a:lnB>
                  </a:tcPr>
                </a:tc>
                <a:tc>
                  <a:txBody>
                    <a:bodyPr/>
                    <a:lstStyle/>
                    <a:p>
                      <a:pPr algn="ctr" rtl="0" fontAlgn="b">
                        <a:lnSpc>
                          <a:spcPct val="90000"/>
                        </a:lnSpc>
                      </a:pPr>
                      <a:r>
                        <a:rPr lang="en-US" sz="1200" b="0" i="0" u="none" strike="noStrike" dirty="0">
                          <a:solidFill>
                            <a:srgbClr val="000000"/>
                          </a:solidFill>
                          <a:effectLst/>
                          <a:latin typeface="Arial"/>
                          <a:cs typeface="Arial"/>
                        </a:rPr>
                        <a:t>GTCCGC</a:t>
                      </a:r>
                    </a:p>
                  </a:txBody>
                  <a:tcPr marL="12700" marR="12700" marT="12700" marB="0" anchor="ctr">
                    <a:lnL>
                      <a:noFill/>
                    </a:lnL>
                    <a:lnR w="12700" cap="flat" cmpd="sng" algn="ctr">
                      <a:solidFill>
                        <a:scrgbClr r="0" g="0" b="0"/>
                      </a:solidFill>
                      <a:prstDash val="solid"/>
                      <a:round/>
                      <a:headEnd type="none" w="med" len="med"/>
                      <a:tailEnd type="none" w="med" len="med"/>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15"/>
                  </a:ext>
                </a:extLst>
              </a:tr>
              <a:tr h="140864">
                <a:tc>
                  <a:txBody>
                    <a:bodyPr/>
                    <a:lstStyle/>
                    <a:p>
                      <a:pPr algn="ctr" rtl="0" fontAlgn="b">
                        <a:lnSpc>
                          <a:spcPct val="90000"/>
                        </a:lnSpc>
                      </a:pPr>
                      <a:r>
                        <a:rPr lang="en-US" sz="1200" b="0" i="0" u="none" strike="noStrike" dirty="0">
                          <a:solidFill>
                            <a:srgbClr val="000000"/>
                          </a:solidFill>
                          <a:effectLst/>
                          <a:latin typeface="Arial"/>
                        </a:rPr>
                        <a:t>experiment 16</a:t>
                      </a:r>
                    </a:p>
                  </a:txBody>
                  <a:tcPr marL="12700" marR="12700" marT="25400" marB="25400" anchor="b">
                    <a:lnL w="12700" cap="flat" cmpd="sng" algn="ctr">
                      <a:solidFill>
                        <a:scrgbClr r="0" g="0" b="0"/>
                      </a:solidFill>
                      <a:prstDash val="solid"/>
                      <a:round/>
                      <a:headEnd type="none" w="med" len="med"/>
                      <a:tailEnd type="none" w="med" len="med"/>
                    </a:lnL>
                    <a:lnR>
                      <a:noFill/>
                    </a:lnR>
                    <a:lnT>
                      <a:noFill/>
                    </a:lnT>
                    <a:lnB w="12700" cap="flat" cmpd="sng" algn="ctr">
                      <a:noFill/>
                      <a:prstDash val="solid"/>
                      <a:round/>
                      <a:headEnd type="none" w="med" len="med"/>
                      <a:tailEnd type="none" w="med" len="med"/>
                    </a:lnB>
                  </a:tcPr>
                </a:tc>
                <a:tc>
                  <a:txBody>
                    <a:bodyPr/>
                    <a:lstStyle/>
                    <a:p>
                      <a:pPr algn="ctr" rtl="0" fontAlgn="b"/>
                      <a:r>
                        <a:rPr lang="is-IS" sz="1200" b="0" i="0" u="none" strike="noStrike" dirty="0">
                          <a:solidFill>
                            <a:srgbClr val="000000"/>
                          </a:solidFill>
                          <a:effectLst/>
                          <a:latin typeface="Arial"/>
                          <a:cs typeface="Arial"/>
                        </a:rPr>
                        <a:t>TS20</a:t>
                      </a:r>
                    </a:p>
                  </a:txBody>
                  <a:tcPr marL="12700" marR="12700" marT="25400" marB="25400" anchor="ctr">
                    <a:lnL>
                      <a:noFill/>
                    </a:lnL>
                    <a:lnR>
                      <a:noFill/>
                    </a:lnR>
                    <a:lnT>
                      <a:noFill/>
                    </a:lnT>
                    <a:lnB w="12700" cap="flat" cmpd="sng" algn="ctr">
                      <a:noFill/>
                      <a:prstDash val="solid"/>
                      <a:round/>
                      <a:headEnd type="none" w="med" len="med"/>
                      <a:tailEnd type="none" w="med" len="med"/>
                    </a:lnB>
                  </a:tcPr>
                </a:tc>
                <a:tc>
                  <a:txBody>
                    <a:bodyPr/>
                    <a:lstStyle/>
                    <a:p>
                      <a:pPr algn="ctr" rtl="0" fontAlgn="b">
                        <a:lnSpc>
                          <a:spcPct val="90000"/>
                        </a:lnSpc>
                      </a:pPr>
                      <a:r>
                        <a:rPr lang="en-US" sz="1200" b="0" i="0" u="none" strike="noStrike" dirty="0" err="1">
                          <a:solidFill>
                            <a:srgbClr val="000000"/>
                          </a:solidFill>
                          <a:effectLst/>
                          <a:latin typeface="Arial"/>
                          <a:cs typeface="Arial"/>
                        </a:rPr>
                        <a:t>Illumina</a:t>
                      </a:r>
                      <a:r>
                        <a:rPr lang="en-US" sz="1200" b="0" i="0" u="none" strike="noStrike" dirty="0">
                          <a:solidFill>
                            <a:srgbClr val="000000"/>
                          </a:solidFill>
                          <a:effectLst/>
                          <a:latin typeface="Arial"/>
                          <a:cs typeface="Arial"/>
                        </a:rPr>
                        <a:t> 20</a:t>
                      </a:r>
                    </a:p>
                  </a:txBody>
                  <a:tcPr marL="12700" marR="12700" marT="25400" marB="25400" anchor="ctr">
                    <a:lnL>
                      <a:noFill/>
                    </a:lnL>
                    <a:lnR>
                      <a:noFill/>
                    </a:lnR>
                    <a:lnT>
                      <a:noFill/>
                    </a:lnT>
                    <a:lnB w="12700" cap="flat" cmpd="sng" algn="ctr">
                      <a:noFill/>
                      <a:prstDash val="solid"/>
                      <a:round/>
                      <a:headEnd type="none" w="med" len="med"/>
                      <a:tailEnd type="none" w="med" len="med"/>
                    </a:lnB>
                  </a:tcPr>
                </a:tc>
                <a:tc>
                  <a:txBody>
                    <a:bodyPr/>
                    <a:lstStyle/>
                    <a:p>
                      <a:pPr algn="ctr" rtl="0" fontAlgn="b">
                        <a:lnSpc>
                          <a:spcPct val="90000"/>
                        </a:lnSpc>
                      </a:pPr>
                      <a:r>
                        <a:rPr lang="en-US" sz="1200" b="0" i="0" u="none" strike="noStrike" dirty="0">
                          <a:solidFill>
                            <a:srgbClr val="000000"/>
                          </a:solidFill>
                          <a:effectLst/>
                          <a:latin typeface="Arial"/>
                          <a:cs typeface="Arial"/>
                        </a:rPr>
                        <a:t>GTGGCC</a:t>
                      </a:r>
                    </a:p>
                  </a:txBody>
                  <a:tcPr marL="12700" marR="12700" marT="12700" marB="0" anchor="ctr">
                    <a:lnL>
                      <a:noFill/>
                    </a:lnL>
                    <a:lnR w="12700" cap="flat" cmpd="sng" algn="ctr">
                      <a:solidFill>
                        <a:scrgbClr r="0" g="0" b="0"/>
                      </a:solidFill>
                      <a:prstDash val="solid"/>
                      <a:round/>
                      <a:headEnd type="none" w="med" len="med"/>
                      <a:tailEnd type="none" w="med" len="med"/>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16"/>
                  </a:ext>
                </a:extLst>
              </a:tr>
              <a:tr h="140864">
                <a:tc>
                  <a:txBody>
                    <a:bodyPr/>
                    <a:lstStyle/>
                    <a:p>
                      <a:pPr algn="ctr" rtl="0" fontAlgn="b">
                        <a:lnSpc>
                          <a:spcPct val="90000"/>
                        </a:lnSpc>
                      </a:pPr>
                      <a:r>
                        <a:rPr lang="en-US" sz="1200" b="0" i="0" u="none" strike="noStrike" dirty="0">
                          <a:solidFill>
                            <a:srgbClr val="000000"/>
                          </a:solidFill>
                          <a:effectLst/>
                          <a:latin typeface="Arial"/>
                        </a:rPr>
                        <a:t>experiment 17</a:t>
                      </a:r>
                    </a:p>
                  </a:txBody>
                  <a:tcPr marL="12700" marR="12700" marT="25400" marB="25400" anchor="b">
                    <a:lnL w="12700" cap="flat" cmpd="sng" algn="ctr">
                      <a:solidFill>
                        <a:scrgbClr r="0" g="0" b="0"/>
                      </a:solidFill>
                      <a:prstDash val="solid"/>
                      <a:round/>
                      <a:headEnd type="none" w="med" len="med"/>
                      <a:tailEnd type="none" w="med" len="med"/>
                    </a:lnL>
                    <a:lnR>
                      <a:noFill/>
                    </a:lnR>
                    <a:lnT>
                      <a:noFill/>
                    </a:lnT>
                    <a:lnB w="12700" cap="flat" cmpd="sng" algn="ctr">
                      <a:no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a:cs typeface="Arial"/>
                        </a:rPr>
                        <a:t>NF35</a:t>
                      </a:r>
                    </a:p>
                  </a:txBody>
                  <a:tcPr marL="12700" marR="12700" marT="25400" marB="25400" anchor="ctr">
                    <a:lnL>
                      <a:noFill/>
                    </a:lnL>
                    <a:lnR>
                      <a:noFill/>
                    </a:lnR>
                    <a:lnT>
                      <a:noFill/>
                    </a:lnT>
                    <a:lnB w="12700" cap="flat" cmpd="sng" algn="ctr">
                      <a:noFill/>
                      <a:prstDash val="solid"/>
                      <a:round/>
                      <a:headEnd type="none" w="med" len="med"/>
                      <a:tailEnd type="none" w="med" len="med"/>
                    </a:lnB>
                  </a:tcPr>
                </a:tc>
                <a:tc>
                  <a:txBody>
                    <a:bodyPr/>
                    <a:lstStyle/>
                    <a:p>
                      <a:pPr algn="ctr" rtl="0" fontAlgn="b">
                        <a:lnSpc>
                          <a:spcPct val="90000"/>
                        </a:lnSpc>
                      </a:pPr>
                      <a:r>
                        <a:rPr lang="en-US" sz="1200" b="0" i="0" u="none" strike="noStrike" dirty="0" err="1">
                          <a:solidFill>
                            <a:srgbClr val="000000"/>
                          </a:solidFill>
                          <a:effectLst/>
                          <a:latin typeface="Arial"/>
                          <a:cs typeface="Arial"/>
                        </a:rPr>
                        <a:t>Nextflex</a:t>
                      </a:r>
                      <a:r>
                        <a:rPr lang="en-US" sz="1200" b="0" i="0" u="none" strike="noStrike" dirty="0">
                          <a:solidFill>
                            <a:srgbClr val="000000"/>
                          </a:solidFill>
                          <a:effectLst/>
                          <a:latin typeface="Arial"/>
                          <a:cs typeface="Arial"/>
                        </a:rPr>
                        <a:t> 35</a:t>
                      </a:r>
                    </a:p>
                  </a:txBody>
                  <a:tcPr marL="12700" marR="12700" marT="25400" marB="25400" anchor="ctr">
                    <a:lnL>
                      <a:noFill/>
                    </a:lnL>
                    <a:lnR>
                      <a:noFill/>
                    </a:lnR>
                    <a:lnT>
                      <a:noFill/>
                    </a:lnT>
                    <a:lnB w="12700" cap="flat" cmpd="sng" algn="ctr">
                      <a:noFill/>
                      <a:prstDash val="solid"/>
                      <a:round/>
                      <a:headEnd type="none" w="med" len="med"/>
                      <a:tailEnd type="none" w="med" len="med"/>
                    </a:lnB>
                  </a:tcPr>
                </a:tc>
                <a:tc>
                  <a:txBody>
                    <a:bodyPr/>
                    <a:lstStyle/>
                    <a:p>
                      <a:pPr algn="ctr" rtl="0" fontAlgn="b">
                        <a:lnSpc>
                          <a:spcPct val="90000"/>
                        </a:lnSpc>
                      </a:pPr>
                      <a:r>
                        <a:rPr lang="en-US" sz="1200" b="0" i="0" u="none" strike="noStrike" dirty="0">
                          <a:solidFill>
                            <a:srgbClr val="000000"/>
                          </a:solidFill>
                          <a:effectLst/>
                          <a:latin typeface="Arial"/>
                          <a:cs typeface="Arial"/>
                        </a:rPr>
                        <a:t>CATTTT</a:t>
                      </a:r>
                    </a:p>
                  </a:txBody>
                  <a:tcPr marL="12700" marR="12700" marT="12700" marB="0" anchor="ctr">
                    <a:lnL>
                      <a:noFill/>
                    </a:lnL>
                    <a:lnR w="12700" cap="flat" cmpd="sng" algn="ctr">
                      <a:solidFill>
                        <a:scrgbClr r="0" g="0" b="0"/>
                      </a:solidFill>
                      <a:prstDash val="solid"/>
                      <a:round/>
                      <a:headEnd type="none" w="med" len="med"/>
                      <a:tailEnd type="none" w="med" len="med"/>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17"/>
                  </a:ext>
                </a:extLst>
              </a:tr>
              <a:tr h="140864">
                <a:tc>
                  <a:txBody>
                    <a:bodyPr/>
                    <a:lstStyle/>
                    <a:p>
                      <a:pPr algn="ctr" rtl="0" fontAlgn="b">
                        <a:lnSpc>
                          <a:spcPct val="90000"/>
                        </a:lnSpc>
                      </a:pPr>
                      <a:r>
                        <a:rPr lang="en-US" sz="1200" b="0" i="0" u="none" strike="noStrike" dirty="0">
                          <a:solidFill>
                            <a:srgbClr val="000000"/>
                          </a:solidFill>
                          <a:effectLst/>
                          <a:latin typeface="Arial"/>
                        </a:rPr>
                        <a:t>experiment 18</a:t>
                      </a:r>
                    </a:p>
                  </a:txBody>
                  <a:tcPr marL="12700" marR="12700" marT="25400" marB="25400" anchor="b">
                    <a:lnL w="12700" cap="flat" cmpd="sng" algn="ctr">
                      <a:solidFill>
                        <a:scrgbClr r="0" g="0" b="0"/>
                      </a:solidFill>
                      <a:prstDash val="solid"/>
                      <a:round/>
                      <a:headEnd type="none" w="med" len="med"/>
                      <a:tailEnd type="none" w="med" len="med"/>
                    </a:lnL>
                    <a:lnR>
                      <a:noFill/>
                    </a:lnR>
                    <a:lnT>
                      <a:noFill/>
                    </a:lnT>
                    <a:lnB w="12700" cap="flat" cmpd="sng" algn="ctr">
                      <a:noFill/>
                      <a:prstDash val="solid"/>
                      <a:round/>
                      <a:headEnd type="none" w="med" len="med"/>
                      <a:tailEnd type="none" w="med" len="med"/>
                    </a:lnB>
                  </a:tcPr>
                </a:tc>
                <a:tc>
                  <a:txBody>
                    <a:bodyPr/>
                    <a:lstStyle/>
                    <a:p>
                      <a:pPr algn="ctr" rtl="0" fontAlgn="b"/>
                      <a:r>
                        <a:rPr lang="is-IS" sz="1200" b="0" i="0" u="none" strike="noStrike" dirty="0">
                          <a:solidFill>
                            <a:srgbClr val="000000"/>
                          </a:solidFill>
                          <a:effectLst/>
                          <a:latin typeface="Arial"/>
                          <a:cs typeface="Arial"/>
                        </a:rPr>
                        <a:t>TS23</a:t>
                      </a:r>
                    </a:p>
                  </a:txBody>
                  <a:tcPr marL="12700" marR="12700" marT="25400" marB="25400" anchor="ctr">
                    <a:lnL>
                      <a:noFill/>
                    </a:lnL>
                    <a:lnR>
                      <a:noFill/>
                    </a:lnR>
                    <a:lnT>
                      <a:noFill/>
                    </a:lnT>
                    <a:lnB w="12700" cap="flat" cmpd="sng" algn="ctr">
                      <a:noFill/>
                      <a:prstDash val="solid"/>
                      <a:round/>
                      <a:headEnd type="none" w="med" len="med"/>
                      <a:tailEnd type="none" w="med" len="med"/>
                    </a:lnB>
                  </a:tcPr>
                </a:tc>
                <a:tc>
                  <a:txBody>
                    <a:bodyPr/>
                    <a:lstStyle/>
                    <a:p>
                      <a:pPr algn="ctr" rtl="0" fontAlgn="b">
                        <a:lnSpc>
                          <a:spcPct val="90000"/>
                        </a:lnSpc>
                      </a:pPr>
                      <a:r>
                        <a:rPr lang="en-US" sz="1200" b="0" i="0" u="none" strike="noStrike" dirty="0" err="1">
                          <a:solidFill>
                            <a:srgbClr val="000000"/>
                          </a:solidFill>
                          <a:effectLst/>
                          <a:latin typeface="Arial"/>
                          <a:cs typeface="Arial"/>
                        </a:rPr>
                        <a:t>Illumina</a:t>
                      </a:r>
                      <a:r>
                        <a:rPr lang="en-US" sz="1200" b="0" i="0" u="none" strike="noStrike" dirty="0">
                          <a:solidFill>
                            <a:srgbClr val="000000"/>
                          </a:solidFill>
                          <a:effectLst/>
                          <a:latin typeface="Arial"/>
                          <a:cs typeface="Arial"/>
                        </a:rPr>
                        <a:t> 23</a:t>
                      </a:r>
                    </a:p>
                  </a:txBody>
                  <a:tcPr marL="12700" marR="12700" marT="25400" marB="25400" anchor="ctr">
                    <a:lnL>
                      <a:noFill/>
                    </a:lnL>
                    <a:lnR>
                      <a:noFill/>
                    </a:lnR>
                    <a:lnT>
                      <a:noFill/>
                    </a:lnT>
                    <a:lnB w="12700" cap="flat" cmpd="sng" algn="ctr">
                      <a:noFill/>
                      <a:prstDash val="solid"/>
                      <a:round/>
                      <a:headEnd type="none" w="med" len="med"/>
                      <a:tailEnd type="none" w="med" len="med"/>
                    </a:lnB>
                  </a:tcPr>
                </a:tc>
                <a:tc>
                  <a:txBody>
                    <a:bodyPr/>
                    <a:lstStyle/>
                    <a:p>
                      <a:pPr algn="ctr" rtl="0" fontAlgn="b">
                        <a:lnSpc>
                          <a:spcPct val="90000"/>
                        </a:lnSpc>
                      </a:pPr>
                      <a:r>
                        <a:rPr lang="en-US" sz="1200" b="0" i="0" u="none" strike="noStrike" dirty="0">
                          <a:solidFill>
                            <a:srgbClr val="000000"/>
                          </a:solidFill>
                          <a:effectLst/>
                          <a:latin typeface="Arial"/>
                          <a:cs typeface="Arial"/>
                        </a:rPr>
                        <a:t>GAGTGG</a:t>
                      </a:r>
                    </a:p>
                  </a:txBody>
                  <a:tcPr marL="12700" marR="12700" marT="12700" marB="0" anchor="ctr">
                    <a:lnL>
                      <a:noFill/>
                    </a:lnL>
                    <a:lnR w="12700" cap="flat" cmpd="sng" algn="ctr">
                      <a:solidFill>
                        <a:scrgbClr r="0" g="0" b="0"/>
                      </a:solidFill>
                      <a:prstDash val="solid"/>
                      <a:round/>
                      <a:headEnd type="none" w="med" len="med"/>
                      <a:tailEnd type="none" w="med" len="med"/>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18"/>
                  </a:ext>
                </a:extLst>
              </a:tr>
              <a:tr h="140864">
                <a:tc>
                  <a:txBody>
                    <a:bodyPr/>
                    <a:lstStyle/>
                    <a:p>
                      <a:pPr algn="ctr" rtl="0" fontAlgn="b">
                        <a:lnSpc>
                          <a:spcPct val="90000"/>
                        </a:lnSpc>
                      </a:pPr>
                      <a:r>
                        <a:rPr lang="en-US" sz="1200" b="0" i="0" u="none" strike="noStrike" dirty="0">
                          <a:solidFill>
                            <a:srgbClr val="000000"/>
                          </a:solidFill>
                          <a:effectLst/>
                          <a:latin typeface="Arial"/>
                        </a:rPr>
                        <a:t>experiment 19</a:t>
                      </a:r>
                    </a:p>
                  </a:txBody>
                  <a:tcPr marL="12700" marR="12700" marT="25400" marB="25400" anchor="b">
                    <a:lnL w="12700" cap="flat" cmpd="sng" algn="ctr">
                      <a:solidFill>
                        <a:scrgbClr r="0" g="0" b="0"/>
                      </a:solidFill>
                      <a:prstDash val="solid"/>
                      <a:round/>
                      <a:headEnd type="none" w="med" len="med"/>
                      <a:tailEnd type="none" w="med" len="med"/>
                    </a:lnL>
                    <a:lnR>
                      <a:noFill/>
                    </a:lnR>
                    <a:lnT>
                      <a:noFill/>
                    </a:lnT>
                    <a:lnB w="12700" cap="flat" cmpd="sng" algn="ctr">
                      <a:noFill/>
                      <a:prstDash val="solid"/>
                      <a:round/>
                      <a:headEnd type="none" w="med" len="med"/>
                      <a:tailEnd type="none" w="med" len="med"/>
                    </a:lnB>
                    <a:noFill/>
                  </a:tcPr>
                </a:tc>
                <a:tc>
                  <a:txBody>
                    <a:bodyPr/>
                    <a:lstStyle/>
                    <a:p>
                      <a:pPr algn="ctr" rtl="0" fontAlgn="b"/>
                      <a:r>
                        <a:rPr lang="is-IS" sz="1200" b="0" i="0" u="none" strike="noStrike" dirty="0">
                          <a:solidFill>
                            <a:srgbClr val="000000"/>
                          </a:solidFill>
                          <a:effectLst/>
                          <a:latin typeface="Arial"/>
                          <a:cs typeface="Arial"/>
                        </a:rPr>
                        <a:t>TS27</a:t>
                      </a:r>
                    </a:p>
                  </a:txBody>
                  <a:tcPr marL="12700" marR="12700" marT="25400" marB="25400" anchor="ctr">
                    <a:lnL>
                      <a:noFill/>
                    </a:lnL>
                    <a:lnR>
                      <a:noFill/>
                    </a:lnR>
                    <a:lnT>
                      <a:noFill/>
                    </a:lnT>
                    <a:lnB w="12700" cap="flat" cmpd="sng" algn="ctr">
                      <a:noFill/>
                      <a:prstDash val="solid"/>
                      <a:round/>
                      <a:headEnd type="none" w="med" len="med"/>
                      <a:tailEnd type="none" w="med" len="med"/>
                    </a:lnB>
                    <a:noFill/>
                  </a:tcPr>
                </a:tc>
                <a:tc>
                  <a:txBody>
                    <a:bodyPr/>
                    <a:lstStyle/>
                    <a:p>
                      <a:pPr algn="ctr" rtl="0" fontAlgn="b">
                        <a:lnSpc>
                          <a:spcPct val="90000"/>
                        </a:lnSpc>
                      </a:pPr>
                      <a:r>
                        <a:rPr lang="en-US" sz="1200" b="0" i="0" u="none" strike="noStrike" dirty="0" err="1">
                          <a:solidFill>
                            <a:srgbClr val="000000"/>
                          </a:solidFill>
                          <a:effectLst/>
                          <a:latin typeface="Arial"/>
                          <a:cs typeface="Arial"/>
                        </a:rPr>
                        <a:t>Illumina</a:t>
                      </a:r>
                      <a:r>
                        <a:rPr lang="en-US" sz="1200" b="0" i="0" u="none" strike="noStrike" dirty="0">
                          <a:solidFill>
                            <a:srgbClr val="000000"/>
                          </a:solidFill>
                          <a:effectLst/>
                          <a:latin typeface="Arial"/>
                          <a:cs typeface="Arial"/>
                        </a:rPr>
                        <a:t> 27</a:t>
                      </a:r>
                    </a:p>
                  </a:txBody>
                  <a:tcPr marL="12700" marR="12700" marT="25400" marB="25400" anchor="ctr">
                    <a:lnL>
                      <a:noFill/>
                    </a:lnL>
                    <a:lnR>
                      <a:noFill/>
                    </a:lnR>
                    <a:lnT>
                      <a:noFill/>
                    </a:lnT>
                    <a:lnB w="12700" cap="flat" cmpd="sng" algn="ctr">
                      <a:noFill/>
                      <a:prstDash val="solid"/>
                      <a:round/>
                      <a:headEnd type="none" w="med" len="med"/>
                      <a:tailEnd type="none" w="med" len="med"/>
                    </a:lnB>
                    <a:noFill/>
                  </a:tcPr>
                </a:tc>
                <a:tc>
                  <a:txBody>
                    <a:bodyPr/>
                    <a:lstStyle/>
                    <a:p>
                      <a:pPr algn="ctr" rtl="0" fontAlgn="b">
                        <a:lnSpc>
                          <a:spcPct val="90000"/>
                        </a:lnSpc>
                      </a:pPr>
                      <a:r>
                        <a:rPr lang="en-US" sz="1200" b="0" i="0" u="none" strike="noStrike" dirty="0">
                          <a:solidFill>
                            <a:srgbClr val="000000"/>
                          </a:solidFill>
                          <a:effectLst/>
                          <a:latin typeface="Arial"/>
                          <a:cs typeface="Arial"/>
                        </a:rPr>
                        <a:t>ATTCCT</a:t>
                      </a:r>
                    </a:p>
                  </a:txBody>
                  <a:tcPr marL="12700" marR="12700" marT="12700" marB="0" anchor="ctr">
                    <a:lnL>
                      <a:noFill/>
                    </a:lnL>
                    <a:lnR w="12700" cap="flat" cmpd="sng" algn="ctr">
                      <a:solidFill>
                        <a:scrgbClr r="0" g="0" b="0"/>
                      </a:solidFill>
                      <a:prstDash val="solid"/>
                      <a:round/>
                      <a:headEnd type="none" w="med" len="med"/>
                      <a:tailEnd type="none" w="med" len="med"/>
                    </a:lnR>
                    <a:lnT>
                      <a:noFill/>
                    </a:lnT>
                    <a:lnB w="12700" cap="flat" cmpd="sng" algn="ctr">
                      <a:noFill/>
                      <a:prstDash val="solid"/>
                      <a:round/>
                      <a:headEnd type="none" w="med" len="med"/>
                      <a:tailEnd type="none" w="med" len="med"/>
                    </a:lnB>
                    <a:noFill/>
                  </a:tcPr>
                </a:tc>
                <a:extLst>
                  <a:ext uri="{0D108BD9-81ED-4DB2-BD59-A6C34878D82A}">
                    <a16:rowId xmlns:a16="http://schemas.microsoft.com/office/drawing/2014/main" val="10019"/>
                  </a:ext>
                </a:extLst>
              </a:tr>
              <a:tr h="140864">
                <a:tc>
                  <a:txBody>
                    <a:bodyPr/>
                    <a:lstStyle/>
                    <a:p>
                      <a:pPr marL="0" marR="0" indent="0" algn="ctr" defTabSz="457200" rtl="0" eaLnBrk="1" fontAlgn="b" latinLnBrk="0" hangingPunct="1">
                        <a:lnSpc>
                          <a:spcPct val="90000"/>
                        </a:lnSpc>
                        <a:spcBef>
                          <a:spcPts val="0"/>
                        </a:spcBef>
                        <a:spcAft>
                          <a:spcPts val="0"/>
                        </a:spcAft>
                        <a:buClrTx/>
                        <a:buSzTx/>
                        <a:buFontTx/>
                        <a:buNone/>
                        <a:tabLst/>
                        <a:defRPr/>
                      </a:pPr>
                      <a:r>
                        <a:rPr lang="en-US" sz="1200" b="0" i="0" u="none" strike="noStrike" dirty="0">
                          <a:solidFill>
                            <a:srgbClr val="000000"/>
                          </a:solidFill>
                          <a:effectLst/>
                          <a:latin typeface="Arial"/>
                        </a:rPr>
                        <a:t>experiment 20</a:t>
                      </a:r>
                    </a:p>
                  </a:txBody>
                  <a:tcPr marL="12700" marR="12700" marT="25400" marB="25400" anchor="b">
                    <a:lnL w="12700" cap="flat" cmpd="sng" algn="ctr">
                      <a:solidFill>
                        <a:scrgbClr r="0" g="0" b="0"/>
                      </a:solidFill>
                      <a:prstDash val="solid"/>
                      <a:round/>
                      <a:headEnd type="none" w="med" len="med"/>
                      <a:tailEnd type="none" w="med" len="med"/>
                    </a:lnL>
                    <a:lnR>
                      <a:noFill/>
                    </a:lnR>
                    <a:lnT>
                      <a:noFill/>
                    </a:lnT>
                    <a:lnB w="12700" cap="flat" cmpd="sng" algn="ctr">
                      <a:noFill/>
                      <a:prstDash val="solid"/>
                      <a:round/>
                      <a:headEnd type="none" w="med" len="med"/>
                      <a:tailEnd type="none" w="med" len="med"/>
                    </a:lnB>
                    <a:noFill/>
                  </a:tcPr>
                </a:tc>
                <a:tc>
                  <a:txBody>
                    <a:bodyPr/>
                    <a:lstStyle/>
                    <a:p>
                      <a:pPr algn="ctr" rtl="0" fontAlgn="b"/>
                      <a:r>
                        <a:rPr lang="en-US" sz="1200" b="0" i="0" u="none" strike="noStrike" dirty="0">
                          <a:solidFill>
                            <a:srgbClr val="000000"/>
                          </a:solidFill>
                          <a:effectLst/>
                          <a:latin typeface="Arial"/>
                          <a:cs typeface="Arial"/>
                        </a:rPr>
                        <a:t>NF29</a:t>
                      </a:r>
                    </a:p>
                  </a:txBody>
                  <a:tcPr marL="12700" marR="12700" marT="25400" marB="25400" anchor="ctr">
                    <a:lnL>
                      <a:noFill/>
                    </a:lnL>
                    <a:lnR>
                      <a:noFill/>
                    </a:lnR>
                    <a:lnT>
                      <a:noFill/>
                    </a:lnT>
                    <a:lnB w="12700" cap="flat" cmpd="sng" algn="ctr">
                      <a:noFill/>
                      <a:prstDash val="solid"/>
                      <a:round/>
                      <a:headEnd type="none" w="med" len="med"/>
                      <a:tailEnd type="none" w="med" len="med"/>
                    </a:lnB>
                    <a:noFill/>
                  </a:tcPr>
                </a:tc>
                <a:tc>
                  <a:txBody>
                    <a:bodyPr/>
                    <a:lstStyle/>
                    <a:p>
                      <a:pPr algn="ctr" rtl="0" fontAlgn="b">
                        <a:lnSpc>
                          <a:spcPct val="90000"/>
                        </a:lnSpc>
                      </a:pPr>
                      <a:r>
                        <a:rPr lang="en-US" sz="1200" b="0" i="0" u="none" strike="noStrike" dirty="0" err="1">
                          <a:solidFill>
                            <a:srgbClr val="000000"/>
                          </a:solidFill>
                          <a:effectLst/>
                          <a:latin typeface="Arial"/>
                          <a:cs typeface="Arial"/>
                        </a:rPr>
                        <a:t>Nextflex</a:t>
                      </a:r>
                      <a:r>
                        <a:rPr lang="en-US" sz="1200" b="0" i="0" u="none" strike="noStrike" dirty="0">
                          <a:solidFill>
                            <a:srgbClr val="000000"/>
                          </a:solidFill>
                          <a:effectLst/>
                          <a:latin typeface="Arial"/>
                          <a:cs typeface="Arial"/>
                        </a:rPr>
                        <a:t> 29</a:t>
                      </a:r>
                    </a:p>
                  </a:txBody>
                  <a:tcPr marL="12700" marR="12700" marT="25400" marB="25400" anchor="ctr">
                    <a:lnL>
                      <a:noFill/>
                    </a:lnL>
                    <a:lnR>
                      <a:noFill/>
                    </a:lnR>
                    <a:lnT>
                      <a:noFill/>
                    </a:lnT>
                    <a:lnB w="12700" cap="flat" cmpd="sng" algn="ctr">
                      <a:noFill/>
                      <a:prstDash val="solid"/>
                      <a:round/>
                      <a:headEnd type="none" w="med" len="med"/>
                      <a:tailEnd type="none" w="med" len="med"/>
                    </a:lnB>
                    <a:noFill/>
                  </a:tcPr>
                </a:tc>
                <a:tc>
                  <a:txBody>
                    <a:bodyPr/>
                    <a:lstStyle/>
                    <a:p>
                      <a:pPr algn="ctr" rtl="0" fontAlgn="b">
                        <a:lnSpc>
                          <a:spcPct val="90000"/>
                        </a:lnSpc>
                      </a:pPr>
                      <a:r>
                        <a:rPr lang="en-US" sz="1200" b="0" i="0" u="none" strike="noStrike" dirty="0">
                          <a:solidFill>
                            <a:srgbClr val="000000"/>
                          </a:solidFill>
                          <a:effectLst/>
                          <a:latin typeface="Arial"/>
                          <a:cs typeface="Arial"/>
                        </a:rPr>
                        <a:t>CAACTA</a:t>
                      </a:r>
                    </a:p>
                  </a:txBody>
                  <a:tcPr marL="12700" marR="12700" marT="12700" marB="0" anchor="ctr">
                    <a:lnL>
                      <a:noFill/>
                    </a:lnL>
                    <a:lnR w="12700" cap="flat" cmpd="sng" algn="ctr">
                      <a:solidFill>
                        <a:scrgbClr r="0" g="0" b="0"/>
                      </a:solidFill>
                      <a:prstDash val="solid"/>
                      <a:round/>
                      <a:headEnd type="none" w="med" len="med"/>
                      <a:tailEnd type="none" w="med" len="med"/>
                    </a:lnR>
                    <a:lnT>
                      <a:noFill/>
                    </a:lnT>
                    <a:lnB w="12700" cap="flat" cmpd="sng" algn="ctr">
                      <a:noFill/>
                      <a:prstDash val="solid"/>
                      <a:round/>
                      <a:headEnd type="none" w="med" len="med"/>
                      <a:tailEnd type="none" w="med" len="med"/>
                    </a:lnB>
                    <a:noFill/>
                  </a:tcPr>
                </a:tc>
                <a:extLst>
                  <a:ext uri="{0D108BD9-81ED-4DB2-BD59-A6C34878D82A}">
                    <a16:rowId xmlns:a16="http://schemas.microsoft.com/office/drawing/2014/main" val="10020"/>
                  </a:ext>
                </a:extLst>
              </a:tr>
              <a:tr h="140864">
                <a:tc>
                  <a:txBody>
                    <a:bodyPr/>
                    <a:lstStyle/>
                    <a:p>
                      <a:pPr algn="ctr" rtl="0" fontAlgn="b">
                        <a:lnSpc>
                          <a:spcPct val="90000"/>
                        </a:lnSpc>
                      </a:pPr>
                      <a:r>
                        <a:rPr lang="en-US" sz="1200" b="0" i="0" u="none" strike="noStrike" dirty="0">
                          <a:solidFill>
                            <a:srgbClr val="000000"/>
                          </a:solidFill>
                          <a:effectLst/>
                          <a:latin typeface="Arial"/>
                        </a:rPr>
                        <a:t>experiment 21</a:t>
                      </a:r>
                    </a:p>
                  </a:txBody>
                  <a:tcPr marL="12700" marR="12700" marT="25400" marB="25400" anchor="b">
                    <a:lnL w="12700" cap="flat" cmpd="sng" algn="ctr">
                      <a:solidFill>
                        <a:scrgbClr r="0" g="0" b="0"/>
                      </a:solidFill>
                      <a:prstDash val="solid"/>
                      <a:round/>
                      <a:headEnd type="none" w="med" len="med"/>
                      <a:tailEnd type="none" w="med" len="med"/>
                    </a:lnL>
                    <a:lnR>
                      <a:noFill/>
                    </a:lnR>
                    <a:lnT>
                      <a:noFill/>
                    </a:lnT>
                    <a:lnB w="12700" cap="flat" cmpd="sng" algn="ctr">
                      <a:noFill/>
                      <a:prstDash val="solid"/>
                      <a:round/>
                      <a:headEnd type="none" w="med" len="med"/>
                      <a:tailEnd type="none" w="med" len="med"/>
                    </a:lnB>
                    <a:noFill/>
                  </a:tcPr>
                </a:tc>
                <a:tc>
                  <a:txBody>
                    <a:bodyPr/>
                    <a:lstStyle/>
                    <a:p>
                      <a:pPr algn="ctr" rtl="0" fontAlgn="b"/>
                      <a:r>
                        <a:rPr lang="en-US" sz="1200" b="0" i="0" u="none" strike="noStrike" dirty="0">
                          <a:solidFill>
                            <a:srgbClr val="000000"/>
                          </a:solidFill>
                          <a:effectLst/>
                          <a:latin typeface="Arial"/>
                          <a:cs typeface="Arial"/>
                        </a:rPr>
                        <a:t>NF36</a:t>
                      </a:r>
                    </a:p>
                  </a:txBody>
                  <a:tcPr marL="12700" marR="12700" marT="25400" marB="25400" anchor="ctr">
                    <a:lnL>
                      <a:noFill/>
                    </a:lnL>
                    <a:lnR>
                      <a:noFill/>
                    </a:lnR>
                    <a:lnT>
                      <a:noFill/>
                    </a:lnT>
                    <a:lnB w="12700" cap="flat" cmpd="sng" algn="ctr">
                      <a:noFill/>
                      <a:prstDash val="solid"/>
                      <a:round/>
                      <a:headEnd type="none" w="med" len="med"/>
                      <a:tailEnd type="none" w="med" len="med"/>
                    </a:lnB>
                    <a:noFill/>
                  </a:tcPr>
                </a:tc>
                <a:tc>
                  <a:txBody>
                    <a:bodyPr/>
                    <a:lstStyle/>
                    <a:p>
                      <a:pPr algn="ctr" rtl="0" fontAlgn="b">
                        <a:lnSpc>
                          <a:spcPct val="90000"/>
                        </a:lnSpc>
                      </a:pPr>
                      <a:r>
                        <a:rPr lang="en-US" sz="1200" b="0" i="0" u="none" strike="noStrike" dirty="0" err="1">
                          <a:solidFill>
                            <a:srgbClr val="000000"/>
                          </a:solidFill>
                          <a:effectLst/>
                          <a:latin typeface="Arial"/>
                          <a:cs typeface="Arial"/>
                        </a:rPr>
                        <a:t>Nextflex</a:t>
                      </a:r>
                      <a:r>
                        <a:rPr lang="en-US" sz="1200" b="0" i="0" u="none" strike="noStrike" dirty="0">
                          <a:solidFill>
                            <a:srgbClr val="000000"/>
                          </a:solidFill>
                          <a:effectLst/>
                          <a:latin typeface="Arial"/>
                          <a:cs typeface="Arial"/>
                        </a:rPr>
                        <a:t> 36</a:t>
                      </a:r>
                    </a:p>
                  </a:txBody>
                  <a:tcPr marL="12700" marR="12700" marT="25400" marB="25400" anchor="ctr">
                    <a:lnL>
                      <a:noFill/>
                    </a:lnL>
                    <a:lnR>
                      <a:noFill/>
                    </a:lnR>
                    <a:lnT>
                      <a:noFill/>
                    </a:lnT>
                    <a:lnB w="12700" cap="flat" cmpd="sng" algn="ctr">
                      <a:noFill/>
                      <a:prstDash val="solid"/>
                      <a:round/>
                      <a:headEnd type="none" w="med" len="med"/>
                      <a:tailEnd type="none" w="med" len="med"/>
                    </a:lnB>
                    <a:noFill/>
                  </a:tcPr>
                </a:tc>
                <a:tc>
                  <a:txBody>
                    <a:bodyPr/>
                    <a:lstStyle/>
                    <a:p>
                      <a:pPr algn="ctr" rtl="0" fontAlgn="b">
                        <a:lnSpc>
                          <a:spcPct val="90000"/>
                        </a:lnSpc>
                      </a:pPr>
                      <a:r>
                        <a:rPr lang="en-US" sz="1200" b="0" i="0" u="none" strike="noStrike" dirty="0">
                          <a:solidFill>
                            <a:srgbClr val="000000"/>
                          </a:solidFill>
                          <a:effectLst/>
                          <a:latin typeface="Arial"/>
                          <a:cs typeface="Arial"/>
                        </a:rPr>
                        <a:t>CCAACA</a:t>
                      </a:r>
                    </a:p>
                  </a:txBody>
                  <a:tcPr marL="12700" marR="12700" marT="12700" marB="0" anchor="ctr">
                    <a:lnL>
                      <a:noFill/>
                    </a:lnL>
                    <a:lnR w="12700" cap="flat" cmpd="sng" algn="ctr">
                      <a:solidFill>
                        <a:scrgbClr r="0" g="0" b="0"/>
                      </a:solidFill>
                      <a:prstDash val="solid"/>
                      <a:round/>
                      <a:headEnd type="none" w="med" len="med"/>
                      <a:tailEnd type="none" w="med" len="med"/>
                    </a:lnR>
                    <a:lnT>
                      <a:noFill/>
                    </a:lnT>
                    <a:lnB w="12700" cap="flat" cmpd="sng" algn="ctr">
                      <a:noFill/>
                      <a:prstDash val="solid"/>
                      <a:round/>
                      <a:headEnd type="none" w="med" len="med"/>
                      <a:tailEnd type="none" w="med" len="med"/>
                    </a:lnB>
                    <a:noFill/>
                  </a:tcPr>
                </a:tc>
                <a:extLst>
                  <a:ext uri="{0D108BD9-81ED-4DB2-BD59-A6C34878D82A}">
                    <a16:rowId xmlns:a16="http://schemas.microsoft.com/office/drawing/2014/main" val="10021"/>
                  </a:ext>
                </a:extLst>
              </a:tr>
              <a:tr h="140864">
                <a:tc>
                  <a:txBody>
                    <a:bodyPr/>
                    <a:lstStyle/>
                    <a:p>
                      <a:pPr marL="0" marR="0" indent="0" algn="ctr" defTabSz="457200" rtl="0" eaLnBrk="1" fontAlgn="b" latinLnBrk="0" hangingPunct="1">
                        <a:lnSpc>
                          <a:spcPct val="90000"/>
                        </a:lnSpc>
                        <a:spcBef>
                          <a:spcPts val="0"/>
                        </a:spcBef>
                        <a:spcAft>
                          <a:spcPts val="0"/>
                        </a:spcAft>
                        <a:buClrTx/>
                        <a:buSzTx/>
                        <a:buFontTx/>
                        <a:buNone/>
                        <a:tabLst/>
                        <a:defRPr/>
                      </a:pPr>
                      <a:r>
                        <a:rPr lang="en-US" sz="1200" b="0" i="0" u="none" strike="noStrike" dirty="0">
                          <a:solidFill>
                            <a:srgbClr val="000000"/>
                          </a:solidFill>
                          <a:effectLst/>
                          <a:latin typeface="Arial"/>
                        </a:rPr>
                        <a:t>experiment 22</a:t>
                      </a:r>
                    </a:p>
                  </a:txBody>
                  <a:tcPr marL="12700" marR="12700" marT="25400" marB="25400" anchor="b">
                    <a:lnL w="12700" cap="flat" cmpd="sng" algn="ctr">
                      <a:solidFill>
                        <a:scrgbClr r="0" g="0" b="0"/>
                      </a:solidFill>
                      <a:prstDash val="solid"/>
                      <a:round/>
                      <a:headEnd type="none" w="med" len="med"/>
                      <a:tailEnd type="none" w="med" len="med"/>
                    </a:lnL>
                    <a:lnR>
                      <a:noFill/>
                    </a:lnR>
                    <a:lnT>
                      <a:noFill/>
                    </a:lnT>
                    <a:lnB w="12700" cap="flat" cmpd="sng" algn="ctr">
                      <a:solidFill>
                        <a:scrgbClr r="0" g="0" b="0"/>
                      </a:solidFill>
                      <a:prstDash val="solid"/>
                      <a:round/>
                      <a:headEnd type="none" w="med" len="med"/>
                      <a:tailEnd type="none" w="med" len="med"/>
                    </a:lnB>
                    <a:noFill/>
                  </a:tcPr>
                </a:tc>
                <a:tc>
                  <a:txBody>
                    <a:bodyPr/>
                    <a:lstStyle/>
                    <a:p>
                      <a:pPr algn="ctr" rtl="0" fontAlgn="b">
                        <a:lnSpc>
                          <a:spcPct val="90000"/>
                        </a:lnSpc>
                      </a:pPr>
                      <a:r>
                        <a:rPr lang="is-IS" sz="1200" b="0" i="0" u="none" strike="noStrike" dirty="0">
                          <a:solidFill>
                            <a:srgbClr val="000000"/>
                          </a:solidFill>
                          <a:effectLst/>
                          <a:latin typeface="Arial"/>
                        </a:rPr>
                        <a:t>NF31</a:t>
                      </a:r>
                    </a:p>
                  </a:txBody>
                  <a:tcPr marL="12700" marR="12700" marT="25400" marB="25400" anchor="b">
                    <a:lnL>
                      <a:noFill/>
                    </a:lnL>
                    <a:lnR>
                      <a:noFill/>
                    </a:lnR>
                    <a:lnT>
                      <a:noFill/>
                    </a:lnT>
                    <a:lnB w="12700" cap="flat" cmpd="sng" algn="ctr">
                      <a:solidFill>
                        <a:scrgbClr r="0" g="0" b="0"/>
                      </a:solidFill>
                      <a:prstDash val="solid"/>
                      <a:round/>
                      <a:headEnd type="none" w="med" len="med"/>
                      <a:tailEnd type="none" w="med" len="med"/>
                    </a:lnB>
                    <a:noFill/>
                  </a:tcPr>
                </a:tc>
                <a:tc>
                  <a:txBody>
                    <a:bodyPr/>
                    <a:lstStyle/>
                    <a:p>
                      <a:pPr algn="ctr" rtl="0" fontAlgn="b">
                        <a:lnSpc>
                          <a:spcPct val="90000"/>
                        </a:lnSpc>
                      </a:pPr>
                      <a:r>
                        <a:rPr lang="en-US" sz="1200" b="0" i="0" u="none" strike="noStrike" dirty="0" err="1">
                          <a:solidFill>
                            <a:srgbClr val="000000"/>
                          </a:solidFill>
                          <a:effectLst/>
                          <a:latin typeface="Arial"/>
                          <a:cs typeface="Arial"/>
                        </a:rPr>
                        <a:t>Nextflex</a:t>
                      </a:r>
                      <a:r>
                        <a:rPr lang="en-US" sz="1200" b="0" i="0" u="none" strike="noStrike" dirty="0">
                          <a:solidFill>
                            <a:srgbClr val="000000"/>
                          </a:solidFill>
                          <a:effectLst/>
                          <a:latin typeface="Arial"/>
                          <a:cs typeface="Arial"/>
                        </a:rPr>
                        <a:t> 31</a:t>
                      </a:r>
                    </a:p>
                  </a:txBody>
                  <a:tcPr marL="12700" marR="12700" marT="25400" marB="25400" anchor="ctr">
                    <a:lnL>
                      <a:noFill/>
                    </a:lnL>
                    <a:lnR>
                      <a:noFill/>
                    </a:lnR>
                    <a:lnT>
                      <a:noFill/>
                    </a:lnT>
                    <a:lnB w="12700" cap="flat" cmpd="sng" algn="ctr">
                      <a:solidFill>
                        <a:scrgbClr r="0" g="0" b="0"/>
                      </a:solidFill>
                      <a:prstDash val="solid"/>
                      <a:round/>
                      <a:headEnd type="none" w="med" len="med"/>
                      <a:tailEnd type="none" w="med" len="med"/>
                    </a:lnB>
                    <a:noFill/>
                  </a:tcPr>
                </a:tc>
                <a:tc>
                  <a:txBody>
                    <a:bodyPr/>
                    <a:lstStyle/>
                    <a:p>
                      <a:pPr algn="ctr" rtl="0" fontAlgn="b">
                        <a:lnSpc>
                          <a:spcPct val="90000"/>
                        </a:lnSpc>
                      </a:pPr>
                      <a:r>
                        <a:rPr lang="en-US" sz="1200" b="0" i="0" u="none" strike="noStrike" dirty="0">
                          <a:solidFill>
                            <a:srgbClr val="000000"/>
                          </a:solidFill>
                          <a:effectLst/>
                          <a:latin typeface="Arial"/>
                          <a:cs typeface="Arial"/>
                        </a:rPr>
                        <a:t>CACGAT</a:t>
                      </a:r>
                    </a:p>
                  </a:txBody>
                  <a:tcPr marL="12700" marR="12700" marT="12700" marB="0" anchor="ctr">
                    <a:lnL>
                      <a:noFill/>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22"/>
                  </a:ext>
                </a:extLst>
              </a:tr>
            </a:tbl>
          </a:graphicData>
        </a:graphic>
      </p:graphicFrame>
      <p:sp>
        <p:nvSpPr>
          <p:cNvPr id="3" name="TextBox 2"/>
          <p:cNvSpPr txBox="1"/>
          <p:nvPr/>
        </p:nvSpPr>
        <p:spPr>
          <a:xfrm>
            <a:off x="0" y="9137"/>
            <a:ext cx="9144000" cy="276999"/>
          </a:xfrm>
          <a:prstGeom prst="rect">
            <a:avLst/>
          </a:prstGeom>
          <a:noFill/>
        </p:spPr>
        <p:txBody>
          <a:bodyPr wrap="square" rtlCol="0">
            <a:spAutoFit/>
          </a:bodyPr>
          <a:lstStyle/>
          <a:p>
            <a:r>
              <a:rPr lang="en-US" sz="1200" dirty="0">
                <a:latin typeface="Arial"/>
                <a:cs typeface="Arial"/>
              </a:rPr>
              <a:t>Round 2 PCR indices:</a:t>
            </a:r>
          </a:p>
        </p:txBody>
      </p:sp>
    </p:spTree>
    <p:extLst>
      <p:ext uri="{BB962C8B-B14F-4D97-AF65-F5344CB8AC3E}">
        <p14:creationId xmlns:p14="http://schemas.microsoft.com/office/powerpoint/2010/main" val="1932221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137"/>
            <a:ext cx="9144000" cy="5339923"/>
          </a:xfrm>
          <a:prstGeom prst="rect">
            <a:avLst/>
          </a:prstGeom>
          <a:noFill/>
        </p:spPr>
        <p:txBody>
          <a:bodyPr wrap="square" rtlCol="0">
            <a:spAutoFit/>
          </a:bodyPr>
          <a:lstStyle/>
          <a:p>
            <a:r>
              <a:rPr lang="en-US" sz="1100" b="1" dirty="0">
                <a:solidFill>
                  <a:srgbClr val="3366FF"/>
                </a:solidFill>
                <a:latin typeface="Arial"/>
                <a:cs typeface="Arial"/>
              </a:rPr>
              <a:t>Round 2 PCR</a:t>
            </a:r>
            <a:r>
              <a:rPr lang="en-US" sz="1100" dirty="0">
                <a:latin typeface="Arial"/>
                <a:cs typeface="Arial"/>
              </a:rPr>
              <a:t>. </a:t>
            </a:r>
          </a:p>
          <a:p>
            <a:r>
              <a:rPr lang="en-US" sz="1100" dirty="0">
                <a:latin typeface="Arial"/>
                <a:cs typeface="Arial"/>
              </a:rPr>
              <a:t>PCR plate setup:</a:t>
            </a: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u="sng" dirty="0">
              <a:latin typeface="Arial"/>
              <a:cs typeface="Arial"/>
            </a:endParaRPr>
          </a:p>
          <a:p>
            <a:endParaRPr lang="en-US" sz="1100" u="sng" dirty="0">
              <a:latin typeface="Arial"/>
              <a:cs typeface="Arial"/>
            </a:endParaRPr>
          </a:p>
          <a:p>
            <a:r>
              <a:rPr lang="en-US" sz="1100" u="sng" dirty="0">
                <a:latin typeface="Arial"/>
                <a:cs typeface="Arial"/>
              </a:rPr>
              <a:t>Each Round 2 PCR:</a:t>
            </a:r>
            <a:r>
              <a:rPr lang="en-US" sz="1100" dirty="0">
                <a:latin typeface="Arial"/>
                <a:cs typeface="Arial"/>
              </a:rPr>
              <a:t> (40 </a:t>
            </a:r>
            <a:r>
              <a:rPr lang="en-US" sz="1100" dirty="0" err="1">
                <a:latin typeface="Arial"/>
                <a:cs typeface="Arial"/>
              </a:rPr>
              <a:t>ul</a:t>
            </a:r>
            <a:r>
              <a:rPr lang="en-US" sz="1100" dirty="0">
                <a:latin typeface="Arial"/>
                <a:cs typeface="Arial"/>
              </a:rPr>
              <a:t> total)</a:t>
            </a:r>
            <a:endParaRPr lang="en-US" sz="1100" u="sng" dirty="0">
              <a:latin typeface="Arial"/>
              <a:cs typeface="Arial"/>
            </a:endParaRPr>
          </a:p>
          <a:p>
            <a:r>
              <a:rPr lang="en-US" sz="1100" dirty="0">
                <a:latin typeface="Arial"/>
                <a:cs typeface="Arial"/>
              </a:rPr>
              <a:t>20 </a:t>
            </a:r>
            <a:r>
              <a:rPr lang="en-US" sz="1100" dirty="0" err="1">
                <a:latin typeface="Arial"/>
                <a:cs typeface="Arial"/>
              </a:rPr>
              <a:t>ul</a:t>
            </a:r>
            <a:r>
              <a:rPr lang="en-US" sz="1100" dirty="0">
                <a:latin typeface="Arial"/>
                <a:cs typeface="Arial"/>
              </a:rPr>
              <a:t> 2X KOD Hot-Start Master Mix</a:t>
            </a:r>
          </a:p>
          <a:p>
            <a:r>
              <a:rPr lang="en-US" sz="1100" dirty="0">
                <a:latin typeface="Arial"/>
                <a:cs typeface="Arial"/>
              </a:rPr>
              <a:t>4 </a:t>
            </a:r>
            <a:r>
              <a:rPr lang="en-US" sz="1100" dirty="0" err="1">
                <a:latin typeface="Arial"/>
                <a:cs typeface="Arial"/>
              </a:rPr>
              <a:t>ul</a:t>
            </a:r>
            <a:r>
              <a:rPr lang="en-US" sz="1100" dirty="0">
                <a:latin typeface="Arial"/>
                <a:cs typeface="Arial"/>
              </a:rPr>
              <a:t> of 5 </a:t>
            </a:r>
            <a:r>
              <a:rPr lang="en-US" sz="1100" dirty="0" err="1">
                <a:latin typeface="Arial"/>
                <a:cs typeface="Arial"/>
              </a:rPr>
              <a:t>uM</a:t>
            </a:r>
            <a:r>
              <a:rPr lang="en-US" sz="1100" dirty="0">
                <a:latin typeface="Arial"/>
                <a:cs typeface="Arial"/>
              </a:rPr>
              <a:t> Rnd2ForUniversal</a:t>
            </a:r>
          </a:p>
          <a:p>
            <a:r>
              <a:rPr lang="en-US" sz="1100" dirty="0">
                <a:latin typeface="Arial"/>
                <a:cs typeface="Arial"/>
              </a:rPr>
              <a:t>4 </a:t>
            </a:r>
            <a:r>
              <a:rPr lang="en-US" sz="1100" dirty="0" err="1">
                <a:latin typeface="Arial"/>
                <a:cs typeface="Arial"/>
              </a:rPr>
              <a:t>ul</a:t>
            </a:r>
            <a:r>
              <a:rPr lang="en-US" sz="1100" dirty="0">
                <a:latin typeface="Arial"/>
                <a:cs typeface="Arial"/>
              </a:rPr>
              <a:t> of 5 </a:t>
            </a:r>
            <a:r>
              <a:rPr lang="en-US" sz="1100" dirty="0" err="1">
                <a:latin typeface="Arial"/>
                <a:cs typeface="Arial"/>
              </a:rPr>
              <a:t>uM</a:t>
            </a:r>
            <a:r>
              <a:rPr lang="en-US" sz="1100" dirty="0">
                <a:latin typeface="Arial"/>
                <a:cs typeface="Arial"/>
              </a:rPr>
              <a:t> of the appropriate Rnd2RevIndex</a:t>
            </a:r>
          </a:p>
          <a:p>
            <a:r>
              <a:rPr lang="en-US" sz="1100" dirty="0">
                <a:latin typeface="Arial"/>
                <a:cs typeface="Arial"/>
              </a:rPr>
              <a:t>11.14 </a:t>
            </a:r>
            <a:r>
              <a:rPr lang="en-US" sz="1100" dirty="0" err="1">
                <a:latin typeface="Arial"/>
                <a:cs typeface="Arial"/>
              </a:rPr>
              <a:t>ul</a:t>
            </a:r>
            <a:r>
              <a:rPr lang="en-US" sz="1100" dirty="0">
                <a:latin typeface="Arial"/>
                <a:cs typeface="Arial"/>
              </a:rPr>
              <a:t> of 2.37E-5 </a:t>
            </a:r>
            <a:r>
              <a:rPr lang="en-US" sz="1100" dirty="0" err="1">
                <a:latin typeface="Arial"/>
                <a:cs typeface="Arial"/>
              </a:rPr>
              <a:t>ng</a:t>
            </a:r>
            <a:r>
              <a:rPr lang="en-US" sz="1100" dirty="0">
                <a:latin typeface="Arial"/>
                <a:cs typeface="Arial"/>
              </a:rPr>
              <a:t>/</a:t>
            </a:r>
            <a:r>
              <a:rPr lang="en-US" sz="1100" dirty="0" err="1">
                <a:latin typeface="Arial"/>
                <a:cs typeface="Arial"/>
              </a:rPr>
              <a:t>ul</a:t>
            </a:r>
            <a:r>
              <a:rPr lang="en-US" sz="1100" dirty="0">
                <a:latin typeface="Arial"/>
                <a:cs typeface="Arial"/>
              </a:rPr>
              <a:t> dilutions of purified Round1 products</a:t>
            </a:r>
          </a:p>
          <a:p>
            <a:r>
              <a:rPr lang="en-US" sz="1100" dirty="0">
                <a:latin typeface="Arial"/>
                <a:cs typeface="Arial"/>
              </a:rPr>
              <a:t>0.86 </a:t>
            </a:r>
            <a:r>
              <a:rPr lang="en-US" sz="1100" dirty="0" err="1">
                <a:latin typeface="Arial"/>
                <a:cs typeface="Arial"/>
              </a:rPr>
              <a:t>ul</a:t>
            </a:r>
            <a:r>
              <a:rPr lang="en-US" sz="1100" dirty="0">
                <a:latin typeface="Arial"/>
                <a:cs typeface="Arial"/>
              </a:rPr>
              <a:t> water</a:t>
            </a:r>
          </a:p>
          <a:p>
            <a:endParaRPr lang="en-US" sz="1100" dirty="0">
              <a:latin typeface="Arial"/>
              <a:cs typeface="Arial"/>
            </a:endParaRPr>
          </a:p>
          <a:p>
            <a:r>
              <a:rPr lang="en-US" sz="1100" dirty="0">
                <a:latin typeface="Arial"/>
                <a:cs typeface="Arial"/>
              </a:rPr>
              <a:t>Sealed with Microfilm A, spun briefly, and ran “Round2” under “^^</a:t>
            </a:r>
            <a:r>
              <a:rPr lang="en-US" sz="1100" dirty="0" err="1">
                <a:latin typeface="Arial"/>
                <a:cs typeface="Arial"/>
              </a:rPr>
              <a:t>ike</a:t>
            </a:r>
            <a:r>
              <a:rPr lang="en-US" sz="1100" dirty="0">
                <a:latin typeface="Arial"/>
                <a:cs typeface="Arial"/>
              </a:rPr>
              <a:t>” for a total of 24 cycles:</a:t>
            </a:r>
          </a:p>
          <a:p>
            <a:pPr marL="228600" indent="-228600">
              <a:buAutoNum type="arabicPeriod"/>
            </a:pPr>
            <a:r>
              <a:rPr lang="en-US" sz="1100" dirty="0">
                <a:latin typeface="Arial"/>
                <a:cs typeface="Arial"/>
              </a:rPr>
              <a:t>95°C for 2 min</a:t>
            </a:r>
          </a:p>
          <a:p>
            <a:pPr marL="228600" indent="-228600">
              <a:buAutoNum type="arabicPeriod"/>
            </a:pPr>
            <a:r>
              <a:rPr lang="en-US" sz="1100" dirty="0">
                <a:latin typeface="Arial"/>
                <a:cs typeface="Arial"/>
              </a:rPr>
              <a:t>95°C for 20 s</a:t>
            </a:r>
          </a:p>
          <a:p>
            <a:pPr marL="228600" indent="-228600">
              <a:buAutoNum type="arabicPeriod"/>
            </a:pPr>
            <a:r>
              <a:rPr lang="en-US" sz="1100" dirty="0">
                <a:latin typeface="Arial"/>
                <a:cs typeface="Arial"/>
              </a:rPr>
              <a:t>70°C for 1 s</a:t>
            </a:r>
          </a:p>
          <a:p>
            <a:pPr marL="228600" indent="-228600">
              <a:buAutoNum type="arabicPeriod"/>
            </a:pPr>
            <a:r>
              <a:rPr lang="en-US" sz="1100" dirty="0">
                <a:latin typeface="Arial"/>
                <a:cs typeface="Arial"/>
              </a:rPr>
              <a:t>55°C for 20 s</a:t>
            </a:r>
          </a:p>
          <a:p>
            <a:pPr marL="228600" indent="-228600">
              <a:buAutoNum type="arabicPeriod"/>
            </a:pPr>
            <a:r>
              <a:rPr lang="en-US" sz="1100" dirty="0">
                <a:latin typeface="Arial"/>
                <a:cs typeface="Arial"/>
              </a:rPr>
              <a:t>70°C for 20 s</a:t>
            </a:r>
          </a:p>
          <a:p>
            <a:pPr marL="228600" indent="-228600">
              <a:buAutoNum type="arabicPeriod"/>
            </a:pPr>
            <a:r>
              <a:rPr lang="en-US" sz="1100" dirty="0">
                <a:latin typeface="Arial"/>
                <a:cs typeface="Arial"/>
              </a:rPr>
              <a:t>Go to 2, 23 times</a:t>
            </a:r>
          </a:p>
          <a:p>
            <a:pPr marL="228600" indent="-228600">
              <a:buAutoNum type="arabicPeriod"/>
            </a:pPr>
            <a:r>
              <a:rPr lang="en-US" sz="1100" dirty="0">
                <a:latin typeface="Arial"/>
                <a:cs typeface="Arial"/>
              </a:rPr>
              <a:t>4°C forever</a:t>
            </a:r>
          </a:p>
          <a:p>
            <a:endParaRPr lang="en-US" sz="1100" dirty="0">
              <a:latin typeface="Arial"/>
              <a:cs typeface="Arial"/>
            </a:endParaRPr>
          </a:p>
        </p:txBody>
      </p:sp>
      <p:graphicFrame>
        <p:nvGraphicFramePr>
          <p:cNvPr id="8" name="Table 7"/>
          <p:cNvGraphicFramePr>
            <a:graphicFrameLocks noGrp="1"/>
          </p:cNvGraphicFramePr>
          <p:nvPr>
            <p:extLst/>
          </p:nvPr>
        </p:nvGraphicFramePr>
        <p:xfrm>
          <a:off x="208301" y="466144"/>
          <a:ext cx="8300079" cy="1650339"/>
        </p:xfrm>
        <a:graphic>
          <a:graphicData uri="http://schemas.openxmlformats.org/drawingml/2006/table">
            <a:tbl>
              <a:tblPr/>
              <a:tblGrid>
                <a:gridCol w="937581">
                  <a:extLst>
                    <a:ext uri="{9D8B030D-6E8A-4147-A177-3AD203B41FA5}">
                      <a16:colId xmlns:a16="http://schemas.microsoft.com/office/drawing/2014/main" val="20000"/>
                    </a:ext>
                  </a:extLst>
                </a:gridCol>
                <a:gridCol w="484443">
                  <a:extLst>
                    <a:ext uri="{9D8B030D-6E8A-4147-A177-3AD203B41FA5}">
                      <a16:colId xmlns:a16="http://schemas.microsoft.com/office/drawing/2014/main" val="20001"/>
                    </a:ext>
                  </a:extLst>
                </a:gridCol>
                <a:gridCol w="1258584">
                  <a:extLst>
                    <a:ext uri="{9D8B030D-6E8A-4147-A177-3AD203B41FA5}">
                      <a16:colId xmlns:a16="http://schemas.microsoft.com/office/drawing/2014/main" val="20002"/>
                    </a:ext>
                  </a:extLst>
                </a:gridCol>
                <a:gridCol w="464232">
                  <a:extLst>
                    <a:ext uri="{9D8B030D-6E8A-4147-A177-3AD203B41FA5}">
                      <a16:colId xmlns:a16="http://schemas.microsoft.com/office/drawing/2014/main" val="20003"/>
                    </a:ext>
                  </a:extLst>
                </a:gridCol>
                <a:gridCol w="1475225">
                  <a:extLst>
                    <a:ext uri="{9D8B030D-6E8A-4147-A177-3AD203B41FA5}">
                      <a16:colId xmlns:a16="http://schemas.microsoft.com/office/drawing/2014/main" val="20004"/>
                    </a:ext>
                  </a:extLst>
                </a:gridCol>
                <a:gridCol w="567394">
                  <a:extLst>
                    <a:ext uri="{9D8B030D-6E8A-4147-A177-3AD203B41FA5}">
                      <a16:colId xmlns:a16="http://schemas.microsoft.com/office/drawing/2014/main" val="20005"/>
                    </a:ext>
                  </a:extLst>
                </a:gridCol>
                <a:gridCol w="1439938">
                  <a:extLst>
                    <a:ext uri="{9D8B030D-6E8A-4147-A177-3AD203B41FA5}">
                      <a16:colId xmlns:a16="http://schemas.microsoft.com/office/drawing/2014/main" val="20006"/>
                    </a:ext>
                  </a:extLst>
                </a:gridCol>
                <a:gridCol w="891537">
                  <a:extLst>
                    <a:ext uri="{9D8B030D-6E8A-4147-A177-3AD203B41FA5}">
                      <a16:colId xmlns:a16="http://schemas.microsoft.com/office/drawing/2014/main" val="20007"/>
                    </a:ext>
                  </a:extLst>
                </a:gridCol>
                <a:gridCol w="781145">
                  <a:extLst>
                    <a:ext uri="{9D8B030D-6E8A-4147-A177-3AD203B41FA5}">
                      <a16:colId xmlns:a16="http://schemas.microsoft.com/office/drawing/2014/main" val="20008"/>
                    </a:ext>
                  </a:extLst>
                </a:gridCol>
              </a:tblGrid>
              <a:tr h="142639">
                <a:tc>
                  <a:txBody>
                    <a:bodyPr/>
                    <a:lstStyle/>
                    <a:p>
                      <a:pPr algn="ctr" rtl="0" fontAlgn="b"/>
                      <a:endParaRPr lang="en-US" sz="900" b="0" i="0" u="none" strike="noStrike">
                        <a:solidFill>
                          <a:srgbClr val="000000"/>
                        </a:solidFill>
                        <a:effectLst/>
                        <a:latin typeface="Arial"/>
                        <a:cs typeface="Arial"/>
                      </a:endParaRPr>
                    </a:p>
                  </a:txBody>
                  <a:tcPr marL="12603" marR="12603" marT="12603" marB="0" anchor="ctr">
                    <a:lnL>
                      <a:noFill/>
                    </a:lnL>
                    <a:lnR>
                      <a:noFill/>
                    </a:lnR>
                    <a:lnT>
                      <a:noFill/>
                    </a:lnT>
                    <a:lnB>
                      <a:noFill/>
                    </a:lnB>
                  </a:tcPr>
                </a:tc>
                <a:tc>
                  <a:txBody>
                    <a:bodyPr/>
                    <a:lstStyle/>
                    <a:p>
                      <a:pPr algn="ctr" rtl="0" fontAlgn="b"/>
                      <a:r>
                        <a:rPr lang="en-US" sz="900" b="0" i="0" u="none" strike="noStrike">
                          <a:solidFill>
                            <a:srgbClr val="000000"/>
                          </a:solidFill>
                          <a:effectLst/>
                          <a:latin typeface="Arial"/>
                          <a:cs typeface="Arial"/>
                        </a:rPr>
                        <a:t>1</a:t>
                      </a:r>
                    </a:p>
                  </a:txBody>
                  <a:tcPr marL="12603" marR="12603" marT="12603"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is-IS" sz="900" b="0" i="0" u="none" strike="noStrike">
                          <a:solidFill>
                            <a:srgbClr val="000000"/>
                          </a:solidFill>
                          <a:effectLst/>
                          <a:latin typeface="Arial"/>
                          <a:cs typeface="Arial"/>
                        </a:rPr>
                        <a:t>2</a:t>
                      </a:r>
                    </a:p>
                  </a:txBody>
                  <a:tcPr marL="12603" marR="12603" marT="12603"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a:solidFill>
                            <a:srgbClr val="000000"/>
                          </a:solidFill>
                          <a:effectLst/>
                          <a:latin typeface="Arial"/>
                          <a:cs typeface="Arial"/>
                        </a:rPr>
                        <a:t>3</a:t>
                      </a:r>
                    </a:p>
                  </a:txBody>
                  <a:tcPr marL="12603" marR="12603" marT="12603"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a:solidFill>
                            <a:srgbClr val="000000"/>
                          </a:solidFill>
                          <a:effectLst/>
                          <a:latin typeface="Arial"/>
                          <a:cs typeface="Arial"/>
                        </a:rPr>
                        <a:t>4</a:t>
                      </a:r>
                    </a:p>
                  </a:txBody>
                  <a:tcPr marL="12603" marR="12603" marT="12603"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a:solidFill>
                            <a:srgbClr val="000000"/>
                          </a:solidFill>
                          <a:effectLst/>
                          <a:latin typeface="Arial"/>
                          <a:cs typeface="Arial"/>
                        </a:rPr>
                        <a:t>5</a:t>
                      </a:r>
                    </a:p>
                  </a:txBody>
                  <a:tcPr marL="12603" marR="12603" marT="12603"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a:solidFill>
                            <a:srgbClr val="000000"/>
                          </a:solidFill>
                          <a:effectLst/>
                          <a:latin typeface="Arial"/>
                          <a:cs typeface="Arial"/>
                        </a:rPr>
                        <a:t>6</a:t>
                      </a:r>
                    </a:p>
                  </a:txBody>
                  <a:tcPr marL="12603" marR="12603" marT="12603"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a:solidFill>
                            <a:srgbClr val="000000"/>
                          </a:solidFill>
                          <a:effectLst/>
                          <a:latin typeface="Arial"/>
                          <a:cs typeface="Arial"/>
                        </a:rPr>
                        <a:t>7</a:t>
                      </a:r>
                    </a:p>
                  </a:txBody>
                  <a:tcPr marL="12603" marR="12603" marT="12603"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a:solidFill>
                            <a:srgbClr val="000000"/>
                          </a:solidFill>
                          <a:effectLst/>
                          <a:latin typeface="Arial"/>
                          <a:cs typeface="Arial"/>
                        </a:rPr>
                        <a:t>8</a:t>
                      </a:r>
                    </a:p>
                  </a:txBody>
                  <a:tcPr marL="12603" marR="12603" marT="12603" marB="0" anchor="ctr">
                    <a:lnL>
                      <a:noFill/>
                    </a:lnL>
                    <a:lnR>
                      <a:noFill/>
                    </a:lnR>
                    <a:lnT>
                      <a:noFill/>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153029">
                <a:tc>
                  <a:txBody>
                    <a:bodyPr/>
                    <a:lstStyle/>
                    <a:p>
                      <a:pPr algn="ctr" rtl="0" fontAlgn="b"/>
                      <a:r>
                        <a:rPr lang="en-US" sz="900" b="0" i="0" u="none" strike="noStrike">
                          <a:solidFill>
                            <a:srgbClr val="000000"/>
                          </a:solidFill>
                          <a:effectLst/>
                          <a:latin typeface="Arial"/>
                          <a:cs typeface="Arial"/>
                        </a:rPr>
                        <a:t>A</a:t>
                      </a:r>
                    </a:p>
                  </a:txBody>
                  <a:tcPr marL="12603" marR="12603" marT="12603"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endParaRPr lang="en-US" sz="900" dirty="0">
                        <a:latin typeface="Arial"/>
                        <a:cs typeface="Arial"/>
                      </a:endParaRP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cs typeface="Arial"/>
                        </a:rPr>
                        <a:t>experiment 1</a:t>
                      </a: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latin typeface="Arial"/>
                        <a:cs typeface="Arial"/>
                      </a:endParaRPr>
                    </a:p>
                  </a:txBody>
                  <a:tcPr marL="7634" marR="7634" marT="15268" marB="1526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cs typeface="Arial"/>
                        </a:rPr>
                        <a:t>experiment 9</a:t>
                      </a:r>
                    </a:p>
                  </a:txBody>
                  <a:tcPr marL="7634" marR="7634" marT="15268" marB="1526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cs typeface="Arial"/>
                      </a:endParaRP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cs typeface="Arial"/>
                        </a:rPr>
                        <a:t>experiment 17</a:t>
                      </a: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cs typeface="Arial"/>
                      </a:endParaRP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cs typeface="Arial"/>
                      </a:endParaRP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153029">
                <a:tc>
                  <a:txBody>
                    <a:bodyPr/>
                    <a:lstStyle/>
                    <a:p>
                      <a:pPr algn="ctr" rtl="0" fontAlgn="b"/>
                      <a:r>
                        <a:rPr lang="en-US" sz="900" b="0" i="0" u="none" strike="noStrike">
                          <a:solidFill>
                            <a:srgbClr val="000000"/>
                          </a:solidFill>
                          <a:effectLst/>
                          <a:latin typeface="Arial"/>
                          <a:cs typeface="Arial"/>
                        </a:rPr>
                        <a:t>B</a:t>
                      </a:r>
                    </a:p>
                  </a:txBody>
                  <a:tcPr marL="12603" marR="12603" marT="12603"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endParaRPr lang="en-US" sz="900">
                        <a:latin typeface="Arial"/>
                        <a:cs typeface="Arial"/>
                      </a:endParaRP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cs typeface="Arial"/>
                        </a:rPr>
                        <a:t>experiment 2</a:t>
                      </a: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a:latin typeface="Arial"/>
                        <a:cs typeface="Arial"/>
                      </a:endParaRPr>
                    </a:p>
                  </a:txBody>
                  <a:tcPr marL="7634" marR="7634" marT="15268" marB="1526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cs typeface="Arial"/>
                        </a:rPr>
                        <a:t>experiment</a:t>
                      </a:r>
                      <a:r>
                        <a:rPr lang="en-US" sz="900" b="0" i="0" u="none" strike="noStrike" baseline="0" dirty="0">
                          <a:solidFill>
                            <a:srgbClr val="000000"/>
                          </a:solidFill>
                          <a:effectLst/>
                          <a:latin typeface="Arial"/>
                          <a:cs typeface="Arial"/>
                        </a:rPr>
                        <a:t> 10</a:t>
                      </a:r>
                      <a:endParaRPr lang="en-US" sz="900" b="0" i="0" u="none" strike="noStrike" dirty="0">
                        <a:solidFill>
                          <a:srgbClr val="000000"/>
                        </a:solidFill>
                        <a:effectLst/>
                        <a:latin typeface="Arial"/>
                        <a:cs typeface="Arial"/>
                      </a:endParaRPr>
                    </a:p>
                  </a:txBody>
                  <a:tcPr marL="7634" marR="7634" marT="15268" marB="1526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cs typeface="Arial"/>
                      </a:endParaRP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cs typeface="Arial"/>
                        </a:rPr>
                        <a:t>experiment 18</a:t>
                      </a: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dirty="0">
                        <a:solidFill>
                          <a:srgbClr val="000000"/>
                        </a:solidFill>
                        <a:effectLst/>
                        <a:latin typeface="Arial"/>
                        <a:cs typeface="Arial"/>
                      </a:endParaRP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cs typeface="Arial"/>
                      </a:endParaRP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153029">
                <a:tc>
                  <a:txBody>
                    <a:bodyPr/>
                    <a:lstStyle/>
                    <a:p>
                      <a:pPr algn="ctr" rtl="0" fontAlgn="b"/>
                      <a:r>
                        <a:rPr lang="en-US" sz="900" b="0" i="0" u="none" strike="noStrike">
                          <a:solidFill>
                            <a:srgbClr val="000000"/>
                          </a:solidFill>
                          <a:effectLst/>
                          <a:latin typeface="Arial"/>
                          <a:cs typeface="Arial"/>
                        </a:rPr>
                        <a:t>C</a:t>
                      </a:r>
                    </a:p>
                  </a:txBody>
                  <a:tcPr marL="12603" marR="12603" marT="12603"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endParaRPr lang="en-US" sz="900">
                        <a:latin typeface="Arial"/>
                        <a:cs typeface="Arial"/>
                      </a:endParaRP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cs typeface="Arial"/>
                        </a:rPr>
                        <a:t>experiment 3</a:t>
                      </a: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latin typeface="Arial"/>
                        <a:cs typeface="Arial"/>
                      </a:endParaRPr>
                    </a:p>
                  </a:txBody>
                  <a:tcPr marL="7634" marR="7634" marT="15268" marB="1526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cs typeface="Arial"/>
                        </a:rPr>
                        <a:t>experiment 11</a:t>
                      </a:r>
                    </a:p>
                  </a:txBody>
                  <a:tcPr marL="7634" marR="7634" marT="15268" marB="1526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cs typeface="Arial"/>
                      </a:endParaRP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cs typeface="Arial"/>
                        </a:rPr>
                        <a:t>experiment 19</a:t>
                      </a: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cs typeface="Arial"/>
                      </a:endParaRP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cs typeface="Arial"/>
                      </a:endParaRP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153029">
                <a:tc>
                  <a:txBody>
                    <a:bodyPr/>
                    <a:lstStyle/>
                    <a:p>
                      <a:pPr algn="ctr" rtl="0" fontAlgn="b"/>
                      <a:r>
                        <a:rPr lang="en-US" sz="900" b="0" i="0" u="none" strike="noStrike">
                          <a:solidFill>
                            <a:srgbClr val="000000"/>
                          </a:solidFill>
                          <a:effectLst/>
                          <a:latin typeface="Arial"/>
                          <a:cs typeface="Arial"/>
                        </a:rPr>
                        <a:t>D</a:t>
                      </a:r>
                    </a:p>
                  </a:txBody>
                  <a:tcPr marL="12603" marR="12603" marT="12603"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endParaRPr lang="en-US" sz="900">
                        <a:latin typeface="Arial"/>
                        <a:cs typeface="Arial"/>
                      </a:endParaRP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cs typeface="Arial"/>
                        </a:rPr>
                        <a:t>experiment 4</a:t>
                      </a: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a:latin typeface="Arial"/>
                        <a:cs typeface="Arial"/>
                      </a:endParaRPr>
                    </a:p>
                  </a:txBody>
                  <a:tcPr marL="7634" marR="7634" marT="15268" marB="1526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cs typeface="Arial"/>
                        </a:rPr>
                        <a:t>experiment 12</a:t>
                      </a:r>
                    </a:p>
                  </a:txBody>
                  <a:tcPr marL="7634" marR="7634" marT="15268" marB="1526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cs typeface="Arial"/>
                      </a:endParaRP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cs typeface="Arial"/>
                        </a:rPr>
                        <a:t>experiment 20</a:t>
                      </a: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cs typeface="Arial"/>
                      </a:endParaRP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cs typeface="Arial"/>
                      </a:endParaRP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153029">
                <a:tc>
                  <a:txBody>
                    <a:bodyPr/>
                    <a:lstStyle/>
                    <a:p>
                      <a:pPr algn="ctr" rtl="0" fontAlgn="b"/>
                      <a:r>
                        <a:rPr lang="en-US" sz="900" b="0" i="0" u="none" strike="noStrike">
                          <a:solidFill>
                            <a:srgbClr val="000000"/>
                          </a:solidFill>
                          <a:effectLst/>
                          <a:latin typeface="Arial"/>
                          <a:cs typeface="Arial"/>
                        </a:rPr>
                        <a:t>E</a:t>
                      </a:r>
                    </a:p>
                  </a:txBody>
                  <a:tcPr marL="12603" marR="12603" marT="12603"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endParaRPr lang="en-US" sz="900">
                        <a:latin typeface="Arial"/>
                        <a:cs typeface="Arial"/>
                      </a:endParaRP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cs typeface="Arial"/>
                        </a:rPr>
                        <a:t>experiment 5</a:t>
                      </a: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a:latin typeface="Arial"/>
                        <a:cs typeface="Arial"/>
                      </a:endParaRPr>
                    </a:p>
                  </a:txBody>
                  <a:tcPr marL="7634" marR="7634" marT="15268" marB="1526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cs typeface="Arial"/>
                        </a:rPr>
                        <a:t>experiment 13</a:t>
                      </a:r>
                    </a:p>
                  </a:txBody>
                  <a:tcPr marL="7634" marR="7634" marT="15268" marB="1526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dirty="0">
                        <a:solidFill>
                          <a:srgbClr val="000000"/>
                        </a:solidFill>
                        <a:effectLst/>
                        <a:latin typeface="Arial"/>
                        <a:cs typeface="Arial"/>
                      </a:endParaRP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cs typeface="Arial"/>
                        </a:rPr>
                        <a:t>experiment 21</a:t>
                      </a: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cs typeface="Arial"/>
                      </a:endParaRP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cs typeface="Arial"/>
                      </a:endParaRP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153029">
                <a:tc>
                  <a:txBody>
                    <a:bodyPr/>
                    <a:lstStyle/>
                    <a:p>
                      <a:pPr algn="ctr" rtl="0" fontAlgn="b"/>
                      <a:r>
                        <a:rPr lang="en-US" sz="900" b="0" i="0" u="none" strike="noStrike">
                          <a:solidFill>
                            <a:srgbClr val="000000"/>
                          </a:solidFill>
                          <a:effectLst/>
                          <a:latin typeface="Arial"/>
                          <a:cs typeface="Arial"/>
                        </a:rPr>
                        <a:t>F</a:t>
                      </a:r>
                    </a:p>
                  </a:txBody>
                  <a:tcPr marL="12603" marR="12603" marT="12603"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endParaRPr lang="en-US" sz="900">
                        <a:latin typeface="Arial"/>
                        <a:cs typeface="Arial"/>
                      </a:endParaRP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cs typeface="Arial"/>
                        </a:rPr>
                        <a:t>experiment 6</a:t>
                      </a: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a:latin typeface="Arial"/>
                        <a:cs typeface="Arial"/>
                      </a:endParaRPr>
                    </a:p>
                  </a:txBody>
                  <a:tcPr marL="7634" marR="7634" marT="15268" marB="1526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cs typeface="Arial"/>
                        </a:rPr>
                        <a:t>experiment 14</a:t>
                      </a:r>
                    </a:p>
                  </a:txBody>
                  <a:tcPr marL="7634" marR="7634" marT="15268" marB="1526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cs typeface="Arial"/>
                      </a:endParaRP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cs typeface="Arial"/>
                        </a:rPr>
                        <a:t>experiment 22</a:t>
                      </a: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rtl="0" fontAlgn="b"/>
                      <a:endParaRPr lang="en-US" sz="900" b="0" i="0" u="none" strike="noStrike" dirty="0">
                        <a:solidFill>
                          <a:srgbClr val="000000"/>
                        </a:solidFill>
                        <a:effectLst/>
                        <a:latin typeface="Arial"/>
                        <a:cs typeface="Arial"/>
                      </a:endParaRP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cs typeface="Arial"/>
                      </a:endParaRP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153029">
                <a:tc>
                  <a:txBody>
                    <a:bodyPr/>
                    <a:lstStyle/>
                    <a:p>
                      <a:pPr algn="ctr" rtl="0" fontAlgn="b"/>
                      <a:r>
                        <a:rPr lang="en-US" sz="900" b="0" i="0" u="none" strike="noStrike">
                          <a:solidFill>
                            <a:srgbClr val="000000"/>
                          </a:solidFill>
                          <a:effectLst/>
                          <a:latin typeface="Arial"/>
                          <a:cs typeface="Arial"/>
                        </a:rPr>
                        <a:t>G</a:t>
                      </a:r>
                    </a:p>
                  </a:txBody>
                  <a:tcPr marL="12603" marR="12603" marT="12603"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endParaRPr lang="en-US" sz="900">
                        <a:latin typeface="Arial"/>
                        <a:cs typeface="Arial"/>
                      </a:endParaRP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cs typeface="Arial"/>
                        </a:rPr>
                        <a:t>experiment 7</a:t>
                      </a: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latin typeface="Arial"/>
                        <a:cs typeface="Arial"/>
                      </a:endParaRPr>
                    </a:p>
                  </a:txBody>
                  <a:tcPr marL="12603" marR="12603" marT="12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cs typeface="Arial"/>
                        </a:rPr>
                        <a:t>experiment 15</a:t>
                      </a:r>
                    </a:p>
                  </a:txBody>
                  <a:tcPr marL="12603" marR="12603" marT="12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cs typeface="Arial"/>
                      </a:endParaRP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cs typeface="Arial"/>
                        </a:rPr>
                        <a:t>no primer</a:t>
                      </a: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dirty="0">
                        <a:solidFill>
                          <a:srgbClr val="000000"/>
                        </a:solidFill>
                        <a:effectLst/>
                        <a:latin typeface="Arial"/>
                        <a:cs typeface="Arial"/>
                      </a:endParaRP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dirty="0">
                        <a:solidFill>
                          <a:srgbClr val="000000"/>
                        </a:solidFill>
                        <a:effectLst/>
                        <a:latin typeface="Arial"/>
                        <a:cs typeface="Arial"/>
                      </a:endParaRP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153029">
                <a:tc>
                  <a:txBody>
                    <a:bodyPr/>
                    <a:lstStyle/>
                    <a:p>
                      <a:pPr algn="ctr" rtl="0" fontAlgn="b"/>
                      <a:r>
                        <a:rPr lang="en-US" sz="900" b="0" i="0" u="none" strike="noStrike" dirty="0">
                          <a:solidFill>
                            <a:srgbClr val="000000"/>
                          </a:solidFill>
                          <a:effectLst/>
                          <a:latin typeface="Arial"/>
                          <a:cs typeface="Arial"/>
                        </a:rPr>
                        <a:t>H</a:t>
                      </a:r>
                    </a:p>
                  </a:txBody>
                  <a:tcPr marL="12603" marR="12603" marT="12603"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endParaRPr lang="en-US" sz="900" dirty="0">
                        <a:latin typeface="Arial"/>
                        <a:cs typeface="Arial"/>
                      </a:endParaRP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cs typeface="Arial"/>
                        </a:rPr>
                        <a:t>experiment</a:t>
                      </a:r>
                      <a:r>
                        <a:rPr lang="en-US" sz="900" b="0" i="0" u="none" strike="noStrike" baseline="0" dirty="0">
                          <a:solidFill>
                            <a:srgbClr val="000000"/>
                          </a:solidFill>
                          <a:effectLst/>
                          <a:latin typeface="Arial"/>
                          <a:cs typeface="Arial"/>
                        </a:rPr>
                        <a:t> 8</a:t>
                      </a:r>
                      <a:endParaRPr lang="en-US" sz="900" b="0" i="0" u="none" strike="noStrike" dirty="0">
                        <a:solidFill>
                          <a:srgbClr val="000000"/>
                        </a:solidFill>
                        <a:effectLst/>
                        <a:latin typeface="Arial"/>
                        <a:cs typeface="Arial"/>
                      </a:endParaRPr>
                    </a:p>
                  </a:txBody>
                  <a:tcPr marL="7634" marR="7634" marT="763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dirty="0">
                        <a:solidFill>
                          <a:srgbClr val="000000"/>
                        </a:solidFill>
                        <a:effectLst/>
                        <a:latin typeface="Arial"/>
                        <a:cs typeface="Arial"/>
                      </a:endParaRPr>
                    </a:p>
                  </a:txBody>
                  <a:tcPr marL="12603" marR="12603" marT="12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cs typeface="Arial"/>
                        </a:rPr>
                        <a:t>experiment 16</a:t>
                      </a: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cs typeface="Arial"/>
                      </a:endParaRP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dirty="0">
                        <a:solidFill>
                          <a:srgbClr val="000000"/>
                        </a:solidFill>
                        <a:effectLst/>
                        <a:latin typeface="Arial"/>
                        <a:cs typeface="Arial"/>
                      </a:endParaRP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cs typeface="Arial"/>
                      </a:endParaRPr>
                    </a:p>
                  </a:txBody>
                  <a:tcPr marL="12603" marR="12603" marT="25206" marB="25206"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dirty="0">
                        <a:solidFill>
                          <a:srgbClr val="000000"/>
                        </a:solidFill>
                        <a:effectLst/>
                        <a:latin typeface="Arial"/>
                        <a:cs typeface="Arial"/>
                      </a:endParaRPr>
                    </a:p>
                  </a:txBody>
                  <a:tcPr marL="12603" marR="12603" marT="12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9" name="Table 8"/>
          <p:cNvGraphicFramePr>
            <a:graphicFrameLocks noGrp="1"/>
          </p:cNvGraphicFramePr>
          <p:nvPr>
            <p:extLst/>
          </p:nvPr>
        </p:nvGraphicFramePr>
        <p:xfrm>
          <a:off x="4159966" y="2239192"/>
          <a:ext cx="2387600" cy="1193800"/>
        </p:xfrm>
        <a:graphic>
          <a:graphicData uri="http://schemas.openxmlformats.org/drawingml/2006/table">
            <a:tbl>
              <a:tblPr/>
              <a:tblGrid>
                <a:gridCol w="2387600">
                  <a:extLst>
                    <a:ext uri="{9D8B030D-6E8A-4147-A177-3AD203B41FA5}">
                      <a16:colId xmlns:a16="http://schemas.microsoft.com/office/drawing/2014/main" val="20000"/>
                    </a:ext>
                  </a:extLst>
                </a:gridCol>
              </a:tblGrid>
              <a:tr h="190500">
                <a:tc>
                  <a:txBody>
                    <a:bodyPr/>
                    <a:lstStyle/>
                    <a:p>
                      <a:pPr algn="ctr" fontAlgn="b"/>
                      <a:r>
                        <a:rPr lang="en-US" sz="1000" b="0" i="0" u="none" strike="noStrike" dirty="0">
                          <a:solidFill>
                            <a:srgbClr val="000000"/>
                          </a:solidFill>
                          <a:effectLst/>
                          <a:latin typeface="Arial"/>
                        </a:rPr>
                        <a:t>PCR Master Mix</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tcPr>
                </a:tc>
                <a:extLst>
                  <a:ext uri="{0D108BD9-81ED-4DB2-BD59-A6C34878D82A}">
                    <a16:rowId xmlns:a16="http://schemas.microsoft.com/office/drawing/2014/main" val="10000"/>
                  </a:ext>
                </a:extLst>
              </a:tr>
              <a:tr h="190500">
                <a:tc>
                  <a:txBody>
                    <a:bodyPr/>
                    <a:lstStyle/>
                    <a:p>
                      <a:pPr algn="ctr" fontAlgn="b"/>
                      <a:r>
                        <a:rPr lang="fi-FI" sz="1000" b="0" i="0" u="sng" strike="noStrike" dirty="0">
                          <a:solidFill>
                            <a:srgbClr val="000000"/>
                          </a:solidFill>
                          <a:effectLst/>
                          <a:latin typeface="Arial"/>
                        </a:rPr>
                        <a:t>26X MM:</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190500">
                <a:tc>
                  <a:txBody>
                    <a:bodyPr/>
                    <a:lstStyle/>
                    <a:p>
                      <a:pPr algn="ctr" fontAlgn="b"/>
                      <a:r>
                        <a:rPr lang="de-DE" sz="1000" b="0" i="0" u="none" strike="noStrike" dirty="0">
                          <a:solidFill>
                            <a:srgbClr val="000000"/>
                          </a:solidFill>
                          <a:effectLst/>
                          <a:latin typeface="Arial"/>
                        </a:rPr>
                        <a:t>520 </a:t>
                      </a:r>
                      <a:r>
                        <a:rPr lang="de-DE" sz="1000" b="0" i="0" u="none" strike="noStrike" dirty="0" err="1">
                          <a:solidFill>
                            <a:srgbClr val="000000"/>
                          </a:solidFill>
                          <a:effectLst/>
                          <a:latin typeface="Arial"/>
                        </a:rPr>
                        <a:t>ul</a:t>
                      </a:r>
                      <a:r>
                        <a:rPr lang="de-DE" sz="1000" b="0" i="0" u="none" strike="noStrike" dirty="0">
                          <a:solidFill>
                            <a:srgbClr val="000000"/>
                          </a:solidFill>
                          <a:effectLst/>
                          <a:latin typeface="Arial"/>
                        </a:rPr>
                        <a:t> KOD MM</a:t>
                      </a:r>
                    </a:p>
                  </a:txBody>
                  <a:tcPr marL="12700" marR="12700" marT="25400" marB="2540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190500">
                <a:tc>
                  <a:txBody>
                    <a:bodyPr/>
                    <a:lstStyle/>
                    <a:p>
                      <a:pPr algn="ctr" fontAlgn="b"/>
                      <a:r>
                        <a:rPr lang="en-US" sz="1000" b="0" i="0" u="none" strike="noStrike" dirty="0">
                          <a:solidFill>
                            <a:srgbClr val="000000"/>
                          </a:solidFill>
                          <a:effectLst/>
                          <a:latin typeface="Arial"/>
                        </a:rPr>
                        <a:t>104 </a:t>
                      </a:r>
                      <a:r>
                        <a:rPr lang="en-US" sz="1000" b="0" i="0" u="none" strike="noStrike" dirty="0" err="1">
                          <a:solidFill>
                            <a:srgbClr val="000000"/>
                          </a:solidFill>
                          <a:effectLst/>
                          <a:latin typeface="Arial"/>
                        </a:rPr>
                        <a:t>ul</a:t>
                      </a:r>
                      <a:r>
                        <a:rPr lang="en-US" sz="1000" b="0" i="0" u="none" strike="noStrike" dirty="0">
                          <a:solidFill>
                            <a:srgbClr val="000000"/>
                          </a:solidFill>
                          <a:effectLst/>
                          <a:latin typeface="Arial"/>
                        </a:rPr>
                        <a:t> 5 </a:t>
                      </a:r>
                      <a:r>
                        <a:rPr lang="en-US" sz="1000" b="0" i="0" u="none" strike="noStrike" dirty="0" err="1">
                          <a:solidFill>
                            <a:srgbClr val="000000"/>
                          </a:solidFill>
                          <a:effectLst/>
                          <a:latin typeface="Arial"/>
                        </a:rPr>
                        <a:t>uM</a:t>
                      </a:r>
                      <a:r>
                        <a:rPr lang="en-US" sz="1000" b="0" i="0" u="none" strike="noStrike" dirty="0">
                          <a:solidFill>
                            <a:srgbClr val="000000"/>
                          </a:solidFill>
                          <a:effectLst/>
                          <a:latin typeface="Arial"/>
                        </a:rPr>
                        <a:t> Rnd2ForUniversal</a:t>
                      </a:r>
                    </a:p>
                  </a:txBody>
                  <a:tcPr marL="12700" marR="12700" marT="25400" marB="2540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190500">
                <a:tc>
                  <a:txBody>
                    <a:bodyPr/>
                    <a:lstStyle/>
                    <a:p>
                      <a:pPr algn="ctr" fontAlgn="b"/>
                      <a:r>
                        <a:rPr lang="ro-RO" sz="1000" b="0" i="0" u="none" strike="noStrike" dirty="0">
                          <a:solidFill>
                            <a:srgbClr val="000000"/>
                          </a:solidFill>
                          <a:effectLst/>
                          <a:latin typeface="Arial"/>
                        </a:rPr>
                        <a:t>22.36 ul H2O</a:t>
                      </a:r>
                    </a:p>
                  </a:txBody>
                  <a:tcPr marL="12700" marR="12700" marT="25400" marB="2540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190500">
                <a:tc>
                  <a:txBody>
                    <a:bodyPr/>
                    <a:lstStyle/>
                    <a:p>
                      <a:pPr algn="ctr" fontAlgn="b"/>
                      <a:r>
                        <a:rPr lang="en-US" sz="1000" b="0" i="1" u="none" strike="noStrike" dirty="0">
                          <a:solidFill>
                            <a:srgbClr val="000000"/>
                          </a:solidFill>
                          <a:effectLst/>
                          <a:latin typeface="Arial"/>
                        </a:rPr>
                        <a:t>Aliquot 24.86 </a:t>
                      </a:r>
                      <a:r>
                        <a:rPr lang="en-US" sz="1000" b="0" i="1" u="none" strike="noStrike" dirty="0" err="1">
                          <a:solidFill>
                            <a:srgbClr val="000000"/>
                          </a:solidFill>
                          <a:effectLst/>
                          <a:latin typeface="Arial"/>
                        </a:rPr>
                        <a:t>ul</a:t>
                      </a:r>
                      <a:r>
                        <a:rPr lang="en-US" sz="1000" b="0" i="1" u="none" strike="noStrike" dirty="0">
                          <a:solidFill>
                            <a:srgbClr val="000000"/>
                          </a:solidFill>
                          <a:effectLst/>
                          <a:latin typeface="Arial"/>
                        </a:rPr>
                        <a:t> of the MM into each well</a:t>
                      </a:r>
                    </a:p>
                  </a:txBody>
                  <a:tcPr marL="12700" marR="12700" marT="25400" marB="2540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68997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6718" cy="2292935"/>
          </a:xfrm>
          <a:prstGeom prst="rect">
            <a:avLst/>
          </a:prstGeom>
          <a:noFill/>
        </p:spPr>
        <p:txBody>
          <a:bodyPr wrap="square" rtlCol="0">
            <a:spAutoFit/>
          </a:bodyPr>
          <a:lstStyle/>
          <a:p>
            <a:r>
              <a:rPr lang="en-US" sz="1100" b="1" dirty="0" err="1">
                <a:solidFill>
                  <a:srgbClr val="3366FF"/>
                </a:solidFill>
                <a:latin typeface="Arial"/>
                <a:cs typeface="Arial"/>
              </a:rPr>
              <a:t>Ampure</a:t>
            </a:r>
            <a:r>
              <a:rPr lang="en-US" sz="1100" b="1" dirty="0">
                <a:solidFill>
                  <a:srgbClr val="3366FF"/>
                </a:solidFill>
                <a:latin typeface="Arial"/>
                <a:cs typeface="Arial"/>
              </a:rPr>
              <a:t> bead purification of Round 2 products. </a:t>
            </a:r>
            <a:r>
              <a:rPr lang="en-US" sz="1100" dirty="0">
                <a:solidFill>
                  <a:srgbClr val="000000"/>
                </a:solidFill>
                <a:latin typeface="Arial"/>
                <a:cs typeface="Arial"/>
              </a:rPr>
              <a:t>Purified remaining Round 2 PCR products using 1x beads. </a:t>
            </a:r>
            <a:r>
              <a:rPr lang="en-US" sz="1100" dirty="0">
                <a:latin typeface="Arial"/>
                <a:cs typeface="Arial"/>
              </a:rPr>
              <a:t>Added </a:t>
            </a:r>
            <a:r>
              <a:rPr lang="en-US" sz="1100" b="1" dirty="0">
                <a:latin typeface="Arial"/>
                <a:cs typeface="Arial"/>
              </a:rPr>
              <a:t>40 </a:t>
            </a:r>
            <a:r>
              <a:rPr lang="en-US" sz="1100" b="1" dirty="0" err="1">
                <a:latin typeface="Arial"/>
                <a:cs typeface="Arial"/>
              </a:rPr>
              <a:t>ul</a:t>
            </a:r>
            <a:r>
              <a:rPr lang="en-US" sz="1100" b="1" dirty="0">
                <a:latin typeface="Arial"/>
                <a:cs typeface="Arial"/>
              </a:rPr>
              <a:t> beads</a:t>
            </a:r>
            <a:r>
              <a:rPr lang="en-US" sz="1100" dirty="0">
                <a:latin typeface="Arial"/>
                <a:cs typeface="Arial"/>
              </a:rPr>
              <a:t> and mixed by pipetting. Incubated at RT for 10 min to bind, placed on magnet for 5 min, and aspirated. Washed twice with 190 </a:t>
            </a:r>
            <a:r>
              <a:rPr lang="en-US" sz="1100" dirty="0" err="1">
                <a:latin typeface="Arial"/>
                <a:cs typeface="Arial"/>
              </a:rPr>
              <a:t>ul</a:t>
            </a:r>
            <a:r>
              <a:rPr lang="en-US" sz="1100" dirty="0">
                <a:latin typeface="Arial"/>
                <a:cs typeface="Arial"/>
              </a:rPr>
              <a:t> freshly made 80% ethanol. Air dried 10 min, removed from rack, and dispersed beads in 45 </a:t>
            </a:r>
            <a:r>
              <a:rPr lang="en-US" sz="1100" dirty="0" err="1">
                <a:latin typeface="Arial"/>
                <a:cs typeface="Arial"/>
              </a:rPr>
              <a:t>ul</a:t>
            </a:r>
            <a:r>
              <a:rPr lang="en-US" sz="1100">
                <a:latin typeface="Arial"/>
                <a:cs typeface="Arial"/>
              </a:rPr>
              <a:t> EB. </a:t>
            </a:r>
            <a:r>
              <a:rPr lang="en-US" sz="1100" dirty="0">
                <a:latin typeface="Arial"/>
                <a:cs typeface="Arial"/>
              </a:rPr>
              <a:t>Transferred supernatant to a new plate in the same setup as shown on previous slide. Stored tubes in -20°C</a:t>
            </a:r>
          </a:p>
          <a:p>
            <a:endParaRPr lang="en-US" sz="1100" dirty="0">
              <a:latin typeface="Arial"/>
              <a:cs typeface="Arial"/>
            </a:endParaRPr>
          </a:p>
          <a:p>
            <a:r>
              <a:rPr lang="en-US" sz="1100" b="1" dirty="0" err="1">
                <a:solidFill>
                  <a:srgbClr val="3366FF"/>
                </a:solidFill>
                <a:latin typeface="Arial"/>
                <a:cs typeface="Arial"/>
              </a:rPr>
              <a:t>Picogreen</a:t>
            </a:r>
            <a:r>
              <a:rPr lang="en-US" sz="1100" b="1" dirty="0">
                <a:solidFill>
                  <a:srgbClr val="3366FF"/>
                </a:solidFill>
                <a:latin typeface="Arial"/>
                <a:cs typeface="Arial"/>
              </a:rPr>
              <a:t> of purified Round 2 products</a:t>
            </a:r>
            <a:r>
              <a:rPr lang="en-US" sz="1100" dirty="0">
                <a:latin typeface="Arial"/>
                <a:cs typeface="Arial"/>
              </a:rPr>
              <a:t>.</a:t>
            </a:r>
          </a:p>
          <a:p>
            <a:pPr marL="228600" indent="-228600">
              <a:buFont typeface="+mj-lt"/>
              <a:buAutoNum type="arabicPeriod"/>
            </a:pPr>
            <a:r>
              <a:rPr lang="en-US" sz="1100" dirty="0">
                <a:latin typeface="Arial"/>
                <a:cs typeface="Arial"/>
              </a:rPr>
              <a:t>Made two standards at 2 </a:t>
            </a:r>
            <a:r>
              <a:rPr lang="en-US" sz="1100" dirty="0" err="1">
                <a:latin typeface="Arial"/>
                <a:cs typeface="Arial"/>
              </a:rPr>
              <a:t>ng</a:t>
            </a:r>
            <a:r>
              <a:rPr lang="en-US" sz="1100" dirty="0">
                <a:latin typeface="Arial"/>
                <a:cs typeface="Arial"/>
              </a:rPr>
              <a:t>/</a:t>
            </a:r>
            <a:r>
              <a:rPr lang="en-US" sz="1100" dirty="0" err="1">
                <a:latin typeface="Arial"/>
                <a:cs typeface="Arial"/>
              </a:rPr>
              <a:t>ul</a:t>
            </a:r>
            <a:r>
              <a:rPr lang="en-US" sz="1100" dirty="0">
                <a:latin typeface="Arial"/>
                <a:cs typeface="Arial"/>
              </a:rPr>
              <a:t> by adding 4 </a:t>
            </a:r>
            <a:r>
              <a:rPr lang="en-US" sz="1100" dirty="0" err="1">
                <a:latin typeface="Arial"/>
                <a:cs typeface="Arial"/>
              </a:rPr>
              <a:t>ul</a:t>
            </a:r>
            <a:r>
              <a:rPr lang="en-US" sz="1100" dirty="0">
                <a:latin typeface="Arial"/>
                <a:cs typeface="Arial"/>
              </a:rPr>
              <a:t> of the standard to 196 </a:t>
            </a:r>
            <a:r>
              <a:rPr lang="en-US" sz="1100" dirty="0" err="1">
                <a:latin typeface="Arial"/>
                <a:cs typeface="Arial"/>
              </a:rPr>
              <a:t>ul</a:t>
            </a:r>
            <a:r>
              <a:rPr lang="en-US" sz="1100" dirty="0">
                <a:latin typeface="Arial"/>
                <a:cs typeface="Arial"/>
              </a:rPr>
              <a:t> 1X TE </a:t>
            </a:r>
          </a:p>
          <a:p>
            <a:pPr marL="228600" indent="-228600">
              <a:buFont typeface="+mj-lt"/>
              <a:buAutoNum type="arabicPeriod"/>
            </a:pPr>
            <a:r>
              <a:rPr lang="en-US" sz="1100" dirty="0">
                <a:latin typeface="Arial"/>
                <a:cs typeface="Arial"/>
              </a:rPr>
              <a:t>Added 99 </a:t>
            </a:r>
            <a:r>
              <a:rPr lang="en-US" sz="1100" dirty="0" err="1">
                <a:latin typeface="Arial"/>
                <a:cs typeface="Arial"/>
              </a:rPr>
              <a:t>ul</a:t>
            </a:r>
            <a:r>
              <a:rPr lang="en-US" sz="1100" dirty="0">
                <a:latin typeface="Arial"/>
                <a:cs typeface="Arial"/>
              </a:rPr>
              <a:t> 1X TE to sample wells. I measured all samples in duplicate</a:t>
            </a:r>
          </a:p>
          <a:p>
            <a:pPr marL="228600" indent="-228600">
              <a:buFont typeface="+mj-lt"/>
              <a:buAutoNum type="arabicPeriod"/>
            </a:pPr>
            <a:r>
              <a:rPr lang="en-US" sz="1100" dirty="0">
                <a:latin typeface="Arial"/>
                <a:cs typeface="Arial"/>
              </a:rPr>
              <a:t>Added 100 </a:t>
            </a:r>
            <a:r>
              <a:rPr lang="en-US" sz="1100" dirty="0" err="1">
                <a:latin typeface="Arial"/>
                <a:cs typeface="Arial"/>
              </a:rPr>
              <a:t>ul</a:t>
            </a:r>
            <a:r>
              <a:rPr lang="en-US" sz="1100" dirty="0">
                <a:latin typeface="Arial"/>
                <a:cs typeface="Arial"/>
              </a:rPr>
              <a:t> 1X TE to TE only wells</a:t>
            </a:r>
          </a:p>
          <a:p>
            <a:pPr marL="228600" indent="-228600">
              <a:buFont typeface="+mj-lt"/>
              <a:buAutoNum type="arabicPeriod"/>
            </a:pPr>
            <a:r>
              <a:rPr lang="en-US" sz="1100" dirty="0">
                <a:latin typeface="Arial"/>
                <a:cs typeface="Arial"/>
              </a:rPr>
              <a:t>Added 1 </a:t>
            </a:r>
            <a:r>
              <a:rPr lang="en-US" sz="1100" dirty="0" err="1">
                <a:latin typeface="Arial"/>
                <a:cs typeface="Arial"/>
              </a:rPr>
              <a:t>ul</a:t>
            </a:r>
            <a:r>
              <a:rPr lang="en-US" sz="1100" dirty="0">
                <a:latin typeface="Arial"/>
                <a:cs typeface="Arial"/>
              </a:rPr>
              <a:t> of the </a:t>
            </a:r>
            <a:r>
              <a:rPr lang="en-US" sz="1100" dirty="0" err="1">
                <a:latin typeface="Arial"/>
                <a:cs typeface="Arial"/>
              </a:rPr>
              <a:t>Ampure</a:t>
            </a:r>
            <a:r>
              <a:rPr lang="en-US" sz="1100" dirty="0">
                <a:latin typeface="Arial"/>
                <a:cs typeface="Arial"/>
              </a:rPr>
              <a:t>-purified products to the 99 </a:t>
            </a:r>
            <a:r>
              <a:rPr lang="en-US" sz="1100" dirty="0" err="1">
                <a:latin typeface="Arial"/>
                <a:cs typeface="Arial"/>
              </a:rPr>
              <a:t>ul</a:t>
            </a:r>
            <a:r>
              <a:rPr lang="en-US" sz="1100" dirty="0">
                <a:latin typeface="Arial"/>
                <a:cs typeface="Arial"/>
              </a:rPr>
              <a:t> TE wells to measure 1:100 dilutions of each sample, in duplicate</a:t>
            </a:r>
          </a:p>
          <a:p>
            <a:pPr marL="228600" indent="-228600">
              <a:buFont typeface="+mj-lt"/>
              <a:buAutoNum type="arabicPeriod"/>
            </a:pPr>
            <a:r>
              <a:rPr lang="en-US" sz="1100" dirty="0">
                <a:latin typeface="Arial"/>
                <a:cs typeface="Arial"/>
              </a:rPr>
              <a:t>Made standard rows by adding 100 </a:t>
            </a:r>
            <a:r>
              <a:rPr lang="en-US" sz="1100" dirty="0" err="1">
                <a:latin typeface="Arial"/>
                <a:cs typeface="Arial"/>
              </a:rPr>
              <a:t>ul</a:t>
            </a:r>
            <a:r>
              <a:rPr lang="en-US" sz="1100" dirty="0">
                <a:latin typeface="Arial"/>
                <a:cs typeface="Arial"/>
              </a:rPr>
              <a:t> TE to columns 11 and 12 and making 2-fold serial dilutions</a:t>
            </a:r>
          </a:p>
          <a:p>
            <a:pPr marL="228600" indent="-228600">
              <a:buFont typeface="+mj-lt"/>
              <a:buAutoNum type="arabicPeriod"/>
            </a:pPr>
            <a:r>
              <a:rPr lang="en-US" sz="1100" dirty="0">
                <a:latin typeface="Arial"/>
                <a:cs typeface="Arial"/>
              </a:rPr>
              <a:t>Made 1:200 </a:t>
            </a:r>
            <a:r>
              <a:rPr lang="en-US" sz="1100" dirty="0" err="1">
                <a:latin typeface="Arial"/>
                <a:cs typeface="Arial"/>
              </a:rPr>
              <a:t>picogreen</a:t>
            </a:r>
            <a:r>
              <a:rPr lang="en-US" sz="1100" dirty="0">
                <a:latin typeface="Arial"/>
                <a:cs typeface="Arial"/>
              </a:rPr>
              <a:t> dilution (40 </a:t>
            </a:r>
            <a:r>
              <a:rPr lang="en-US" sz="1100" dirty="0" err="1">
                <a:latin typeface="Arial"/>
                <a:cs typeface="Arial"/>
              </a:rPr>
              <a:t>ul</a:t>
            </a:r>
            <a:r>
              <a:rPr lang="en-US" sz="1100" dirty="0">
                <a:latin typeface="Arial"/>
                <a:cs typeface="Arial"/>
              </a:rPr>
              <a:t> to 8 ml TE), and added 100 </a:t>
            </a:r>
            <a:r>
              <a:rPr lang="en-US" sz="1100" dirty="0" err="1">
                <a:latin typeface="Arial"/>
                <a:cs typeface="Arial"/>
              </a:rPr>
              <a:t>ul</a:t>
            </a:r>
            <a:r>
              <a:rPr lang="en-US" sz="1100" dirty="0">
                <a:latin typeface="Arial"/>
                <a:cs typeface="Arial"/>
              </a:rPr>
              <a:t> to all wells containing liquid. Covered plate to protect from light, and incubated for 5 min before reading on the plate reader</a:t>
            </a:r>
          </a:p>
        </p:txBody>
      </p:sp>
      <p:graphicFrame>
        <p:nvGraphicFramePr>
          <p:cNvPr id="5" name="Table 4"/>
          <p:cNvGraphicFramePr>
            <a:graphicFrameLocks noGrp="1"/>
          </p:cNvGraphicFramePr>
          <p:nvPr>
            <p:extLst/>
          </p:nvPr>
        </p:nvGraphicFramePr>
        <p:xfrm>
          <a:off x="559149" y="4006560"/>
          <a:ext cx="8171089" cy="2400300"/>
        </p:xfrm>
        <a:graphic>
          <a:graphicData uri="http://schemas.openxmlformats.org/drawingml/2006/table">
            <a:tbl>
              <a:tblPr/>
              <a:tblGrid>
                <a:gridCol w="1877909">
                  <a:extLst>
                    <a:ext uri="{9D8B030D-6E8A-4147-A177-3AD203B41FA5}">
                      <a16:colId xmlns:a16="http://schemas.microsoft.com/office/drawing/2014/main" val="20000"/>
                    </a:ext>
                  </a:extLst>
                </a:gridCol>
                <a:gridCol w="1573295">
                  <a:extLst>
                    <a:ext uri="{9D8B030D-6E8A-4147-A177-3AD203B41FA5}">
                      <a16:colId xmlns:a16="http://schemas.microsoft.com/office/drawing/2014/main" val="20001"/>
                    </a:ext>
                  </a:extLst>
                </a:gridCol>
                <a:gridCol w="1573295">
                  <a:extLst>
                    <a:ext uri="{9D8B030D-6E8A-4147-A177-3AD203B41FA5}">
                      <a16:colId xmlns:a16="http://schemas.microsoft.com/office/drawing/2014/main" val="20002"/>
                    </a:ext>
                  </a:extLst>
                </a:gridCol>
                <a:gridCol w="1573295">
                  <a:extLst>
                    <a:ext uri="{9D8B030D-6E8A-4147-A177-3AD203B41FA5}">
                      <a16:colId xmlns:a16="http://schemas.microsoft.com/office/drawing/2014/main" val="20003"/>
                    </a:ext>
                  </a:extLst>
                </a:gridCol>
                <a:gridCol w="1573295">
                  <a:extLst>
                    <a:ext uri="{9D8B030D-6E8A-4147-A177-3AD203B41FA5}">
                      <a16:colId xmlns:a16="http://schemas.microsoft.com/office/drawing/2014/main" val="20004"/>
                    </a:ext>
                  </a:extLst>
                </a:gridCol>
              </a:tblGrid>
              <a:tr h="135311">
                <a:tc>
                  <a:txBody>
                    <a:bodyPr/>
                    <a:lstStyle/>
                    <a:p>
                      <a:pPr algn="ctr" rtl="0" fontAlgn="b"/>
                      <a:r>
                        <a:rPr lang="en-US" sz="1000" b="1" i="0" u="none" strike="noStrike" dirty="0">
                          <a:solidFill>
                            <a:srgbClr val="000000"/>
                          </a:solidFill>
                          <a:effectLst/>
                          <a:latin typeface="Arial"/>
                          <a:cs typeface="Arial"/>
                        </a:rPr>
                        <a:t>Sample</a:t>
                      </a:r>
                    </a:p>
                  </a:txBody>
                  <a:tcPr marL="12700" marR="12700" marT="12700" marB="0" anchor="ctr">
                    <a:lnL w="12700" cap="flat" cmpd="sng" algn="ctr">
                      <a:solidFill>
                        <a:scrgbClr r="0" g="0" b="0"/>
                      </a:solidFill>
                      <a:prstDash val="solid"/>
                      <a:round/>
                      <a:headEnd type="none" w="med" len="med"/>
                      <a:tailEnd type="none" w="med" len="med"/>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1000" b="1" i="0" u="none" strike="noStrike" dirty="0" err="1">
                          <a:solidFill>
                            <a:srgbClr val="000000"/>
                          </a:solidFill>
                          <a:effectLst/>
                          <a:latin typeface="Arial"/>
                          <a:cs typeface="Arial"/>
                        </a:rPr>
                        <a:t>ng</a:t>
                      </a:r>
                      <a:r>
                        <a:rPr lang="en-US" sz="1000" b="1" i="0" u="none" strike="noStrike" dirty="0">
                          <a:solidFill>
                            <a:srgbClr val="000000"/>
                          </a:solidFill>
                          <a:effectLst/>
                          <a:latin typeface="Arial"/>
                          <a:cs typeface="Arial"/>
                        </a:rPr>
                        <a:t>/</a:t>
                      </a:r>
                      <a:r>
                        <a:rPr lang="en-US" sz="1000" b="1" i="0" u="none" strike="noStrike" dirty="0" err="1">
                          <a:solidFill>
                            <a:srgbClr val="000000"/>
                          </a:solidFill>
                          <a:effectLst/>
                          <a:latin typeface="Arial"/>
                          <a:cs typeface="Arial"/>
                        </a:rPr>
                        <a:t>ul</a:t>
                      </a:r>
                      <a:endParaRPr lang="en-US" sz="1000" b="1" i="0" u="none" strike="noStrike" dirty="0">
                        <a:solidFill>
                          <a:srgbClr val="000000"/>
                        </a:solidFill>
                        <a:effectLst/>
                        <a:latin typeface="Arial"/>
                        <a:cs typeface="Arial"/>
                      </a:endParaRPr>
                    </a:p>
                  </a:txBody>
                  <a:tcPr marL="12700" marR="12700" marT="12700" marB="0" anchor="ctr">
                    <a:lnL>
                      <a:noFill/>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1000" b="1" i="0" u="none" strike="noStrike" dirty="0">
                        <a:solidFill>
                          <a:srgbClr val="000000"/>
                        </a:solidFill>
                        <a:effectLst/>
                        <a:latin typeface="Arial"/>
                        <a:cs typeface="Arial"/>
                      </a:endParaRPr>
                    </a:p>
                  </a:txBody>
                  <a:tcPr marL="12700" marR="12700" marT="12700" marB="0" anchor="ctr">
                    <a:lnL>
                      <a:noFill/>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1000" b="1" i="0" u="none" strike="noStrike" dirty="0">
                          <a:solidFill>
                            <a:srgbClr val="000000"/>
                          </a:solidFill>
                          <a:effectLst/>
                          <a:latin typeface="Arial"/>
                          <a:cs typeface="Arial"/>
                        </a:rPr>
                        <a:t>Sample</a:t>
                      </a:r>
                    </a:p>
                  </a:txBody>
                  <a:tcPr marL="12700" marR="12700" marT="12700" marB="0" anchor="ctr">
                    <a:lnL>
                      <a:noFill/>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1000" b="1" i="0" u="none" strike="noStrike" dirty="0" err="1">
                          <a:solidFill>
                            <a:srgbClr val="000000"/>
                          </a:solidFill>
                          <a:effectLst/>
                          <a:latin typeface="Arial"/>
                          <a:cs typeface="Arial"/>
                        </a:rPr>
                        <a:t>ng</a:t>
                      </a:r>
                      <a:r>
                        <a:rPr lang="en-US" sz="1000" b="1" i="0" u="none" strike="noStrike" dirty="0">
                          <a:solidFill>
                            <a:srgbClr val="000000"/>
                          </a:solidFill>
                          <a:effectLst/>
                          <a:latin typeface="Arial"/>
                          <a:cs typeface="Arial"/>
                        </a:rPr>
                        <a:t>/</a:t>
                      </a:r>
                      <a:r>
                        <a:rPr lang="en-US" sz="1000" b="1" i="0" u="none" strike="noStrike" dirty="0" err="1">
                          <a:solidFill>
                            <a:srgbClr val="000000"/>
                          </a:solidFill>
                          <a:effectLst/>
                          <a:latin typeface="Arial"/>
                          <a:cs typeface="Arial"/>
                        </a:rPr>
                        <a:t>ul</a:t>
                      </a:r>
                      <a:endParaRPr lang="en-US" sz="1000" b="1" i="0" u="none" strike="noStrike" dirty="0">
                        <a:solidFill>
                          <a:srgbClr val="000000"/>
                        </a:solidFill>
                        <a:effectLst/>
                        <a:latin typeface="Arial"/>
                        <a:cs typeface="Arial"/>
                      </a:endParaRPr>
                    </a:p>
                  </a:txBody>
                  <a:tcPr marL="12700" marR="12700" marT="12700" marB="0" anchor="ctr">
                    <a:lnL>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144332">
                <a:tc>
                  <a:txBody>
                    <a:bodyPr/>
                    <a:lstStyle/>
                    <a:p>
                      <a:pPr algn="ctr" rtl="0" fontAlgn="b"/>
                      <a:r>
                        <a:rPr lang="en-US" sz="1000" b="0" i="0" u="none" strike="noStrike" dirty="0">
                          <a:solidFill>
                            <a:srgbClr val="000000"/>
                          </a:solidFill>
                          <a:effectLst/>
                          <a:latin typeface="Arial"/>
                          <a:cs typeface="Arial"/>
                        </a:rPr>
                        <a:t>expt1</a:t>
                      </a:r>
                    </a:p>
                  </a:txBody>
                  <a:tcPr marL="12700" marR="12700" marT="12700" marB="0" anchor="ctr">
                    <a:lnL w="12700" cap="flat" cmpd="sng" algn="ctr">
                      <a:solidFill>
                        <a:scrgbClr r="0" g="0" b="0"/>
                      </a:solidFill>
                      <a:prstDash val="solid"/>
                      <a:round/>
                      <a:headEnd type="none" w="med" len="med"/>
                      <a:tailEnd type="none" w="med" len="med"/>
                    </a:lnL>
                    <a:lnR>
                      <a:noFill/>
                    </a:lnR>
                    <a:lnT w="12700" cap="flat" cmpd="sng" algn="ctr">
                      <a:solidFill>
                        <a:scrgbClr r="0" g="0" b="0"/>
                      </a:solidFill>
                      <a:prstDash val="solid"/>
                      <a:round/>
                      <a:headEnd type="none" w="med" len="med"/>
                      <a:tailEnd type="none" w="med" len="med"/>
                    </a:lnT>
                    <a:lnB>
                      <a:noFill/>
                    </a:lnB>
                  </a:tcPr>
                </a:tc>
                <a:tc>
                  <a:txBody>
                    <a:bodyPr/>
                    <a:lstStyle/>
                    <a:p>
                      <a:pPr algn="ctr" rtl="0" fontAlgn="b"/>
                      <a:r>
                        <a:rPr lang="hr-HR" sz="1000" b="0" i="0" u="none" strike="noStrike" dirty="0">
                          <a:solidFill>
                            <a:srgbClr val="000000"/>
                          </a:solidFill>
                          <a:effectLst/>
                          <a:latin typeface="Arial"/>
                        </a:rPr>
                        <a:t>8.483161731</a:t>
                      </a:r>
                    </a:p>
                  </a:txBody>
                  <a:tcPr marL="12700" marR="12700" marT="25400" marB="25400" anchor="b">
                    <a:lnL>
                      <a:noFill/>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noFill/>
                  </a:tcPr>
                </a:tc>
                <a:tc>
                  <a:txBody>
                    <a:bodyPr/>
                    <a:lstStyle/>
                    <a:p>
                      <a:pPr algn="ctr" rtl="0" fontAlgn="b"/>
                      <a:endParaRPr lang="nb-NO" sz="1000" b="0" i="0" u="none" strike="noStrike" dirty="0">
                        <a:solidFill>
                          <a:srgbClr val="000000"/>
                        </a:solidFill>
                        <a:effectLst/>
                        <a:latin typeface="Arial"/>
                        <a:cs typeface="Arial"/>
                      </a:endParaRPr>
                    </a:p>
                  </a:txBody>
                  <a:tcPr marL="12700" marR="12700" marT="25400" marB="25400" anchor="ctr">
                    <a:lnL>
                      <a:noFill/>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noFill/>
                  </a:tcPr>
                </a:tc>
                <a:tc>
                  <a:txBody>
                    <a:bodyPr/>
                    <a:lstStyle/>
                    <a:p>
                      <a:pPr algn="ctr" rtl="0" fontAlgn="b"/>
                      <a:r>
                        <a:rPr lang="en-US" sz="1000" b="0" i="0" u="none" strike="noStrike" dirty="0">
                          <a:solidFill>
                            <a:srgbClr val="000000"/>
                          </a:solidFill>
                          <a:effectLst/>
                          <a:latin typeface="Arial"/>
                          <a:cs typeface="Arial"/>
                        </a:rPr>
                        <a:t>expt12</a:t>
                      </a:r>
                    </a:p>
                  </a:txBody>
                  <a:tcPr marL="12700" marR="12700" marT="12700" marB="0" anchor="ctr">
                    <a:lnL>
                      <a:noFill/>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noFill/>
                  </a:tcPr>
                </a:tc>
                <a:tc>
                  <a:txBody>
                    <a:bodyPr/>
                    <a:lstStyle/>
                    <a:p>
                      <a:pPr algn="ctr" rtl="0" fontAlgn="b"/>
                      <a:r>
                        <a:rPr lang="is-IS" sz="1000" b="0" i="0" u="none" strike="noStrike" dirty="0">
                          <a:solidFill>
                            <a:srgbClr val="000000"/>
                          </a:solidFill>
                          <a:effectLst/>
                          <a:latin typeface="Arial"/>
                        </a:rPr>
                        <a:t>10.10451288</a:t>
                      </a:r>
                    </a:p>
                  </a:txBody>
                  <a:tcPr marL="12700" marR="12700" marT="25400" marB="25400" anchor="b">
                    <a:lnL>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noFill/>
                  </a:tcPr>
                </a:tc>
                <a:extLst>
                  <a:ext uri="{0D108BD9-81ED-4DB2-BD59-A6C34878D82A}">
                    <a16:rowId xmlns:a16="http://schemas.microsoft.com/office/drawing/2014/main" val="10001"/>
                  </a:ext>
                </a:extLst>
              </a:tr>
              <a:tr h="144332">
                <a:tc>
                  <a:txBody>
                    <a:bodyPr/>
                    <a:lstStyle/>
                    <a:p>
                      <a:pPr algn="ctr" rtl="0" fontAlgn="b"/>
                      <a:r>
                        <a:rPr lang="en-US" sz="1000" b="0" i="0" u="none" strike="noStrike" dirty="0">
                          <a:solidFill>
                            <a:srgbClr val="000000"/>
                          </a:solidFill>
                          <a:effectLst/>
                          <a:latin typeface="Arial"/>
                          <a:cs typeface="Arial"/>
                        </a:rPr>
                        <a:t>expt2</a:t>
                      </a:r>
                    </a:p>
                  </a:txBody>
                  <a:tcPr marL="12700" marR="12700" marT="12700" marB="0" anchor="ctr">
                    <a:lnL w="12700" cap="flat" cmpd="sng" algn="ctr">
                      <a:solidFill>
                        <a:scrgbClr r="0" g="0" b="0"/>
                      </a:solidFill>
                      <a:prstDash val="solid"/>
                      <a:round/>
                      <a:headEnd type="none" w="med" len="med"/>
                      <a:tailEnd type="none" w="med" len="med"/>
                    </a:lnL>
                    <a:lnR>
                      <a:noFill/>
                    </a:lnR>
                    <a:lnT w="12700" cap="flat" cmpd="sng" algn="ctr">
                      <a:noFill/>
                      <a:prstDash val="solid"/>
                      <a:round/>
                      <a:headEnd type="none" w="med" len="med"/>
                      <a:tailEnd type="none" w="med" len="med"/>
                    </a:lnT>
                    <a:lnB>
                      <a:noFill/>
                    </a:lnB>
                  </a:tcPr>
                </a:tc>
                <a:tc>
                  <a:txBody>
                    <a:bodyPr/>
                    <a:lstStyle/>
                    <a:p>
                      <a:pPr algn="ctr" rtl="0" fontAlgn="b"/>
                      <a:r>
                        <a:rPr lang="hr-HR" sz="1000" b="0" i="0" u="none" strike="noStrike">
                          <a:solidFill>
                            <a:srgbClr val="000000"/>
                          </a:solidFill>
                          <a:effectLst/>
                          <a:latin typeface="Arial"/>
                        </a:rPr>
                        <a:t>8.55441554</a:t>
                      </a:r>
                    </a:p>
                  </a:txBody>
                  <a:tcPr marL="12700" marR="12700" marT="25400" marB="25400"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noFill/>
                  </a:tcPr>
                </a:tc>
                <a:tc>
                  <a:txBody>
                    <a:bodyPr/>
                    <a:lstStyle/>
                    <a:p>
                      <a:pPr algn="ctr" rtl="0" fontAlgn="b"/>
                      <a:endParaRPr lang="hr-HR" sz="1000" b="0" i="0" u="none" strike="noStrike" dirty="0">
                        <a:solidFill>
                          <a:srgbClr val="000000"/>
                        </a:solidFill>
                        <a:effectLst/>
                        <a:latin typeface="Arial"/>
                        <a:cs typeface="Arial"/>
                      </a:endParaRPr>
                    </a:p>
                  </a:txBody>
                  <a:tcPr marL="12700" marR="12700" marT="25400" marB="2540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noFill/>
                  </a:tcPr>
                </a:tc>
                <a:tc>
                  <a:txBody>
                    <a:bodyPr/>
                    <a:lstStyle/>
                    <a:p>
                      <a:pPr algn="ctr" rtl="0" fontAlgn="b"/>
                      <a:r>
                        <a:rPr lang="en-US" sz="1000" b="0" i="0" u="none" strike="noStrike">
                          <a:solidFill>
                            <a:srgbClr val="000000"/>
                          </a:solidFill>
                          <a:effectLst/>
                          <a:latin typeface="Arial"/>
                          <a:cs typeface="Arial"/>
                        </a:rPr>
                        <a:t>expt13</a:t>
                      </a:r>
                    </a:p>
                  </a:txBody>
                  <a:tcPr marL="12700" marR="12700" marT="1270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noFill/>
                  </a:tcPr>
                </a:tc>
                <a:tc>
                  <a:txBody>
                    <a:bodyPr/>
                    <a:lstStyle/>
                    <a:p>
                      <a:pPr algn="ctr" rtl="0" fontAlgn="b"/>
                      <a:r>
                        <a:rPr lang="hr-HR" sz="1000" b="0" i="0" u="none" strike="noStrike">
                          <a:solidFill>
                            <a:srgbClr val="000000"/>
                          </a:solidFill>
                          <a:effectLst/>
                          <a:latin typeface="Arial"/>
                        </a:rPr>
                        <a:t>9.848032501</a:t>
                      </a:r>
                    </a:p>
                  </a:txBody>
                  <a:tcPr marL="12700" marR="12700" marT="25400" marB="25400" anchor="b">
                    <a:lnL>
                      <a:noFill/>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a:noFill/>
                    </a:lnB>
                    <a:noFill/>
                  </a:tcPr>
                </a:tc>
                <a:extLst>
                  <a:ext uri="{0D108BD9-81ED-4DB2-BD59-A6C34878D82A}">
                    <a16:rowId xmlns:a16="http://schemas.microsoft.com/office/drawing/2014/main" val="10002"/>
                  </a:ext>
                </a:extLst>
              </a:tr>
              <a:tr h="144332">
                <a:tc>
                  <a:txBody>
                    <a:bodyPr/>
                    <a:lstStyle/>
                    <a:p>
                      <a:pPr algn="ctr" rtl="0" fontAlgn="b"/>
                      <a:r>
                        <a:rPr lang="en-US" sz="1000" b="0" i="0" u="none" strike="noStrike">
                          <a:solidFill>
                            <a:srgbClr val="000000"/>
                          </a:solidFill>
                          <a:effectLst/>
                          <a:latin typeface="Arial"/>
                          <a:cs typeface="Arial"/>
                        </a:rPr>
                        <a:t>expt3</a:t>
                      </a:r>
                    </a:p>
                  </a:txBody>
                  <a:tcPr marL="12700" marR="12700" marT="12700" marB="0" anchor="ctr">
                    <a:lnL w="12700" cap="flat" cmpd="sng" algn="ctr">
                      <a:solidFill>
                        <a:scrgbClr r="0" g="0" b="0"/>
                      </a:solidFill>
                      <a:prstDash val="solid"/>
                      <a:round/>
                      <a:headEnd type="none" w="med" len="med"/>
                      <a:tailEnd type="none" w="med" len="med"/>
                    </a:lnL>
                    <a:lnR>
                      <a:noFill/>
                    </a:lnR>
                    <a:lnT>
                      <a:noFill/>
                    </a:lnT>
                    <a:lnB>
                      <a:noFill/>
                    </a:lnB>
                  </a:tcPr>
                </a:tc>
                <a:tc>
                  <a:txBody>
                    <a:bodyPr/>
                    <a:lstStyle/>
                    <a:p>
                      <a:pPr algn="ctr" rtl="0" fontAlgn="b"/>
                      <a:r>
                        <a:rPr lang="is-IS" sz="1000" b="0" i="0" u="none" strike="noStrike">
                          <a:solidFill>
                            <a:srgbClr val="000000"/>
                          </a:solidFill>
                          <a:effectLst/>
                          <a:latin typeface="Arial"/>
                        </a:rPr>
                        <a:t>8.621804821</a:t>
                      </a:r>
                    </a:p>
                  </a:txBody>
                  <a:tcPr marL="12700" marR="12700" marT="25400" marB="25400" anchor="b">
                    <a:lnL>
                      <a:noFill/>
                    </a:lnL>
                    <a:lnR w="12700" cap="flat" cmpd="sng" algn="ctr">
                      <a:noFill/>
                      <a:prstDash val="solid"/>
                      <a:round/>
                      <a:headEnd type="none" w="med" len="med"/>
                      <a:tailEnd type="none" w="med" len="med"/>
                    </a:lnR>
                    <a:lnT>
                      <a:noFill/>
                    </a:lnT>
                    <a:lnB>
                      <a:noFill/>
                    </a:lnB>
                    <a:noFill/>
                  </a:tcPr>
                </a:tc>
                <a:tc>
                  <a:txBody>
                    <a:bodyPr/>
                    <a:lstStyle/>
                    <a:p>
                      <a:pPr algn="ctr" rtl="0" fontAlgn="b"/>
                      <a:endParaRPr lang="hr-HR" sz="1000" b="0" i="0" u="none" strike="noStrike">
                        <a:solidFill>
                          <a:srgbClr val="000000"/>
                        </a:solidFill>
                        <a:effectLst/>
                        <a:latin typeface="Arial"/>
                        <a:cs typeface="Arial"/>
                      </a:endParaRPr>
                    </a:p>
                  </a:txBody>
                  <a:tcPr marL="12700" marR="12700" marT="25400" marB="25400" anchor="ctr">
                    <a:lnL>
                      <a:noFill/>
                    </a:lnL>
                    <a:lnR w="12700" cap="flat" cmpd="sng" algn="ctr">
                      <a:noFill/>
                      <a:prstDash val="solid"/>
                      <a:round/>
                      <a:headEnd type="none" w="med" len="med"/>
                      <a:tailEnd type="none" w="med" len="med"/>
                    </a:lnR>
                    <a:lnT>
                      <a:noFill/>
                    </a:lnT>
                    <a:lnB>
                      <a:noFill/>
                    </a:lnB>
                    <a:noFill/>
                  </a:tcPr>
                </a:tc>
                <a:tc>
                  <a:txBody>
                    <a:bodyPr/>
                    <a:lstStyle/>
                    <a:p>
                      <a:pPr algn="ctr" rtl="0" fontAlgn="b"/>
                      <a:r>
                        <a:rPr lang="en-US" sz="1000" b="0" i="0" u="none" strike="noStrike" dirty="0">
                          <a:solidFill>
                            <a:srgbClr val="000000"/>
                          </a:solidFill>
                          <a:effectLst/>
                          <a:latin typeface="Arial"/>
                          <a:cs typeface="Arial"/>
                        </a:rPr>
                        <a:t>expt14</a:t>
                      </a:r>
                    </a:p>
                  </a:txBody>
                  <a:tcPr marL="12700" marR="12700" marT="12700" marB="0" anchor="ctr">
                    <a:lnL>
                      <a:noFill/>
                    </a:lnL>
                    <a:lnR w="12700" cap="flat" cmpd="sng" algn="ctr">
                      <a:noFill/>
                      <a:prstDash val="solid"/>
                      <a:round/>
                      <a:headEnd type="none" w="med" len="med"/>
                      <a:tailEnd type="none" w="med" len="med"/>
                    </a:lnR>
                    <a:lnT>
                      <a:noFill/>
                    </a:lnT>
                    <a:lnB>
                      <a:noFill/>
                    </a:lnB>
                    <a:noFill/>
                  </a:tcPr>
                </a:tc>
                <a:tc>
                  <a:txBody>
                    <a:bodyPr/>
                    <a:lstStyle/>
                    <a:p>
                      <a:pPr algn="ctr" rtl="0" fontAlgn="b"/>
                      <a:r>
                        <a:rPr lang="cs-CZ" sz="1000" b="0" i="0" u="none" strike="noStrike">
                          <a:solidFill>
                            <a:srgbClr val="000000"/>
                          </a:solidFill>
                          <a:effectLst/>
                          <a:latin typeface="Arial"/>
                        </a:rPr>
                        <a:t>10.09894643</a:t>
                      </a:r>
                    </a:p>
                  </a:txBody>
                  <a:tcPr marL="12700" marR="12700" marT="25400" marB="25400" anchor="b">
                    <a:lnL>
                      <a:noFill/>
                    </a:lnL>
                    <a:lnR w="12700" cap="flat" cmpd="sng" algn="ctr">
                      <a:solidFill>
                        <a:scrgbClr r="0" g="0" b="0"/>
                      </a:solidFill>
                      <a:prstDash val="solid"/>
                      <a:round/>
                      <a:headEnd type="none" w="med" len="med"/>
                      <a:tailEnd type="none" w="med" len="med"/>
                    </a:lnR>
                    <a:lnT>
                      <a:noFill/>
                    </a:lnT>
                    <a:lnB>
                      <a:noFill/>
                    </a:lnB>
                    <a:noFill/>
                  </a:tcPr>
                </a:tc>
                <a:extLst>
                  <a:ext uri="{0D108BD9-81ED-4DB2-BD59-A6C34878D82A}">
                    <a16:rowId xmlns:a16="http://schemas.microsoft.com/office/drawing/2014/main" val="10003"/>
                  </a:ext>
                </a:extLst>
              </a:tr>
              <a:tr h="144332">
                <a:tc>
                  <a:txBody>
                    <a:bodyPr/>
                    <a:lstStyle/>
                    <a:p>
                      <a:pPr algn="ctr" rtl="0" fontAlgn="b"/>
                      <a:r>
                        <a:rPr lang="en-US" sz="1000" b="0" i="0" u="none" strike="noStrike">
                          <a:solidFill>
                            <a:srgbClr val="000000"/>
                          </a:solidFill>
                          <a:effectLst/>
                          <a:latin typeface="Arial"/>
                          <a:cs typeface="Arial"/>
                        </a:rPr>
                        <a:t>expt4</a:t>
                      </a:r>
                    </a:p>
                  </a:txBody>
                  <a:tcPr marL="12700" marR="12700" marT="12700" marB="0" anchor="ctr">
                    <a:lnL w="12700" cap="flat" cmpd="sng" algn="ctr">
                      <a:solidFill>
                        <a:scrgbClr r="0" g="0" b="0"/>
                      </a:solidFill>
                      <a:prstDash val="solid"/>
                      <a:round/>
                      <a:headEnd type="none" w="med" len="med"/>
                      <a:tailEnd type="none" w="med" len="med"/>
                    </a:lnL>
                    <a:lnR>
                      <a:noFill/>
                    </a:lnR>
                    <a:lnT>
                      <a:noFill/>
                    </a:lnT>
                    <a:lnB>
                      <a:noFill/>
                    </a:lnB>
                  </a:tcPr>
                </a:tc>
                <a:tc>
                  <a:txBody>
                    <a:bodyPr/>
                    <a:lstStyle/>
                    <a:p>
                      <a:pPr algn="ctr" rtl="0" fontAlgn="b"/>
                      <a:r>
                        <a:rPr lang="hr-HR" sz="1000" b="0" i="0" u="none" strike="noStrike">
                          <a:solidFill>
                            <a:srgbClr val="000000"/>
                          </a:solidFill>
                          <a:effectLst/>
                          <a:latin typeface="Arial"/>
                        </a:rPr>
                        <a:t>8.940313339</a:t>
                      </a:r>
                    </a:p>
                  </a:txBody>
                  <a:tcPr marL="12700" marR="12700" marT="25400" marB="25400" anchor="b">
                    <a:lnL>
                      <a:noFill/>
                    </a:lnL>
                    <a:lnR w="12700" cap="flat" cmpd="sng" algn="ctr">
                      <a:noFill/>
                      <a:prstDash val="solid"/>
                      <a:round/>
                      <a:headEnd type="none" w="med" len="med"/>
                      <a:tailEnd type="none" w="med" len="med"/>
                    </a:lnR>
                    <a:lnT>
                      <a:noFill/>
                    </a:lnT>
                    <a:lnB>
                      <a:noFill/>
                    </a:lnB>
                    <a:noFill/>
                  </a:tcPr>
                </a:tc>
                <a:tc>
                  <a:txBody>
                    <a:bodyPr/>
                    <a:lstStyle/>
                    <a:p>
                      <a:pPr algn="ctr" rtl="0" fontAlgn="b"/>
                      <a:endParaRPr lang="hr-HR" sz="1000" b="0" i="0" u="none" strike="noStrike" dirty="0">
                        <a:solidFill>
                          <a:srgbClr val="000000"/>
                        </a:solidFill>
                        <a:effectLst/>
                        <a:latin typeface="Arial"/>
                        <a:cs typeface="Arial"/>
                      </a:endParaRPr>
                    </a:p>
                  </a:txBody>
                  <a:tcPr marL="12700" marR="12700" marT="25400" marB="25400" anchor="ctr">
                    <a:lnL>
                      <a:noFill/>
                    </a:lnL>
                    <a:lnR w="12700" cap="flat" cmpd="sng" algn="ctr">
                      <a:noFill/>
                      <a:prstDash val="solid"/>
                      <a:round/>
                      <a:headEnd type="none" w="med" len="med"/>
                      <a:tailEnd type="none" w="med" len="med"/>
                    </a:lnR>
                    <a:lnT>
                      <a:noFill/>
                    </a:lnT>
                    <a:lnB>
                      <a:noFill/>
                    </a:lnB>
                    <a:noFill/>
                  </a:tcPr>
                </a:tc>
                <a:tc>
                  <a:txBody>
                    <a:bodyPr/>
                    <a:lstStyle/>
                    <a:p>
                      <a:pPr algn="ctr" rtl="0" fontAlgn="b"/>
                      <a:r>
                        <a:rPr lang="en-US" sz="1000" b="0" i="0" u="none" strike="noStrike" dirty="0">
                          <a:solidFill>
                            <a:srgbClr val="000000"/>
                          </a:solidFill>
                          <a:effectLst/>
                          <a:latin typeface="Arial"/>
                          <a:cs typeface="Arial"/>
                        </a:rPr>
                        <a:t>expt15</a:t>
                      </a:r>
                    </a:p>
                  </a:txBody>
                  <a:tcPr marL="12700" marR="12700" marT="12700" marB="0" anchor="ctr">
                    <a:lnL>
                      <a:noFill/>
                    </a:lnL>
                    <a:lnR w="12700" cap="flat" cmpd="sng" algn="ctr">
                      <a:noFill/>
                      <a:prstDash val="solid"/>
                      <a:round/>
                      <a:headEnd type="none" w="med" len="med"/>
                      <a:tailEnd type="none" w="med" len="med"/>
                    </a:lnR>
                    <a:lnT>
                      <a:noFill/>
                    </a:lnT>
                    <a:lnB>
                      <a:noFill/>
                    </a:lnB>
                    <a:noFill/>
                  </a:tcPr>
                </a:tc>
                <a:tc>
                  <a:txBody>
                    <a:bodyPr/>
                    <a:lstStyle/>
                    <a:p>
                      <a:pPr algn="ctr" rtl="0" fontAlgn="b"/>
                      <a:r>
                        <a:rPr lang="is-IS" sz="1000" b="0" i="0" u="none" strike="noStrike">
                          <a:solidFill>
                            <a:srgbClr val="000000"/>
                          </a:solidFill>
                          <a:effectLst/>
                          <a:latin typeface="Arial"/>
                        </a:rPr>
                        <a:t>14.0046696</a:t>
                      </a:r>
                    </a:p>
                  </a:txBody>
                  <a:tcPr marL="12700" marR="12700" marT="25400" marB="25400" anchor="b">
                    <a:lnL>
                      <a:noFill/>
                    </a:lnL>
                    <a:lnR w="12700" cap="flat" cmpd="sng" algn="ctr">
                      <a:solidFill>
                        <a:scrgbClr r="0" g="0" b="0"/>
                      </a:solidFill>
                      <a:prstDash val="solid"/>
                      <a:round/>
                      <a:headEnd type="none" w="med" len="med"/>
                      <a:tailEnd type="none" w="med" len="med"/>
                    </a:lnR>
                    <a:lnT>
                      <a:noFill/>
                    </a:lnT>
                    <a:lnB>
                      <a:noFill/>
                    </a:lnB>
                    <a:noFill/>
                  </a:tcPr>
                </a:tc>
                <a:extLst>
                  <a:ext uri="{0D108BD9-81ED-4DB2-BD59-A6C34878D82A}">
                    <a16:rowId xmlns:a16="http://schemas.microsoft.com/office/drawing/2014/main" val="10004"/>
                  </a:ext>
                </a:extLst>
              </a:tr>
              <a:tr h="144332">
                <a:tc>
                  <a:txBody>
                    <a:bodyPr/>
                    <a:lstStyle/>
                    <a:p>
                      <a:pPr algn="ctr" rtl="0" fontAlgn="b"/>
                      <a:r>
                        <a:rPr lang="en-US" sz="1000" b="0" i="0" u="none" strike="noStrike">
                          <a:solidFill>
                            <a:srgbClr val="000000"/>
                          </a:solidFill>
                          <a:effectLst/>
                          <a:latin typeface="Arial"/>
                          <a:cs typeface="Arial"/>
                        </a:rPr>
                        <a:t>expt5</a:t>
                      </a:r>
                    </a:p>
                  </a:txBody>
                  <a:tcPr marL="12700" marR="12700" marT="12700" marB="0" anchor="ctr">
                    <a:lnL w="12700" cap="flat" cmpd="sng" algn="ctr">
                      <a:solidFill>
                        <a:scrgbClr r="0" g="0" b="0"/>
                      </a:solidFill>
                      <a:prstDash val="solid"/>
                      <a:round/>
                      <a:headEnd type="none" w="med" len="med"/>
                      <a:tailEnd type="none" w="med" len="med"/>
                    </a:lnL>
                    <a:lnR>
                      <a:noFill/>
                    </a:lnR>
                    <a:lnT>
                      <a:noFill/>
                    </a:lnT>
                    <a:lnB>
                      <a:noFill/>
                    </a:lnB>
                  </a:tcPr>
                </a:tc>
                <a:tc>
                  <a:txBody>
                    <a:bodyPr/>
                    <a:lstStyle/>
                    <a:p>
                      <a:pPr algn="ctr" rtl="0" fontAlgn="b"/>
                      <a:r>
                        <a:rPr lang="is-IS" sz="1000" b="0" i="0" u="none" strike="noStrike">
                          <a:solidFill>
                            <a:srgbClr val="000000"/>
                          </a:solidFill>
                          <a:effectLst/>
                          <a:latin typeface="Arial"/>
                        </a:rPr>
                        <a:t>7.526270143</a:t>
                      </a:r>
                    </a:p>
                  </a:txBody>
                  <a:tcPr marL="12700" marR="12700" marT="25400" marB="25400" anchor="b">
                    <a:lnL>
                      <a:noFill/>
                    </a:lnL>
                    <a:lnR w="12700" cap="flat" cmpd="sng" algn="ctr">
                      <a:noFill/>
                      <a:prstDash val="solid"/>
                      <a:round/>
                      <a:headEnd type="none" w="med" len="med"/>
                      <a:tailEnd type="none" w="med" len="med"/>
                    </a:lnR>
                    <a:lnT>
                      <a:noFill/>
                    </a:lnT>
                    <a:lnB>
                      <a:noFill/>
                    </a:lnB>
                    <a:noFill/>
                  </a:tcPr>
                </a:tc>
                <a:tc>
                  <a:txBody>
                    <a:bodyPr/>
                    <a:lstStyle/>
                    <a:p>
                      <a:pPr algn="ctr" rtl="0" fontAlgn="b"/>
                      <a:endParaRPr lang="hr-HR" sz="1000" b="0" i="0" u="none" strike="noStrike" dirty="0">
                        <a:solidFill>
                          <a:srgbClr val="000000"/>
                        </a:solidFill>
                        <a:effectLst/>
                        <a:latin typeface="Arial"/>
                        <a:cs typeface="Arial"/>
                      </a:endParaRPr>
                    </a:p>
                  </a:txBody>
                  <a:tcPr marL="12700" marR="12700" marT="25400" marB="25400" anchor="ctr">
                    <a:lnL>
                      <a:noFill/>
                    </a:lnL>
                    <a:lnR w="12700" cap="flat" cmpd="sng" algn="ctr">
                      <a:noFill/>
                      <a:prstDash val="solid"/>
                      <a:round/>
                      <a:headEnd type="none" w="med" len="med"/>
                      <a:tailEnd type="none" w="med" len="med"/>
                    </a:lnR>
                    <a:lnT>
                      <a:noFill/>
                    </a:lnT>
                    <a:lnB>
                      <a:noFill/>
                    </a:lnB>
                    <a:noFill/>
                  </a:tcPr>
                </a:tc>
                <a:tc>
                  <a:txBody>
                    <a:bodyPr/>
                    <a:lstStyle/>
                    <a:p>
                      <a:pPr algn="ctr" rtl="0" fontAlgn="b"/>
                      <a:r>
                        <a:rPr lang="nb-NO" sz="1000" b="0" i="0" u="none" strike="noStrike" dirty="0">
                          <a:solidFill>
                            <a:srgbClr val="000000"/>
                          </a:solidFill>
                          <a:effectLst/>
                          <a:latin typeface="Arial"/>
                          <a:cs typeface="Arial"/>
                        </a:rPr>
                        <a:t>expt16</a:t>
                      </a:r>
                    </a:p>
                  </a:txBody>
                  <a:tcPr marL="12700" marR="12700" marT="25400" marB="25400" anchor="ctr">
                    <a:lnL>
                      <a:noFill/>
                    </a:lnL>
                    <a:lnR w="12700" cap="flat" cmpd="sng" algn="ctr">
                      <a:noFill/>
                      <a:prstDash val="solid"/>
                      <a:round/>
                      <a:headEnd type="none" w="med" len="med"/>
                      <a:tailEnd type="none" w="med" len="med"/>
                    </a:lnR>
                    <a:lnT>
                      <a:noFill/>
                    </a:lnT>
                    <a:lnB>
                      <a:noFill/>
                    </a:lnB>
                    <a:noFill/>
                  </a:tcPr>
                </a:tc>
                <a:tc>
                  <a:txBody>
                    <a:bodyPr/>
                    <a:lstStyle/>
                    <a:p>
                      <a:pPr algn="ctr" rtl="0" fontAlgn="b"/>
                      <a:r>
                        <a:rPr lang="fi-FI" sz="1000" b="0" i="0" u="none" strike="noStrike">
                          <a:solidFill>
                            <a:srgbClr val="000000"/>
                          </a:solidFill>
                          <a:effectLst/>
                          <a:latin typeface="Arial"/>
                        </a:rPr>
                        <a:t>12.57777873</a:t>
                      </a:r>
                    </a:p>
                  </a:txBody>
                  <a:tcPr marL="12700" marR="12700" marT="25400" marB="25400" anchor="b">
                    <a:lnL>
                      <a:noFill/>
                    </a:lnL>
                    <a:lnR w="12700" cap="flat" cmpd="sng" algn="ctr">
                      <a:solidFill>
                        <a:scrgbClr r="0" g="0" b="0"/>
                      </a:solidFill>
                      <a:prstDash val="solid"/>
                      <a:round/>
                      <a:headEnd type="none" w="med" len="med"/>
                      <a:tailEnd type="none" w="med" len="med"/>
                    </a:lnR>
                    <a:lnT>
                      <a:noFill/>
                    </a:lnT>
                    <a:lnB>
                      <a:noFill/>
                    </a:lnB>
                    <a:noFill/>
                  </a:tcPr>
                </a:tc>
                <a:extLst>
                  <a:ext uri="{0D108BD9-81ED-4DB2-BD59-A6C34878D82A}">
                    <a16:rowId xmlns:a16="http://schemas.microsoft.com/office/drawing/2014/main" val="10005"/>
                  </a:ext>
                </a:extLst>
              </a:tr>
              <a:tr h="144332">
                <a:tc>
                  <a:txBody>
                    <a:bodyPr/>
                    <a:lstStyle/>
                    <a:p>
                      <a:pPr algn="ctr" rtl="0" fontAlgn="b"/>
                      <a:r>
                        <a:rPr lang="en-US" sz="1000" b="0" i="0" u="none" strike="noStrike">
                          <a:solidFill>
                            <a:srgbClr val="000000"/>
                          </a:solidFill>
                          <a:effectLst/>
                          <a:latin typeface="Arial"/>
                          <a:cs typeface="Arial"/>
                        </a:rPr>
                        <a:t>expt6</a:t>
                      </a:r>
                    </a:p>
                  </a:txBody>
                  <a:tcPr marL="12700" marR="12700" marT="12700" marB="0" anchor="ctr">
                    <a:lnL w="12700" cap="flat" cmpd="sng" algn="ctr">
                      <a:solidFill>
                        <a:scrgbClr r="0" g="0" b="0"/>
                      </a:solidFill>
                      <a:prstDash val="solid"/>
                      <a:round/>
                      <a:headEnd type="none" w="med" len="med"/>
                      <a:tailEnd type="none" w="med" len="med"/>
                    </a:lnL>
                    <a:lnR>
                      <a:noFill/>
                    </a:lnR>
                    <a:lnT>
                      <a:noFill/>
                    </a:lnT>
                    <a:lnB>
                      <a:noFill/>
                    </a:lnB>
                  </a:tcPr>
                </a:tc>
                <a:tc>
                  <a:txBody>
                    <a:bodyPr/>
                    <a:lstStyle/>
                    <a:p>
                      <a:pPr algn="ctr" rtl="0" fontAlgn="b"/>
                      <a:r>
                        <a:rPr lang="cs-CZ" sz="1000" b="0" i="0" u="none" strike="noStrike">
                          <a:solidFill>
                            <a:srgbClr val="000000"/>
                          </a:solidFill>
                          <a:effectLst/>
                          <a:latin typeface="Arial"/>
                        </a:rPr>
                        <a:t>7.188358985</a:t>
                      </a:r>
                    </a:p>
                  </a:txBody>
                  <a:tcPr marL="12700" marR="12700" marT="25400" marB="25400" anchor="b">
                    <a:lnL>
                      <a:noFill/>
                    </a:lnL>
                    <a:lnR w="12700" cap="flat" cmpd="sng" algn="ctr">
                      <a:noFill/>
                      <a:prstDash val="solid"/>
                      <a:round/>
                      <a:headEnd type="none" w="med" len="med"/>
                      <a:tailEnd type="none" w="med" len="med"/>
                    </a:lnR>
                    <a:lnT>
                      <a:noFill/>
                    </a:lnT>
                    <a:lnB>
                      <a:noFill/>
                    </a:lnB>
                    <a:noFill/>
                  </a:tcPr>
                </a:tc>
                <a:tc>
                  <a:txBody>
                    <a:bodyPr/>
                    <a:lstStyle/>
                    <a:p>
                      <a:pPr algn="ctr" rtl="0" fontAlgn="b"/>
                      <a:endParaRPr lang="hr-HR" sz="1000" b="0" i="0" u="none" strike="noStrike">
                        <a:solidFill>
                          <a:srgbClr val="000000"/>
                        </a:solidFill>
                        <a:effectLst/>
                        <a:latin typeface="Arial"/>
                        <a:cs typeface="Arial"/>
                      </a:endParaRPr>
                    </a:p>
                  </a:txBody>
                  <a:tcPr marL="12700" marR="12700" marT="25400" marB="25400" anchor="ctr">
                    <a:lnL>
                      <a:noFill/>
                    </a:lnL>
                    <a:lnR w="12700" cap="flat" cmpd="sng" algn="ctr">
                      <a:noFill/>
                      <a:prstDash val="solid"/>
                      <a:round/>
                      <a:headEnd type="none" w="med" len="med"/>
                      <a:tailEnd type="none" w="med" len="med"/>
                    </a:lnR>
                    <a:lnT>
                      <a:noFill/>
                    </a:lnT>
                    <a:lnB>
                      <a:noFill/>
                    </a:lnB>
                    <a:noFill/>
                  </a:tcPr>
                </a:tc>
                <a:tc>
                  <a:txBody>
                    <a:bodyPr/>
                    <a:lstStyle/>
                    <a:p>
                      <a:pPr algn="ctr" rtl="0" fontAlgn="b"/>
                      <a:r>
                        <a:rPr lang="hr-HR" sz="1000" b="0" i="0" u="none" strike="noStrike" dirty="0">
                          <a:solidFill>
                            <a:srgbClr val="000000"/>
                          </a:solidFill>
                          <a:effectLst/>
                          <a:latin typeface="Arial"/>
                          <a:cs typeface="Arial"/>
                        </a:rPr>
                        <a:t>expt17</a:t>
                      </a:r>
                    </a:p>
                  </a:txBody>
                  <a:tcPr marL="12700" marR="12700" marT="25400" marB="25400" anchor="ctr">
                    <a:lnL>
                      <a:noFill/>
                    </a:lnL>
                    <a:lnR w="12700" cap="flat" cmpd="sng" algn="ctr">
                      <a:noFill/>
                      <a:prstDash val="solid"/>
                      <a:round/>
                      <a:headEnd type="none" w="med" len="med"/>
                      <a:tailEnd type="none" w="med" len="med"/>
                    </a:lnR>
                    <a:lnT>
                      <a:noFill/>
                    </a:lnT>
                    <a:lnB>
                      <a:noFill/>
                    </a:lnB>
                    <a:noFill/>
                  </a:tcPr>
                </a:tc>
                <a:tc>
                  <a:txBody>
                    <a:bodyPr/>
                    <a:lstStyle/>
                    <a:p>
                      <a:pPr algn="ctr" rtl="0" fontAlgn="b"/>
                      <a:r>
                        <a:rPr lang="is-IS" sz="1000" b="0" i="0" u="none" strike="noStrike">
                          <a:solidFill>
                            <a:srgbClr val="000000"/>
                          </a:solidFill>
                          <a:effectLst/>
                          <a:latin typeface="Arial"/>
                        </a:rPr>
                        <a:t>8.594520629</a:t>
                      </a:r>
                    </a:p>
                  </a:txBody>
                  <a:tcPr marL="12700" marR="12700" marT="25400" marB="25400" anchor="b">
                    <a:lnL>
                      <a:noFill/>
                    </a:lnL>
                    <a:lnR w="12700" cap="flat" cmpd="sng" algn="ctr">
                      <a:solidFill>
                        <a:scrgbClr r="0" g="0" b="0"/>
                      </a:solidFill>
                      <a:prstDash val="solid"/>
                      <a:round/>
                      <a:headEnd type="none" w="med" len="med"/>
                      <a:tailEnd type="none" w="med" len="med"/>
                    </a:lnR>
                    <a:lnT>
                      <a:noFill/>
                    </a:lnT>
                    <a:lnB>
                      <a:noFill/>
                    </a:lnB>
                    <a:noFill/>
                  </a:tcPr>
                </a:tc>
                <a:extLst>
                  <a:ext uri="{0D108BD9-81ED-4DB2-BD59-A6C34878D82A}">
                    <a16:rowId xmlns:a16="http://schemas.microsoft.com/office/drawing/2014/main" val="10006"/>
                  </a:ext>
                </a:extLst>
              </a:tr>
              <a:tr h="144332">
                <a:tc>
                  <a:txBody>
                    <a:bodyPr/>
                    <a:lstStyle/>
                    <a:p>
                      <a:pPr algn="ctr" rtl="0" fontAlgn="b"/>
                      <a:r>
                        <a:rPr lang="en-US" sz="1000" b="0" i="0" u="none" strike="noStrike">
                          <a:solidFill>
                            <a:srgbClr val="000000"/>
                          </a:solidFill>
                          <a:effectLst/>
                          <a:latin typeface="Arial"/>
                          <a:cs typeface="Arial"/>
                        </a:rPr>
                        <a:t>expt7</a:t>
                      </a:r>
                    </a:p>
                  </a:txBody>
                  <a:tcPr marL="12700" marR="12700" marT="12700" marB="0" anchor="ctr">
                    <a:lnL w="12700" cap="flat" cmpd="sng" algn="ctr">
                      <a:solidFill>
                        <a:scrgbClr r="0" g="0" b="0"/>
                      </a:solidFill>
                      <a:prstDash val="solid"/>
                      <a:round/>
                      <a:headEnd type="none" w="med" len="med"/>
                      <a:tailEnd type="none" w="med" len="med"/>
                    </a:lnL>
                    <a:lnR>
                      <a:noFill/>
                    </a:lnR>
                    <a:lnT>
                      <a:noFill/>
                    </a:lnT>
                    <a:lnB>
                      <a:noFill/>
                    </a:lnB>
                  </a:tcPr>
                </a:tc>
                <a:tc>
                  <a:txBody>
                    <a:bodyPr/>
                    <a:lstStyle/>
                    <a:p>
                      <a:pPr algn="ctr" rtl="0" fontAlgn="b"/>
                      <a:r>
                        <a:rPr lang="is-IS" sz="1000" b="0" i="0" u="none" strike="noStrike">
                          <a:solidFill>
                            <a:srgbClr val="000000"/>
                          </a:solidFill>
                          <a:effectLst/>
                          <a:latin typeface="Arial"/>
                        </a:rPr>
                        <a:t>8.28851023</a:t>
                      </a:r>
                    </a:p>
                  </a:txBody>
                  <a:tcPr marL="12700" marR="12700" marT="25400" marB="25400" anchor="b">
                    <a:lnL>
                      <a:noFill/>
                    </a:lnL>
                    <a:lnR w="12700" cap="flat" cmpd="sng" algn="ctr">
                      <a:noFill/>
                      <a:prstDash val="solid"/>
                      <a:round/>
                      <a:headEnd type="none" w="med" len="med"/>
                      <a:tailEnd type="none" w="med" len="med"/>
                    </a:lnR>
                    <a:lnT>
                      <a:noFill/>
                    </a:lnT>
                    <a:lnB>
                      <a:noFill/>
                    </a:lnB>
                    <a:noFill/>
                  </a:tcPr>
                </a:tc>
                <a:tc>
                  <a:txBody>
                    <a:bodyPr/>
                    <a:lstStyle/>
                    <a:p>
                      <a:pPr algn="ctr" rtl="0" fontAlgn="b"/>
                      <a:endParaRPr lang="hr-HR" sz="1000" b="0" i="0" u="none" strike="noStrike">
                        <a:solidFill>
                          <a:srgbClr val="000000"/>
                        </a:solidFill>
                        <a:effectLst/>
                        <a:latin typeface="Arial"/>
                        <a:cs typeface="Arial"/>
                      </a:endParaRPr>
                    </a:p>
                  </a:txBody>
                  <a:tcPr marL="12700" marR="12700" marT="25400" marB="25400" anchor="ctr">
                    <a:lnL>
                      <a:noFill/>
                    </a:lnL>
                    <a:lnR w="12700" cap="flat" cmpd="sng" algn="ctr">
                      <a:noFill/>
                      <a:prstDash val="solid"/>
                      <a:round/>
                      <a:headEnd type="none" w="med" len="med"/>
                      <a:tailEnd type="none" w="med" len="med"/>
                    </a:lnR>
                    <a:lnT>
                      <a:noFill/>
                    </a:lnT>
                    <a:lnB>
                      <a:noFill/>
                    </a:lnB>
                    <a:noFill/>
                  </a:tcPr>
                </a:tc>
                <a:tc>
                  <a:txBody>
                    <a:bodyPr/>
                    <a:lstStyle/>
                    <a:p>
                      <a:pPr algn="ctr" rtl="0" fontAlgn="b"/>
                      <a:r>
                        <a:rPr lang="hr-HR" sz="1000" b="0" i="0" u="none" strike="noStrike" dirty="0">
                          <a:solidFill>
                            <a:srgbClr val="000000"/>
                          </a:solidFill>
                          <a:effectLst/>
                          <a:latin typeface="Arial"/>
                          <a:cs typeface="Arial"/>
                        </a:rPr>
                        <a:t>expt18</a:t>
                      </a:r>
                    </a:p>
                  </a:txBody>
                  <a:tcPr marL="12700" marR="12700" marT="25400" marB="25400" anchor="ctr">
                    <a:lnL>
                      <a:noFill/>
                    </a:lnL>
                    <a:lnR w="12700" cap="flat" cmpd="sng" algn="ctr">
                      <a:noFill/>
                      <a:prstDash val="solid"/>
                      <a:round/>
                      <a:headEnd type="none" w="med" len="med"/>
                      <a:tailEnd type="none" w="med" len="med"/>
                    </a:lnR>
                    <a:lnT>
                      <a:noFill/>
                    </a:lnT>
                    <a:lnB>
                      <a:noFill/>
                    </a:lnB>
                    <a:noFill/>
                  </a:tcPr>
                </a:tc>
                <a:tc>
                  <a:txBody>
                    <a:bodyPr/>
                    <a:lstStyle/>
                    <a:p>
                      <a:pPr algn="ctr" rtl="0" fontAlgn="b"/>
                      <a:r>
                        <a:rPr lang="fi-FI" sz="1000" b="0" i="0" u="none" strike="noStrike">
                          <a:solidFill>
                            <a:srgbClr val="000000"/>
                          </a:solidFill>
                          <a:effectLst/>
                          <a:latin typeface="Arial"/>
                        </a:rPr>
                        <a:t>9.487443396</a:t>
                      </a:r>
                    </a:p>
                  </a:txBody>
                  <a:tcPr marL="12700" marR="12700" marT="25400" marB="25400" anchor="b">
                    <a:lnL>
                      <a:noFill/>
                    </a:lnL>
                    <a:lnR w="12700" cap="flat" cmpd="sng" algn="ctr">
                      <a:solidFill>
                        <a:scrgbClr r="0" g="0" b="0"/>
                      </a:solidFill>
                      <a:prstDash val="solid"/>
                      <a:round/>
                      <a:headEnd type="none" w="med" len="med"/>
                      <a:tailEnd type="none" w="med" len="med"/>
                    </a:lnR>
                    <a:lnT>
                      <a:noFill/>
                    </a:lnT>
                    <a:lnB>
                      <a:noFill/>
                    </a:lnB>
                    <a:noFill/>
                  </a:tcPr>
                </a:tc>
                <a:extLst>
                  <a:ext uri="{0D108BD9-81ED-4DB2-BD59-A6C34878D82A}">
                    <a16:rowId xmlns:a16="http://schemas.microsoft.com/office/drawing/2014/main" val="10007"/>
                  </a:ext>
                </a:extLst>
              </a:tr>
              <a:tr h="144332">
                <a:tc>
                  <a:txBody>
                    <a:bodyPr/>
                    <a:lstStyle/>
                    <a:p>
                      <a:pPr algn="ctr" rtl="0" fontAlgn="b"/>
                      <a:r>
                        <a:rPr lang="en-US" sz="1000" b="0" i="0" u="none" strike="noStrike">
                          <a:solidFill>
                            <a:srgbClr val="000000"/>
                          </a:solidFill>
                          <a:effectLst/>
                          <a:latin typeface="Arial"/>
                          <a:cs typeface="Arial"/>
                        </a:rPr>
                        <a:t>expt8</a:t>
                      </a:r>
                    </a:p>
                  </a:txBody>
                  <a:tcPr marL="12700" marR="12700" marT="12700" marB="0" anchor="ctr">
                    <a:lnL w="12700" cap="flat" cmpd="sng" algn="ctr">
                      <a:solidFill>
                        <a:scrgbClr r="0" g="0" b="0"/>
                      </a:solidFill>
                      <a:prstDash val="solid"/>
                      <a:round/>
                      <a:headEnd type="none" w="med" len="med"/>
                      <a:tailEnd type="none" w="med" len="med"/>
                    </a:lnL>
                    <a:lnR>
                      <a:noFill/>
                    </a:lnR>
                    <a:lnT>
                      <a:noFill/>
                    </a:lnT>
                    <a:lnB>
                      <a:noFill/>
                    </a:lnB>
                  </a:tcPr>
                </a:tc>
                <a:tc>
                  <a:txBody>
                    <a:bodyPr/>
                    <a:lstStyle/>
                    <a:p>
                      <a:pPr algn="ctr" rtl="0" fontAlgn="b"/>
                      <a:r>
                        <a:rPr lang="is-IS" sz="1000" b="0" i="0" u="none" strike="noStrike">
                          <a:solidFill>
                            <a:srgbClr val="000000"/>
                          </a:solidFill>
                          <a:effectLst/>
                          <a:latin typeface="Arial"/>
                        </a:rPr>
                        <a:t>7.55184861</a:t>
                      </a:r>
                    </a:p>
                  </a:txBody>
                  <a:tcPr marL="12700" marR="12700" marT="25400" marB="25400" anchor="b">
                    <a:lnL>
                      <a:noFill/>
                    </a:lnL>
                    <a:lnR w="12700" cap="flat" cmpd="sng" algn="ctr">
                      <a:noFill/>
                      <a:prstDash val="solid"/>
                      <a:round/>
                      <a:headEnd type="none" w="med" len="med"/>
                      <a:tailEnd type="none" w="med" len="med"/>
                    </a:lnR>
                    <a:lnT>
                      <a:noFill/>
                    </a:lnT>
                    <a:lnB>
                      <a:noFill/>
                    </a:lnB>
                    <a:noFill/>
                  </a:tcPr>
                </a:tc>
                <a:tc>
                  <a:txBody>
                    <a:bodyPr/>
                    <a:lstStyle/>
                    <a:p>
                      <a:pPr algn="ctr" rtl="0" fontAlgn="b"/>
                      <a:endParaRPr lang="nb-NO" sz="1000" b="0" i="0" u="none" strike="noStrike" dirty="0">
                        <a:solidFill>
                          <a:srgbClr val="000000"/>
                        </a:solidFill>
                        <a:effectLst/>
                        <a:latin typeface="Arial"/>
                        <a:cs typeface="Arial"/>
                      </a:endParaRPr>
                    </a:p>
                  </a:txBody>
                  <a:tcPr marL="12700" marR="12700" marT="25400" marB="25400" anchor="ctr">
                    <a:lnL>
                      <a:noFill/>
                    </a:lnL>
                    <a:lnR w="12700" cap="flat" cmpd="sng" algn="ctr">
                      <a:noFill/>
                      <a:prstDash val="solid"/>
                      <a:round/>
                      <a:headEnd type="none" w="med" len="med"/>
                      <a:tailEnd type="none" w="med" len="med"/>
                    </a:lnR>
                    <a:lnT>
                      <a:noFill/>
                    </a:lnT>
                    <a:lnB>
                      <a:noFill/>
                    </a:lnB>
                    <a:noFill/>
                  </a:tcPr>
                </a:tc>
                <a:tc>
                  <a:txBody>
                    <a:bodyPr/>
                    <a:lstStyle/>
                    <a:p>
                      <a:pPr algn="ctr" rtl="0" fontAlgn="b"/>
                      <a:r>
                        <a:rPr lang="en-US" sz="1000" b="0" i="0" u="none" strike="noStrike" dirty="0">
                          <a:solidFill>
                            <a:srgbClr val="000000"/>
                          </a:solidFill>
                          <a:effectLst/>
                          <a:latin typeface="Arial"/>
                          <a:cs typeface="Arial"/>
                        </a:rPr>
                        <a:t>e</a:t>
                      </a:r>
                      <a:r>
                        <a:rPr lang="hr-HR" sz="1000" b="0" i="0" u="none" strike="noStrike" dirty="0">
                          <a:solidFill>
                            <a:srgbClr val="000000"/>
                          </a:solidFill>
                          <a:effectLst/>
                          <a:latin typeface="Arial"/>
                          <a:cs typeface="Arial"/>
                        </a:rPr>
                        <a:t>xpt19</a:t>
                      </a:r>
                    </a:p>
                  </a:txBody>
                  <a:tcPr marL="12700" marR="12700" marT="25400" marB="25400" anchor="ctr">
                    <a:lnL>
                      <a:noFill/>
                    </a:lnL>
                    <a:lnR w="12700" cap="flat" cmpd="sng" algn="ctr">
                      <a:noFill/>
                      <a:prstDash val="solid"/>
                      <a:round/>
                      <a:headEnd type="none" w="med" len="med"/>
                      <a:tailEnd type="none" w="med" len="med"/>
                    </a:lnR>
                    <a:lnT>
                      <a:noFill/>
                    </a:lnT>
                    <a:lnB>
                      <a:noFill/>
                    </a:lnB>
                    <a:noFill/>
                  </a:tcPr>
                </a:tc>
                <a:tc>
                  <a:txBody>
                    <a:bodyPr/>
                    <a:lstStyle/>
                    <a:p>
                      <a:pPr algn="ctr" rtl="0" fontAlgn="b"/>
                      <a:r>
                        <a:rPr lang="is-IS" sz="1000" b="0" i="0" u="none" strike="noStrike">
                          <a:solidFill>
                            <a:srgbClr val="000000"/>
                          </a:solidFill>
                          <a:effectLst/>
                          <a:latin typeface="Arial"/>
                        </a:rPr>
                        <a:t>8.640090728</a:t>
                      </a:r>
                    </a:p>
                  </a:txBody>
                  <a:tcPr marL="12700" marR="12700" marT="25400" marB="25400" anchor="b">
                    <a:lnL>
                      <a:noFill/>
                    </a:lnL>
                    <a:lnR w="12700" cap="flat" cmpd="sng" algn="ctr">
                      <a:solidFill>
                        <a:scrgbClr r="0" g="0" b="0"/>
                      </a:solidFill>
                      <a:prstDash val="solid"/>
                      <a:round/>
                      <a:headEnd type="none" w="med" len="med"/>
                      <a:tailEnd type="none" w="med" len="med"/>
                    </a:lnR>
                    <a:lnT>
                      <a:noFill/>
                    </a:lnT>
                    <a:lnB>
                      <a:noFill/>
                    </a:lnB>
                    <a:noFill/>
                  </a:tcPr>
                </a:tc>
                <a:extLst>
                  <a:ext uri="{0D108BD9-81ED-4DB2-BD59-A6C34878D82A}">
                    <a16:rowId xmlns:a16="http://schemas.microsoft.com/office/drawing/2014/main" val="10008"/>
                  </a:ext>
                </a:extLst>
              </a:tr>
              <a:tr h="144332">
                <a:tc>
                  <a:txBody>
                    <a:bodyPr/>
                    <a:lstStyle/>
                    <a:p>
                      <a:pPr algn="ctr" rtl="0" fontAlgn="b"/>
                      <a:r>
                        <a:rPr lang="en-US" sz="1000" b="0" i="0" u="none" strike="noStrike">
                          <a:solidFill>
                            <a:srgbClr val="000000"/>
                          </a:solidFill>
                          <a:effectLst/>
                          <a:latin typeface="Arial"/>
                          <a:cs typeface="Arial"/>
                        </a:rPr>
                        <a:t>expt9</a:t>
                      </a:r>
                    </a:p>
                  </a:txBody>
                  <a:tcPr marL="12700" marR="12700" marT="12700" marB="0" anchor="ctr">
                    <a:lnL w="12700" cap="flat" cmpd="sng" algn="ctr">
                      <a:solidFill>
                        <a:scrgbClr r="0" g="0" b="0"/>
                      </a:solidFill>
                      <a:prstDash val="solid"/>
                      <a:round/>
                      <a:headEnd type="none" w="med" len="med"/>
                      <a:tailEnd type="none" w="med" len="med"/>
                    </a:lnL>
                    <a:lnR>
                      <a:noFill/>
                    </a:lnR>
                    <a:lnT>
                      <a:noFill/>
                    </a:lnT>
                    <a:lnB>
                      <a:noFill/>
                    </a:lnB>
                  </a:tcPr>
                </a:tc>
                <a:tc>
                  <a:txBody>
                    <a:bodyPr/>
                    <a:lstStyle/>
                    <a:p>
                      <a:pPr algn="ctr" rtl="0" fontAlgn="b"/>
                      <a:r>
                        <a:rPr lang="hr-HR" sz="1000" b="0" i="0" u="none" strike="noStrike">
                          <a:solidFill>
                            <a:srgbClr val="000000"/>
                          </a:solidFill>
                          <a:effectLst/>
                          <a:latin typeface="Arial"/>
                        </a:rPr>
                        <a:t>9.109311741</a:t>
                      </a:r>
                    </a:p>
                  </a:txBody>
                  <a:tcPr marL="12700" marR="12700" marT="25400" marB="25400" anchor="b">
                    <a:lnL>
                      <a:noFill/>
                    </a:lnL>
                    <a:lnR w="12700" cap="flat" cmpd="sng" algn="ctr">
                      <a:noFill/>
                      <a:prstDash val="solid"/>
                      <a:round/>
                      <a:headEnd type="none" w="med" len="med"/>
                      <a:tailEnd type="none" w="med" len="med"/>
                    </a:lnR>
                    <a:lnT>
                      <a:noFill/>
                    </a:lnT>
                    <a:lnB>
                      <a:noFill/>
                    </a:lnB>
                    <a:noFill/>
                  </a:tcPr>
                </a:tc>
                <a:tc>
                  <a:txBody>
                    <a:bodyPr/>
                    <a:lstStyle/>
                    <a:p>
                      <a:pPr algn="ctr" rtl="0" fontAlgn="b"/>
                      <a:endParaRPr lang="hr-HR" sz="1000" b="0" i="0" u="none" strike="noStrike">
                        <a:solidFill>
                          <a:srgbClr val="000000"/>
                        </a:solidFill>
                        <a:effectLst/>
                        <a:latin typeface="Arial"/>
                        <a:cs typeface="Arial"/>
                      </a:endParaRPr>
                    </a:p>
                  </a:txBody>
                  <a:tcPr marL="12700" marR="12700" marT="25400" marB="25400" anchor="ctr">
                    <a:lnL>
                      <a:noFill/>
                    </a:lnL>
                    <a:lnR w="12700" cap="flat" cmpd="sng" algn="ctr">
                      <a:noFill/>
                      <a:prstDash val="solid"/>
                      <a:round/>
                      <a:headEnd type="none" w="med" len="med"/>
                      <a:tailEnd type="none" w="med" len="med"/>
                    </a:lnR>
                    <a:lnT>
                      <a:noFill/>
                    </a:lnT>
                    <a:lnB>
                      <a:noFill/>
                    </a:lnB>
                    <a:noFill/>
                  </a:tcPr>
                </a:tc>
                <a:tc>
                  <a:txBody>
                    <a:bodyPr/>
                    <a:lstStyle/>
                    <a:p>
                      <a:pPr algn="ctr" rtl="0" fontAlgn="b"/>
                      <a:r>
                        <a:rPr lang="en-US" sz="1000" b="0" i="0" u="none" strike="noStrike" dirty="0">
                          <a:solidFill>
                            <a:srgbClr val="000000"/>
                          </a:solidFill>
                          <a:effectLst/>
                          <a:latin typeface="Arial"/>
                          <a:cs typeface="Arial"/>
                        </a:rPr>
                        <a:t>e</a:t>
                      </a:r>
                      <a:r>
                        <a:rPr lang="hr-HR" sz="1000" b="0" i="0" u="none" strike="noStrike" dirty="0">
                          <a:solidFill>
                            <a:srgbClr val="000000"/>
                          </a:solidFill>
                          <a:effectLst/>
                          <a:latin typeface="Arial"/>
                          <a:cs typeface="Arial"/>
                        </a:rPr>
                        <a:t>xpt20</a:t>
                      </a:r>
                    </a:p>
                  </a:txBody>
                  <a:tcPr marL="12700" marR="12700" marT="25400" marB="25400" anchor="ctr">
                    <a:lnL>
                      <a:noFill/>
                    </a:lnL>
                    <a:lnR w="12700" cap="flat" cmpd="sng" algn="ctr">
                      <a:noFill/>
                      <a:prstDash val="solid"/>
                      <a:round/>
                      <a:headEnd type="none" w="med" len="med"/>
                      <a:tailEnd type="none" w="med" len="med"/>
                    </a:lnR>
                    <a:lnT>
                      <a:noFill/>
                    </a:lnT>
                    <a:lnB>
                      <a:noFill/>
                    </a:lnB>
                    <a:noFill/>
                  </a:tcPr>
                </a:tc>
                <a:tc>
                  <a:txBody>
                    <a:bodyPr/>
                    <a:lstStyle/>
                    <a:p>
                      <a:pPr algn="ctr" rtl="0" fontAlgn="b"/>
                      <a:r>
                        <a:rPr lang="is-IS" sz="1000" b="0" i="0" u="none" strike="noStrike">
                          <a:solidFill>
                            <a:srgbClr val="000000"/>
                          </a:solidFill>
                          <a:effectLst/>
                          <a:latin typeface="Arial"/>
                        </a:rPr>
                        <a:t>9.389046095</a:t>
                      </a:r>
                    </a:p>
                  </a:txBody>
                  <a:tcPr marL="12700" marR="12700" marT="25400" marB="25400" anchor="b">
                    <a:lnL>
                      <a:noFill/>
                    </a:lnL>
                    <a:lnR w="12700" cap="flat" cmpd="sng" algn="ctr">
                      <a:solidFill>
                        <a:scrgbClr r="0" g="0" b="0"/>
                      </a:solidFill>
                      <a:prstDash val="solid"/>
                      <a:round/>
                      <a:headEnd type="none" w="med" len="med"/>
                      <a:tailEnd type="none" w="med" len="med"/>
                    </a:lnR>
                    <a:lnT>
                      <a:noFill/>
                    </a:lnT>
                    <a:lnB>
                      <a:noFill/>
                    </a:lnB>
                    <a:noFill/>
                  </a:tcPr>
                </a:tc>
                <a:extLst>
                  <a:ext uri="{0D108BD9-81ED-4DB2-BD59-A6C34878D82A}">
                    <a16:rowId xmlns:a16="http://schemas.microsoft.com/office/drawing/2014/main" val="10009"/>
                  </a:ext>
                </a:extLst>
              </a:tr>
              <a:tr h="144332">
                <a:tc>
                  <a:txBody>
                    <a:bodyPr/>
                    <a:lstStyle/>
                    <a:p>
                      <a:pPr algn="ctr" rtl="0" fontAlgn="b"/>
                      <a:r>
                        <a:rPr lang="en-US" sz="1000" b="0" i="0" u="none" strike="noStrike">
                          <a:solidFill>
                            <a:srgbClr val="000000"/>
                          </a:solidFill>
                          <a:effectLst/>
                          <a:latin typeface="Arial"/>
                          <a:cs typeface="Arial"/>
                        </a:rPr>
                        <a:t>expt10</a:t>
                      </a:r>
                    </a:p>
                  </a:txBody>
                  <a:tcPr marL="12700" marR="12700" marT="12700" marB="0" anchor="ctr">
                    <a:lnL w="12700" cap="flat" cmpd="sng" algn="ctr">
                      <a:solidFill>
                        <a:scrgbClr r="0" g="0" b="0"/>
                      </a:solidFill>
                      <a:prstDash val="solid"/>
                      <a:round/>
                      <a:headEnd type="none" w="med" len="med"/>
                      <a:tailEnd type="none" w="med" len="med"/>
                    </a:lnL>
                    <a:lnR>
                      <a:noFill/>
                    </a:lnR>
                    <a:lnT>
                      <a:noFill/>
                    </a:lnT>
                    <a:lnB>
                      <a:noFill/>
                    </a:lnB>
                  </a:tcPr>
                </a:tc>
                <a:tc>
                  <a:txBody>
                    <a:bodyPr/>
                    <a:lstStyle/>
                    <a:p>
                      <a:pPr algn="ctr" rtl="0" fontAlgn="b"/>
                      <a:r>
                        <a:rPr lang="is-IS" sz="1000" b="0" i="0" u="none" strike="noStrike">
                          <a:solidFill>
                            <a:srgbClr val="000000"/>
                          </a:solidFill>
                          <a:effectLst/>
                          <a:latin typeface="Arial"/>
                        </a:rPr>
                        <a:t>8.636020493</a:t>
                      </a:r>
                    </a:p>
                  </a:txBody>
                  <a:tcPr marL="12700" marR="12700" marT="25400" marB="25400" anchor="b">
                    <a:lnL>
                      <a:noFill/>
                    </a:lnL>
                    <a:lnR w="12700" cap="flat" cmpd="sng" algn="ctr">
                      <a:noFill/>
                      <a:prstDash val="solid"/>
                      <a:round/>
                      <a:headEnd type="none" w="med" len="med"/>
                      <a:tailEnd type="none" w="med" len="med"/>
                    </a:lnR>
                    <a:lnT>
                      <a:noFill/>
                    </a:lnT>
                    <a:lnB>
                      <a:noFill/>
                    </a:lnB>
                    <a:noFill/>
                  </a:tcPr>
                </a:tc>
                <a:tc>
                  <a:txBody>
                    <a:bodyPr/>
                    <a:lstStyle/>
                    <a:p>
                      <a:pPr algn="ctr" rtl="0" fontAlgn="b"/>
                      <a:endParaRPr lang="hr-HR" sz="1000" b="0" i="0" u="none" strike="noStrike">
                        <a:solidFill>
                          <a:srgbClr val="000000"/>
                        </a:solidFill>
                        <a:effectLst/>
                        <a:latin typeface="Arial"/>
                        <a:cs typeface="Arial"/>
                      </a:endParaRPr>
                    </a:p>
                  </a:txBody>
                  <a:tcPr marL="12700" marR="12700" marT="25400" marB="25400" anchor="ctr">
                    <a:lnL>
                      <a:noFill/>
                    </a:lnL>
                    <a:lnR w="12700" cap="flat" cmpd="sng" algn="ctr">
                      <a:noFill/>
                      <a:prstDash val="solid"/>
                      <a:round/>
                      <a:headEnd type="none" w="med" len="med"/>
                      <a:tailEnd type="none" w="med" len="med"/>
                    </a:lnR>
                    <a:lnT>
                      <a:noFill/>
                    </a:lnT>
                    <a:lnB>
                      <a:noFill/>
                    </a:lnB>
                    <a:noFill/>
                  </a:tcPr>
                </a:tc>
                <a:tc>
                  <a:txBody>
                    <a:bodyPr/>
                    <a:lstStyle/>
                    <a:p>
                      <a:pPr algn="ctr" rtl="0" fontAlgn="b"/>
                      <a:r>
                        <a:rPr lang="en-US" sz="1000" b="0" i="0" u="none" strike="noStrike" dirty="0">
                          <a:solidFill>
                            <a:srgbClr val="000000"/>
                          </a:solidFill>
                          <a:effectLst/>
                          <a:latin typeface="Arial"/>
                          <a:cs typeface="Arial"/>
                        </a:rPr>
                        <a:t>e</a:t>
                      </a:r>
                      <a:r>
                        <a:rPr lang="hr-HR" sz="1000" b="0" i="0" u="none" strike="noStrike" dirty="0">
                          <a:solidFill>
                            <a:srgbClr val="000000"/>
                          </a:solidFill>
                          <a:effectLst/>
                          <a:latin typeface="Arial"/>
                          <a:cs typeface="Arial"/>
                        </a:rPr>
                        <a:t>xpt21</a:t>
                      </a:r>
                    </a:p>
                  </a:txBody>
                  <a:tcPr marL="12700" marR="12700" marT="25400" marB="25400" anchor="ctr">
                    <a:lnL>
                      <a:noFill/>
                    </a:lnL>
                    <a:lnR w="12700" cap="flat" cmpd="sng" algn="ctr">
                      <a:noFill/>
                      <a:prstDash val="solid"/>
                      <a:round/>
                      <a:headEnd type="none" w="med" len="med"/>
                      <a:tailEnd type="none" w="med" len="med"/>
                    </a:lnR>
                    <a:lnT>
                      <a:noFill/>
                    </a:lnT>
                    <a:lnB>
                      <a:noFill/>
                    </a:lnB>
                    <a:noFill/>
                  </a:tcPr>
                </a:tc>
                <a:tc>
                  <a:txBody>
                    <a:bodyPr/>
                    <a:lstStyle/>
                    <a:p>
                      <a:pPr algn="ctr" rtl="0" fontAlgn="b"/>
                      <a:r>
                        <a:rPr lang="fi-FI" sz="1000" b="0" i="0" u="none" strike="noStrike">
                          <a:solidFill>
                            <a:srgbClr val="000000"/>
                          </a:solidFill>
                          <a:effectLst/>
                          <a:latin typeface="Arial"/>
                        </a:rPr>
                        <a:t>9.83086875</a:t>
                      </a:r>
                    </a:p>
                  </a:txBody>
                  <a:tcPr marL="12700" marR="12700" marT="25400" marB="25400" anchor="b">
                    <a:lnL>
                      <a:noFill/>
                    </a:lnL>
                    <a:lnR w="12700" cap="flat" cmpd="sng" algn="ctr">
                      <a:solidFill>
                        <a:scrgbClr r="0" g="0" b="0"/>
                      </a:solidFill>
                      <a:prstDash val="solid"/>
                      <a:round/>
                      <a:headEnd type="none" w="med" len="med"/>
                      <a:tailEnd type="none" w="med" len="med"/>
                    </a:lnR>
                    <a:lnT>
                      <a:noFill/>
                    </a:lnT>
                    <a:lnB>
                      <a:noFill/>
                    </a:lnB>
                    <a:noFill/>
                  </a:tcPr>
                </a:tc>
                <a:extLst>
                  <a:ext uri="{0D108BD9-81ED-4DB2-BD59-A6C34878D82A}">
                    <a16:rowId xmlns:a16="http://schemas.microsoft.com/office/drawing/2014/main" val="10010"/>
                  </a:ext>
                </a:extLst>
              </a:tr>
              <a:tr h="144332">
                <a:tc>
                  <a:txBody>
                    <a:bodyPr/>
                    <a:lstStyle/>
                    <a:p>
                      <a:pPr algn="ctr" rtl="0" fontAlgn="b"/>
                      <a:r>
                        <a:rPr lang="en-US" sz="1000" b="0" i="0" u="none" strike="noStrike">
                          <a:solidFill>
                            <a:srgbClr val="000000"/>
                          </a:solidFill>
                          <a:effectLst/>
                          <a:latin typeface="Arial"/>
                          <a:cs typeface="Arial"/>
                        </a:rPr>
                        <a:t>expt11</a:t>
                      </a:r>
                    </a:p>
                  </a:txBody>
                  <a:tcPr marL="12700" marR="12700" marT="12700" marB="0" anchor="ctr">
                    <a:lnL w="12700" cap="flat" cmpd="sng" algn="ctr">
                      <a:solidFill>
                        <a:scrgbClr r="0" g="0" b="0"/>
                      </a:solidFill>
                      <a:prstDash val="solid"/>
                      <a:round/>
                      <a:headEnd type="none" w="med" len="med"/>
                      <a:tailEnd type="none" w="med" len="med"/>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is-IS" sz="1000" b="0" i="0" u="none" strike="noStrike" dirty="0">
                          <a:solidFill>
                            <a:srgbClr val="000000"/>
                          </a:solidFill>
                          <a:effectLst/>
                          <a:latin typeface="Arial"/>
                        </a:rPr>
                        <a:t>10.34981651</a:t>
                      </a:r>
                    </a:p>
                  </a:txBody>
                  <a:tcPr marL="12700" marR="12700" marT="25400" marB="25400" anchor="b">
                    <a:lnL>
                      <a:noFill/>
                    </a:lnL>
                    <a:lnR w="12700" cap="flat" cmpd="sng" algn="ctr">
                      <a:no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noFill/>
                  </a:tcPr>
                </a:tc>
                <a:tc>
                  <a:txBody>
                    <a:bodyPr/>
                    <a:lstStyle/>
                    <a:p>
                      <a:pPr algn="ctr" rtl="0" fontAlgn="b"/>
                      <a:endParaRPr lang="nb-NO" sz="1000" b="0" i="0" u="none" strike="noStrike">
                        <a:solidFill>
                          <a:srgbClr val="000000"/>
                        </a:solidFill>
                        <a:effectLst/>
                        <a:latin typeface="Arial"/>
                        <a:cs typeface="Arial"/>
                      </a:endParaRPr>
                    </a:p>
                  </a:txBody>
                  <a:tcPr marL="12700" marR="12700" marT="25400" marB="25400" anchor="ctr">
                    <a:lnL>
                      <a:noFill/>
                    </a:lnL>
                    <a:lnR w="12700" cap="flat" cmpd="sng" algn="ctr">
                      <a:no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noFill/>
                  </a:tcPr>
                </a:tc>
                <a:tc>
                  <a:txBody>
                    <a:bodyPr/>
                    <a:lstStyle/>
                    <a:p>
                      <a:pPr algn="ctr" rtl="0" fontAlgn="b"/>
                      <a:r>
                        <a:rPr lang="en-US" sz="1000" b="0" i="0" u="none" strike="noStrike" dirty="0">
                          <a:solidFill>
                            <a:srgbClr val="000000"/>
                          </a:solidFill>
                          <a:effectLst/>
                          <a:latin typeface="Arial"/>
                          <a:cs typeface="Arial"/>
                        </a:rPr>
                        <a:t>e</a:t>
                      </a:r>
                      <a:r>
                        <a:rPr lang="hr-HR" sz="1000" b="0" i="0" u="none" strike="noStrike" dirty="0">
                          <a:solidFill>
                            <a:srgbClr val="000000"/>
                          </a:solidFill>
                          <a:effectLst/>
                          <a:latin typeface="Arial"/>
                          <a:cs typeface="Arial"/>
                        </a:rPr>
                        <a:t>xpt22</a:t>
                      </a:r>
                    </a:p>
                  </a:txBody>
                  <a:tcPr marL="12700" marR="12700" marT="25400" marB="25400" anchor="ctr">
                    <a:lnL>
                      <a:noFill/>
                    </a:lnL>
                    <a:lnR w="12700" cap="flat" cmpd="sng" algn="ctr">
                      <a:no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noFill/>
                  </a:tcPr>
                </a:tc>
                <a:tc>
                  <a:txBody>
                    <a:bodyPr/>
                    <a:lstStyle/>
                    <a:p>
                      <a:pPr algn="ctr" rtl="0" fontAlgn="b"/>
                      <a:r>
                        <a:rPr lang="fi-FI" sz="1000" b="0" i="0" u="none" strike="noStrike" dirty="0">
                          <a:solidFill>
                            <a:srgbClr val="000000"/>
                          </a:solidFill>
                          <a:effectLst/>
                          <a:latin typeface="Arial"/>
                        </a:rPr>
                        <a:t>8.958882102</a:t>
                      </a:r>
                    </a:p>
                  </a:txBody>
                  <a:tcPr marL="12700" marR="12700" marT="25400" marB="25400" anchor="b">
                    <a:lnL>
                      <a:noFill/>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graphicFrame>
        <p:nvGraphicFramePr>
          <p:cNvPr id="6" name="Table 5"/>
          <p:cNvGraphicFramePr>
            <a:graphicFrameLocks noGrp="1"/>
          </p:cNvGraphicFramePr>
          <p:nvPr>
            <p:extLst/>
          </p:nvPr>
        </p:nvGraphicFramePr>
        <p:xfrm>
          <a:off x="270136" y="2292935"/>
          <a:ext cx="8561269" cy="1312668"/>
        </p:xfrm>
        <a:graphic>
          <a:graphicData uri="http://schemas.openxmlformats.org/drawingml/2006/table">
            <a:tbl>
              <a:tblPr/>
              <a:tblGrid>
                <a:gridCol w="313321">
                  <a:extLst>
                    <a:ext uri="{9D8B030D-6E8A-4147-A177-3AD203B41FA5}">
                      <a16:colId xmlns:a16="http://schemas.microsoft.com/office/drawing/2014/main" val="20000"/>
                    </a:ext>
                  </a:extLst>
                </a:gridCol>
                <a:gridCol w="687329">
                  <a:extLst>
                    <a:ext uri="{9D8B030D-6E8A-4147-A177-3AD203B41FA5}">
                      <a16:colId xmlns:a16="http://schemas.microsoft.com/office/drawing/2014/main" val="20001"/>
                    </a:ext>
                  </a:extLst>
                </a:gridCol>
                <a:gridCol w="687329">
                  <a:extLst>
                    <a:ext uri="{9D8B030D-6E8A-4147-A177-3AD203B41FA5}">
                      <a16:colId xmlns:a16="http://schemas.microsoft.com/office/drawing/2014/main" val="20002"/>
                    </a:ext>
                  </a:extLst>
                </a:gridCol>
                <a:gridCol w="687329">
                  <a:extLst>
                    <a:ext uri="{9D8B030D-6E8A-4147-A177-3AD203B41FA5}">
                      <a16:colId xmlns:a16="http://schemas.microsoft.com/office/drawing/2014/main" val="20003"/>
                    </a:ext>
                  </a:extLst>
                </a:gridCol>
                <a:gridCol w="687329">
                  <a:extLst>
                    <a:ext uri="{9D8B030D-6E8A-4147-A177-3AD203B41FA5}">
                      <a16:colId xmlns:a16="http://schemas.microsoft.com/office/drawing/2014/main" val="20004"/>
                    </a:ext>
                  </a:extLst>
                </a:gridCol>
                <a:gridCol w="687329">
                  <a:extLst>
                    <a:ext uri="{9D8B030D-6E8A-4147-A177-3AD203B41FA5}">
                      <a16:colId xmlns:a16="http://schemas.microsoft.com/office/drawing/2014/main" val="20005"/>
                    </a:ext>
                  </a:extLst>
                </a:gridCol>
                <a:gridCol w="687329">
                  <a:extLst>
                    <a:ext uri="{9D8B030D-6E8A-4147-A177-3AD203B41FA5}">
                      <a16:colId xmlns:a16="http://schemas.microsoft.com/office/drawing/2014/main" val="20006"/>
                    </a:ext>
                  </a:extLst>
                </a:gridCol>
                <a:gridCol w="687329">
                  <a:extLst>
                    <a:ext uri="{9D8B030D-6E8A-4147-A177-3AD203B41FA5}">
                      <a16:colId xmlns:a16="http://schemas.microsoft.com/office/drawing/2014/main" val="20007"/>
                    </a:ext>
                  </a:extLst>
                </a:gridCol>
                <a:gridCol w="687329">
                  <a:extLst>
                    <a:ext uri="{9D8B030D-6E8A-4147-A177-3AD203B41FA5}">
                      <a16:colId xmlns:a16="http://schemas.microsoft.com/office/drawing/2014/main" val="20008"/>
                    </a:ext>
                  </a:extLst>
                </a:gridCol>
                <a:gridCol w="687329">
                  <a:extLst>
                    <a:ext uri="{9D8B030D-6E8A-4147-A177-3AD203B41FA5}">
                      <a16:colId xmlns:a16="http://schemas.microsoft.com/office/drawing/2014/main" val="20009"/>
                    </a:ext>
                  </a:extLst>
                </a:gridCol>
                <a:gridCol w="687329">
                  <a:extLst>
                    <a:ext uri="{9D8B030D-6E8A-4147-A177-3AD203B41FA5}">
                      <a16:colId xmlns:a16="http://schemas.microsoft.com/office/drawing/2014/main" val="20010"/>
                    </a:ext>
                  </a:extLst>
                </a:gridCol>
                <a:gridCol w="687329">
                  <a:extLst>
                    <a:ext uri="{9D8B030D-6E8A-4147-A177-3AD203B41FA5}">
                      <a16:colId xmlns:a16="http://schemas.microsoft.com/office/drawing/2014/main" val="20011"/>
                    </a:ext>
                  </a:extLst>
                </a:gridCol>
                <a:gridCol w="687329">
                  <a:extLst>
                    <a:ext uri="{9D8B030D-6E8A-4147-A177-3AD203B41FA5}">
                      <a16:colId xmlns:a16="http://schemas.microsoft.com/office/drawing/2014/main" val="20012"/>
                    </a:ext>
                  </a:extLst>
                </a:gridCol>
              </a:tblGrid>
              <a:tr h="153645">
                <a:tc>
                  <a:txBody>
                    <a:bodyPr/>
                    <a:lstStyle/>
                    <a:p>
                      <a:pPr algn="ctr" rtl="0" fontAlgn="b"/>
                      <a:endParaRPr lang="en-US" sz="800" b="0" i="0" u="none" strike="noStrike">
                        <a:solidFill>
                          <a:srgbClr val="000000"/>
                        </a:solidFill>
                        <a:effectLst/>
                        <a:latin typeface="Arial"/>
                        <a:cs typeface="Arial"/>
                      </a:endParaRPr>
                    </a:p>
                  </a:txBody>
                  <a:tcPr marL="9603" marR="9603" marT="19206" marB="19206" anchor="ctr">
                    <a:lnL>
                      <a:noFill/>
                    </a:lnL>
                    <a:lnR>
                      <a:noFill/>
                    </a:lnR>
                    <a:lnT>
                      <a:noFill/>
                    </a:lnT>
                    <a:lnB>
                      <a:noFill/>
                    </a:lnB>
                  </a:tcPr>
                </a:tc>
                <a:tc>
                  <a:txBody>
                    <a:bodyPr/>
                    <a:lstStyle/>
                    <a:p>
                      <a:pPr algn="ctr" rtl="0" fontAlgn="b"/>
                      <a:r>
                        <a:rPr lang="en-US" sz="800" b="1" i="0" u="none" strike="noStrike" dirty="0">
                          <a:solidFill>
                            <a:srgbClr val="000000"/>
                          </a:solidFill>
                          <a:effectLst/>
                          <a:latin typeface="Arial"/>
                          <a:cs typeface="Arial"/>
                        </a:rPr>
                        <a:t>1</a:t>
                      </a:r>
                    </a:p>
                  </a:txBody>
                  <a:tcPr marL="9603" marR="9603" marT="9603"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is-IS" sz="800" b="1" i="0" u="none" strike="noStrike">
                          <a:solidFill>
                            <a:srgbClr val="000000"/>
                          </a:solidFill>
                          <a:effectLst/>
                          <a:latin typeface="Arial"/>
                          <a:cs typeface="Arial"/>
                        </a:rPr>
                        <a:t>2</a:t>
                      </a:r>
                    </a:p>
                  </a:txBody>
                  <a:tcPr marL="9603" marR="9603" marT="9603"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800" b="1" i="0" u="none" strike="noStrike" dirty="0">
                          <a:solidFill>
                            <a:srgbClr val="000000"/>
                          </a:solidFill>
                          <a:effectLst/>
                          <a:latin typeface="Arial"/>
                          <a:cs typeface="Arial"/>
                        </a:rPr>
                        <a:t>3</a:t>
                      </a:r>
                    </a:p>
                  </a:txBody>
                  <a:tcPr marL="9603" marR="9603" marT="9603"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800" b="1" i="0" u="none" strike="noStrike">
                          <a:solidFill>
                            <a:srgbClr val="000000"/>
                          </a:solidFill>
                          <a:effectLst/>
                          <a:latin typeface="Arial"/>
                          <a:cs typeface="Arial"/>
                        </a:rPr>
                        <a:t>4</a:t>
                      </a:r>
                    </a:p>
                  </a:txBody>
                  <a:tcPr marL="9603" marR="9603" marT="9603"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800" b="1" i="0" u="none" strike="noStrike">
                          <a:solidFill>
                            <a:srgbClr val="000000"/>
                          </a:solidFill>
                          <a:effectLst/>
                          <a:latin typeface="Arial"/>
                          <a:cs typeface="Arial"/>
                        </a:rPr>
                        <a:t>5</a:t>
                      </a:r>
                    </a:p>
                  </a:txBody>
                  <a:tcPr marL="9603" marR="9603" marT="9603"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800" b="1" i="0" u="none" strike="noStrike">
                          <a:solidFill>
                            <a:srgbClr val="000000"/>
                          </a:solidFill>
                          <a:effectLst/>
                          <a:latin typeface="Arial"/>
                          <a:cs typeface="Arial"/>
                        </a:rPr>
                        <a:t>6</a:t>
                      </a:r>
                    </a:p>
                  </a:txBody>
                  <a:tcPr marL="9603" marR="9603" marT="9603"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800" b="1" i="0" u="none" strike="noStrike">
                          <a:solidFill>
                            <a:srgbClr val="000000"/>
                          </a:solidFill>
                          <a:effectLst/>
                          <a:latin typeface="Arial"/>
                          <a:cs typeface="Arial"/>
                        </a:rPr>
                        <a:t>7</a:t>
                      </a:r>
                    </a:p>
                  </a:txBody>
                  <a:tcPr marL="9603" marR="9603" marT="9603"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800" b="1" i="0" u="none" strike="noStrike">
                          <a:solidFill>
                            <a:srgbClr val="000000"/>
                          </a:solidFill>
                          <a:effectLst/>
                          <a:latin typeface="Arial"/>
                          <a:cs typeface="Arial"/>
                        </a:rPr>
                        <a:t>8</a:t>
                      </a:r>
                    </a:p>
                  </a:txBody>
                  <a:tcPr marL="9603" marR="9603" marT="9603"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800" b="1" i="0" u="none" strike="noStrike">
                          <a:solidFill>
                            <a:srgbClr val="000000"/>
                          </a:solidFill>
                          <a:effectLst/>
                          <a:latin typeface="Arial"/>
                          <a:cs typeface="Arial"/>
                        </a:rPr>
                        <a:t>9</a:t>
                      </a:r>
                    </a:p>
                  </a:txBody>
                  <a:tcPr marL="9603" marR="9603" marT="9603"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800" b="1" i="0" u="none" strike="noStrike">
                          <a:solidFill>
                            <a:srgbClr val="000000"/>
                          </a:solidFill>
                          <a:effectLst/>
                          <a:latin typeface="Arial"/>
                          <a:cs typeface="Arial"/>
                        </a:rPr>
                        <a:t>10</a:t>
                      </a:r>
                    </a:p>
                  </a:txBody>
                  <a:tcPr marL="9603" marR="9603" marT="9603"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cs-CZ" sz="800" b="1" i="0" u="none" strike="noStrike">
                          <a:solidFill>
                            <a:srgbClr val="000000"/>
                          </a:solidFill>
                          <a:effectLst/>
                          <a:latin typeface="Arial"/>
                          <a:cs typeface="Arial"/>
                        </a:rPr>
                        <a:t>11</a:t>
                      </a:r>
                    </a:p>
                  </a:txBody>
                  <a:tcPr marL="9603" marR="9603" marT="9603"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is-IS" sz="800" b="1" i="0" u="none" strike="noStrike">
                          <a:solidFill>
                            <a:srgbClr val="000000"/>
                          </a:solidFill>
                          <a:effectLst/>
                          <a:latin typeface="Arial"/>
                          <a:cs typeface="Arial"/>
                        </a:rPr>
                        <a:t>12</a:t>
                      </a:r>
                    </a:p>
                  </a:txBody>
                  <a:tcPr marL="9603" marR="9603" marT="9603" marB="0" anchor="ctr">
                    <a:lnL>
                      <a:noFill/>
                    </a:lnL>
                    <a:lnR>
                      <a:noFill/>
                    </a:lnR>
                    <a:lnT>
                      <a:noFill/>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144042">
                <a:tc>
                  <a:txBody>
                    <a:bodyPr/>
                    <a:lstStyle/>
                    <a:p>
                      <a:pPr algn="ctr" rtl="0" fontAlgn="b"/>
                      <a:r>
                        <a:rPr lang="en-US" sz="800" b="1" i="0" u="none" strike="noStrike">
                          <a:solidFill>
                            <a:srgbClr val="000000"/>
                          </a:solidFill>
                          <a:effectLst/>
                          <a:latin typeface="Arial"/>
                          <a:cs typeface="Arial"/>
                        </a:rPr>
                        <a:t>A</a:t>
                      </a:r>
                    </a:p>
                  </a:txBody>
                  <a:tcPr marL="9603" marR="9603" marT="9603"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rtl="0" fontAlgn="b"/>
                      <a:r>
                        <a:rPr lang="en-US" sz="800" b="0" i="0" u="none" strike="noStrike" dirty="0">
                          <a:solidFill>
                            <a:srgbClr val="000000"/>
                          </a:solidFill>
                          <a:effectLst/>
                          <a:latin typeface="Arial"/>
                        </a:rPr>
                        <a:t>expt1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a:solidFill>
                            <a:srgbClr val="000000"/>
                          </a:solidFill>
                          <a:effectLst/>
                          <a:latin typeface="Arial"/>
                        </a:rPr>
                        <a:t>expt9</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expt17</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expt1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expt9</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expt17</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cs typeface="Arial"/>
                        </a:rPr>
                        <a:t>TE only</a:t>
                      </a: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mr-IN" sz="800" b="0" i="0" u="none" strike="noStrike">
                          <a:solidFill>
                            <a:srgbClr val="000000"/>
                          </a:solidFill>
                          <a:effectLst/>
                          <a:latin typeface="Arial"/>
                          <a:cs typeface="Arial"/>
                        </a:rPr>
                        <a:t>1.00E+00</a:t>
                      </a: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mr-IN" sz="800" b="0" i="0" u="none" strike="noStrike">
                          <a:solidFill>
                            <a:srgbClr val="000000"/>
                          </a:solidFill>
                          <a:effectLst/>
                          <a:latin typeface="Arial"/>
                          <a:cs typeface="Arial"/>
                        </a:rPr>
                        <a:t>1.00E+00</a:t>
                      </a: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144042">
                <a:tc>
                  <a:txBody>
                    <a:bodyPr/>
                    <a:lstStyle/>
                    <a:p>
                      <a:pPr algn="ctr" rtl="0" fontAlgn="b"/>
                      <a:r>
                        <a:rPr lang="en-US" sz="800" b="1" i="0" u="none" strike="noStrike">
                          <a:solidFill>
                            <a:srgbClr val="000000"/>
                          </a:solidFill>
                          <a:effectLst/>
                          <a:latin typeface="Arial"/>
                          <a:cs typeface="Arial"/>
                        </a:rPr>
                        <a:t>B</a:t>
                      </a:r>
                    </a:p>
                  </a:txBody>
                  <a:tcPr marL="9603" marR="9603" marT="9603"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rtl="0" fontAlgn="b"/>
                      <a:r>
                        <a:rPr lang="en-US" sz="800" b="0" i="0" u="none" strike="noStrike">
                          <a:solidFill>
                            <a:srgbClr val="000000"/>
                          </a:solidFill>
                          <a:effectLst/>
                          <a:latin typeface="Arial"/>
                        </a:rPr>
                        <a:t>expt2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expt10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expt18</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a:solidFill>
                            <a:srgbClr val="000000"/>
                          </a:solidFill>
                          <a:effectLst/>
                          <a:latin typeface="Arial"/>
                        </a:rPr>
                        <a:t>expt2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a:solidFill>
                            <a:srgbClr val="000000"/>
                          </a:solidFill>
                          <a:effectLst/>
                          <a:latin typeface="Arial"/>
                        </a:rPr>
                        <a:t>expt10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expt18</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dirty="0">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a:solidFill>
                            <a:srgbClr val="000000"/>
                          </a:solidFill>
                          <a:effectLst/>
                          <a:latin typeface="Arial"/>
                          <a:cs typeface="Arial"/>
                        </a:rPr>
                        <a:t>TE only</a:t>
                      </a: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mr-IN" sz="800" b="0" i="0" u="none" strike="noStrike">
                          <a:solidFill>
                            <a:srgbClr val="000000"/>
                          </a:solidFill>
                          <a:effectLst/>
                          <a:latin typeface="Arial"/>
                          <a:cs typeface="Arial"/>
                        </a:rPr>
                        <a:t>5.00E-01</a:t>
                      </a: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mr-IN" sz="800" b="0" i="0" u="none" strike="noStrike">
                          <a:solidFill>
                            <a:srgbClr val="000000"/>
                          </a:solidFill>
                          <a:effectLst/>
                          <a:latin typeface="Arial"/>
                          <a:cs typeface="Arial"/>
                        </a:rPr>
                        <a:t>5.00E-01</a:t>
                      </a: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144042">
                <a:tc>
                  <a:txBody>
                    <a:bodyPr/>
                    <a:lstStyle/>
                    <a:p>
                      <a:pPr algn="ctr" rtl="0" fontAlgn="b"/>
                      <a:r>
                        <a:rPr lang="en-US" sz="800" b="1" i="0" u="none" strike="noStrike">
                          <a:solidFill>
                            <a:srgbClr val="000000"/>
                          </a:solidFill>
                          <a:effectLst/>
                          <a:latin typeface="Arial"/>
                          <a:cs typeface="Arial"/>
                        </a:rPr>
                        <a:t>C</a:t>
                      </a:r>
                    </a:p>
                  </a:txBody>
                  <a:tcPr marL="9603" marR="9603" marT="9603"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rtl="0" fontAlgn="b"/>
                      <a:r>
                        <a:rPr lang="en-US" sz="800" b="0" i="0" u="none" strike="noStrike">
                          <a:solidFill>
                            <a:srgbClr val="000000"/>
                          </a:solidFill>
                          <a:effectLst/>
                          <a:latin typeface="Arial"/>
                        </a:rPr>
                        <a:t>expt3</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expt11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expt19</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a:solidFill>
                            <a:srgbClr val="000000"/>
                          </a:solidFill>
                          <a:effectLst/>
                          <a:latin typeface="Arial"/>
                        </a:rPr>
                        <a:t>expt3</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expt11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expt19</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dirty="0">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cs typeface="Arial"/>
                        </a:rPr>
                        <a:t>TE only</a:t>
                      </a: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dirty="0">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mr-IN" sz="800" b="0" i="0" u="none" strike="noStrike">
                          <a:solidFill>
                            <a:srgbClr val="000000"/>
                          </a:solidFill>
                          <a:effectLst/>
                          <a:latin typeface="Arial"/>
                          <a:cs typeface="Arial"/>
                        </a:rPr>
                        <a:t>2.50E-01</a:t>
                      </a: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mr-IN" sz="800" b="0" i="0" u="none" strike="noStrike">
                          <a:solidFill>
                            <a:srgbClr val="000000"/>
                          </a:solidFill>
                          <a:effectLst/>
                          <a:latin typeface="Arial"/>
                          <a:cs typeface="Arial"/>
                        </a:rPr>
                        <a:t>2.50E-01</a:t>
                      </a: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144042">
                <a:tc>
                  <a:txBody>
                    <a:bodyPr/>
                    <a:lstStyle/>
                    <a:p>
                      <a:pPr algn="ctr" rtl="0" fontAlgn="b"/>
                      <a:r>
                        <a:rPr lang="en-US" sz="800" b="1" i="0" u="none" strike="noStrike">
                          <a:solidFill>
                            <a:srgbClr val="000000"/>
                          </a:solidFill>
                          <a:effectLst/>
                          <a:latin typeface="Arial"/>
                          <a:cs typeface="Arial"/>
                        </a:rPr>
                        <a:t>D</a:t>
                      </a:r>
                    </a:p>
                  </a:txBody>
                  <a:tcPr marL="9603" marR="9603" marT="9603"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rtl="0" fontAlgn="b"/>
                      <a:r>
                        <a:rPr lang="en-US" sz="800" b="0" i="0" u="none" strike="noStrike">
                          <a:solidFill>
                            <a:srgbClr val="000000"/>
                          </a:solidFill>
                          <a:effectLst/>
                          <a:latin typeface="Arial"/>
                        </a:rPr>
                        <a:t>expt4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a:solidFill>
                            <a:srgbClr val="000000"/>
                          </a:solidFill>
                          <a:effectLst/>
                          <a:latin typeface="Arial"/>
                        </a:rPr>
                        <a:t>expt12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expt20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a:solidFill>
                            <a:srgbClr val="000000"/>
                          </a:solidFill>
                          <a:effectLst/>
                          <a:latin typeface="Arial"/>
                        </a:rPr>
                        <a:t>expt4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a:solidFill>
                            <a:srgbClr val="000000"/>
                          </a:solidFill>
                          <a:effectLst/>
                          <a:latin typeface="Arial"/>
                        </a:rPr>
                        <a:t>expt12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expt20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dirty="0">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a:solidFill>
                            <a:srgbClr val="000000"/>
                          </a:solidFill>
                          <a:effectLst/>
                          <a:latin typeface="Arial"/>
                          <a:cs typeface="Arial"/>
                        </a:rPr>
                        <a:t>TE only</a:t>
                      </a: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dirty="0">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mr-IN" sz="800" b="0" i="0" u="none" strike="noStrike" dirty="0">
                          <a:solidFill>
                            <a:srgbClr val="000000"/>
                          </a:solidFill>
                          <a:effectLst/>
                          <a:latin typeface="Arial"/>
                          <a:cs typeface="Arial"/>
                        </a:rPr>
                        <a:t>1.25E-01</a:t>
                      </a: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mr-IN" sz="800" b="0" i="0" u="none" strike="noStrike">
                          <a:solidFill>
                            <a:srgbClr val="000000"/>
                          </a:solidFill>
                          <a:effectLst/>
                          <a:latin typeface="Arial"/>
                          <a:cs typeface="Arial"/>
                        </a:rPr>
                        <a:t>1.25E-01</a:t>
                      </a: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144042">
                <a:tc>
                  <a:txBody>
                    <a:bodyPr/>
                    <a:lstStyle/>
                    <a:p>
                      <a:pPr algn="ctr" rtl="0" fontAlgn="b"/>
                      <a:r>
                        <a:rPr lang="en-US" sz="800" b="1" i="0" u="none" strike="noStrike">
                          <a:solidFill>
                            <a:srgbClr val="000000"/>
                          </a:solidFill>
                          <a:effectLst/>
                          <a:latin typeface="Arial"/>
                          <a:cs typeface="Arial"/>
                        </a:rPr>
                        <a:t>E</a:t>
                      </a:r>
                    </a:p>
                  </a:txBody>
                  <a:tcPr marL="9603" marR="9603" marT="9603"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rtl="0" fontAlgn="b"/>
                      <a:r>
                        <a:rPr lang="en-US" sz="800" b="0" i="0" u="none" strike="noStrike">
                          <a:solidFill>
                            <a:srgbClr val="000000"/>
                          </a:solidFill>
                          <a:effectLst/>
                          <a:latin typeface="Arial"/>
                        </a:rPr>
                        <a:t>expt5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expt13</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expt21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expt5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expt13</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expt21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a:solidFill>
                            <a:srgbClr val="000000"/>
                          </a:solidFill>
                          <a:effectLst/>
                          <a:latin typeface="Arial"/>
                          <a:cs typeface="Arial"/>
                        </a:rPr>
                        <a:t>TE only</a:t>
                      </a: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dirty="0">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mr-IN" sz="800" b="0" i="0" u="none" strike="noStrike" dirty="0">
                          <a:solidFill>
                            <a:srgbClr val="000000"/>
                          </a:solidFill>
                          <a:effectLst/>
                          <a:latin typeface="Arial"/>
                          <a:cs typeface="Arial"/>
                        </a:rPr>
                        <a:t>6.25E-02</a:t>
                      </a: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mr-IN" sz="800" b="0" i="0" u="none" strike="noStrike">
                          <a:solidFill>
                            <a:srgbClr val="000000"/>
                          </a:solidFill>
                          <a:effectLst/>
                          <a:latin typeface="Arial"/>
                          <a:cs typeface="Arial"/>
                        </a:rPr>
                        <a:t>6.25E-02</a:t>
                      </a: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144042">
                <a:tc>
                  <a:txBody>
                    <a:bodyPr/>
                    <a:lstStyle/>
                    <a:p>
                      <a:pPr algn="ctr" rtl="0" fontAlgn="b"/>
                      <a:r>
                        <a:rPr lang="en-US" sz="800" b="1" i="0" u="none" strike="noStrike">
                          <a:solidFill>
                            <a:srgbClr val="000000"/>
                          </a:solidFill>
                          <a:effectLst/>
                          <a:latin typeface="Arial"/>
                          <a:cs typeface="Arial"/>
                        </a:rPr>
                        <a:t>F</a:t>
                      </a:r>
                    </a:p>
                  </a:txBody>
                  <a:tcPr marL="9603" marR="9603" marT="9603"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rtl="0" fontAlgn="b"/>
                      <a:r>
                        <a:rPr lang="en-US" sz="800" b="0" i="0" u="none" strike="noStrike">
                          <a:solidFill>
                            <a:srgbClr val="000000"/>
                          </a:solidFill>
                          <a:effectLst/>
                          <a:latin typeface="Arial"/>
                        </a:rPr>
                        <a:t>expt6</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expt14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a:rPr>
                        <a:t>expt22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expt6</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expt14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a:rPr>
                        <a:t>expt22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a:solidFill>
                            <a:srgbClr val="000000"/>
                          </a:solidFill>
                          <a:effectLst/>
                          <a:latin typeface="Arial"/>
                          <a:cs typeface="Arial"/>
                        </a:rPr>
                        <a:t>TE only</a:t>
                      </a: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dirty="0">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mr-IN" sz="800" b="0" i="0" u="none" strike="noStrike" dirty="0">
                          <a:solidFill>
                            <a:srgbClr val="000000"/>
                          </a:solidFill>
                          <a:effectLst/>
                          <a:latin typeface="Arial"/>
                          <a:cs typeface="Arial"/>
                        </a:rPr>
                        <a:t>3.13E-02</a:t>
                      </a: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mr-IN" sz="800" b="0" i="0" u="none" strike="noStrike" dirty="0">
                          <a:solidFill>
                            <a:srgbClr val="000000"/>
                          </a:solidFill>
                          <a:effectLst/>
                          <a:latin typeface="Arial"/>
                          <a:cs typeface="Arial"/>
                        </a:rPr>
                        <a:t>3.13E-02</a:t>
                      </a: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144042">
                <a:tc>
                  <a:txBody>
                    <a:bodyPr/>
                    <a:lstStyle/>
                    <a:p>
                      <a:pPr algn="ctr" rtl="0" fontAlgn="b"/>
                      <a:r>
                        <a:rPr lang="en-US" sz="800" b="1" i="0" u="none" strike="noStrike">
                          <a:solidFill>
                            <a:srgbClr val="000000"/>
                          </a:solidFill>
                          <a:effectLst/>
                          <a:latin typeface="Arial"/>
                          <a:cs typeface="Arial"/>
                        </a:rPr>
                        <a:t>G</a:t>
                      </a:r>
                    </a:p>
                  </a:txBody>
                  <a:tcPr marL="9603" marR="9603" marT="9603"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rtl="0" fontAlgn="b"/>
                      <a:r>
                        <a:rPr lang="en-US" sz="800" b="0" i="0" u="none" strike="noStrike">
                          <a:solidFill>
                            <a:srgbClr val="000000"/>
                          </a:solidFill>
                          <a:effectLst/>
                          <a:latin typeface="Arial"/>
                        </a:rPr>
                        <a:t>expt7</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expt15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no primer</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a:solidFill>
                            <a:srgbClr val="000000"/>
                          </a:solidFill>
                          <a:effectLst/>
                          <a:latin typeface="Arial"/>
                        </a:rPr>
                        <a:t>expt7</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expt15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dirty="0">
                          <a:solidFill>
                            <a:srgbClr val="000000"/>
                          </a:solidFill>
                          <a:effectLst/>
                          <a:latin typeface="Arial"/>
                        </a:rPr>
                        <a:t>no primer</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a:solidFill>
                            <a:srgbClr val="000000"/>
                          </a:solidFill>
                          <a:effectLst/>
                          <a:latin typeface="Arial"/>
                          <a:cs typeface="Arial"/>
                        </a:rPr>
                        <a:t>TE only</a:t>
                      </a: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mr-IN" sz="800" b="0" i="0" u="none" strike="noStrike" dirty="0">
                          <a:solidFill>
                            <a:srgbClr val="000000"/>
                          </a:solidFill>
                          <a:effectLst/>
                          <a:latin typeface="Arial"/>
                          <a:cs typeface="Arial"/>
                        </a:rPr>
                        <a:t>1.56E-02</a:t>
                      </a: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mr-IN" sz="800" b="0" i="0" u="none" strike="noStrike" dirty="0">
                          <a:solidFill>
                            <a:srgbClr val="000000"/>
                          </a:solidFill>
                          <a:effectLst/>
                          <a:latin typeface="Arial"/>
                          <a:cs typeface="Arial"/>
                        </a:rPr>
                        <a:t>1.56E-02</a:t>
                      </a: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144042">
                <a:tc>
                  <a:txBody>
                    <a:bodyPr/>
                    <a:lstStyle/>
                    <a:p>
                      <a:pPr algn="ctr" rtl="0" fontAlgn="b"/>
                      <a:r>
                        <a:rPr lang="en-US" sz="800" b="1" i="0" u="none" strike="noStrike">
                          <a:solidFill>
                            <a:srgbClr val="000000"/>
                          </a:solidFill>
                          <a:effectLst/>
                          <a:latin typeface="Arial"/>
                          <a:cs typeface="Arial"/>
                        </a:rPr>
                        <a:t>H</a:t>
                      </a:r>
                    </a:p>
                  </a:txBody>
                  <a:tcPr marL="9603" marR="9603" marT="9603"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rtl="0" fontAlgn="b"/>
                      <a:r>
                        <a:rPr lang="en-US" sz="800" b="0" i="0" u="none" strike="noStrike">
                          <a:solidFill>
                            <a:srgbClr val="000000"/>
                          </a:solidFill>
                          <a:effectLst/>
                          <a:latin typeface="Arial"/>
                        </a:rPr>
                        <a:t>expt8</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a:rPr>
                        <a:t>expt16</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dirty="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a:solidFill>
                            <a:srgbClr val="000000"/>
                          </a:solidFill>
                          <a:effectLst/>
                          <a:latin typeface="Arial"/>
                        </a:rPr>
                        <a:t>expt8</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a:rPr>
                        <a:t>expt16</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800" b="0" i="0" u="none" strike="noStrike">
                          <a:solidFill>
                            <a:srgbClr val="000000"/>
                          </a:solidFill>
                          <a:effectLst/>
                          <a:latin typeface="Arial"/>
                          <a:cs typeface="Arial"/>
                        </a:rPr>
                        <a:t>TE only</a:t>
                      </a: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800" b="0" i="0" u="none" strike="noStrike">
                        <a:solidFill>
                          <a:srgbClr val="000000"/>
                        </a:solidFill>
                        <a:effectLst/>
                        <a:latin typeface="Arial"/>
                        <a:cs typeface="Arial"/>
                      </a:endParaRP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mr-IN" sz="800" b="0" i="0" u="none" strike="noStrike">
                          <a:solidFill>
                            <a:srgbClr val="000000"/>
                          </a:solidFill>
                          <a:effectLst/>
                          <a:latin typeface="Arial"/>
                          <a:cs typeface="Arial"/>
                        </a:rPr>
                        <a:t>7.81E-03</a:t>
                      </a: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mr-IN" sz="800" b="0" i="0" u="none" strike="noStrike" dirty="0">
                          <a:solidFill>
                            <a:srgbClr val="000000"/>
                          </a:solidFill>
                          <a:effectLst/>
                          <a:latin typeface="Arial"/>
                          <a:cs typeface="Arial"/>
                        </a:rPr>
                        <a:t>7.81E-03</a:t>
                      </a:r>
                    </a:p>
                  </a:txBody>
                  <a:tcPr marL="9603" marR="9603" marT="96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6514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18" y="0"/>
            <a:ext cx="9146718" cy="1685077"/>
          </a:xfrm>
          <a:prstGeom prst="rect">
            <a:avLst/>
          </a:prstGeom>
          <a:noFill/>
        </p:spPr>
        <p:txBody>
          <a:bodyPr wrap="square" rtlCol="0">
            <a:spAutoFit/>
          </a:bodyPr>
          <a:lstStyle/>
          <a:p>
            <a:r>
              <a:rPr lang="en-US" sz="1150" u="sng" dirty="0">
                <a:latin typeface="Arial"/>
                <a:cs typeface="Arial"/>
              </a:rPr>
              <a:t>October 18, 2018</a:t>
            </a:r>
          </a:p>
          <a:p>
            <a:r>
              <a:rPr lang="en-US" sz="1150" b="1" dirty="0">
                <a:solidFill>
                  <a:srgbClr val="3366FF"/>
                </a:solidFill>
                <a:latin typeface="Arial"/>
                <a:cs typeface="Arial"/>
              </a:rPr>
              <a:t>RNA extraction of neutralized library and standard curves. </a:t>
            </a:r>
            <a:r>
              <a:rPr lang="en-US" sz="1150" dirty="0">
                <a:solidFill>
                  <a:srgbClr val="000000"/>
                </a:solidFill>
                <a:latin typeface="Arial"/>
                <a:cs typeface="Arial"/>
              </a:rPr>
              <a:t>Extracted RNA from infected cells using the </a:t>
            </a:r>
            <a:r>
              <a:rPr lang="en-US" sz="1150" dirty="0" err="1">
                <a:solidFill>
                  <a:srgbClr val="000000"/>
                </a:solidFill>
                <a:latin typeface="Arial"/>
                <a:cs typeface="Arial"/>
              </a:rPr>
              <a:t>Qiagen</a:t>
            </a:r>
            <a:r>
              <a:rPr lang="en-US" sz="1150" dirty="0">
                <a:solidFill>
                  <a:srgbClr val="000000"/>
                </a:solidFill>
                <a:latin typeface="Arial"/>
                <a:cs typeface="Arial"/>
              </a:rPr>
              <a:t> </a:t>
            </a:r>
            <a:r>
              <a:rPr lang="en-US" sz="1150" dirty="0" err="1">
                <a:solidFill>
                  <a:srgbClr val="000000"/>
                </a:solidFill>
                <a:latin typeface="Arial"/>
                <a:cs typeface="Arial"/>
              </a:rPr>
              <a:t>RNeasy</a:t>
            </a:r>
            <a:r>
              <a:rPr lang="en-US" sz="1150" dirty="0">
                <a:solidFill>
                  <a:srgbClr val="000000"/>
                </a:solidFill>
                <a:latin typeface="Arial"/>
                <a:cs typeface="Arial"/>
              </a:rPr>
              <a:t> Mini Plus Kit. </a:t>
            </a:r>
            <a:r>
              <a:rPr lang="en-US" sz="1150" dirty="0">
                <a:latin typeface="Arial"/>
                <a:cs typeface="Arial"/>
              </a:rPr>
              <a:t>At 15 </a:t>
            </a:r>
            <a:r>
              <a:rPr lang="en-US" sz="1150" dirty="0" err="1">
                <a:latin typeface="Arial"/>
                <a:cs typeface="Arial"/>
              </a:rPr>
              <a:t>hpi</a:t>
            </a:r>
            <a:r>
              <a:rPr lang="en-US" sz="1150" dirty="0">
                <a:latin typeface="Arial"/>
                <a:cs typeface="Arial"/>
              </a:rPr>
              <a:t> (10AM), lysed the infected cells by adding Buffer RLT supplemented with fresh BME (made a master mix of 12 mL RLT + 120 </a:t>
            </a:r>
            <a:r>
              <a:rPr lang="en-US" sz="1150" dirty="0" err="1">
                <a:latin typeface="Arial"/>
                <a:cs typeface="Arial"/>
              </a:rPr>
              <a:t>uL</a:t>
            </a:r>
            <a:r>
              <a:rPr lang="en-US" sz="1150" dirty="0">
                <a:latin typeface="Arial"/>
                <a:cs typeface="Arial"/>
              </a:rPr>
              <a:t> BME). Pipetted 350 </a:t>
            </a:r>
            <a:r>
              <a:rPr lang="en-US" sz="1150" dirty="0" err="1">
                <a:latin typeface="Arial"/>
                <a:cs typeface="Arial"/>
              </a:rPr>
              <a:t>uL</a:t>
            </a:r>
            <a:r>
              <a:rPr lang="en-US" sz="1150" dirty="0">
                <a:latin typeface="Arial"/>
                <a:cs typeface="Arial"/>
              </a:rPr>
              <a:t> of the RLT+BME mixture 10X’s over the surface of the well while avoiding bubbles, and added to a sterile 1.5 mL </a:t>
            </a:r>
            <a:r>
              <a:rPr lang="en-US" sz="1150" dirty="0" err="1">
                <a:latin typeface="Arial"/>
                <a:cs typeface="Arial"/>
              </a:rPr>
              <a:t>eppendorf</a:t>
            </a:r>
            <a:r>
              <a:rPr lang="en-US" sz="1150" dirty="0">
                <a:latin typeface="Arial"/>
                <a:cs typeface="Arial"/>
              </a:rPr>
              <a:t> tube on ice (cells were ~50% confluent at the time of lysis)</a:t>
            </a:r>
          </a:p>
          <a:p>
            <a:pPr marL="228600" indent="-228600">
              <a:buAutoNum type="arabicPeriod"/>
            </a:pPr>
            <a:r>
              <a:rPr lang="en-US" sz="1150" dirty="0">
                <a:latin typeface="Arial"/>
                <a:cs typeface="Arial"/>
              </a:rPr>
              <a:t>Proceeded with rest of RNA extraction protocol according to the protocol copied on next slide</a:t>
            </a:r>
          </a:p>
          <a:p>
            <a:pPr marL="228600" indent="-228600">
              <a:buAutoNum type="arabicPeriod"/>
            </a:pPr>
            <a:r>
              <a:rPr lang="en-US" sz="1150" dirty="0">
                <a:latin typeface="Arial"/>
                <a:cs typeface="Arial"/>
              </a:rPr>
              <a:t>Eluted all RNA into 35 </a:t>
            </a:r>
            <a:r>
              <a:rPr lang="en-US" sz="1150" dirty="0" err="1">
                <a:latin typeface="Arial"/>
                <a:cs typeface="Arial"/>
              </a:rPr>
              <a:t>uL</a:t>
            </a:r>
            <a:r>
              <a:rPr lang="en-US" sz="1150" dirty="0">
                <a:latin typeface="Arial"/>
                <a:cs typeface="Arial"/>
              </a:rPr>
              <a:t> RNase-free water provided with the kit. Saved remainder of RNA at -80°C</a:t>
            </a:r>
          </a:p>
          <a:p>
            <a:pPr marL="228600" indent="-228600">
              <a:buAutoNum type="arabicPeriod"/>
            </a:pPr>
            <a:r>
              <a:rPr lang="en-US" sz="1150" dirty="0" err="1">
                <a:latin typeface="Arial"/>
                <a:cs typeface="Arial"/>
              </a:rPr>
              <a:t>Nanodropped</a:t>
            </a:r>
            <a:r>
              <a:rPr lang="en-US" sz="1150" dirty="0">
                <a:latin typeface="Arial"/>
                <a:cs typeface="Arial"/>
              </a:rPr>
              <a:t> RNA</a:t>
            </a:r>
          </a:p>
          <a:p>
            <a:pPr marL="228600" indent="-228600">
              <a:buFont typeface="+mj-lt"/>
              <a:buAutoNum type="arabicPeriod" startAt="4"/>
            </a:pPr>
            <a:endParaRPr lang="en-US" sz="1150" dirty="0">
              <a:latin typeface="Arial"/>
              <a:cs typeface="Arial"/>
            </a:endParaRPr>
          </a:p>
        </p:txBody>
      </p:sp>
      <p:graphicFrame>
        <p:nvGraphicFramePr>
          <p:cNvPr id="5" name="Table 4"/>
          <p:cNvGraphicFramePr>
            <a:graphicFrameLocks noGrp="1"/>
          </p:cNvGraphicFramePr>
          <p:nvPr>
            <p:extLst>
              <p:ext uri="{D42A27DB-BD31-4B8C-83A1-F6EECF244321}">
                <p14:modId xmlns:p14="http://schemas.microsoft.com/office/powerpoint/2010/main" val="1278039483"/>
              </p:ext>
            </p:extLst>
          </p:nvPr>
        </p:nvGraphicFramePr>
        <p:xfrm>
          <a:off x="586798" y="1685077"/>
          <a:ext cx="7967686" cy="4036090"/>
        </p:xfrm>
        <a:graphic>
          <a:graphicData uri="http://schemas.openxmlformats.org/drawingml/2006/table">
            <a:tbl>
              <a:tblPr/>
              <a:tblGrid>
                <a:gridCol w="982861">
                  <a:extLst>
                    <a:ext uri="{9D8B030D-6E8A-4147-A177-3AD203B41FA5}">
                      <a16:colId xmlns:a16="http://schemas.microsoft.com/office/drawing/2014/main" val="20000"/>
                    </a:ext>
                  </a:extLst>
                </a:gridCol>
                <a:gridCol w="1661734">
                  <a:extLst>
                    <a:ext uri="{9D8B030D-6E8A-4147-A177-3AD203B41FA5}">
                      <a16:colId xmlns:a16="http://schemas.microsoft.com/office/drawing/2014/main" val="20001"/>
                    </a:ext>
                  </a:extLst>
                </a:gridCol>
                <a:gridCol w="1898682">
                  <a:extLst>
                    <a:ext uri="{9D8B030D-6E8A-4147-A177-3AD203B41FA5}">
                      <a16:colId xmlns:a16="http://schemas.microsoft.com/office/drawing/2014/main" val="20002"/>
                    </a:ext>
                  </a:extLst>
                </a:gridCol>
                <a:gridCol w="1559632">
                  <a:extLst>
                    <a:ext uri="{9D8B030D-6E8A-4147-A177-3AD203B41FA5}">
                      <a16:colId xmlns:a16="http://schemas.microsoft.com/office/drawing/2014/main" val="20003"/>
                    </a:ext>
                  </a:extLst>
                </a:gridCol>
                <a:gridCol w="1864777">
                  <a:extLst>
                    <a:ext uri="{9D8B030D-6E8A-4147-A177-3AD203B41FA5}">
                      <a16:colId xmlns:a16="http://schemas.microsoft.com/office/drawing/2014/main" val="20004"/>
                    </a:ext>
                  </a:extLst>
                </a:gridCol>
              </a:tblGrid>
              <a:tr h="175290">
                <a:tc>
                  <a:txBody>
                    <a:bodyPr/>
                    <a:lstStyle/>
                    <a:p>
                      <a:pPr algn="ctr" rtl="0" fontAlgn="b">
                        <a:lnSpc>
                          <a:spcPct val="90000"/>
                        </a:lnSpc>
                      </a:pPr>
                      <a:r>
                        <a:rPr lang="en-US" sz="1000" b="1" i="0" u="none" strike="noStrike" dirty="0">
                          <a:solidFill>
                            <a:srgbClr val="000000"/>
                          </a:solidFill>
                          <a:effectLst/>
                          <a:latin typeface="Arial"/>
                          <a:cs typeface="Arial"/>
                        </a:rPr>
                        <a:t>RNA Tube</a:t>
                      </a:r>
                    </a:p>
                  </a:txBody>
                  <a:tcPr marL="6134" marR="6134" marT="6134" marB="0" anchor="ctr">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lnSpc>
                          <a:spcPct val="90000"/>
                        </a:lnSpc>
                      </a:pPr>
                      <a:r>
                        <a:rPr lang="en-US" sz="1000" b="1" i="0" u="none" strike="noStrike" dirty="0">
                          <a:solidFill>
                            <a:srgbClr val="000000"/>
                          </a:solidFill>
                          <a:effectLst/>
                          <a:latin typeface="Arial"/>
                          <a:cs typeface="Arial"/>
                        </a:rPr>
                        <a:t>Sample name</a:t>
                      </a:r>
                    </a:p>
                  </a:txBody>
                  <a:tcPr marL="6134" marR="6134" marT="6134" marB="0" anchor="ctr">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lnSpc>
                          <a:spcPct val="90000"/>
                        </a:lnSpc>
                      </a:pPr>
                      <a:r>
                        <a:rPr lang="en-US" sz="1000" b="1" i="0" u="none" strike="noStrike" dirty="0">
                          <a:solidFill>
                            <a:srgbClr val="000000"/>
                          </a:solidFill>
                          <a:effectLst/>
                          <a:latin typeface="Arial"/>
                          <a:cs typeface="Arial"/>
                        </a:rPr>
                        <a:t>RNA </a:t>
                      </a:r>
                      <a:r>
                        <a:rPr lang="en-US" sz="1000" b="1" i="0" u="none" strike="noStrike" dirty="0" err="1">
                          <a:solidFill>
                            <a:srgbClr val="000000"/>
                          </a:solidFill>
                          <a:effectLst/>
                          <a:latin typeface="Arial"/>
                          <a:cs typeface="Arial"/>
                        </a:rPr>
                        <a:t>conc</a:t>
                      </a:r>
                      <a:r>
                        <a:rPr lang="en-US" sz="1000" b="1" i="0" u="none" strike="noStrike" dirty="0">
                          <a:solidFill>
                            <a:srgbClr val="000000"/>
                          </a:solidFill>
                          <a:effectLst/>
                          <a:latin typeface="Arial"/>
                          <a:cs typeface="Arial"/>
                        </a:rPr>
                        <a:t> (</a:t>
                      </a:r>
                      <a:r>
                        <a:rPr lang="en-US" sz="1000" b="1" i="0" u="none" strike="noStrike" dirty="0" err="1">
                          <a:solidFill>
                            <a:srgbClr val="000000"/>
                          </a:solidFill>
                          <a:effectLst/>
                          <a:latin typeface="Arial"/>
                          <a:cs typeface="Arial"/>
                        </a:rPr>
                        <a:t>ng</a:t>
                      </a:r>
                      <a:r>
                        <a:rPr lang="en-US" sz="1000" b="1" i="0" u="none" strike="noStrike" dirty="0">
                          <a:solidFill>
                            <a:srgbClr val="000000"/>
                          </a:solidFill>
                          <a:effectLst/>
                          <a:latin typeface="Arial"/>
                          <a:cs typeface="Arial"/>
                        </a:rPr>
                        <a:t>/</a:t>
                      </a:r>
                      <a:r>
                        <a:rPr lang="en-US" sz="1000" b="1" i="0" u="none" strike="noStrike" dirty="0" err="1">
                          <a:solidFill>
                            <a:srgbClr val="000000"/>
                          </a:solidFill>
                          <a:effectLst/>
                          <a:latin typeface="Arial"/>
                          <a:cs typeface="Arial"/>
                        </a:rPr>
                        <a:t>ul</a:t>
                      </a:r>
                      <a:r>
                        <a:rPr lang="en-US" sz="1000" b="1" i="0" u="none" strike="noStrike" dirty="0">
                          <a:solidFill>
                            <a:srgbClr val="000000"/>
                          </a:solidFill>
                          <a:effectLst/>
                          <a:latin typeface="Arial"/>
                          <a:cs typeface="Arial"/>
                        </a:rPr>
                        <a:t>)</a:t>
                      </a:r>
                    </a:p>
                  </a:txBody>
                  <a:tcPr marL="6134" marR="6134" marT="6134" marB="0" anchor="ctr">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lnSpc>
                          <a:spcPct val="90000"/>
                        </a:lnSpc>
                      </a:pPr>
                      <a:r>
                        <a:rPr lang="en-US" sz="1000" b="1" i="0" u="none" strike="noStrike" dirty="0" err="1">
                          <a:solidFill>
                            <a:srgbClr val="000000"/>
                          </a:solidFill>
                          <a:effectLst/>
                          <a:latin typeface="Arial"/>
                          <a:cs typeface="Arial"/>
                        </a:rPr>
                        <a:t>ul</a:t>
                      </a:r>
                      <a:r>
                        <a:rPr lang="en-US" sz="1000" b="1" i="0" u="none" strike="noStrike" dirty="0">
                          <a:solidFill>
                            <a:srgbClr val="000000"/>
                          </a:solidFill>
                          <a:effectLst/>
                          <a:latin typeface="Arial"/>
                          <a:cs typeface="Arial"/>
                        </a:rPr>
                        <a:t> for 1000 </a:t>
                      </a:r>
                      <a:r>
                        <a:rPr lang="en-US" sz="1000" b="1" i="0" u="none" strike="noStrike" dirty="0" err="1">
                          <a:solidFill>
                            <a:srgbClr val="000000"/>
                          </a:solidFill>
                          <a:effectLst/>
                          <a:latin typeface="Arial"/>
                          <a:cs typeface="Arial"/>
                        </a:rPr>
                        <a:t>ng</a:t>
                      </a:r>
                      <a:endParaRPr lang="en-US" sz="1000" b="1" i="0" u="none" strike="noStrike" dirty="0">
                        <a:solidFill>
                          <a:srgbClr val="000000"/>
                        </a:solidFill>
                        <a:effectLst/>
                        <a:latin typeface="Arial"/>
                        <a:cs typeface="Arial"/>
                      </a:endParaRPr>
                    </a:p>
                  </a:txBody>
                  <a:tcPr marL="6134" marR="6134" marT="6134" marB="0" anchor="ctr">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lnSpc>
                          <a:spcPct val="90000"/>
                        </a:lnSpc>
                      </a:pPr>
                      <a:r>
                        <a:rPr lang="mr-IN" sz="1000" b="1" i="0" u="none" strike="noStrike" dirty="0">
                          <a:solidFill>
                            <a:srgbClr val="000000"/>
                          </a:solidFill>
                          <a:effectLst/>
                          <a:latin typeface="Arial"/>
                          <a:cs typeface="Arial"/>
                        </a:rPr>
                        <a:t>ul H2O (to 8.8 ul)</a:t>
                      </a:r>
                    </a:p>
                  </a:txBody>
                  <a:tcPr marL="6134" marR="6134" marT="6134" marB="0" anchor="ctr">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193848">
                <a:tc>
                  <a:txBody>
                    <a:bodyPr/>
                    <a:lstStyle/>
                    <a:p>
                      <a:pPr algn="ctr" rtl="0" fontAlgn="b">
                        <a:lnSpc>
                          <a:spcPct val="90000"/>
                        </a:lnSpc>
                      </a:pPr>
                      <a:r>
                        <a:rPr lang="en-US" sz="1000" b="0" i="0" u="none" strike="noStrike" dirty="0">
                          <a:solidFill>
                            <a:srgbClr val="000000"/>
                          </a:solidFill>
                          <a:effectLst/>
                          <a:latin typeface="Arial"/>
                          <a:cs typeface="Arial"/>
                        </a:rPr>
                        <a:t>1</a:t>
                      </a:r>
                    </a:p>
                  </a:txBody>
                  <a:tcPr marL="6134" marR="6134" marT="6134" marB="0" anchor="ctr">
                    <a:lnL>
                      <a:noFill/>
                    </a:lnL>
                    <a:lnR>
                      <a:noFill/>
                    </a:lnR>
                    <a:lnT w="12700" cap="flat" cmpd="sng" algn="ctr">
                      <a:solidFill>
                        <a:scrgbClr r="0" g="0" b="0"/>
                      </a:solidFill>
                      <a:prstDash val="solid"/>
                      <a:round/>
                      <a:headEnd type="none" w="med" len="med"/>
                      <a:tailEnd type="none" w="med" len="med"/>
                    </a:lnT>
                    <a:lnB>
                      <a:noFill/>
                    </a:lnB>
                    <a:solidFill>
                      <a:srgbClr val="99FFCA"/>
                    </a:solidFill>
                  </a:tcPr>
                </a:tc>
                <a:tc>
                  <a:txBody>
                    <a:bodyPr/>
                    <a:lstStyle/>
                    <a:p>
                      <a:pPr algn="ctr" fontAlgn="b">
                        <a:lnSpc>
                          <a:spcPct val="90000"/>
                        </a:lnSpc>
                      </a:pPr>
                      <a:r>
                        <a:rPr lang="en-US" sz="1000" b="0" i="0" u="none" strike="noStrike" dirty="0">
                          <a:solidFill>
                            <a:srgbClr val="000000"/>
                          </a:solidFill>
                          <a:effectLst/>
                          <a:latin typeface="Arial"/>
                          <a:cs typeface="Arial"/>
                        </a:rPr>
                        <a:t>589 v1</a:t>
                      </a:r>
                      <a:endParaRPr lang="mr-IN" sz="1000" b="0" i="0" u="none" strike="noStrike" dirty="0">
                        <a:solidFill>
                          <a:srgbClr val="000000"/>
                        </a:solidFill>
                        <a:effectLst/>
                        <a:latin typeface="Arial"/>
                        <a:cs typeface="Arial"/>
                      </a:endParaRPr>
                    </a:p>
                  </a:txBody>
                  <a:tcPr marL="12700" marR="12700" marT="12700" marB="0" anchor="ctr">
                    <a:lnL>
                      <a:noFill/>
                    </a:lnL>
                    <a:lnR>
                      <a:noFill/>
                    </a:lnR>
                    <a:lnT w="12700" cap="flat" cmpd="sng" algn="ctr">
                      <a:solidFill>
                        <a:scrgbClr r="0" g="0" b="0"/>
                      </a:solidFill>
                      <a:prstDash val="solid"/>
                      <a:round/>
                      <a:headEnd type="none" w="med" len="med"/>
                      <a:tailEnd type="none" w="med" len="med"/>
                    </a:lnT>
                    <a:lnB>
                      <a:noFill/>
                    </a:lnB>
                    <a:solidFill>
                      <a:srgbClr val="99FFCA"/>
                    </a:solidFill>
                  </a:tcPr>
                </a:tc>
                <a:tc>
                  <a:txBody>
                    <a:bodyPr/>
                    <a:lstStyle/>
                    <a:p>
                      <a:pPr algn="ctr" fontAlgn="b"/>
                      <a:r>
                        <a:rPr lang="ru-RU" sz="1000" b="0" i="0" u="none" strike="noStrike" dirty="0">
                          <a:solidFill>
                            <a:srgbClr val="000000"/>
                          </a:solidFill>
                          <a:effectLst/>
                          <a:latin typeface="Arial"/>
                          <a:cs typeface="Arial"/>
                        </a:rPr>
                        <a:t>346</a:t>
                      </a:r>
                    </a:p>
                  </a:txBody>
                  <a:tcPr marL="12700" marR="12700" marT="25400" marB="25400" anchor="ctr">
                    <a:lnL>
                      <a:noFill/>
                    </a:lnL>
                    <a:lnR>
                      <a:noFill/>
                    </a:lnR>
                    <a:lnT w="12700" cap="flat" cmpd="sng" algn="ctr">
                      <a:solidFill>
                        <a:scrgbClr r="0" g="0" b="0"/>
                      </a:solidFill>
                      <a:prstDash val="solid"/>
                      <a:round/>
                      <a:headEnd type="none" w="med" len="med"/>
                      <a:tailEnd type="none" w="med" len="med"/>
                    </a:lnT>
                    <a:lnB>
                      <a:noFill/>
                    </a:lnB>
                  </a:tcPr>
                </a:tc>
                <a:tc>
                  <a:txBody>
                    <a:bodyPr/>
                    <a:lstStyle/>
                    <a:p>
                      <a:pPr algn="ctr" fontAlgn="b"/>
                      <a:r>
                        <a:rPr lang="hr-HR" sz="1000" b="0" i="0" u="none" strike="noStrike">
                          <a:solidFill>
                            <a:srgbClr val="000000"/>
                          </a:solidFill>
                          <a:effectLst/>
                          <a:latin typeface="Arial"/>
                          <a:cs typeface="Arial"/>
                        </a:rPr>
                        <a:t>2.89017341</a:t>
                      </a:r>
                    </a:p>
                  </a:txBody>
                  <a:tcPr marL="12700" marR="12700" marT="12700" marB="0" anchor="ctr">
                    <a:lnL>
                      <a:noFill/>
                    </a:lnL>
                    <a:lnR>
                      <a:noFill/>
                    </a:lnR>
                    <a:lnT w="12700" cap="flat" cmpd="sng" algn="ctr">
                      <a:solidFill>
                        <a:scrgbClr r="0" g="0" b="0"/>
                      </a:solidFill>
                      <a:prstDash val="solid"/>
                      <a:round/>
                      <a:headEnd type="none" w="med" len="med"/>
                      <a:tailEnd type="none" w="med" len="med"/>
                    </a:lnT>
                    <a:lnB>
                      <a:noFill/>
                    </a:lnB>
                  </a:tcPr>
                </a:tc>
                <a:tc>
                  <a:txBody>
                    <a:bodyPr/>
                    <a:lstStyle/>
                    <a:p>
                      <a:pPr algn="ctr" fontAlgn="b"/>
                      <a:r>
                        <a:rPr lang="hr-HR" sz="1000" b="0" i="0" u="none" strike="noStrike">
                          <a:solidFill>
                            <a:srgbClr val="000000"/>
                          </a:solidFill>
                          <a:effectLst/>
                          <a:latin typeface="Arial"/>
                          <a:cs typeface="Arial"/>
                        </a:rPr>
                        <a:t>5.90982659</a:t>
                      </a:r>
                    </a:p>
                  </a:txBody>
                  <a:tcPr marL="12700" marR="12700" marT="12700" marB="0" anchor="ctr">
                    <a:lnL>
                      <a:noFill/>
                    </a:lnL>
                    <a:lnR>
                      <a:noFill/>
                    </a:lnR>
                    <a:lnT w="12700" cap="flat" cmpd="sng" algn="ctr">
                      <a:solidFill>
                        <a:scrgbClr r="0" g="0" b="0"/>
                      </a:solidFill>
                      <a:prstDash val="solid"/>
                      <a:round/>
                      <a:headEnd type="none" w="med" len="med"/>
                      <a:tailEnd type="none" w="med" len="med"/>
                    </a:lnT>
                    <a:lnB>
                      <a:noFill/>
                    </a:lnB>
                  </a:tcPr>
                </a:tc>
                <a:extLst>
                  <a:ext uri="{0D108BD9-81ED-4DB2-BD59-A6C34878D82A}">
                    <a16:rowId xmlns:a16="http://schemas.microsoft.com/office/drawing/2014/main" val="10001"/>
                  </a:ext>
                </a:extLst>
              </a:tr>
              <a:tr h="193848">
                <a:tc>
                  <a:txBody>
                    <a:bodyPr/>
                    <a:lstStyle/>
                    <a:p>
                      <a:pPr algn="ctr" rtl="0" fontAlgn="b">
                        <a:lnSpc>
                          <a:spcPct val="90000"/>
                        </a:lnSpc>
                      </a:pPr>
                      <a:r>
                        <a:rPr lang="is-IS" sz="1000" b="0" i="0" u="none" strike="noStrike" dirty="0">
                          <a:solidFill>
                            <a:srgbClr val="000000"/>
                          </a:solidFill>
                          <a:effectLst/>
                          <a:latin typeface="Arial"/>
                          <a:cs typeface="Arial"/>
                        </a:rPr>
                        <a:t>2</a:t>
                      </a:r>
                    </a:p>
                  </a:txBody>
                  <a:tcPr marL="6134" marR="6134" marT="6134" marB="0" anchor="ctr">
                    <a:lnL>
                      <a:noFill/>
                    </a:lnL>
                    <a:lnR>
                      <a:noFill/>
                    </a:lnR>
                    <a:lnT w="12700" cap="flat" cmpd="sng" algn="ctr">
                      <a:noFill/>
                      <a:prstDash val="solid"/>
                      <a:round/>
                      <a:headEnd type="none" w="med" len="med"/>
                      <a:tailEnd type="none" w="med" len="med"/>
                    </a:lnT>
                    <a:lnB>
                      <a:noFill/>
                    </a:lnB>
                    <a:solidFill>
                      <a:srgbClr val="99FFCA"/>
                    </a:solidFill>
                  </a:tcPr>
                </a:tc>
                <a:tc>
                  <a:txBody>
                    <a:bodyPr/>
                    <a:lstStyle/>
                    <a:p>
                      <a:pPr algn="ctr" fontAlgn="b">
                        <a:lnSpc>
                          <a:spcPct val="90000"/>
                        </a:lnSpc>
                      </a:pPr>
                      <a:r>
                        <a:rPr lang="en-US" sz="1000" b="0" i="0" u="none" strike="noStrike" dirty="0">
                          <a:solidFill>
                            <a:srgbClr val="000000"/>
                          </a:solidFill>
                          <a:effectLst/>
                          <a:latin typeface="Arial"/>
                          <a:cs typeface="Arial"/>
                        </a:rPr>
                        <a:t>589 v2</a:t>
                      </a:r>
                      <a:endParaRPr lang="mr-IN" sz="1000" b="0" i="0" u="none" strike="noStrike" dirty="0">
                        <a:solidFill>
                          <a:srgbClr val="000000"/>
                        </a:solidFill>
                        <a:effectLst/>
                        <a:latin typeface="Arial"/>
                        <a:cs typeface="Arial"/>
                      </a:endParaRPr>
                    </a:p>
                  </a:txBody>
                  <a:tcPr marL="12700" marR="12700" marT="12700" marB="0" anchor="ctr">
                    <a:lnL>
                      <a:noFill/>
                    </a:lnL>
                    <a:lnR>
                      <a:noFill/>
                    </a:lnR>
                    <a:lnT w="12700" cap="flat" cmpd="sng" algn="ctr">
                      <a:noFill/>
                      <a:prstDash val="solid"/>
                      <a:round/>
                      <a:headEnd type="none" w="med" len="med"/>
                      <a:tailEnd type="none" w="med" len="med"/>
                    </a:lnT>
                    <a:lnB>
                      <a:noFill/>
                    </a:lnB>
                    <a:solidFill>
                      <a:srgbClr val="99FFCA"/>
                    </a:solidFill>
                  </a:tcPr>
                </a:tc>
                <a:tc>
                  <a:txBody>
                    <a:bodyPr/>
                    <a:lstStyle/>
                    <a:p>
                      <a:pPr algn="ctr" fontAlgn="b"/>
                      <a:r>
                        <a:rPr lang="nb-NO" sz="1000" b="0" i="0" u="none" strike="noStrike">
                          <a:solidFill>
                            <a:srgbClr val="000000"/>
                          </a:solidFill>
                          <a:effectLst/>
                          <a:latin typeface="Arial"/>
                          <a:cs typeface="Arial"/>
                        </a:rPr>
                        <a:t>347.7</a:t>
                      </a:r>
                    </a:p>
                  </a:txBody>
                  <a:tcPr marL="12700" marR="12700" marT="25400" marB="25400" anchor="ctr">
                    <a:lnL>
                      <a:noFill/>
                    </a:lnL>
                    <a:lnR>
                      <a:noFill/>
                    </a:lnR>
                    <a:lnT w="12700" cap="flat" cmpd="sng" algn="ctr">
                      <a:noFill/>
                      <a:prstDash val="solid"/>
                      <a:round/>
                      <a:headEnd type="none" w="med" len="med"/>
                      <a:tailEnd type="none" w="med" len="med"/>
                    </a:lnT>
                    <a:lnB>
                      <a:noFill/>
                    </a:lnB>
                  </a:tcPr>
                </a:tc>
                <a:tc>
                  <a:txBody>
                    <a:bodyPr/>
                    <a:lstStyle/>
                    <a:p>
                      <a:pPr algn="ctr" fontAlgn="b"/>
                      <a:r>
                        <a:rPr lang="is-IS" sz="1000" b="0" i="0" u="none" strike="noStrike">
                          <a:solidFill>
                            <a:srgbClr val="000000"/>
                          </a:solidFill>
                          <a:effectLst/>
                          <a:latin typeface="Arial"/>
                          <a:cs typeface="Arial"/>
                        </a:rPr>
                        <a:t>2.876042565</a:t>
                      </a:r>
                    </a:p>
                  </a:txBody>
                  <a:tcPr marL="12700" marR="12700" marT="12700" marB="0" anchor="ctr">
                    <a:lnL>
                      <a:noFill/>
                    </a:lnL>
                    <a:lnR>
                      <a:noFill/>
                    </a:lnR>
                    <a:lnT w="12700" cap="flat" cmpd="sng" algn="ctr">
                      <a:noFill/>
                      <a:prstDash val="solid"/>
                      <a:round/>
                      <a:headEnd type="none" w="med" len="med"/>
                      <a:tailEnd type="none" w="med" len="med"/>
                    </a:lnT>
                    <a:lnB>
                      <a:noFill/>
                    </a:lnB>
                  </a:tcPr>
                </a:tc>
                <a:tc>
                  <a:txBody>
                    <a:bodyPr/>
                    <a:lstStyle/>
                    <a:p>
                      <a:pPr algn="ctr" fontAlgn="b"/>
                      <a:r>
                        <a:rPr lang="hr-HR" sz="1000" b="0" i="0" u="none" strike="noStrike">
                          <a:solidFill>
                            <a:srgbClr val="000000"/>
                          </a:solidFill>
                          <a:effectLst/>
                          <a:latin typeface="Arial"/>
                          <a:cs typeface="Arial"/>
                        </a:rPr>
                        <a:t>5.923957435</a:t>
                      </a:r>
                    </a:p>
                  </a:txBody>
                  <a:tcPr marL="12700" marR="12700" marT="12700" marB="0" anchor="ctr">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10002"/>
                  </a:ext>
                </a:extLst>
              </a:tr>
              <a:tr h="193848">
                <a:tc>
                  <a:txBody>
                    <a:bodyPr/>
                    <a:lstStyle/>
                    <a:p>
                      <a:pPr algn="ctr" rtl="0" fontAlgn="b">
                        <a:lnSpc>
                          <a:spcPct val="90000"/>
                        </a:lnSpc>
                      </a:pPr>
                      <a:r>
                        <a:rPr lang="en-US" sz="1000" b="0" i="0" u="none" strike="noStrike" dirty="0">
                          <a:solidFill>
                            <a:srgbClr val="000000"/>
                          </a:solidFill>
                          <a:effectLst/>
                          <a:latin typeface="Arial"/>
                          <a:cs typeface="Arial"/>
                        </a:rPr>
                        <a:t>3</a:t>
                      </a:r>
                    </a:p>
                  </a:txBody>
                  <a:tcPr marL="6134" marR="6134" marT="6134" marB="0" anchor="ctr">
                    <a:lnL>
                      <a:noFill/>
                    </a:lnL>
                    <a:lnR>
                      <a:noFill/>
                    </a:lnR>
                    <a:lnT w="12700" cap="flat" cmpd="sng" algn="ctr">
                      <a:noFill/>
                      <a:prstDash val="solid"/>
                      <a:round/>
                      <a:headEnd type="none" w="med" len="med"/>
                      <a:tailEnd type="none" w="med" len="med"/>
                    </a:lnT>
                    <a:lnB>
                      <a:noFill/>
                    </a:lnB>
                    <a:solidFill>
                      <a:srgbClr val="99FFCA"/>
                    </a:solidFill>
                  </a:tcPr>
                </a:tc>
                <a:tc>
                  <a:txBody>
                    <a:bodyPr/>
                    <a:lstStyle/>
                    <a:p>
                      <a:pPr algn="ctr" fontAlgn="b">
                        <a:lnSpc>
                          <a:spcPct val="90000"/>
                        </a:lnSpc>
                      </a:pPr>
                      <a:r>
                        <a:rPr lang="en-US" sz="1000" b="0" i="0" u="none" strike="noStrike" dirty="0">
                          <a:solidFill>
                            <a:srgbClr val="000000"/>
                          </a:solidFill>
                          <a:effectLst/>
                          <a:latin typeface="Arial"/>
                          <a:cs typeface="Arial"/>
                        </a:rPr>
                        <a:t>557 v1</a:t>
                      </a:r>
                      <a:endParaRPr lang="mr-IN" sz="1000" b="0" i="0" u="none" strike="noStrike" dirty="0">
                        <a:solidFill>
                          <a:srgbClr val="000000"/>
                        </a:solidFill>
                        <a:effectLst/>
                        <a:latin typeface="Arial"/>
                        <a:cs typeface="Arial"/>
                      </a:endParaRPr>
                    </a:p>
                  </a:txBody>
                  <a:tcPr marL="12700" marR="12700" marT="12700" marB="0" anchor="ctr">
                    <a:lnL>
                      <a:noFill/>
                    </a:lnL>
                    <a:lnR>
                      <a:noFill/>
                    </a:lnR>
                    <a:lnT w="12700" cap="flat" cmpd="sng" algn="ctr">
                      <a:noFill/>
                      <a:prstDash val="solid"/>
                      <a:round/>
                      <a:headEnd type="none" w="med" len="med"/>
                      <a:tailEnd type="none" w="med" len="med"/>
                    </a:lnT>
                    <a:lnB>
                      <a:noFill/>
                    </a:lnB>
                    <a:solidFill>
                      <a:srgbClr val="99FFCA"/>
                    </a:solidFill>
                  </a:tcPr>
                </a:tc>
                <a:tc>
                  <a:txBody>
                    <a:bodyPr/>
                    <a:lstStyle/>
                    <a:p>
                      <a:pPr algn="ctr" fontAlgn="b"/>
                      <a:r>
                        <a:rPr lang="nb-NO" sz="1000" b="0" i="0" u="none" strike="noStrike">
                          <a:solidFill>
                            <a:srgbClr val="000000"/>
                          </a:solidFill>
                          <a:effectLst/>
                          <a:latin typeface="Arial"/>
                          <a:cs typeface="Arial"/>
                        </a:rPr>
                        <a:t>300.3</a:t>
                      </a:r>
                    </a:p>
                  </a:txBody>
                  <a:tcPr marL="12700" marR="12700" marT="25400" marB="25400" anchor="ctr">
                    <a:lnL>
                      <a:noFill/>
                    </a:lnL>
                    <a:lnR>
                      <a:noFill/>
                    </a:lnR>
                    <a:lnT w="12700" cap="flat" cmpd="sng" algn="ctr">
                      <a:noFill/>
                      <a:prstDash val="solid"/>
                      <a:round/>
                      <a:headEnd type="none" w="med" len="med"/>
                      <a:tailEnd type="none" w="med" len="med"/>
                    </a:lnT>
                    <a:lnB>
                      <a:noFill/>
                    </a:lnB>
                  </a:tcPr>
                </a:tc>
                <a:tc>
                  <a:txBody>
                    <a:bodyPr/>
                    <a:lstStyle/>
                    <a:p>
                      <a:pPr algn="ctr" fontAlgn="b"/>
                      <a:r>
                        <a:rPr lang="hr-HR" sz="1000" b="0" i="0" u="none" strike="noStrike">
                          <a:solidFill>
                            <a:srgbClr val="000000"/>
                          </a:solidFill>
                          <a:effectLst/>
                          <a:latin typeface="Arial"/>
                          <a:cs typeface="Arial"/>
                        </a:rPr>
                        <a:t>3.33000333</a:t>
                      </a:r>
                    </a:p>
                  </a:txBody>
                  <a:tcPr marL="12700" marR="12700" marT="12700" marB="0" anchor="ctr">
                    <a:lnL>
                      <a:noFill/>
                    </a:lnL>
                    <a:lnR>
                      <a:noFill/>
                    </a:lnR>
                    <a:lnT w="12700" cap="flat" cmpd="sng" algn="ctr">
                      <a:noFill/>
                      <a:prstDash val="solid"/>
                      <a:round/>
                      <a:headEnd type="none" w="med" len="med"/>
                      <a:tailEnd type="none" w="med" len="med"/>
                    </a:lnT>
                    <a:lnB>
                      <a:noFill/>
                    </a:lnB>
                  </a:tcPr>
                </a:tc>
                <a:tc>
                  <a:txBody>
                    <a:bodyPr/>
                    <a:lstStyle/>
                    <a:p>
                      <a:pPr algn="ctr" fontAlgn="b"/>
                      <a:r>
                        <a:rPr lang="nb-NO" sz="1000" b="0" i="0" u="none" strike="noStrike">
                          <a:solidFill>
                            <a:srgbClr val="000000"/>
                          </a:solidFill>
                          <a:effectLst/>
                          <a:latin typeface="Arial"/>
                          <a:cs typeface="Arial"/>
                        </a:rPr>
                        <a:t>5.46999667</a:t>
                      </a:r>
                    </a:p>
                  </a:txBody>
                  <a:tcPr marL="12700" marR="12700" marT="12700" marB="0" anchor="ctr">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10003"/>
                  </a:ext>
                </a:extLst>
              </a:tr>
              <a:tr h="193848">
                <a:tc>
                  <a:txBody>
                    <a:bodyPr/>
                    <a:lstStyle/>
                    <a:p>
                      <a:pPr algn="ctr" rtl="0" fontAlgn="b">
                        <a:lnSpc>
                          <a:spcPct val="90000"/>
                        </a:lnSpc>
                      </a:pPr>
                      <a:r>
                        <a:rPr lang="en-US" sz="1000" b="0" i="0" u="none" strike="noStrike" dirty="0">
                          <a:solidFill>
                            <a:srgbClr val="000000"/>
                          </a:solidFill>
                          <a:effectLst/>
                          <a:latin typeface="Arial"/>
                          <a:cs typeface="Arial"/>
                        </a:rPr>
                        <a:t>4</a:t>
                      </a:r>
                    </a:p>
                  </a:txBody>
                  <a:tcPr marL="6134" marR="6134" marT="6134" marB="0" anchor="ctr">
                    <a:lnL>
                      <a:noFill/>
                    </a:lnL>
                    <a:lnR>
                      <a:noFill/>
                    </a:lnR>
                    <a:lnT w="12700" cap="flat" cmpd="sng" algn="ctr">
                      <a:noFill/>
                      <a:prstDash val="solid"/>
                      <a:round/>
                      <a:headEnd type="none" w="med" len="med"/>
                      <a:tailEnd type="none" w="med" len="med"/>
                    </a:lnT>
                    <a:lnB>
                      <a:noFill/>
                    </a:lnB>
                    <a:solidFill>
                      <a:srgbClr val="99FFCA"/>
                    </a:solidFill>
                  </a:tcPr>
                </a:tc>
                <a:tc>
                  <a:txBody>
                    <a:bodyPr/>
                    <a:lstStyle/>
                    <a:p>
                      <a:pPr algn="ctr" fontAlgn="b">
                        <a:lnSpc>
                          <a:spcPct val="90000"/>
                        </a:lnSpc>
                      </a:pPr>
                      <a:r>
                        <a:rPr lang="en-US" sz="1000" b="0" i="0" u="none" strike="noStrike" dirty="0">
                          <a:solidFill>
                            <a:srgbClr val="000000"/>
                          </a:solidFill>
                          <a:effectLst/>
                          <a:latin typeface="Arial"/>
                          <a:cs typeface="Arial"/>
                        </a:rPr>
                        <a:t>557 v2</a:t>
                      </a:r>
                      <a:endParaRPr lang="mr-IN" sz="1000" b="0" i="0" u="none" strike="noStrike" dirty="0">
                        <a:solidFill>
                          <a:srgbClr val="000000"/>
                        </a:solidFill>
                        <a:effectLst/>
                        <a:latin typeface="Arial"/>
                        <a:cs typeface="Arial"/>
                      </a:endParaRPr>
                    </a:p>
                  </a:txBody>
                  <a:tcPr marL="12700" marR="12700" marT="12700" marB="0" anchor="ctr">
                    <a:lnL>
                      <a:noFill/>
                    </a:lnL>
                    <a:lnR>
                      <a:noFill/>
                    </a:lnR>
                    <a:lnT w="12700" cap="flat" cmpd="sng" algn="ctr">
                      <a:noFill/>
                      <a:prstDash val="solid"/>
                      <a:round/>
                      <a:headEnd type="none" w="med" len="med"/>
                      <a:tailEnd type="none" w="med" len="med"/>
                    </a:lnT>
                    <a:lnB>
                      <a:noFill/>
                    </a:lnB>
                    <a:solidFill>
                      <a:srgbClr val="99FFCA"/>
                    </a:solidFill>
                  </a:tcPr>
                </a:tc>
                <a:tc>
                  <a:txBody>
                    <a:bodyPr/>
                    <a:lstStyle/>
                    <a:p>
                      <a:pPr algn="ctr" fontAlgn="b"/>
                      <a:r>
                        <a:rPr lang="nb-NO" sz="1000" b="0" i="0" u="none" strike="noStrike">
                          <a:solidFill>
                            <a:srgbClr val="000000"/>
                          </a:solidFill>
                          <a:effectLst/>
                          <a:latin typeface="Arial"/>
                          <a:cs typeface="Arial"/>
                        </a:rPr>
                        <a:t>270.2</a:t>
                      </a:r>
                    </a:p>
                  </a:txBody>
                  <a:tcPr marL="12700" marR="12700" marT="25400" marB="25400" anchor="ctr">
                    <a:lnL>
                      <a:noFill/>
                    </a:lnL>
                    <a:lnR>
                      <a:noFill/>
                    </a:lnR>
                    <a:lnT w="12700" cap="flat" cmpd="sng" algn="ctr">
                      <a:noFill/>
                      <a:prstDash val="solid"/>
                      <a:round/>
                      <a:headEnd type="none" w="med" len="med"/>
                      <a:tailEnd type="none" w="med" len="med"/>
                    </a:lnT>
                    <a:lnB>
                      <a:noFill/>
                    </a:lnB>
                  </a:tcPr>
                </a:tc>
                <a:tc>
                  <a:txBody>
                    <a:bodyPr/>
                    <a:lstStyle/>
                    <a:p>
                      <a:pPr algn="ctr" fontAlgn="b"/>
                      <a:r>
                        <a:rPr lang="is-IS" sz="1000" b="0" i="0" u="none" strike="noStrike">
                          <a:solidFill>
                            <a:srgbClr val="000000"/>
                          </a:solidFill>
                          <a:effectLst/>
                          <a:latin typeface="Arial"/>
                          <a:cs typeface="Arial"/>
                        </a:rPr>
                        <a:t>3.70096225</a:t>
                      </a:r>
                    </a:p>
                  </a:txBody>
                  <a:tcPr marL="12700" marR="12700" marT="12700" marB="0" anchor="ctr">
                    <a:lnL>
                      <a:noFill/>
                    </a:lnL>
                    <a:lnR>
                      <a:noFill/>
                    </a:lnR>
                    <a:lnT w="12700" cap="flat" cmpd="sng" algn="ctr">
                      <a:noFill/>
                      <a:prstDash val="solid"/>
                      <a:round/>
                      <a:headEnd type="none" w="med" len="med"/>
                      <a:tailEnd type="none" w="med" len="med"/>
                    </a:lnT>
                    <a:lnB>
                      <a:noFill/>
                    </a:lnB>
                  </a:tcPr>
                </a:tc>
                <a:tc>
                  <a:txBody>
                    <a:bodyPr/>
                    <a:lstStyle/>
                    <a:p>
                      <a:pPr algn="ctr" fontAlgn="b"/>
                      <a:r>
                        <a:rPr lang="hr-HR" sz="1000" b="0" i="0" u="none" strike="noStrike">
                          <a:solidFill>
                            <a:srgbClr val="000000"/>
                          </a:solidFill>
                          <a:effectLst/>
                          <a:latin typeface="Arial"/>
                          <a:cs typeface="Arial"/>
                        </a:rPr>
                        <a:t>5.09903775</a:t>
                      </a:r>
                    </a:p>
                  </a:txBody>
                  <a:tcPr marL="12700" marR="12700" marT="12700" marB="0" anchor="ctr">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10004"/>
                  </a:ext>
                </a:extLst>
              </a:tr>
              <a:tr h="193848">
                <a:tc>
                  <a:txBody>
                    <a:bodyPr/>
                    <a:lstStyle/>
                    <a:p>
                      <a:pPr algn="ctr" rtl="0" fontAlgn="b">
                        <a:lnSpc>
                          <a:spcPct val="90000"/>
                        </a:lnSpc>
                      </a:pPr>
                      <a:r>
                        <a:rPr lang="en-US" sz="1000" b="0" i="0" u="none" strike="noStrike" dirty="0">
                          <a:solidFill>
                            <a:srgbClr val="000000"/>
                          </a:solidFill>
                          <a:effectLst/>
                          <a:latin typeface="Arial"/>
                          <a:cs typeface="Arial"/>
                        </a:rPr>
                        <a:t>5</a:t>
                      </a:r>
                    </a:p>
                  </a:txBody>
                  <a:tcPr marL="6134" marR="6134" marT="6134" marB="0" anchor="ctr">
                    <a:lnL>
                      <a:noFill/>
                    </a:lnL>
                    <a:lnR>
                      <a:noFill/>
                    </a:lnR>
                    <a:lnT w="12700" cap="flat" cmpd="sng" algn="ctr">
                      <a:noFill/>
                      <a:prstDash val="solid"/>
                      <a:round/>
                      <a:headEnd type="none" w="med" len="med"/>
                      <a:tailEnd type="none" w="med" len="med"/>
                    </a:lnT>
                    <a:lnB>
                      <a:noFill/>
                    </a:lnB>
                    <a:solidFill>
                      <a:srgbClr val="99FFCA"/>
                    </a:solidFill>
                  </a:tcPr>
                </a:tc>
                <a:tc>
                  <a:txBody>
                    <a:bodyPr/>
                    <a:lstStyle/>
                    <a:p>
                      <a:pPr algn="ctr" fontAlgn="b">
                        <a:lnSpc>
                          <a:spcPct val="90000"/>
                        </a:lnSpc>
                      </a:pPr>
                      <a:r>
                        <a:rPr lang="en-US" sz="1000" b="0" i="0" u="none" strike="noStrike" dirty="0">
                          <a:solidFill>
                            <a:srgbClr val="000000"/>
                          </a:solidFill>
                          <a:effectLst/>
                          <a:latin typeface="Arial"/>
                          <a:cs typeface="Arial"/>
                        </a:rPr>
                        <a:t>571 v1</a:t>
                      </a:r>
                      <a:endParaRPr lang="mr-IN" sz="1000" b="0" i="0" u="none" strike="noStrike" dirty="0">
                        <a:solidFill>
                          <a:srgbClr val="000000"/>
                        </a:solidFill>
                        <a:effectLst/>
                        <a:latin typeface="Arial"/>
                        <a:cs typeface="Arial"/>
                      </a:endParaRPr>
                    </a:p>
                  </a:txBody>
                  <a:tcPr marL="12700" marR="12700" marT="12700" marB="0" anchor="ctr">
                    <a:lnL>
                      <a:noFill/>
                    </a:lnL>
                    <a:lnR>
                      <a:noFill/>
                    </a:lnR>
                    <a:lnT w="12700" cap="flat" cmpd="sng" algn="ctr">
                      <a:noFill/>
                      <a:prstDash val="solid"/>
                      <a:round/>
                      <a:headEnd type="none" w="med" len="med"/>
                      <a:tailEnd type="none" w="med" len="med"/>
                    </a:lnT>
                    <a:lnB>
                      <a:noFill/>
                    </a:lnB>
                    <a:solidFill>
                      <a:srgbClr val="99FFCA"/>
                    </a:solidFill>
                  </a:tcPr>
                </a:tc>
                <a:tc>
                  <a:txBody>
                    <a:bodyPr/>
                    <a:lstStyle/>
                    <a:p>
                      <a:pPr algn="ctr" fontAlgn="b"/>
                      <a:r>
                        <a:rPr lang="nb-NO" sz="1000" b="0" i="0" u="none" strike="noStrike">
                          <a:solidFill>
                            <a:srgbClr val="000000"/>
                          </a:solidFill>
                          <a:effectLst/>
                          <a:latin typeface="Arial"/>
                          <a:cs typeface="Arial"/>
                        </a:rPr>
                        <a:t>321.3</a:t>
                      </a:r>
                    </a:p>
                  </a:txBody>
                  <a:tcPr marL="12700" marR="12700" marT="25400" marB="25400" anchor="ctr">
                    <a:lnL>
                      <a:noFill/>
                    </a:lnL>
                    <a:lnR>
                      <a:noFill/>
                    </a:lnR>
                    <a:lnT w="12700" cap="flat" cmpd="sng" algn="ctr">
                      <a:noFill/>
                      <a:prstDash val="solid"/>
                      <a:round/>
                      <a:headEnd type="none" w="med" len="med"/>
                      <a:tailEnd type="none" w="med" len="med"/>
                    </a:lnT>
                    <a:lnB>
                      <a:noFill/>
                    </a:lnB>
                  </a:tcPr>
                </a:tc>
                <a:tc>
                  <a:txBody>
                    <a:bodyPr/>
                    <a:lstStyle/>
                    <a:p>
                      <a:pPr algn="ctr" fontAlgn="b"/>
                      <a:r>
                        <a:rPr lang="is-IS" sz="1000" b="0" i="0" u="none" strike="noStrike">
                          <a:solidFill>
                            <a:srgbClr val="000000"/>
                          </a:solidFill>
                          <a:effectLst/>
                          <a:latin typeface="Arial"/>
                          <a:cs typeface="Arial"/>
                        </a:rPr>
                        <a:t>3.112356054</a:t>
                      </a:r>
                    </a:p>
                  </a:txBody>
                  <a:tcPr marL="12700" marR="12700" marT="12700" marB="0" anchor="ctr">
                    <a:lnL>
                      <a:noFill/>
                    </a:lnL>
                    <a:lnR>
                      <a:noFill/>
                    </a:lnR>
                    <a:lnT w="12700" cap="flat" cmpd="sng" algn="ctr">
                      <a:noFill/>
                      <a:prstDash val="solid"/>
                      <a:round/>
                      <a:headEnd type="none" w="med" len="med"/>
                      <a:tailEnd type="none" w="med" len="med"/>
                    </a:lnT>
                    <a:lnB>
                      <a:noFill/>
                    </a:lnB>
                  </a:tcPr>
                </a:tc>
                <a:tc>
                  <a:txBody>
                    <a:bodyPr/>
                    <a:lstStyle/>
                    <a:p>
                      <a:pPr algn="ctr" fontAlgn="b"/>
                      <a:r>
                        <a:rPr lang="fi-FI" sz="1000" b="0" i="0" u="none" strike="noStrike">
                          <a:solidFill>
                            <a:srgbClr val="000000"/>
                          </a:solidFill>
                          <a:effectLst/>
                          <a:latin typeface="Arial"/>
                          <a:cs typeface="Arial"/>
                        </a:rPr>
                        <a:t>5.687643946</a:t>
                      </a:r>
                    </a:p>
                  </a:txBody>
                  <a:tcPr marL="12700" marR="12700" marT="12700" marB="0" anchor="ctr">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10005"/>
                  </a:ext>
                </a:extLst>
              </a:tr>
              <a:tr h="193848">
                <a:tc>
                  <a:txBody>
                    <a:bodyPr/>
                    <a:lstStyle/>
                    <a:p>
                      <a:pPr algn="ctr" rtl="0" fontAlgn="b">
                        <a:lnSpc>
                          <a:spcPct val="90000"/>
                        </a:lnSpc>
                      </a:pPr>
                      <a:r>
                        <a:rPr lang="en-US" sz="1000" b="0" i="0" u="none" strike="noStrike" dirty="0">
                          <a:solidFill>
                            <a:srgbClr val="000000"/>
                          </a:solidFill>
                          <a:effectLst/>
                          <a:latin typeface="Arial"/>
                          <a:cs typeface="Arial"/>
                        </a:rPr>
                        <a:t>6</a:t>
                      </a:r>
                    </a:p>
                  </a:txBody>
                  <a:tcPr marL="6134" marR="6134" marT="6134" marB="0" anchor="ctr">
                    <a:lnL>
                      <a:noFill/>
                    </a:lnL>
                    <a:lnR>
                      <a:noFill/>
                    </a:lnR>
                    <a:lnT w="12700" cap="flat" cmpd="sng" algn="ctr">
                      <a:noFill/>
                      <a:prstDash val="solid"/>
                      <a:round/>
                      <a:headEnd type="none" w="med" len="med"/>
                      <a:tailEnd type="none" w="med" len="med"/>
                    </a:lnT>
                    <a:lnB>
                      <a:noFill/>
                    </a:lnB>
                    <a:solidFill>
                      <a:srgbClr val="99FFCA"/>
                    </a:solidFill>
                  </a:tcPr>
                </a:tc>
                <a:tc>
                  <a:txBody>
                    <a:bodyPr/>
                    <a:lstStyle/>
                    <a:p>
                      <a:pPr algn="ctr" fontAlgn="b">
                        <a:lnSpc>
                          <a:spcPct val="90000"/>
                        </a:lnSpc>
                      </a:pPr>
                      <a:r>
                        <a:rPr lang="en-US" sz="1000" b="0" i="0" u="none" strike="noStrike" dirty="0">
                          <a:solidFill>
                            <a:srgbClr val="000000"/>
                          </a:solidFill>
                          <a:effectLst/>
                          <a:latin typeface="Arial"/>
                          <a:cs typeface="Arial"/>
                        </a:rPr>
                        <a:t>571 v2</a:t>
                      </a:r>
                      <a:endParaRPr lang="mr-IN" sz="1000" b="0" i="0" u="none" strike="noStrike" dirty="0">
                        <a:solidFill>
                          <a:srgbClr val="000000"/>
                        </a:solidFill>
                        <a:effectLst/>
                        <a:latin typeface="Arial"/>
                        <a:cs typeface="Arial"/>
                      </a:endParaRPr>
                    </a:p>
                  </a:txBody>
                  <a:tcPr marL="12700" marR="12700" marT="12700" marB="0" anchor="ctr">
                    <a:lnL>
                      <a:noFill/>
                    </a:lnL>
                    <a:lnR>
                      <a:noFill/>
                    </a:lnR>
                    <a:lnT w="12700" cap="flat" cmpd="sng" algn="ctr">
                      <a:noFill/>
                      <a:prstDash val="solid"/>
                      <a:round/>
                      <a:headEnd type="none" w="med" len="med"/>
                      <a:tailEnd type="none" w="med" len="med"/>
                    </a:lnT>
                    <a:lnB>
                      <a:noFill/>
                    </a:lnB>
                    <a:solidFill>
                      <a:srgbClr val="99FFCA"/>
                    </a:solidFill>
                  </a:tcPr>
                </a:tc>
                <a:tc>
                  <a:txBody>
                    <a:bodyPr/>
                    <a:lstStyle/>
                    <a:p>
                      <a:pPr algn="ctr" fontAlgn="b"/>
                      <a:r>
                        <a:rPr lang="nb-NO" sz="1000" b="0" i="0" u="none" strike="noStrike">
                          <a:solidFill>
                            <a:srgbClr val="000000"/>
                          </a:solidFill>
                          <a:effectLst/>
                          <a:latin typeface="Arial"/>
                          <a:cs typeface="Arial"/>
                        </a:rPr>
                        <a:t>461.5</a:t>
                      </a:r>
                    </a:p>
                  </a:txBody>
                  <a:tcPr marL="12700" marR="12700" marT="25400" marB="25400" anchor="ctr">
                    <a:lnL>
                      <a:noFill/>
                    </a:lnL>
                    <a:lnR>
                      <a:noFill/>
                    </a:lnR>
                    <a:lnT w="12700" cap="flat" cmpd="sng" algn="ctr">
                      <a:noFill/>
                      <a:prstDash val="solid"/>
                      <a:round/>
                      <a:headEnd type="none" w="med" len="med"/>
                      <a:tailEnd type="none" w="med" len="med"/>
                    </a:lnT>
                    <a:lnB>
                      <a:noFill/>
                    </a:lnB>
                  </a:tcPr>
                </a:tc>
                <a:tc>
                  <a:txBody>
                    <a:bodyPr/>
                    <a:lstStyle/>
                    <a:p>
                      <a:pPr algn="ctr" fontAlgn="b"/>
                      <a:r>
                        <a:rPr lang="is-IS" sz="1000" b="0" i="0" u="none" strike="noStrike">
                          <a:solidFill>
                            <a:srgbClr val="000000"/>
                          </a:solidFill>
                          <a:effectLst/>
                          <a:latin typeface="Arial"/>
                          <a:cs typeface="Arial"/>
                        </a:rPr>
                        <a:t>2.166847237</a:t>
                      </a:r>
                    </a:p>
                  </a:txBody>
                  <a:tcPr marL="12700" marR="12700" marT="12700" marB="0" anchor="ctr">
                    <a:lnL>
                      <a:noFill/>
                    </a:lnL>
                    <a:lnR>
                      <a:noFill/>
                    </a:lnR>
                    <a:lnT w="12700" cap="flat" cmpd="sng" algn="ctr">
                      <a:noFill/>
                      <a:prstDash val="solid"/>
                      <a:round/>
                      <a:headEnd type="none" w="med" len="med"/>
                      <a:tailEnd type="none" w="med" len="med"/>
                    </a:lnT>
                    <a:lnB>
                      <a:noFill/>
                    </a:lnB>
                  </a:tcPr>
                </a:tc>
                <a:tc>
                  <a:txBody>
                    <a:bodyPr/>
                    <a:lstStyle/>
                    <a:p>
                      <a:pPr algn="ctr" fontAlgn="b"/>
                      <a:r>
                        <a:rPr lang="is-IS" sz="1000" b="0" i="0" u="none" strike="noStrike">
                          <a:solidFill>
                            <a:srgbClr val="000000"/>
                          </a:solidFill>
                          <a:effectLst/>
                          <a:latin typeface="Arial"/>
                          <a:cs typeface="Arial"/>
                        </a:rPr>
                        <a:t>6.633152763</a:t>
                      </a:r>
                    </a:p>
                  </a:txBody>
                  <a:tcPr marL="12700" marR="12700" marT="12700" marB="0" anchor="ctr">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10006"/>
                  </a:ext>
                </a:extLst>
              </a:tr>
              <a:tr h="193848">
                <a:tc>
                  <a:txBody>
                    <a:bodyPr/>
                    <a:lstStyle/>
                    <a:p>
                      <a:pPr algn="ctr" rtl="0" fontAlgn="b">
                        <a:lnSpc>
                          <a:spcPct val="90000"/>
                        </a:lnSpc>
                      </a:pPr>
                      <a:r>
                        <a:rPr lang="en-US" sz="1000" b="0" i="0" u="none" strike="noStrike" dirty="0">
                          <a:solidFill>
                            <a:srgbClr val="000000"/>
                          </a:solidFill>
                          <a:effectLst/>
                          <a:latin typeface="Arial"/>
                          <a:cs typeface="Arial"/>
                        </a:rPr>
                        <a:t>7</a:t>
                      </a:r>
                    </a:p>
                  </a:txBody>
                  <a:tcPr marL="6134" marR="6134" marT="6134" marB="0" anchor="ctr">
                    <a:lnL>
                      <a:noFill/>
                    </a:lnL>
                    <a:lnR>
                      <a:noFill/>
                    </a:lnR>
                    <a:lnT w="12700" cap="flat" cmpd="sng" algn="ctr">
                      <a:noFill/>
                      <a:prstDash val="solid"/>
                      <a:round/>
                      <a:headEnd type="none" w="med" len="med"/>
                      <a:tailEnd type="none" w="med" len="med"/>
                    </a:lnT>
                    <a:lnB>
                      <a:noFill/>
                    </a:lnB>
                    <a:solidFill>
                      <a:srgbClr val="99FFCA"/>
                    </a:solidFill>
                  </a:tcPr>
                </a:tc>
                <a:tc>
                  <a:txBody>
                    <a:bodyPr/>
                    <a:lstStyle/>
                    <a:p>
                      <a:pPr algn="ctr" fontAlgn="b">
                        <a:lnSpc>
                          <a:spcPct val="90000"/>
                        </a:lnSpc>
                      </a:pPr>
                      <a:r>
                        <a:rPr lang="en-US" sz="1000" b="0" i="0" u="none" strike="noStrike" dirty="0">
                          <a:solidFill>
                            <a:srgbClr val="000000"/>
                          </a:solidFill>
                          <a:effectLst/>
                          <a:latin typeface="Arial"/>
                          <a:cs typeface="Arial"/>
                        </a:rPr>
                        <a:t>574 v1</a:t>
                      </a:r>
                      <a:endParaRPr lang="mr-IN" sz="1000" b="0" i="0" u="none" strike="noStrike" dirty="0">
                        <a:solidFill>
                          <a:srgbClr val="000000"/>
                        </a:solidFill>
                        <a:effectLst/>
                        <a:latin typeface="Arial"/>
                        <a:cs typeface="Arial"/>
                      </a:endParaRPr>
                    </a:p>
                  </a:txBody>
                  <a:tcPr marL="12700" marR="12700" marT="12700" marB="0" anchor="ctr">
                    <a:lnL>
                      <a:noFill/>
                    </a:lnL>
                    <a:lnR>
                      <a:noFill/>
                    </a:lnR>
                    <a:lnT w="12700" cap="flat" cmpd="sng" algn="ctr">
                      <a:noFill/>
                      <a:prstDash val="solid"/>
                      <a:round/>
                      <a:headEnd type="none" w="med" len="med"/>
                      <a:tailEnd type="none" w="med" len="med"/>
                    </a:lnT>
                    <a:lnB>
                      <a:noFill/>
                    </a:lnB>
                    <a:solidFill>
                      <a:srgbClr val="99FFCA"/>
                    </a:solidFill>
                  </a:tcPr>
                </a:tc>
                <a:tc>
                  <a:txBody>
                    <a:bodyPr/>
                    <a:lstStyle/>
                    <a:p>
                      <a:pPr algn="ctr" fontAlgn="b"/>
                      <a:r>
                        <a:rPr lang="hr-HR" sz="1000" b="0" i="0" u="none" strike="noStrike">
                          <a:solidFill>
                            <a:srgbClr val="000000"/>
                          </a:solidFill>
                          <a:effectLst/>
                          <a:latin typeface="Arial"/>
                          <a:cs typeface="Arial"/>
                        </a:rPr>
                        <a:t>448.9</a:t>
                      </a:r>
                    </a:p>
                  </a:txBody>
                  <a:tcPr marL="12700" marR="12700" marT="25400" marB="25400" anchor="ctr">
                    <a:lnL>
                      <a:noFill/>
                    </a:lnL>
                    <a:lnR>
                      <a:noFill/>
                    </a:lnR>
                    <a:lnT w="12700" cap="flat" cmpd="sng" algn="ctr">
                      <a:noFill/>
                      <a:prstDash val="solid"/>
                      <a:round/>
                      <a:headEnd type="none" w="med" len="med"/>
                      <a:tailEnd type="none" w="med" len="med"/>
                    </a:lnT>
                    <a:lnB>
                      <a:noFill/>
                    </a:lnB>
                  </a:tcPr>
                </a:tc>
                <a:tc>
                  <a:txBody>
                    <a:bodyPr/>
                    <a:lstStyle/>
                    <a:p>
                      <a:pPr algn="ctr" fontAlgn="b"/>
                      <a:r>
                        <a:rPr lang="is-IS" sz="1000" b="0" i="0" u="none" strike="noStrike">
                          <a:solidFill>
                            <a:srgbClr val="000000"/>
                          </a:solidFill>
                          <a:effectLst/>
                          <a:latin typeface="Arial"/>
                          <a:cs typeface="Arial"/>
                        </a:rPr>
                        <a:t>2.227667632</a:t>
                      </a:r>
                    </a:p>
                  </a:txBody>
                  <a:tcPr marL="12700" marR="12700" marT="12700" marB="0" anchor="ctr">
                    <a:lnL>
                      <a:noFill/>
                    </a:lnL>
                    <a:lnR>
                      <a:noFill/>
                    </a:lnR>
                    <a:lnT w="12700" cap="flat" cmpd="sng" algn="ctr">
                      <a:noFill/>
                      <a:prstDash val="solid"/>
                      <a:round/>
                      <a:headEnd type="none" w="med" len="med"/>
                      <a:tailEnd type="none" w="med" len="med"/>
                    </a:lnT>
                    <a:lnB>
                      <a:noFill/>
                    </a:lnB>
                  </a:tcPr>
                </a:tc>
                <a:tc>
                  <a:txBody>
                    <a:bodyPr/>
                    <a:lstStyle/>
                    <a:p>
                      <a:pPr algn="ctr" fontAlgn="b"/>
                      <a:r>
                        <a:rPr lang="hr-HR" sz="1000" b="0" i="0" u="none" strike="noStrike">
                          <a:solidFill>
                            <a:srgbClr val="000000"/>
                          </a:solidFill>
                          <a:effectLst/>
                          <a:latin typeface="Arial"/>
                          <a:cs typeface="Arial"/>
                        </a:rPr>
                        <a:t>6.572332368</a:t>
                      </a:r>
                    </a:p>
                  </a:txBody>
                  <a:tcPr marL="12700" marR="12700" marT="12700" marB="0" anchor="ctr">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10007"/>
                  </a:ext>
                </a:extLst>
              </a:tr>
              <a:tr h="193848">
                <a:tc>
                  <a:txBody>
                    <a:bodyPr/>
                    <a:lstStyle/>
                    <a:p>
                      <a:pPr algn="ctr" rtl="0" fontAlgn="b">
                        <a:lnSpc>
                          <a:spcPct val="90000"/>
                        </a:lnSpc>
                      </a:pPr>
                      <a:r>
                        <a:rPr lang="en-US" sz="1000" b="0" i="0" u="none" strike="noStrike" dirty="0">
                          <a:solidFill>
                            <a:srgbClr val="000000"/>
                          </a:solidFill>
                          <a:effectLst/>
                          <a:latin typeface="Arial"/>
                          <a:cs typeface="Arial"/>
                        </a:rPr>
                        <a:t>8</a:t>
                      </a:r>
                    </a:p>
                  </a:txBody>
                  <a:tcPr marL="6134" marR="6134" marT="6134" marB="0" anchor="ctr">
                    <a:lnL>
                      <a:noFill/>
                    </a:lnL>
                    <a:lnR>
                      <a:noFill/>
                    </a:lnR>
                    <a:lnT w="12700" cap="flat" cmpd="sng" algn="ctr">
                      <a:noFill/>
                      <a:prstDash val="solid"/>
                      <a:round/>
                      <a:headEnd type="none" w="med" len="med"/>
                      <a:tailEnd type="none" w="med" len="med"/>
                    </a:lnT>
                    <a:lnB>
                      <a:noFill/>
                    </a:lnB>
                    <a:solidFill>
                      <a:srgbClr val="99FFCA"/>
                    </a:solidFill>
                  </a:tcPr>
                </a:tc>
                <a:tc>
                  <a:txBody>
                    <a:bodyPr/>
                    <a:lstStyle/>
                    <a:p>
                      <a:pPr algn="ctr" fontAlgn="b">
                        <a:lnSpc>
                          <a:spcPct val="90000"/>
                        </a:lnSpc>
                      </a:pPr>
                      <a:r>
                        <a:rPr lang="en-US" sz="1000" b="0" i="0" u="none" strike="noStrike" dirty="0">
                          <a:solidFill>
                            <a:srgbClr val="000000"/>
                          </a:solidFill>
                          <a:effectLst/>
                          <a:latin typeface="Arial"/>
                          <a:cs typeface="Arial"/>
                        </a:rPr>
                        <a:t>574 v2</a:t>
                      </a:r>
                      <a:endParaRPr lang="mr-IN" sz="1000" b="0" i="0" u="none" strike="noStrike" dirty="0">
                        <a:solidFill>
                          <a:srgbClr val="000000"/>
                        </a:solidFill>
                        <a:effectLst/>
                        <a:latin typeface="Arial"/>
                        <a:cs typeface="Arial"/>
                      </a:endParaRPr>
                    </a:p>
                  </a:txBody>
                  <a:tcPr marL="12700" marR="12700" marT="12700" marB="0" anchor="ctr">
                    <a:lnL>
                      <a:noFill/>
                    </a:lnL>
                    <a:lnR>
                      <a:noFill/>
                    </a:lnR>
                    <a:lnT w="12700" cap="flat" cmpd="sng" algn="ctr">
                      <a:noFill/>
                      <a:prstDash val="solid"/>
                      <a:round/>
                      <a:headEnd type="none" w="med" len="med"/>
                      <a:tailEnd type="none" w="med" len="med"/>
                    </a:lnT>
                    <a:lnB>
                      <a:noFill/>
                    </a:lnB>
                    <a:solidFill>
                      <a:srgbClr val="99FFCA"/>
                    </a:solidFill>
                  </a:tcPr>
                </a:tc>
                <a:tc>
                  <a:txBody>
                    <a:bodyPr/>
                    <a:lstStyle/>
                    <a:p>
                      <a:pPr algn="ctr" fontAlgn="b"/>
                      <a:r>
                        <a:rPr lang="cs-CZ" sz="1000" b="0" i="0" u="none" strike="noStrike">
                          <a:solidFill>
                            <a:srgbClr val="000000"/>
                          </a:solidFill>
                          <a:effectLst/>
                          <a:latin typeface="Arial"/>
                          <a:cs typeface="Arial"/>
                        </a:rPr>
                        <a:t>311</a:t>
                      </a:r>
                    </a:p>
                  </a:txBody>
                  <a:tcPr marL="12700" marR="12700" marT="25400" marB="25400" anchor="ctr">
                    <a:lnL>
                      <a:noFill/>
                    </a:lnL>
                    <a:lnR>
                      <a:noFill/>
                    </a:lnR>
                    <a:lnT w="12700" cap="flat" cmpd="sng" algn="ctr">
                      <a:noFill/>
                      <a:prstDash val="solid"/>
                      <a:round/>
                      <a:headEnd type="none" w="med" len="med"/>
                      <a:tailEnd type="none" w="med" len="med"/>
                    </a:lnT>
                    <a:lnB>
                      <a:noFill/>
                    </a:lnB>
                  </a:tcPr>
                </a:tc>
                <a:tc>
                  <a:txBody>
                    <a:bodyPr/>
                    <a:lstStyle/>
                    <a:p>
                      <a:pPr algn="ctr" fontAlgn="b"/>
                      <a:r>
                        <a:rPr lang="is-IS" sz="1000" b="0" i="0" u="none" strike="noStrike">
                          <a:solidFill>
                            <a:srgbClr val="000000"/>
                          </a:solidFill>
                          <a:effectLst/>
                          <a:latin typeface="Arial"/>
                          <a:cs typeface="Arial"/>
                        </a:rPr>
                        <a:t>3.215434084</a:t>
                      </a:r>
                    </a:p>
                  </a:txBody>
                  <a:tcPr marL="12700" marR="12700" marT="12700" marB="0" anchor="ctr">
                    <a:lnL>
                      <a:noFill/>
                    </a:lnL>
                    <a:lnR>
                      <a:noFill/>
                    </a:lnR>
                    <a:lnT w="12700" cap="flat" cmpd="sng" algn="ctr">
                      <a:noFill/>
                      <a:prstDash val="solid"/>
                      <a:round/>
                      <a:headEnd type="none" w="med" len="med"/>
                      <a:tailEnd type="none" w="med" len="med"/>
                    </a:lnT>
                    <a:lnB>
                      <a:noFill/>
                    </a:lnB>
                  </a:tcPr>
                </a:tc>
                <a:tc>
                  <a:txBody>
                    <a:bodyPr/>
                    <a:lstStyle/>
                    <a:p>
                      <a:pPr algn="ctr" fontAlgn="b"/>
                      <a:r>
                        <a:rPr lang="nb-NO" sz="1000" b="0" i="0" u="none" strike="noStrike">
                          <a:solidFill>
                            <a:srgbClr val="000000"/>
                          </a:solidFill>
                          <a:effectLst/>
                          <a:latin typeface="Arial"/>
                          <a:cs typeface="Arial"/>
                        </a:rPr>
                        <a:t>5.584565916</a:t>
                      </a:r>
                    </a:p>
                  </a:txBody>
                  <a:tcPr marL="12700" marR="12700" marT="12700" marB="0" anchor="ctr">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10008"/>
                  </a:ext>
                </a:extLst>
              </a:tr>
              <a:tr h="193848">
                <a:tc>
                  <a:txBody>
                    <a:bodyPr/>
                    <a:lstStyle/>
                    <a:p>
                      <a:pPr algn="ctr" rtl="0" fontAlgn="b">
                        <a:lnSpc>
                          <a:spcPct val="90000"/>
                        </a:lnSpc>
                      </a:pPr>
                      <a:r>
                        <a:rPr lang="en-US" sz="1000" b="0" i="0" u="none" strike="noStrike" dirty="0">
                          <a:solidFill>
                            <a:srgbClr val="000000"/>
                          </a:solidFill>
                          <a:effectLst/>
                          <a:latin typeface="Arial"/>
                          <a:cs typeface="Arial"/>
                        </a:rPr>
                        <a:t>9</a:t>
                      </a:r>
                    </a:p>
                  </a:txBody>
                  <a:tcPr marL="6134" marR="6134" marT="6134" marB="0" anchor="ctr">
                    <a:lnL>
                      <a:noFill/>
                    </a:lnL>
                    <a:lnR>
                      <a:noFill/>
                    </a:lnR>
                    <a:lnT w="12700" cap="flat" cmpd="sng" algn="ctr">
                      <a:noFill/>
                      <a:prstDash val="solid"/>
                      <a:round/>
                      <a:headEnd type="none" w="med" len="med"/>
                      <a:tailEnd type="none" w="med" len="med"/>
                    </a:lnT>
                    <a:lnB>
                      <a:noFill/>
                    </a:lnB>
                    <a:solidFill>
                      <a:srgbClr val="FFDB26"/>
                    </a:solidFill>
                  </a:tcPr>
                </a:tc>
                <a:tc>
                  <a:txBody>
                    <a:bodyPr/>
                    <a:lstStyle/>
                    <a:p>
                      <a:pPr algn="ctr" fontAlgn="b">
                        <a:lnSpc>
                          <a:spcPct val="90000"/>
                        </a:lnSpc>
                      </a:pPr>
                      <a:r>
                        <a:rPr lang="en-US" sz="1000" b="0" i="0" u="none" strike="noStrike" dirty="0">
                          <a:solidFill>
                            <a:srgbClr val="000000"/>
                          </a:solidFill>
                          <a:effectLst/>
                          <a:latin typeface="Arial"/>
                          <a:cs typeface="Arial"/>
                        </a:rPr>
                        <a:t>9267 </a:t>
                      </a:r>
                      <a:r>
                        <a:rPr lang="en-US" sz="1000" b="0" i="0" u="none" strike="noStrike" dirty="0" err="1">
                          <a:solidFill>
                            <a:srgbClr val="000000"/>
                          </a:solidFill>
                          <a:effectLst/>
                          <a:latin typeface="Arial"/>
                          <a:cs typeface="Arial"/>
                        </a:rPr>
                        <a:t>neg</a:t>
                      </a:r>
                      <a:endParaRPr lang="mr-IN" sz="1000" b="0" i="0" u="none" strike="noStrike" dirty="0">
                        <a:solidFill>
                          <a:srgbClr val="000000"/>
                        </a:solidFill>
                        <a:effectLst/>
                        <a:latin typeface="Arial"/>
                        <a:cs typeface="Arial"/>
                      </a:endParaRPr>
                    </a:p>
                  </a:txBody>
                  <a:tcPr marL="12700" marR="12700" marT="12700" marB="0" anchor="ctr">
                    <a:lnL>
                      <a:noFill/>
                    </a:lnL>
                    <a:lnR>
                      <a:noFill/>
                    </a:lnR>
                    <a:lnT w="12700" cap="flat" cmpd="sng" algn="ctr">
                      <a:noFill/>
                      <a:prstDash val="solid"/>
                      <a:round/>
                      <a:headEnd type="none" w="med" len="med"/>
                      <a:tailEnd type="none" w="med" len="med"/>
                    </a:lnT>
                    <a:lnB>
                      <a:noFill/>
                    </a:lnB>
                    <a:solidFill>
                      <a:srgbClr val="FFDB26"/>
                    </a:solidFill>
                  </a:tcPr>
                </a:tc>
                <a:tc>
                  <a:txBody>
                    <a:bodyPr/>
                    <a:lstStyle/>
                    <a:p>
                      <a:pPr algn="ctr" fontAlgn="b"/>
                      <a:r>
                        <a:rPr lang="hr-HR" sz="1000" b="0" i="0" u="none" strike="noStrike">
                          <a:solidFill>
                            <a:srgbClr val="000000"/>
                          </a:solidFill>
                          <a:effectLst/>
                          <a:latin typeface="Arial"/>
                          <a:cs typeface="Arial"/>
                        </a:rPr>
                        <a:t>274.6</a:t>
                      </a:r>
                    </a:p>
                  </a:txBody>
                  <a:tcPr marL="12700" marR="12700" marT="25400" marB="25400" anchor="ctr">
                    <a:lnL>
                      <a:noFill/>
                    </a:lnL>
                    <a:lnR>
                      <a:noFill/>
                    </a:lnR>
                    <a:lnT w="12700" cap="flat" cmpd="sng" algn="ctr">
                      <a:noFill/>
                      <a:prstDash val="solid"/>
                      <a:round/>
                      <a:headEnd type="none" w="med" len="med"/>
                      <a:tailEnd type="none" w="med" len="med"/>
                    </a:lnT>
                    <a:lnB>
                      <a:noFill/>
                    </a:lnB>
                  </a:tcPr>
                </a:tc>
                <a:tc>
                  <a:txBody>
                    <a:bodyPr/>
                    <a:lstStyle/>
                    <a:p>
                      <a:pPr algn="ctr" fontAlgn="b"/>
                      <a:r>
                        <a:rPr lang="hr-HR" sz="1000" b="0" i="0" u="none" strike="noStrike">
                          <a:solidFill>
                            <a:srgbClr val="000000"/>
                          </a:solidFill>
                          <a:effectLst/>
                          <a:latin typeface="Arial"/>
                          <a:cs typeface="Arial"/>
                        </a:rPr>
                        <a:t>3.641660597</a:t>
                      </a:r>
                    </a:p>
                  </a:txBody>
                  <a:tcPr marL="12700" marR="12700" marT="12700" marB="0" anchor="ctr">
                    <a:lnL>
                      <a:noFill/>
                    </a:lnL>
                    <a:lnR>
                      <a:noFill/>
                    </a:lnR>
                    <a:lnT w="12700" cap="flat" cmpd="sng" algn="ctr">
                      <a:noFill/>
                      <a:prstDash val="solid"/>
                      <a:round/>
                      <a:headEnd type="none" w="med" len="med"/>
                      <a:tailEnd type="none" w="med" len="med"/>
                    </a:lnT>
                    <a:lnB>
                      <a:noFill/>
                    </a:lnB>
                  </a:tcPr>
                </a:tc>
                <a:tc>
                  <a:txBody>
                    <a:bodyPr/>
                    <a:lstStyle/>
                    <a:p>
                      <a:pPr algn="ctr" fontAlgn="b"/>
                      <a:r>
                        <a:rPr lang="nb-NO" sz="1000" b="0" i="0" u="none" strike="noStrike">
                          <a:solidFill>
                            <a:srgbClr val="000000"/>
                          </a:solidFill>
                          <a:effectLst/>
                          <a:latin typeface="Arial"/>
                          <a:cs typeface="Arial"/>
                        </a:rPr>
                        <a:t>5.158339403</a:t>
                      </a:r>
                    </a:p>
                  </a:txBody>
                  <a:tcPr marL="12700" marR="12700" marT="12700" marB="0" anchor="ctr">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10009"/>
                  </a:ext>
                </a:extLst>
              </a:tr>
              <a:tr h="193848">
                <a:tc>
                  <a:txBody>
                    <a:bodyPr/>
                    <a:lstStyle/>
                    <a:p>
                      <a:pPr algn="ctr" rtl="0" fontAlgn="b">
                        <a:lnSpc>
                          <a:spcPct val="90000"/>
                        </a:lnSpc>
                      </a:pPr>
                      <a:r>
                        <a:rPr lang="en-US" sz="1000" b="0" i="0" u="none" strike="noStrike" dirty="0">
                          <a:solidFill>
                            <a:srgbClr val="000000"/>
                          </a:solidFill>
                          <a:effectLst/>
                          <a:latin typeface="Arial"/>
                          <a:cs typeface="Arial"/>
                        </a:rPr>
                        <a:t>10</a:t>
                      </a:r>
                    </a:p>
                  </a:txBody>
                  <a:tcPr marL="6134" marR="6134" marT="6134" marB="0" anchor="ctr">
                    <a:lnL>
                      <a:noFill/>
                    </a:lnL>
                    <a:lnR>
                      <a:noFill/>
                    </a:lnR>
                    <a:lnT w="12700" cap="flat" cmpd="sng" algn="ctr">
                      <a:noFill/>
                      <a:prstDash val="solid"/>
                      <a:round/>
                      <a:headEnd type="none" w="med" len="med"/>
                      <a:tailEnd type="none" w="med" len="med"/>
                    </a:lnT>
                    <a:lnB>
                      <a:noFill/>
                    </a:lnB>
                    <a:solidFill>
                      <a:srgbClr val="FFDB26"/>
                    </a:solidFill>
                  </a:tcPr>
                </a:tc>
                <a:tc>
                  <a:txBody>
                    <a:bodyPr/>
                    <a:lstStyle/>
                    <a:p>
                      <a:pPr algn="ctr" fontAlgn="b">
                        <a:lnSpc>
                          <a:spcPct val="90000"/>
                        </a:lnSpc>
                      </a:pPr>
                      <a:r>
                        <a:rPr lang="en-US" sz="1000" b="0" i="0" u="none" strike="noStrike" dirty="0">
                          <a:solidFill>
                            <a:srgbClr val="000000"/>
                          </a:solidFill>
                          <a:effectLst/>
                          <a:latin typeface="Arial"/>
                          <a:cs typeface="Arial"/>
                        </a:rPr>
                        <a:t>9267 23 dpi</a:t>
                      </a:r>
                      <a:endParaRPr lang="mr-IN" sz="1000" b="0" i="0" u="none" strike="noStrike" dirty="0">
                        <a:solidFill>
                          <a:srgbClr val="000000"/>
                        </a:solidFill>
                        <a:effectLst/>
                        <a:latin typeface="Arial"/>
                        <a:cs typeface="Arial"/>
                      </a:endParaRPr>
                    </a:p>
                  </a:txBody>
                  <a:tcPr marL="12700" marR="12700" marT="12700" marB="0" anchor="ctr">
                    <a:lnL>
                      <a:noFill/>
                    </a:lnL>
                    <a:lnR>
                      <a:noFill/>
                    </a:lnR>
                    <a:lnT w="12700" cap="flat" cmpd="sng" algn="ctr">
                      <a:noFill/>
                      <a:prstDash val="solid"/>
                      <a:round/>
                      <a:headEnd type="none" w="med" len="med"/>
                      <a:tailEnd type="none" w="med" len="med"/>
                    </a:lnT>
                    <a:lnB>
                      <a:noFill/>
                    </a:lnB>
                    <a:solidFill>
                      <a:srgbClr val="FFDB26"/>
                    </a:solidFill>
                  </a:tcPr>
                </a:tc>
                <a:tc>
                  <a:txBody>
                    <a:bodyPr/>
                    <a:lstStyle/>
                    <a:p>
                      <a:pPr algn="ctr" fontAlgn="b"/>
                      <a:r>
                        <a:rPr lang="hr-HR" sz="1000" b="0" i="0" u="none" strike="noStrike">
                          <a:solidFill>
                            <a:srgbClr val="000000"/>
                          </a:solidFill>
                          <a:effectLst/>
                          <a:latin typeface="Arial"/>
                          <a:cs typeface="Arial"/>
                        </a:rPr>
                        <a:t>366.4</a:t>
                      </a:r>
                    </a:p>
                  </a:txBody>
                  <a:tcPr marL="12700" marR="12700" marT="25400" marB="25400" anchor="ctr">
                    <a:lnL>
                      <a:noFill/>
                    </a:lnL>
                    <a:lnR>
                      <a:noFill/>
                    </a:lnR>
                    <a:lnT w="12700" cap="flat" cmpd="sng" algn="ctr">
                      <a:noFill/>
                      <a:prstDash val="solid"/>
                      <a:round/>
                      <a:headEnd type="none" w="med" len="med"/>
                      <a:tailEnd type="none" w="med" len="med"/>
                    </a:lnT>
                    <a:lnB>
                      <a:noFill/>
                    </a:lnB>
                  </a:tcPr>
                </a:tc>
                <a:tc>
                  <a:txBody>
                    <a:bodyPr/>
                    <a:lstStyle/>
                    <a:p>
                      <a:pPr algn="ctr" fontAlgn="b"/>
                      <a:r>
                        <a:rPr lang="hr-HR" sz="1000" b="0" i="0" u="none" strike="noStrike">
                          <a:solidFill>
                            <a:srgbClr val="000000"/>
                          </a:solidFill>
                          <a:effectLst/>
                          <a:latin typeface="Arial"/>
                          <a:cs typeface="Arial"/>
                        </a:rPr>
                        <a:t>2.729257642</a:t>
                      </a:r>
                    </a:p>
                  </a:txBody>
                  <a:tcPr marL="12700" marR="12700" marT="12700" marB="0" anchor="ctr">
                    <a:lnL>
                      <a:noFill/>
                    </a:lnL>
                    <a:lnR>
                      <a:noFill/>
                    </a:lnR>
                    <a:lnT w="12700" cap="flat" cmpd="sng" algn="ctr">
                      <a:noFill/>
                      <a:prstDash val="solid"/>
                      <a:round/>
                      <a:headEnd type="none" w="med" len="med"/>
                      <a:tailEnd type="none" w="med" len="med"/>
                    </a:lnT>
                    <a:lnB>
                      <a:noFill/>
                    </a:lnB>
                  </a:tcPr>
                </a:tc>
                <a:tc>
                  <a:txBody>
                    <a:bodyPr/>
                    <a:lstStyle/>
                    <a:p>
                      <a:pPr algn="ctr" fontAlgn="b"/>
                      <a:r>
                        <a:rPr lang="is-IS" sz="1000" b="0" i="0" u="none" strike="noStrike">
                          <a:solidFill>
                            <a:srgbClr val="000000"/>
                          </a:solidFill>
                          <a:effectLst/>
                          <a:latin typeface="Arial"/>
                          <a:cs typeface="Arial"/>
                        </a:rPr>
                        <a:t>6.070742358</a:t>
                      </a:r>
                    </a:p>
                  </a:txBody>
                  <a:tcPr marL="12700" marR="12700" marT="12700" marB="0" anchor="ctr">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10010"/>
                  </a:ext>
                </a:extLst>
              </a:tr>
              <a:tr h="193848">
                <a:tc>
                  <a:txBody>
                    <a:bodyPr/>
                    <a:lstStyle/>
                    <a:p>
                      <a:pPr algn="ctr" rtl="0" fontAlgn="b">
                        <a:lnSpc>
                          <a:spcPct val="90000"/>
                        </a:lnSpc>
                      </a:pPr>
                      <a:r>
                        <a:rPr lang="is-IS" sz="1000" b="0" i="0" u="none" strike="noStrike" dirty="0">
                          <a:solidFill>
                            <a:srgbClr val="000000"/>
                          </a:solidFill>
                          <a:effectLst/>
                          <a:latin typeface="Arial"/>
                          <a:cs typeface="Arial"/>
                        </a:rPr>
                        <a:t>11</a:t>
                      </a:r>
                    </a:p>
                  </a:txBody>
                  <a:tcPr marL="6134" marR="6134" marT="6134" marB="0" anchor="ctr">
                    <a:lnL>
                      <a:noFill/>
                    </a:lnL>
                    <a:lnR>
                      <a:noFill/>
                    </a:lnR>
                    <a:lnT>
                      <a:noFill/>
                    </a:lnT>
                    <a:lnB>
                      <a:noFill/>
                    </a:lnB>
                    <a:solidFill>
                      <a:srgbClr val="FFDB26"/>
                    </a:solidFill>
                  </a:tcPr>
                </a:tc>
                <a:tc>
                  <a:txBody>
                    <a:bodyPr/>
                    <a:lstStyle/>
                    <a:p>
                      <a:pPr algn="ctr" fontAlgn="b">
                        <a:lnSpc>
                          <a:spcPct val="90000"/>
                        </a:lnSpc>
                      </a:pPr>
                      <a:r>
                        <a:rPr lang="en-US" sz="1000" b="0" i="0" u="none" strike="noStrike" dirty="0">
                          <a:solidFill>
                            <a:srgbClr val="000000"/>
                          </a:solidFill>
                          <a:effectLst/>
                          <a:latin typeface="Arial"/>
                          <a:cs typeface="Arial"/>
                        </a:rPr>
                        <a:t>9435 </a:t>
                      </a:r>
                      <a:r>
                        <a:rPr lang="en-US" sz="1000" b="0" i="0" u="none" strike="noStrike" dirty="0" err="1">
                          <a:solidFill>
                            <a:srgbClr val="000000"/>
                          </a:solidFill>
                          <a:effectLst/>
                          <a:latin typeface="Arial"/>
                          <a:cs typeface="Arial"/>
                        </a:rPr>
                        <a:t>neg</a:t>
                      </a:r>
                      <a:endParaRPr lang="mr-IN" sz="1000" b="0" i="0" u="none" strike="noStrike" dirty="0">
                        <a:solidFill>
                          <a:srgbClr val="000000"/>
                        </a:solidFill>
                        <a:effectLst/>
                        <a:latin typeface="Arial"/>
                        <a:cs typeface="Arial"/>
                      </a:endParaRPr>
                    </a:p>
                  </a:txBody>
                  <a:tcPr marL="12700" marR="12700" marT="12700" marB="0" anchor="ctr">
                    <a:lnL>
                      <a:noFill/>
                    </a:lnL>
                    <a:lnR>
                      <a:noFill/>
                    </a:lnR>
                    <a:lnT>
                      <a:noFill/>
                    </a:lnT>
                    <a:lnB>
                      <a:noFill/>
                    </a:lnB>
                    <a:solidFill>
                      <a:srgbClr val="FFDB26"/>
                    </a:solidFill>
                  </a:tcPr>
                </a:tc>
                <a:tc>
                  <a:txBody>
                    <a:bodyPr/>
                    <a:lstStyle/>
                    <a:p>
                      <a:pPr algn="ctr" fontAlgn="b"/>
                      <a:r>
                        <a:rPr lang="nb-NO" sz="1000" b="0" i="0" u="none" strike="noStrike">
                          <a:solidFill>
                            <a:srgbClr val="000000"/>
                          </a:solidFill>
                          <a:effectLst/>
                          <a:latin typeface="Arial"/>
                          <a:cs typeface="Arial"/>
                        </a:rPr>
                        <a:t>291.4</a:t>
                      </a:r>
                    </a:p>
                  </a:txBody>
                  <a:tcPr marL="12700" marR="12700" marT="25400" marB="25400" anchor="ctr">
                    <a:lnL>
                      <a:noFill/>
                    </a:lnL>
                    <a:lnR>
                      <a:noFill/>
                    </a:lnR>
                    <a:lnT>
                      <a:noFill/>
                    </a:lnT>
                    <a:lnB>
                      <a:noFill/>
                    </a:lnB>
                  </a:tcPr>
                </a:tc>
                <a:tc>
                  <a:txBody>
                    <a:bodyPr/>
                    <a:lstStyle/>
                    <a:p>
                      <a:pPr algn="ctr" fontAlgn="b"/>
                      <a:r>
                        <a:rPr lang="hr-HR" sz="1000" b="0" i="0" u="none" strike="noStrike">
                          <a:solidFill>
                            <a:srgbClr val="000000"/>
                          </a:solidFill>
                          <a:effectLst/>
                          <a:latin typeface="Arial"/>
                          <a:cs typeface="Arial"/>
                        </a:rPr>
                        <a:t>3.431708991</a:t>
                      </a:r>
                    </a:p>
                  </a:txBody>
                  <a:tcPr marL="12700" marR="12700" marT="12700" marB="0" anchor="ctr">
                    <a:lnL>
                      <a:noFill/>
                    </a:lnL>
                    <a:lnR>
                      <a:noFill/>
                    </a:lnR>
                    <a:lnT>
                      <a:noFill/>
                    </a:lnT>
                    <a:lnB>
                      <a:noFill/>
                    </a:lnB>
                  </a:tcPr>
                </a:tc>
                <a:tc>
                  <a:txBody>
                    <a:bodyPr/>
                    <a:lstStyle/>
                    <a:p>
                      <a:pPr algn="ctr" fontAlgn="b"/>
                      <a:r>
                        <a:rPr lang="is-IS" sz="1000" b="0" i="0" u="none" strike="noStrike">
                          <a:solidFill>
                            <a:srgbClr val="000000"/>
                          </a:solidFill>
                          <a:effectLst/>
                          <a:latin typeface="Arial"/>
                          <a:cs typeface="Arial"/>
                        </a:rPr>
                        <a:t>5.368291009</a:t>
                      </a:r>
                    </a:p>
                  </a:txBody>
                  <a:tcPr marL="12700" marR="12700" marT="12700" marB="0" anchor="ctr">
                    <a:lnL>
                      <a:noFill/>
                    </a:lnL>
                    <a:lnR>
                      <a:noFill/>
                    </a:lnR>
                    <a:lnT>
                      <a:noFill/>
                    </a:lnT>
                    <a:lnB>
                      <a:noFill/>
                    </a:lnB>
                  </a:tcPr>
                </a:tc>
                <a:extLst>
                  <a:ext uri="{0D108BD9-81ED-4DB2-BD59-A6C34878D82A}">
                    <a16:rowId xmlns:a16="http://schemas.microsoft.com/office/drawing/2014/main" val="10011"/>
                  </a:ext>
                </a:extLst>
              </a:tr>
              <a:tr h="193848">
                <a:tc>
                  <a:txBody>
                    <a:bodyPr/>
                    <a:lstStyle/>
                    <a:p>
                      <a:pPr algn="ctr" rtl="0" fontAlgn="b">
                        <a:lnSpc>
                          <a:spcPct val="90000"/>
                        </a:lnSpc>
                      </a:pPr>
                      <a:r>
                        <a:rPr lang="en-US" sz="1000" b="0" i="0" u="none" strike="noStrike" dirty="0">
                          <a:solidFill>
                            <a:srgbClr val="000000"/>
                          </a:solidFill>
                          <a:effectLst/>
                          <a:latin typeface="Arial"/>
                          <a:cs typeface="Arial"/>
                        </a:rPr>
                        <a:t>12</a:t>
                      </a:r>
                    </a:p>
                  </a:txBody>
                  <a:tcPr marL="6134" marR="6134" marT="6134" marB="0" anchor="ctr">
                    <a:lnL>
                      <a:noFill/>
                    </a:lnL>
                    <a:lnR>
                      <a:noFill/>
                    </a:lnR>
                    <a:lnT>
                      <a:noFill/>
                    </a:lnT>
                    <a:lnB>
                      <a:noFill/>
                    </a:lnB>
                    <a:solidFill>
                      <a:srgbClr val="FFDB26"/>
                    </a:solidFill>
                  </a:tcPr>
                </a:tc>
                <a:tc>
                  <a:txBody>
                    <a:bodyPr/>
                    <a:lstStyle/>
                    <a:p>
                      <a:pPr algn="ctr" fontAlgn="b">
                        <a:lnSpc>
                          <a:spcPct val="90000"/>
                        </a:lnSpc>
                      </a:pPr>
                      <a:r>
                        <a:rPr lang="en-US" sz="1000" b="0" i="0" u="none" strike="noStrike" dirty="0">
                          <a:solidFill>
                            <a:srgbClr val="000000"/>
                          </a:solidFill>
                          <a:effectLst/>
                          <a:latin typeface="Arial"/>
                          <a:cs typeface="Arial"/>
                        </a:rPr>
                        <a:t>9435 23 dpi</a:t>
                      </a:r>
                      <a:endParaRPr lang="mr-IN" sz="1000" b="0" i="0" u="none" strike="noStrike" dirty="0">
                        <a:solidFill>
                          <a:srgbClr val="000000"/>
                        </a:solidFill>
                        <a:effectLst/>
                        <a:latin typeface="Arial"/>
                        <a:cs typeface="Arial"/>
                      </a:endParaRPr>
                    </a:p>
                  </a:txBody>
                  <a:tcPr marL="12700" marR="12700" marT="12700" marB="0" anchor="ctr">
                    <a:lnL>
                      <a:noFill/>
                    </a:lnL>
                    <a:lnR>
                      <a:noFill/>
                    </a:lnR>
                    <a:lnT>
                      <a:noFill/>
                    </a:lnT>
                    <a:lnB>
                      <a:noFill/>
                    </a:lnB>
                    <a:solidFill>
                      <a:srgbClr val="FFDB26"/>
                    </a:solidFill>
                  </a:tcPr>
                </a:tc>
                <a:tc>
                  <a:txBody>
                    <a:bodyPr/>
                    <a:lstStyle/>
                    <a:p>
                      <a:pPr algn="ctr" fontAlgn="b"/>
                      <a:r>
                        <a:rPr lang="hr-HR" sz="1000" b="0" i="0" u="none" strike="noStrike">
                          <a:solidFill>
                            <a:srgbClr val="000000"/>
                          </a:solidFill>
                          <a:effectLst/>
                          <a:latin typeface="Arial"/>
                          <a:cs typeface="Arial"/>
                        </a:rPr>
                        <a:t>312.4</a:t>
                      </a:r>
                    </a:p>
                  </a:txBody>
                  <a:tcPr marL="12700" marR="12700" marT="25400" marB="25400" anchor="ctr">
                    <a:lnL>
                      <a:noFill/>
                    </a:lnL>
                    <a:lnR>
                      <a:noFill/>
                    </a:lnR>
                    <a:lnT>
                      <a:noFill/>
                    </a:lnT>
                    <a:lnB>
                      <a:noFill/>
                    </a:lnB>
                  </a:tcPr>
                </a:tc>
                <a:tc>
                  <a:txBody>
                    <a:bodyPr/>
                    <a:lstStyle/>
                    <a:p>
                      <a:pPr algn="ctr" fontAlgn="b"/>
                      <a:r>
                        <a:rPr lang="fi-FI" sz="1000" b="0" i="0" u="none" strike="noStrike">
                          <a:solidFill>
                            <a:srgbClr val="000000"/>
                          </a:solidFill>
                          <a:effectLst/>
                          <a:latin typeface="Arial"/>
                          <a:cs typeface="Arial"/>
                        </a:rPr>
                        <a:t>3.201024328</a:t>
                      </a:r>
                    </a:p>
                  </a:txBody>
                  <a:tcPr marL="12700" marR="12700" marT="12700" marB="0" anchor="ctr">
                    <a:lnL>
                      <a:noFill/>
                    </a:lnL>
                    <a:lnR>
                      <a:noFill/>
                    </a:lnR>
                    <a:lnT>
                      <a:noFill/>
                    </a:lnT>
                    <a:lnB>
                      <a:noFill/>
                    </a:lnB>
                  </a:tcPr>
                </a:tc>
                <a:tc>
                  <a:txBody>
                    <a:bodyPr/>
                    <a:lstStyle/>
                    <a:p>
                      <a:pPr algn="ctr" fontAlgn="b"/>
                      <a:r>
                        <a:rPr lang="cs-CZ" sz="1000" b="0" i="0" u="none" strike="noStrike">
                          <a:solidFill>
                            <a:srgbClr val="000000"/>
                          </a:solidFill>
                          <a:effectLst/>
                          <a:latin typeface="Arial"/>
                          <a:cs typeface="Arial"/>
                        </a:rPr>
                        <a:t>5.598975672</a:t>
                      </a:r>
                    </a:p>
                  </a:txBody>
                  <a:tcPr marL="12700" marR="12700" marT="12700" marB="0" anchor="ctr">
                    <a:lnL>
                      <a:noFill/>
                    </a:lnL>
                    <a:lnR>
                      <a:noFill/>
                    </a:lnR>
                    <a:lnT>
                      <a:noFill/>
                    </a:lnT>
                    <a:lnB>
                      <a:noFill/>
                    </a:lnB>
                  </a:tcPr>
                </a:tc>
                <a:extLst>
                  <a:ext uri="{0D108BD9-81ED-4DB2-BD59-A6C34878D82A}">
                    <a16:rowId xmlns:a16="http://schemas.microsoft.com/office/drawing/2014/main" val="10012"/>
                  </a:ext>
                </a:extLst>
              </a:tr>
              <a:tr h="193848">
                <a:tc>
                  <a:txBody>
                    <a:bodyPr/>
                    <a:lstStyle/>
                    <a:p>
                      <a:pPr algn="ctr" rtl="0" fontAlgn="b">
                        <a:lnSpc>
                          <a:spcPct val="90000"/>
                        </a:lnSpc>
                      </a:pPr>
                      <a:r>
                        <a:rPr lang="en-US" sz="1000" b="0" i="0" u="none" strike="noStrike" dirty="0">
                          <a:solidFill>
                            <a:srgbClr val="000000"/>
                          </a:solidFill>
                          <a:effectLst/>
                          <a:latin typeface="Arial"/>
                          <a:cs typeface="Arial"/>
                        </a:rPr>
                        <a:t>13</a:t>
                      </a:r>
                    </a:p>
                  </a:txBody>
                  <a:tcPr marL="6134" marR="6134" marT="6134" marB="0" anchor="ctr">
                    <a:lnL>
                      <a:noFill/>
                    </a:lnL>
                    <a:lnR>
                      <a:noFill/>
                    </a:lnR>
                    <a:lnT>
                      <a:noFill/>
                    </a:lnT>
                    <a:lnB>
                      <a:noFill/>
                    </a:lnB>
                    <a:solidFill>
                      <a:srgbClr val="FFDB26"/>
                    </a:solidFill>
                  </a:tcPr>
                </a:tc>
                <a:tc>
                  <a:txBody>
                    <a:bodyPr/>
                    <a:lstStyle/>
                    <a:p>
                      <a:pPr algn="ctr" fontAlgn="b">
                        <a:lnSpc>
                          <a:spcPct val="90000"/>
                        </a:lnSpc>
                      </a:pPr>
                      <a:r>
                        <a:rPr lang="en-US" sz="1000" b="0" i="0" u="none" strike="noStrike" dirty="0">
                          <a:solidFill>
                            <a:srgbClr val="000000"/>
                          </a:solidFill>
                          <a:effectLst/>
                          <a:latin typeface="Arial"/>
                          <a:cs typeface="Arial"/>
                        </a:rPr>
                        <a:t>9437 </a:t>
                      </a:r>
                      <a:r>
                        <a:rPr lang="en-US" sz="1000" b="0" i="0" u="none" strike="noStrike" dirty="0" err="1">
                          <a:solidFill>
                            <a:srgbClr val="000000"/>
                          </a:solidFill>
                          <a:effectLst/>
                          <a:latin typeface="Arial"/>
                          <a:cs typeface="Arial"/>
                        </a:rPr>
                        <a:t>neg</a:t>
                      </a:r>
                      <a:endParaRPr lang="mr-IN" sz="1000" b="0" i="0" u="none" strike="noStrike" dirty="0">
                        <a:solidFill>
                          <a:srgbClr val="000000"/>
                        </a:solidFill>
                        <a:effectLst/>
                        <a:latin typeface="Arial"/>
                        <a:cs typeface="Arial"/>
                      </a:endParaRPr>
                    </a:p>
                  </a:txBody>
                  <a:tcPr marL="12700" marR="12700" marT="12700" marB="0" anchor="ctr">
                    <a:lnL>
                      <a:noFill/>
                    </a:lnL>
                    <a:lnR>
                      <a:noFill/>
                    </a:lnR>
                    <a:lnT>
                      <a:noFill/>
                    </a:lnT>
                    <a:lnB>
                      <a:noFill/>
                    </a:lnB>
                    <a:solidFill>
                      <a:srgbClr val="FFDB26"/>
                    </a:solidFill>
                  </a:tcPr>
                </a:tc>
                <a:tc>
                  <a:txBody>
                    <a:bodyPr/>
                    <a:lstStyle/>
                    <a:p>
                      <a:pPr algn="ctr" fontAlgn="b"/>
                      <a:r>
                        <a:rPr lang="nb-NO" sz="1000" b="0" i="0" u="none" strike="noStrike">
                          <a:solidFill>
                            <a:srgbClr val="000000"/>
                          </a:solidFill>
                          <a:effectLst/>
                          <a:latin typeface="Arial"/>
                          <a:cs typeface="Arial"/>
                        </a:rPr>
                        <a:t>301.1</a:t>
                      </a:r>
                    </a:p>
                  </a:txBody>
                  <a:tcPr marL="12700" marR="12700" marT="25400" marB="25400" anchor="ctr">
                    <a:lnL>
                      <a:noFill/>
                    </a:lnL>
                    <a:lnR>
                      <a:noFill/>
                    </a:lnR>
                    <a:lnT>
                      <a:noFill/>
                    </a:lnT>
                    <a:lnB>
                      <a:noFill/>
                    </a:lnB>
                  </a:tcPr>
                </a:tc>
                <a:tc>
                  <a:txBody>
                    <a:bodyPr/>
                    <a:lstStyle/>
                    <a:p>
                      <a:pPr algn="ctr" fontAlgn="b"/>
                      <a:r>
                        <a:rPr lang="hr-HR" sz="1000" b="0" i="0" u="none" strike="noStrike">
                          <a:solidFill>
                            <a:srgbClr val="000000"/>
                          </a:solidFill>
                          <a:effectLst/>
                          <a:latin typeface="Arial"/>
                          <a:cs typeface="Arial"/>
                        </a:rPr>
                        <a:t>3.321155762</a:t>
                      </a:r>
                    </a:p>
                  </a:txBody>
                  <a:tcPr marL="12700" marR="12700" marT="12700" marB="0" anchor="ctr">
                    <a:lnL>
                      <a:noFill/>
                    </a:lnL>
                    <a:lnR>
                      <a:noFill/>
                    </a:lnR>
                    <a:lnT>
                      <a:noFill/>
                    </a:lnT>
                    <a:lnB>
                      <a:noFill/>
                    </a:lnB>
                  </a:tcPr>
                </a:tc>
                <a:tc>
                  <a:txBody>
                    <a:bodyPr/>
                    <a:lstStyle/>
                    <a:p>
                      <a:pPr algn="ctr" fontAlgn="b"/>
                      <a:r>
                        <a:rPr lang="is-IS" sz="1000" b="0" i="0" u="none" strike="noStrike">
                          <a:solidFill>
                            <a:srgbClr val="000000"/>
                          </a:solidFill>
                          <a:effectLst/>
                          <a:latin typeface="Arial"/>
                          <a:cs typeface="Arial"/>
                        </a:rPr>
                        <a:t>5.478844238</a:t>
                      </a:r>
                    </a:p>
                  </a:txBody>
                  <a:tcPr marL="12700" marR="12700" marT="12700" marB="0" anchor="ctr">
                    <a:lnL>
                      <a:noFill/>
                    </a:lnL>
                    <a:lnR>
                      <a:noFill/>
                    </a:lnR>
                    <a:lnT>
                      <a:noFill/>
                    </a:lnT>
                    <a:lnB>
                      <a:noFill/>
                    </a:lnB>
                  </a:tcPr>
                </a:tc>
                <a:extLst>
                  <a:ext uri="{0D108BD9-81ED-4DB2-BD59-A6C34878D82A}">
                    <a16:rowId xmlns:a16="http://schemas.microsoft.com/office/drawing/2014/main" val="10013"/>
                  </a:ext>
                </a:extLst>
              </a:tr>
              <a:tr h="193848">
                <a:tc>
                  <a:txBody>
                    <a:bodyPr/>
                    <a:lstStyle/>
                    <a:p>
                      <a:pPr algn="ctr" rtl="0" fontAlgn="b">
                        <a:lnSpc>
                          <a:spcPct val="90000"/>
                        </a:lnSpc>
                      </a:pPr>
                      <a:r>
                        <a:rPr lang="en-US" sz="1000" b="0" i="0" u="none" strike="noStrike" dirty="0">
                          <a:solidFill>
                            <a:srgbClr val="000000"/>
                          </a:solidFill>
                          <a:effectLst/>
                          <a:latin typeface="Arial"/>
                          <a:cs typeface="Arial"/>
                        </a:rPr>
                        <a:t>14</a:t>
                      </a:r>
                    </a:p>
                  </a:txBody>
                  <a:tcPr marL="6134" marR="6134" marT="6134" marB="0" anchor="ctr">
                    <a:lnL>
                      <a:noFill/>
                    </a:lnL>
                    <a:lnR>
                      <a:noFill/>
                    </a:lnR>
                    <a:lnT>
                      <a:noFill/>
                    </a:lnT>
                    <a:lnB>
                      <a:noFill/>
                    </a:lnB>
                    <a:solidFill>
                      <a:srgbClr val="FFDB26"/>
                    </a:solidFill>
                  </a:tcPr>
                </a:tc>
                <a:tc>
                  <a:txBody>
                    <a:bodyPr/>
                    <a:lstStyle/>
                    <a:p>
                      <a:pPr algn="ctr" fontAlgn="b">
                        <a:lnSpc>
                          <a:spcPct val="90000"/>
                        </a:lnSpc>
                      </a:pPr>
                      <a:r>
                        <a:rPr lang="en-US" sz="1000" b="0" i="0" u="none" strike="noStrike" dirty="0">
                          <a:solidFill>
                            <a:srgbClr val="000000"/>
                          </a:solidFill>
                          <a:effectLst/>
                          <a:latin typeface="Arial"/>
                          <a:cs typeface="Arial"/>
                        </a:rPr>
                        <a:t>9437 23 dpi</a:t>
                      </a:r>
                      <a:endParaRPr lang="mr-IN" sz="1000" b="0" i="0" u="none" strike="noStrike" dirty="0">
                        <a:solidFill>
                          <a:srgbClr val="000000"/>
                        </a:solidFill>
                        <a:effectLst/>
                        <a:latin typeface="Arial"/>
                        <a:cs typeface="Arial"/>
                      </a:endParaRPr>
                    </a:p>
                  </a:txBody>
                  <a:tcPr marL="12700" marR="12700" marT="12700" marB="0" anchor="ctr">
                    <a:lnL>
                      <a:noFill/>
                    </a:lnL>
                    <a:lnR>
                      <a:noFill/>
                    </a:lnR>
                    <a:lnT>
                      <a:noFill/>
                    </a:lnT>
                    <a:lnB>
                      <a:noFill/>
                    </a:lnB>
                    <a:solidFill>
                      <a:srgbClr val="FFDB26"/>
                    </a:solidFill>
                  </a:tcPr>
                </a:tc>
                <a:tc>
                  <a:txBody>
                    <a:bodyPr/>
                    <a:lstStyle/>
                    <a:p>
                      <a:pPr algn="ctr" fontAlgn="b"/>
                      <a:r>
                        <a:rPr lang="nb-NO" sz="1000" b="0" i="0" u="none" strike="noStrike">
                          <a:solidFill>
                            <a:srgbClr val="000000"/>
                          </a:solidFill>
                          <a:effectLst/>
                          <a:latin typeface="Arial"/>
                          <a:cs typeface="Arial"/>
                        </a:rPr>
                        <a:t>347.4</a:t>
                      </a:r>
                    </a:p>
                  </a:txBody>
                  <a:tcPr marL="12700" marR="12700" marT="25400" marB="25400" anchor="ctr">
                    <a:lnL>
                      <a:noFill/>
                    </a:lnL>
                    <a:lnR>
                      <a:noFill/>
                    </a:lnR>
                    <a:lnT>
                      <a:noFill/>
                    </a:lnT>
                    <a:lnB>
                      <a:noFill/>
                    </a:lnB>
                  </a:tcPr>
                </a:tc>
                <a:tc>
                  <a:txBody>
                    <a:bodyPr/>
                    <a:lstStyle/>
                    <a:p>
                      <a:pPr algn="ctr" fontAlgn="b"/>
                      <a:r>
                        <a:rPr lang="is-IS" sz="1000" b="0" i="0" u="none" strike="noStrike">
                          <a:solidFill>
                            <a:srgbClr val="000000"/>
                          </a:solidFill>
                          <a:effectLst/>
                          <a:latin typeface="Arial"/>
                          <a:cs typeface="Arial"/>
                        </a:rPr>
                        <a:t>2.878526195</a:t>
                      </a:r>
                    </a:p>
                  </a:txBody>
                  <a:tcPr marL="12700" marR="12700" marT="12700" marB="0" anchor="ctr">
                    <a:lnL>
                      <a:noFill/>
                    </a:lnL>
                    <a:lnR>
                      <a:noFill/>
                    </a:lnR>
                    <a:lnT>
                      <a:noFill/>
                    </a:lnT>
                    <a:lnB>
                      <a:noFill/>
                    </a:lnB>
                  </a:tcPr>
                </a:tc>
                <a:tc>
                  <a:txBody>
                    <a:bodyPr/>
                    <a:lstStyle/>
                    <a:p>
                      <a:pPr algn="ctr" fontAlgn="b"/>
                      <a:r>
                        <a:rPr lang="is-IS" sz="1000" b="0" i="0" u="none" strike="noStrike">
                          <a:solidFill>
                            <a:srgbClr val="000000"/>
                          </a:solidFill>
                          <a:effectLst/>
                          <a:latin typeface="Arial"/>
                          <a:cs typeface="Arial"/>
                        </a:rPr>
                        <a:t>5.921473805</a:t>
                      </a:r>
                    </a:p>
                  </a:txBody>
                  <a:tcPr marL="12700" marR="12700" marT="12700" marB="0" anchor="ctr">
                    <a:lnL>
                      <a:noFill/>
                    </a:lnL>
                    <a:lnR>
                      <a:noFill/>
                    </a:lnR>
                    <a:lnT>
                      <a:noFill/>
                    </a:lnT>
                    <a:lnB>
                      <a:noFill/>
                    </a:lnB>
                  </a:tcPr>
                </a:tc>
                <a:extLst>
                  <a:ext uri="{0D108BD9-81ED-4DB2-BD59-A6C34878D82A}">
                    <a16:rowId xmlns:a16="http://schemas.microsoft.com/office/drawing/2014/main" val="10014"/>
                  </a:ext>
                </a:extLst>
              </a:tr>
              <a:tr h="193848">
                <a:tc>
                  <a:txBody>
                    <a:bodyPr/>
                    <a:lstStyle/>
                    <a:p>
                      <a:pPr algn="ctr" rtl="0" fontAlgn="b">
                        <a:lnSpc>
                          <a:spcPct val="90000"/>
                        </a:lnSpc>
                      </a:pPr>
                      <a:r>
                        <a:rPr lang="en-US" sz="1000" b="0" i="0" u="none" strike="noStrike" dirty="0">
                          <a:solidFill>
                            <a:srgbClr val="000000"/>
                          </a:solidFill>
                          <a:effectLst/>
                          <a:latin typeface="Arial"/>
                          <a:cs typeface="Arial"/>
                        </a:rPr>
                        <a:t>15</a:t>
                      </a:r>
                    </a:p>
                  </a:txBody>
                  <a:tcPr marL="6134" marR="6134" marT="6134" marB="0" anchor="ctr">
                    <a:lnL>
                      <a:noFill/>
                    </a:lnL>
                    <a:lnR>
                      <a:noFill/>
                    </a:lnR>
                    <a:lnT>
                      <a:noFill/>
                    </a:lnT>
                    <a:lnB>
                      <a:noFill/>
                    </a:lnB>
                    <a:solidFill>
                      <a:srgbClr val="FFDB26"/>
                    </a:solidFill>
                  </a:tcPr>
                </a:tc>
                <a:tc>
                  <a:txBody>
                    <a:bodyPr/>
                    <a:lstStyle/>
                    <a:p>
                      <a:pPr algn="ctr" fontAlgn="b">
                        <a:lnSpc>
                          <a:spcPct val="90000"/>
                        </a:lnSpc>
                      </a:pPr>
                      <a:r>
                        <a:rPr lang="en-US" sz="1000" b="0" i="0" u="none" strike="noStrike" dirty="0">
                          <a:solidFill>
                            <a:srgbClr val="000000"/>
                          </a:solidFill>
                          <a:effectLst/>
                          <a:latin typeface="Arial"/>
                          <a:cs typeface="Arial"/>
                        </a:rPr>
                        <a:t>Perth WHO</a:t>
                      </a:r>
                      <a:r>
                        <a:rPr lang="en-US" sz="1000" b="0" i="0" u="none" strike="noStrike" baseline="0" dirty="0">
                          <a:solidFill>
                            <a:srgbClr val="000000"/>
                          </a:solidFill>
                          <a:effectLst/>
                          <a:latin typeface="Arial"/>
                          <a:cs typeface="Arial"/>
                        </a:rPr>
                        <a:t> CC</a:t>
                      </a:r>
                      <a:endParaRPr lang="mr-IN" sz="1000" b="0" i="0" u="none" strike="noStrike" dirty="0">
                        <a:solidFill>
                          <a:srgbClr val="000000"/>
                        </a:solidFill>
                        <a:effectLst/>
                        <a:latin typeface="Arial"/>
                        <a:cs typeface="Arial"/>
                      </a:endParaRPr>
                    </a:p>
                  </a:txBody>
                  <a:tcPr marL="12700" marR="12700" marT="12700" marB="0" anchor="ctr">
                    <a:lnL>
                      <a:noFill/>
                    </a:lnL>
                    <a:lnR>
                      <a:noFill/>
                    </a:lnR>
                    <a:lnT>
                      <a:noFill/>
                    </a:lnT>
                    <a:lnB>
                      <a:noFill/>
                    </a:lnB>
                    <a:solidFill>
                      <a:srgbClr val="FFDB26"/>
                    </a:solidFill>
                  </a:tcPr>
                </a:tc>
                <a:tc>
                  <a:txBody>
                    <a:bodyPr/>
                    <a:lstStyle/>
                    <a:p>
                      <a:pPr algn="ctr" fontAlgn="b"/>
                      <a:r>
                        <a:rPr lang="nb-NO" sz="1000" b="0" i="0" u="none" strike="noStrike">
                          <a:solidFill>
                            <a:srgbClr val="000000"/>
                          </a:solidFill>
                          <a:effectLst/>
                          <a:latin typeface="Arial"/>
                          <a:cs typeface="Arial"/>
                        </a:rPr>
                        <a:t>457.8</a:t>
                      </a:r>
                    </a:p>
                  </a:txBody>
                  <a:tcPr marL="12700" marR="12700" marT="25400" marB="25400" anchor="ctr">
                    <a:lnL>
                      <a:noFill/>
                    </a:lnL>
                    <a:lnR>
                      <a:noFill/>
                    </a:lnR>
                    <a:lnT>
                      <a:noFill/>
                    </a:lnT>
                    <a:lnB>
                      <a:noFill/>
                    </a:lnB>
                  </a:tcPr>
                </a:tc>
                <a:tc>
                  <a:txBody>
                    <a:bodyPr/>
                    <a:lstStyle/>
                    <a:p>
                      <a:pPr algn="ctr" fontAlgn="b"/>
                      <a:r>
                        <a:rPr lang="is-IS" sz="1000" b="0" i="0" u="none" strike="noStrike">
                          <a:solidFill>
                            <a:srgbClr val="000000"/>
                          </a:solidFill>
                          <a:effectLst/>
                          <a:latin typeface="Arial"/>
                          <a:cs typeface="Arial"/>
                        </a:rPr>
                        <a:t>2.184359983</a:t>
                      </a:r>
                    </a:p>
                  </a:txBody>
                  <a:tcPr marL="12700" marR="12700" marT="12700" marB="0" anchor="ctr">
                    <a:lnL>
                      <a:noFill/>
                    </a:lnL>
                    <a:lnR>
                      <a:noFill/>
                    </a:lnR>
                    <a:lnT>
                      <a:noFill/>
                    </a:lnT>
                    <a:lnB>
                      <a:noFill/>
                    </a:lnB>
                  </a:tcPr>
                </a:tc>
                <a:tc>
                  <a:txBody>
                    <a:bodyPr/>
                    <a:lstStyle/>
                    <a:p>
                      <a:pPr algn="ctr" fontAlgn="b"/>
                      <a:r>
                        <a:rPr lang="hr-HR" sz="1000" b="0" i="0" u="none" strike="noStrike">
                          <a:solidFill>
                            <a:srgbClr val="000000"/>
                          </a:solidFill>
                          <a:effectLst/>
                          <a:latin typeface="Arial"/>
                          <a:cs typeface="Arial"/>
                        </a:rPr>
                        <a:t>6.615640017</a:t>
                      </a:r>
                    </a:p>
                  </a:txBody>
                  <a:tcPr marL="12700" marR="12700" marT="12700" marB="0" anchor="ctr">
                    <a:lnL>
                      <a:noFill/>
                    </a:lnL>
                    <a:lnR>
                      <a:noFill/>
                    </a:lnR>
                    <a:lnT>
                      <a:noFill/>
                    </a:lnT>
                    <a:lnB>
                      <a:noFill/>
                    </a:lnB>
                  </a:tcPr>
                </a:tc>
                <a:extLst>
                  <a:ext uri="{0D108BD9-81ED-4DB2-BD59-A6C34878D82A}">
                    <a16:rowId xmlns:a16="http://schemas.microsoft.com/office/drawing/2014/main" val="10015"/>
                  </a:ext>
                </a:extLst>
              </a:tr>
              <a:tr h="193848">
                <a:tc>
                  <a:txBody>
                    <a:bodyPr/>
                    <a:lstStyle/>
                    <a:p>
                      <a:pPr algn="ctr" rtl="0" fontAlgn="b">
                        <a:lnSpc>
                          <a:spcPct val="90000"/>
                        </a:lnSpc>
                      </a:pPr>
                      <a:r>
                        <a:rPr lang="en-US" sz="1000" b="0" i="0" u="none" strike="noStrike" dirty="0">
                          <a:solidFill>
                            <a:srgbClr val="000000"/>
                          </a:solidFill>
                          <a:effectLst/>
                          <a:latin typeface="Arial"/>
                          <a:cs typeface="Arial"/>
                        </a:rPr>
                        <a:t>16</a:t>
                      </a:r>
                    </a:p>
                  </a:txBody>
                  <a:tcPr marL="6134" marR="6134" marT="6134" marB="0" anchor="ctr">
                    <a:lnL>
                      <a:noFill/>
                    </a:lnL>
                    <a:lnR>
                      <a:noFill/>
                    </a:lnR>
                    <a:lnT>
                      <a:noFill/>
                    </a:lnT>
                    <a:lnB>
                      <a:noFill/>
                    </a:lnB>
                    <a:solidFill>
                      <a:srgbClr val="A2DBFF"/>
                    </a:solidFill>
                  </a:tcPr>
                </a:tc>
                <a:tc>
                  <a:txBody>
                    <a:bodyPr/>
                    <a:lstStyle/>
                    <a:p>
                      <a:pPr marL="0" marR="0" indent="0" algn="ctr" defTabSz="457200" rtl="0" eaLnBrk="1" fontAlgn="b" latinLnBrk="0" hangingPunct="1">
                        <a:lnSpc>
                          <a:spcPct val="90000"/>
                        </a:lnSpc>
                        <a:spcBef>
                          <a:spcPts val="0"/>
                        </a:spcBef>
                        <a:spcAft>
                          <a:spcPts val="0"/>
                        </a:spcAft>
                        <a:buClrTx/>
                        <a:buSzTx/>
                        <a:buFontTx/>
                        <a:buNone/>
                        <a:tabLst/>
                        <a:defRPr/>
                      </a:pPr>
                      <a:r>
                        <a:rPr lang="en-US" sz="1000" b="0" i="0" u="none" strike="noStrike" dirty="0">
                          <a:solidFill>
                            <a:srgbClr val="000000"/>
                          </a:solidFill>
                          <a:effectLst/>
                          <a:latin typeface="Arial"/>
                          <a:cs typeface="Arial"/>
                        </a:rPr>
                        <a:t>5A01</a:t>
                      </a:r>
                      <a:endParaRPr lang="mr-IN" sz="1000" b="0" i="0" u="none" strike="noStrike" dirty="0">
                        <a:solidFill>
                          <a:srgbClr val="000000"/>
                        </a:solidFill>
                        <a:effectLst/>
                        <a:latin typeface="Arial"/>
                        <a:cs typeface="Arial"/>
                      </a:endParaRPr>
                    </a:p>
                  </a:txBody>
                  <a:tcPr marL="12700" marR="12700" marT="12700" marB="0" anchor="ctr">
                    <a:lnL>
                      <a:noFill/>
                    </a:lnL>
                    <a:lnR>
                      <a:noFill/>
                    </a:lnR>
                    <a:lnT>
                      <a:noFill/>
                    </a:lnT>
                    <a:lnB>
                      <a:noFill/>
                    </a:lnB>
                    <a:solidFill>
                      <a:srgbClr val="A2DBFF"/>
                    </a:solidFill>
                  </a:tcPr>
                </a:tc>
                <a:tc>
                  <a:txBody>
                    <a:bodyPr/>
                    <a:lstStyle/>
                    <a:p>
                      <a:pPr algn="ctr" fontAlgn="b"/>
                      <a:r>
                        <a:rPr lang="nb-NO" sz="1000" b="0" i="0" u="none" strike="noStrike">
                          <a:solidFill>
                            <a:srgbClr val="000000"/>
                          </a:solidFill>
                          <a:effectLst/>
                          <a:latin typeface="Arial"/>
                          <a:cs typeface="Arial"/>
                        </a:rPr>
                        <a:t>317.3</a:t>
                      </a:r>
                    </a:p>
                  </a:txBody>
                  <a:tcPr marL="12700" marR="12700" marT="25400" marB="25400" anchor="ctr">
                    <a:lnL>
                      <a:noFill/>
                    </a:lnL>
                    <a:lnR>
                      <a:noFill/>
                    </a:lnR>
                    <a:lnT>
                      <a:noFill/>
                    </a:lnT>
                    <a:lnB>
                      <a:noFill/>
                    </a:lnB>
                  </a:tcPr>
                </a:tc>
                <a:tc>
                  <a:txBody>
                    <a:bodyPr/>
                    <a:lstStyle/>
                    <a:p>
                      <a:pPr algn="ctr" fontAlgn="b"/>
                      <a:r>
                        <a:rPr lang="hr-HR" sz="1000" b="0" i="0" u="none" strike="noStrike">
                          <a:solidFill>
                            <a:srgbClr val="000000"/>
                          </a:solidFill>
                          <a:effectLst/>
                          <a:latin typeface="Arial"/>
                          <a:cs typeface="Arial"/>
                        </a:rPr>
                        <a:t>3.151591554</a:t>
                      </a:r>
                    </a:p>
                  </a:txBody>
                  <a:tcPr marL="12700" marR="12700" marT="12700" marB="0" anchor="ctr">
                    <a:lnL>
                      <a:noFill/>
                    </a:lnL>
                    <a:lnR>
                      <a:noFill/>
                    </a:lnR>
                    <a:lnT>
                      <a:noFill/>
                    </a:lnT>
                    <a:lnB>
                      <a:noFill/>
                    </a:lnB>
                  </a:tcPr>
                </a:tc>
                <a:tc>
                  <a:txBody>
                    <a:bodyPr/>
                    <a:lstStyle/>
                    <a:p>
                      <a:pPr algn="ctr" fontAlgn="b"/>
                      <a:r>
                        <a:rPr lang="nb-NO" sz="1000" b="0" i="0" u="none" strike="noStrike">
                          <a:solidFill>
                            <a:srgbClr val="000000"/>
                          </a:solidFill>
                          <a:effectLst/>
                          <a:latin typeface="Arial"/>
                          <a:cs typeface="Arial"/>
                        </a:rPr>
                        <a:t>5.648408446</a:t>
                      </a:r>
                    </a:p>
                  </a:txBody>
                  <a:tcPr marL="12700" marR="12700" marT="12700" marB="0" anchor="ctr">
                    <a:lnL>
                      <a:noFill/>
                    </a:lnL>
                    <a:lnR>
                      <a:noFill/>
                    </a:lnR>
                    <a:lnT>
                      <a:noFill/>
                    </a:lnT>
                    <a:lnB>
                      <a:noFill/>
                    </a:lnB>
                  </a:tcPr>
                </a:tc>
                <a:extLst>
                  <a:ext uri="{0D108BD9-81ED-4DB2-BD59-A6C34878D82A}">
                    <a16:rowId xmlns:a16="http://schemas.microsoft.com/office/drawing/2014/main" val="10016"/>
                  </a:ext>
                </a:extLst>
              </a:tr>
              <a:tr h="193848">
                <a:tc>
                  <a:txBody>
                    <a:bodyPr/>
                    <a:lstStyle/>
                    <a:p>
                      <a:pPr algn="ctr" rtl="0" fontAlgn="b">
                        <a:lnSpc>
                          <a:spcPct val="90000"/>
                        </a:lnSpc>
                      </a:pPr>
                      <a:r>
                        <a:rPr lang="en-US" sz="1000" b="0" i="0" u="none" strike="noStrike" dirty="0">
                          <a:solidFill>
                            <a:srgbClr val="000000"/>
                          </a:solidFill>
                          <a:effectLst/>
                          <a:latin typeface="Arial"/>
                          <a:cs typeface="Arial"/>
                        </a:rPr>
                        <a:t>17</a:t>
                      </a:r>
                    </a:p>
                  </a:txBody>
                  <a:tcPr marL="6134" marR="6134" marT="6134"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2DBFF"/>
                    </a:solidFill>
                  </a:tcPr>
                </a:tc>
                <a:tc>
                  <a:txBody>
                    <a:bodyPr/>
                    <a:lstStyle/>
                    <a:p>
                      <a:pPr marL="0" marR="0" indent="0" algn="ctr" defTabSz="457200" rtl="0" eaLnBrk="1" fontAlgn="b" latinLnBrk="0" hangingPunct="1">
                        <a:lnSpc>
                          <a:spcPct val="90000"/>
                        </a:lnSpc>
                        <a:spcBef>
                          <a:spcPts val="0"/>
                        </a:spcBef>
                        <a:spcAft>
                          <a:spcPts val="0"/>
                        </a:spcAft>
                        <a:buClrTx/>
                        <a:buSzTx/>
                        <a:buFontTx/>
                        <a:buNone/>
                        <a:tabLst/>
                        <a:defRPr/>
                      </a:pPr>
                      <a:r>
                        <a:rPr lang="en-US" sz="1000" b="0" i="0" u="none" strike="noStrike" dirty="0">
                          <a:solidFill>
                            <a:srgbClr val="000000"/>
                          </a:solidFill>
                          <a:effectLst/>
                          <a:latin typeface="Arial"/>
                          <a:cs typeface="Arial"/>
                        </a:rPr>
                        <a:t>4F03</a:t>
                      </a:r>
                      <a:endParaRPr lang="mr-IN" sz="1000" b="0" i="0" u="none" strike="noStrike" dirty="0">
                        <a:solidFill>
                          <a:srgbClr val="000000"/>
                        </a:solidFill>
                        <a:effectLst/>
                        <a:latin typeface="Arial"/>
                        <a:cs typeface="Arial"/>
                      </a:endParaRP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2DBFF"/>
                    </a:solidFill>
                  </a:tcPr>
                </a:tc>
                <a:tc>
                  <a:txBody>
                    <a:bodyPr/>
                    <a:lstStyle/>
                    <a:p>
                      <a:pPr algn="ctr" fontAlgn="b"/>
                      <a:r>
                        <a:rPr lang="nb-NO" sz="1000" b="0" i="0" u="none" strike="noStrike">
                          <a:solidFill>
                            <a:srgbClr val="000000"/>
                          </a:solidFill>
                          <a:effectLst/>
                          <a:latin typeface="Arial"/>
                          <a:cs typeface="Arial"/>
                        </a:rPr>
                        <a:t>341.2</a:t>
                      </a:r>
                    </a:p>
                  </a:txBody>
                  <a:tcPr marL="12700" marR="12700" marT="25400" marB="254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a:cs typeface="Arial"/>
                        </a:rPr>
                        <a:t>2.930832356</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nb-NO" sz="1000" b="0" i="0" u="none" strike="noStrike">
                          <a:solidFill>
                            <a:srgbClr val="000000"/>
                          </a:solidFill>
                          <a:effectLst/>
                          <a:latin typeface="Arial"/>
                          <a:cs typeface="Arial"/>
                        </a:rPr>
                        <a:t>5.869167644</a:t>
                      </a:r>
                    </a:p>
                  </a:txBody>
                  <a:tcPr marL="12700" marR="12700" marT="1270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93848">
                <a:tc>
                  <a:txBody>
                    <a:bodyPr/>
                    <a:lstStyle/>
                    <a:p>
                      <a:pPr algn="ctr" rtl="0" fontAlgn="b">
                        <a:lnSpc>
                          <a:spcPct val="90000"/>
                        </a:lnSpc>
                      </a:pPr>
                      <a:r>
                        <a:rPr lang="en-US" sz="1000" b="0" i="0" u="none" strike="noStrike" dirty="0">
                          <a:solidFill>
                            <a:srgbClr val="000000"/>
                          </a:solidFill>
                          <a:effectLst/>
                          <a:latin typeface="Arial"/>
                          <a:cs typeface="Arial"/>
                        </a:rPr>
                        <a:t>18</a:t>
                      </a:r>
                    </a:p>
                  </a:txBody>
                  <a:tcPr marL="6134" marR="6134" marT="6134"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B0BF"/>
                    </a:solidFill>
                  </a:tcPr>
                </a:tc>
                <a:tc>
                  <a:txBody>
                    <a:bodyPr/>
                    <a:lstStyle/>
                    <a:p>
                      <a:pPr algn="ctr" fontAlgn="b">
                        <a:lnSpc>
                          <a:spcPct val="90000"/>
                        </a:lnSpc>
                      </a:pPr>
                      <a:r>
                        <a:rPr lang="en-US" sz="1000" b="0" i="0" u="none" strike="noStrike" dirty="0">
                          <a:solidFill>
                            <a:srgbClr val="000000"/>
                          </a:solidFill>
                          <a:effectLst/>
                          <a:latin typeface="Arial"/>
                          <a:cs typeface="Arial"/>
                        </a:rPr>
                        <a:t>557 v2</a:t>
                      </a:r>
                      <a:endParaRPr lang="mr-IN" sz="1000" b="0" i="0" u="none" strike="noStrike" dirty="0">
                        <a:solidFill>
                          <a:srgbClr val="000000"/>
                        </a:solidFill>
                        <a:effectLst/>
                        <a:latin typeface="Arial"/>
                        <a:cs typeface="Arial"/>
                      </a:endParaRPr>
                    </a:p>
                  </a:txBody>
                  <a:tcPr marL="12700" marR="12700" marT="1270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B0BF"/>
                    </a:solidFill>
                  </a:tcPr>
                </a:tc>
                <a:tc>
                  <a:txBody>
                    <a:bodyPr/>
                    <a:lstStyle/>
                    <a:p>
                      <a:pPr algn="ctr" fontAlgn="b"/>
                      <a:r>
                        <a:rPr lang="hr-HR" sz="1000" b="0" i="0" u="none" strike="noStrike">
                          <a:solidFill>
                            <a:srgbClr val="000000"/>
                          </a:solidFill>
                          <a:effectLst/>
                          <a:latin typeface="Arial"/>
                          <a:cs typeface="Arial"/>
                        </a:rPr>
                        <a:t>313.3</a:t>
                      </a:r>
                    </a:p>
                  </a:txBody>
                  <a:tcPr marL="12700" marR="12700" marT="25400" marB="2540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hr-HR" sz="1000" b="0" i="0" u="none" strike="noStrike">
                          <a:solidFill>
                            <a:srgbClr val="000000"/>
                          </a:solidFill>
                          <a:effectLst/>
                          <a:latin typeface="Arial"/>
                          <a:cs typeface="Arial"/>
                        </a:rPr>
                        <a:t>3.191828918</a:t>
                      </a:r>
                    </a:p>
                  </a:txBody>
                  <a:tcPr marL="12700" marR="12700" marT="1270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is-IS" sz="1000" b="0" i="0" u="none" strike="noStrike">
                          <a:solidFill>
                            <a:srgbClr val="000000"/>
                          </a:solidFill>
                          <a:effectLst/>
                          <a:latin typeface="Arial"/>
                          <a:cs typeface="Arial"/>
                        </a:rPr>
                        <a:t>5.608171082</a:t>
                      </a:r>
                    </a:p>
                  </a:txBody>
                  <a:tcPr marL="12700" marR="12700" marT="1270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93848">
                <a:tc>
                  <a:txBody>
                    <a:bodyPr/>
                    <a:lstStyle/>
                    <a:p>
                      <a:pPr algn="ctr" rtl="0" fontAlgn="b">
                        <a:lnSpc>
                          <a:spcPct val="90000"/>
                        </a:lnSpc>
                      </a:pPr>
                      <a:r>
                        <a:rPr lang="en-US" sz="1000" b="0" i="0" u="none" strike="noStrike" dirty="0">
                          <a:solidFill>
                            <a:srgbClr val="000000"/>
                          </a:solidFill>
                          <a:effectLst/>
                          <a:latin typeface="Arial"/>
                          <a:cs typeface="Arial"/>
                        </a:rPr>
                        <a:t>31</a:t>
                      </a:r>
                    </a:p>
                  </a:txBody>
                  <a:tcPr marL="6134" marR="6134" marT="6134"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B0BF"/>
                    </a:solidFill>
                  </a:tcPr>
                </a:tc>
                <a:tc>
                  <a:txBody>
                    <a:bodyPr/>
                    <a:lstStyle/>
                    <a:p>
                      <a:pPr algn="ctr" fontAlgn="b">
                        <a:lnSpc>
                          <a:spcPct val="90000"/>
                        </a:lnSpc>
                      </a:pPr>
                      <a:r>
                        <a:rPr lang="en-US" sz="1000" b="0" i="0" u="none" strike="noStrike" dirty="0">
                          <a:solidFill>
                            <a:srgbClr val="000000"/>
                          </a:solidFill>
                          <a:effectLst/>
                          <a:latin typeface="Arial"/>
                          <a:cs typeface="Arial"/>
                        </a:rPr>
                        <a:t>557 v2 7e5</a:t>
                      </a:r>
                      <a:endParaRPr lang="mr-IN" sz="1000" b="0" i="0" u="none" strike="noStrike" dirty="0">
                        <a:solidFill>
                          <a:srgbClr val="000000"/>
                        </a:solidFill>
                        <a:effectLst/>
                        <a:latin typeface="Arial"/>
                        <a:cs typeface="Arial"/>
                      </a:endParaRPr>
                    </a:p>
                  </a:txBody>
                  <a:tcPr marL="12700" marR="12700" marT="1270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B0BF"/>
                    </a:solidFill>
                  </a:tcPr>
                </a:tc>
                <a:tc>
                  <a:txBody>
                    <a:bodyPr/>
                    <a:lstStyle/>
                    <a:p>
                      <a:pPr algn="ctr" fontAlgn="b"/>
                      <a:r>
                        <a:rPr lang="is-IS" sz="1000" b="0" i="0" u="none" strike="noStrike">
                          <a:solidFill>
                            <a:srgbClr val="000000"/>
                          </a:solidFill>
                          <a:effectLst/>
                          <a:latin typeface="Arial"/>
                          <a:cs typeface="Arial"/>
                        </a:rPr>
                        <a:t>248.5</a:t>
                      </a:r>
                    </a:p>
                  </a:txBody>
                  <a:tcPr marL="12700" marR="12700" marT="25400" marB="2540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Arial"/>
                          <a:cs typeface="Arial"/>
                        </a:rPr>
                        <a:t>4.024144869</a:t>
                      </a:r>
                    </a:p>
                  </a:txBody>
                  <a:tcPr marL="12700" marR="12700" marT="1270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uk-UA" sz="1000" b="0" i="0" u="none" strike="noStrike" dirty="0">
                          <a:solidFill>
                            <a:srgbClr val="000000"/>
                          </a:solidFill>
                          <a:effectLst/>
                          <a:latin typeface="Arial"/>
                          <a:cs typeface="Arial"/>
                        </a:rPr>
                        <a:t>4.775855131</a:t>
                      </a:r>
                    </a:p>
                  </a:txBody>
                  <a:tcPr marL="12700" marR="12700" marT="1270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23089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137"/>
            <a:ext cx="9144000" cy="5678479"/>
          </a:xfrm>
          <a:prstGeom prst="rect">
            <a:avLst/>
          </a:prstGeom>
          <a:noFill/>
        </p:spPr>
        <p:txBody>
          <a:bodyPr wrap="square" rtlCol="0">
            <a:spAutoFit/>
          </a:bodyPr>
          <a:lstStyle/>
          <a:p>
            <a:r>
              <a:rPr lang="en-US" sz="1100" u="sng" dirty="0">
                <a:latin typeface="Arial"/>
                <a:cs typeface="Arial"/>
              </a:rPr>
              <a:t>November 1, 2018</a:t>
            </a:r>
            <a:endParaRPr lang="en-US" sz="1100" b="1" dirty="0">
              <a:solidFill>
                <a:srgbClr val="3366FF"/>
              </a:solidFill>
              <a:latin typeface="Arial"/>
              <a:cs typeface="Arial"/>
            </a:endParaRPr>
          </a:p>
          <a:p>
            <a:r>
              <a:rPr lang="en-US" sz="1100" b="1" dirty="0">
                <a:solidFill>
                  <a:srgbClr val="3366FF"/>
                </a:solidFill>
                <a:latin typeface="Arial"/>
                <a:cs typeface="Arial"/>
              </a:rPr>
              <a:t>Pool purified Round2 products</a:t>
            </a:r>
            <a:r>
              <a:rPr lang="en-US" sz="1100" dirty="0">
                <a:latin typeface="Arial"/>
                <a:cs typeface="Arial"/>
              </a:rPr>
              <a:t>. Pooled the purified round 2 products using the appropriate </a:t>
            </a:r>
            <a:r>
              <a:rPr lang="en-US" sz="1100" dirty="0" err="1">
                <a:latin typeface="Arial"/>
                <a:cs typeface="Arial"/>
              </a:rPr>
              <a:t>ng</a:t>
            </a:r>
            <a:r>
              <a:rPr lang="en-US" sz="1100" dirty="0">
                <a:latin typeface="Arial"/>
                <a:cs typeface="Arial"/>
              </a:rPr>
              <a:t> indicated below for each sample. Pooled according to proportion of clusters should be occupied for each sample.</a:t>
            </a: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b="1" dirty="0">
              <a:solidFill>
                <a:srgbClr val="3366FF"/>
              </a:solidFill>
              <a:latin typeface="Arial"/>
              <a:cs typeface="Arial"/>
            </a:endParaRPr>
          </a:p>
          <a:p>
            <a:endParaRPr lang="en-US" sz="1100" b="1" dirty="0">
              <a:solidFill>
                <a:srgbClr val="3366FF"/>
              </a:solidFill>
              <a:latin typeface="Arial"/>
              <a:cs typeface="Arial"/>
            </a:endParaRPr>
          </a:p>
          <a:p>
            <a:endParaRPr lang="en-US" sz="1100" b="1" dirty="0">
              <a:solidFill>
                <a:srgbClr val="3366FF"/>
              </a:solidFill>
              <a:latin typeface="Arial"/>
              <a:cs typeface="Arial"/>
            </a:endParaRPr>
          </a:p>
          <a:p>
            <a:endParaRPr lang="en-US" sz="1100" b="1" dirty="0">
              <a:solidFill>
                <a:srgbClr val="3366FF"/>
              </a:solidFill>
              <a:latin typeface="Arial"/>
              <a:cs typeface="Arial"/>
            </a:endParaRPr>
          </a:p>
          <a:p>
            <a:endParaRPr lang="en-US" sz="1100" b="1" dirty="0">
              <a:solidFill>
                <a:srgbClr val="3366FF"/>
              </a:solidFill>
              <a:latin typeface="Arial"/>
              <a:cs typeface="Arial"/>
            </a:endParaRPr>
          </a:p>
          <a:p>
            <a:endParaRPr lang="en-US" sz="1100" b="1" dirty="0">
              <a:solidFill>
                <a:srgbClr val="3366FF"/>
              </a:solidFill>
              <a:latin typeface="Arial"/>
              <a:cs typeface="Arial"/>
            </a:endParaRPr>
          </a:p>
          <a:p>
            <a:endParaRPr lang="en-US" sz="1100" b="1" dirty="0">
              <a:solidFill>
                <a:srgbClr val="3366FF"/>
              </a:solidFill>
              <a:latin typeface="Arial"/>
              <a:cs typeface="Arial"/>
            </a:endParaRPr>
          </a:p>
          <a:p>
            <a:endParaRPr lang="en-US" sz="1100" b="1" dirty="0">
              <a:solidFill>
                <a:srgbClr val="3366FF"/>
              </a:solidFill>
              <a:latin typeface="Arial"/>
              <a:cs typeface="Arial"/>
            </a:endParaRPr>
          </a:p>
          <a:p>
            <a:endParaRPr lang="en-US" sz="1100" b="1" dirty="0">
              <a:solidFill>
                <a:srgbClr val="3366FF"/>
              </a:solidFill>
              <a:latin typeface="Arial"/>
              <a:cs typeface="Arial"/>
            </a:endParaRPr>
          </a:p>
          <a:p>
            <a:endParaRPr lang="en-US" sz="1100" b="1" dirty="0">
              <a:solidFill>
                <a:srgbClr val="3366FF"/>
              </a:solidFill>
              <a:latin typeface="Arial"/>
              <a:cs typeface="Arial"/>
            </a:endParaRPr>
          </a:p>
          <a:p>
            <a:endParaRPr lang="en-US" sz="1100" b="1" dirty="0">
              <a:solidFill>
                <a:srgbClr val="3366FF"/>
              </a:solidFill>
              <a:latin typeface="Arial"/>
              <a:cs typeface="Arial"/>
            </a:endParaRPr>
          </a:p>
          <a:p>
            <a:endParaRPr lang="en-US" sz="1100" b="1" dirty="0">
              <a:solidFill>
                <a:srgbClr val="3366FF"/>
              </a:solidFill>
              <a:latin typeface="Arial"/>
              <a:cs typeface="Arial"/>
            </a:endParaRPr>
          </a:p>
          <a:p>
            <a:endParaRPr lang="en-US" sz="1100" b="1" dirty="0">
              <a:solidFill>
                <a:srgbClr val="3366FF"/>
              </a:solidFill>
              <a:latin typeface="Arial"/>
              <a:cs typeface="Arial"/>
            </a:endParaRPr>
          </a:p>
          <a:p>
            <a:endParaRPr lang="en-US" sz="1100" b="1" dirty="0">
              <a:solidFill>
                <a:srgbClr val="3366FF"/>
              </a:solidFill>
              <a:latin typeface="Arial"/>
              <a:cs typeface="Arial"/>
            </a:endParaRPr>
          </a:p>
          <a:p>
            <a:endParaRPr lang="en-US" sz="1100" b="1" dirty="0">
              <a:solidFill>
                <a:srgbClr val="3366FF"/>
              </a:solidFill>
              <a:latin typeface="Arial"/>
              <a:cs typeface="Arial"/>
            </a:endParaRPr>
          </a:p>
          <a:p>
            <a:endParaRPr lang="en-US" sz="1100" b="1" dirty="0">
              <a:solidFill>
                <a:srgbClr val="3366FF"/>
              </a:solidFill>
              <a:latin typeface="Arial"/>
              <a:cs typeface="Arial"/>
            </a:endParaRPr>
          </a:p>
          <a:p>
            <a:endParaRPr lang="en-US" sz="1100" b="1" dirty="0">
              <a:solidFill>
                <a:srgbClr val="3366FF"/>
              </a:solidFill>
              <a:latin typeface="Arial"/>
              <a:cs typeface="Arial"/>
            </a:endParaRPr>
          </a:p>
          <a:p>
            <a:endParaRPr lang="en-US" sz="1100" b="1" dirty="0">
              <a:solidFill>
                <a:srgbClr val="3366FF"/>
              </a:solidFill>
              <a:latin typeface="Arial"/>
              <a:cs typeface="Arial"/>
            </a:endParaRPr>
          </a:p>
          <a:p>
            <a:endParaRPr lang="en-US" sz="1100" b="1" dirty="0">
              <a:solidFill>
                <a:srgbClr val="3366FF"/>
              </a:solidFill>
              <a:latin typeface="Arial"/>
              <a:cs typeface="Arial"/>
            </a:endParaRPr>
          </a:p>
          <a:p>
            <a:endParaRPr lang="en-US" sz="1100" b="1" dirty="0">
              <a:solidFill>
                <a:srgbClr val="3366FF"/>
              </a:solidFill>
              <a:latin typeface="Arial"/>
              <a:cs typeface="Arial"/>
            </a:endParaRPr>
          </a:p>
          <a:p>
            <a:endParaRPr lang="en-US" sz="1100" b="1" dirty="0">
              <a:solidFill>
                <a:srgbClr val="3366FF"/>
              </a:solidFill>
              <a:latin typeface="Arial"/>
              <a:cs typeface="Arial"/>
            </a:endParaRPr>
          </a:p>
          <a:p>
            <a:endParaRPr lang="en-US" sz="1100" b="1" dirty="0">
              <a:solidFill>
                <a:srgbClr val="3366FF"/>
              </a:solidFill>
              <a:latin typeface="Arial"/>
              <a:cs typeface="Arial"/>
            </a:endParaRPr>
          </a:p>
          <a:p>
            <a:endParaRPr lang="en-US" sz="1100" b="1" dirty="0">
              <a:solidFill>
                <a:srgbClr val="3366FF"/>
              </a:solidFill>
              <a:latin typeface="Arial"/>
              <a:cs typeface="Arial"/>
            </a:endParaRPr>
          </a:p>
        </p:txBody>
      </p:sp>
      <p:graphicFrame>
        <p:nvGraphicFramePr>
          <p:cNvPr id="2" name="Table 1"/>
          <p:cNvGraphicFramePr>
            <a:graphicFrameLocks noGrp="1"/>
          </p:cNvGraphicFramePr>
          <p:nvPr>
            <p:extLst/>
          </p:nvPr>
        </p:nvGraphicFramePr>
        <p:xfrm>
          <a:off x="2323830" y="721414"/>
          <a:ext cx="4472944" cy="5675356"/>
        </p:xfrm>
        <a:graphic>
          <a:graphicData uri="http://schemas.openxmlformats.org/drawingml/2006/table">
            <a:tbl>
              <a:tblPr/>
              <a:tblGrid>
                <a:gridCol w="1068902">
                  <a:extLst>
                    <a:ext uri="{9D8B030D-6E8A-4147-A177-3AD203B41FA5}">
                      <a16:colId xmlns:a16="http://schemas.microsoft.com/office/drawing/2014/main" val="20000"/>
                    </a:ext>
                  </a:extLst>
                </a:gridCol>
                <a:gridCol w="1068902">
                  <a:extLst>
                    <a:ext uri="{9D8B030D-6E8A-4147-A177-3AD203B41FA5}">
                      <a16:colId xmlns:a16="http://schemas.microsoft.com/office/drawing/2014/main" val="20001"/>
                    </a:ext>
                  </a:extLst>
                </a:gridCol>
                <a:gridCol w="1085347">
                  <a:extLst>
                    <a:ext uri="{9D8B030D-6E8A-4147-A177-3AD203B41FA5}">
                      <a16:colId xmlns:a16="http://schemas.microsoft.com/office/drawing/2014/main" val="20002"/>
                    </a:ext>
                  </a:extLst>
                </a:gridCol>
                <a:gridCol w="1249793">
                  <a:extLst>
                    <a:ext uri="{9D8B030D-6E8A-4147-A177-3AD203B41FA5}">
                      <a16:colId xmlns:a16="http://schemas.microsoft.com/office/drawing/2014/main" val="20003"/>
                    </a:ext>
                  </a:extLst>
                </a:gridCol>
              </a:tblGrid>
              <a:tr h="217419">
                <a:tc>
                  <a:txBody>
                    <a:bodyPr/>
                    <a:lstStyle/>
                    <a:p>
                      <a:pPr algn="ctr" rtl="0" fontAlgn="b"/>
                      <a:r>
                        <a:rPr lang="en-US" sz="1100" b="1" i="0" u="none" strike="noStrike" dirty="0">
                          <a:solidFill>
                            <a:srgbClr val="000000"/>
                          </a:solidFill>
                          <a:effectLst/>
                          <a:latin typeface="Arial"/>
                          <a:cs typeface="Arial"/>
                        </a:rPr>
                        <a:t>Sample</a:t>
                      </a:r>
                    </a:p>
                  </a:txBody>
                  <a:tcPr marL="11366" marR="11366" marT="11366" marB="0" anchor="ctr">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a:txBody>
                    <a:bodyPr/>
                    <a:lstStyle/>
                    <a:p>
                      <a:pPr algn="ctr" rtl="0" fontAlgn="b"/>
                      <a:r>
                        <a:rPr lang="en-US" sz="1100" b="1" i="0" u="none" strike="noStrike" dirty="0" err="1">
                          <a:solidFill>
                            <a:srgbClr val="000000"/>
                          </a:solidFill>
                          <a:effectLst/>
                          <a:latin typeface="Arial"/>
                          <a:cs typeface="Arial"/>
                        </a:rPr>
                        <a:t>ng</a:t>
                      </a:r>
                      <a:r>
                        <a:rPr lang="en-US" sz="1100" b="1" i="0" u="none" strike="noStrike" dirty="0">
                          <a:solidFill>
                            <a:srgbClr val="000000"/>
                          </a:solidFill>
                          <a:effectLst/>
                          <a:latin typeface="Arial"/>
                          <a:cs typeface="Arial"/>
                        </a:rPr>
                        <a:t>/</a:t>
                      </a:r>
                      <a:r>
                        <a:rPr lang="en-US" sz="1100" b="1" i="0" u="none" strike="noStrike" dirty="0" err="1">
                          <a:solidFill>
                            <a:srgbClr val="000000"/>
                          </a:solidFill>
                          <a:effectLst/>
                          <a:latin typeface="Arial"/>
                          <a:cs typeface="Arial"/>
                        </a:rPr>
                        <a:t>ul</a:t>
                      </a:r>
                      <a:endParaRPr lang="en-US" sz="1100" b="1" i="0" u="none" strike="noStrike" dirty="0">
                        <a:solidFill>
                          <a:srgbClr val="000000"/>
                        </a:solidFill>
                        <a:effectLst/>
                        <a:latin typeface="Arial"/>
                        <a:cs typeface="Arial"/>
                      </a:endParaRPr>
                    </a:p>
                  </a:txBody>
                  <a:tcPr marL="11366" marR="11366" marT="11366" marB="0" anchor="ctr">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a:txBody>
                    <a:bodyPr/>
                    <a:lstStyle/>
                    <a:p>
                      <a:pPr algn="ctr" rtl="0" fontAlgn="b"/>
                      <a:r>
                        <a:rPr lang="en-US" sz="1100" b="1" i="0" u="none" strike="noStrike" dirty="0" err="1">
                          <a:solidFill>
                            <a:srgbClr val="000000"/>
                          </a:solidFill>
                          <a:effectLst/>
                          <a:latin typeface="Arial"/>
                          <a:cs typeface="Arial"/>
                        </a:rPr>
                        <a:t>ng</a:t>
                      </a:r>
                      <a:r>
                        <a:rPr lang="en-US" sz="1100" b="1" i="0" u="none" strike="noStrike" dirty="0">
                          <a:solidFill>
                            <a:srgbClr val="000000"/>
                          </a:solidFill>
                          <a:effectLst/>
                          <a:latin typeface="Arial"/>
                          <a:cs typeface="Arial"/>
                        </a:rPr>
                        <a:t> for pool</a:t>
                      </a:r>
                    </a:p>
                  </a:txBody>
                  <a:tcPr marL="11366" marR="11366" marT="22732" marB="22732" anchor="ctr">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tc>
                  <a:txBody>
                    <a:bodyPr/>
                    <a:lstStyle/>
                    <a:p>
                      <a:pPr algn="ctr" rtl="0" fontAlgn="b"/>
                      <a:r>
                        <a:rPr lang="en-US" sz="1100" b="1" i="0" u="none" strike="noStrike" dirty="0" err="1">
                          <a:solidFill>
                            <a:srgbClr val="000000"/>
                          </a:solidFill>
                          <a:effectLst/>
                          <a:latin typeface="Arial"/>
                          <a:cs typeface="Arial"/>
                        </a:rPr>
                        <a:t>Vol</a:t>
                      </a:r>
                      <a:r>
                        <a:rPr lang="en-US" sz="1100" b="1" i="0" u="none" strike="noStrike" dirty="0">
                          <a:solidFill>
                            <a:srgbClr val="000000"/>
                          </a:solidFill>
                          <a:effectLst/>
                          <a:latin typeface="Arial"/>
                          <a:cs typeface="Arial"/>
                        </a:rPr>
                        <a:t> for pool (</a:t>
                      </a:r>
                      <a:r>
                        <a:rPr lang="en-US" sz="1100" b="1" i="0" u="none" strike="noStrike" dirty="0" err="1">
                          <a:solidFill>
                            <a:srgbClr val="000000"/>
                          </a:solidFill>
                          <a:effectLst/>
                          <a:latin typeface="Arial"/>
                          <a:cs typeface="Arial"/>
                        </a:rPr>
                        <a:t>ul</a:t>
                      </a:r>
                      <a:r>
                        <a:rPr lang="en-US" sz="1100" b="1" i="0" u="none" strike="noStrike" dirty="0">
                          <a:solidFill>
                            <a:srgbClr val="000000"/>
                          </a:solidFill>
                          <a:effectLst/>
                          <a:latin typeface="Arial"/>
                          <a:cs typeface="Arial"/>
                        </a:rPr>
                        <a:t>)</a:t>
                      </a:r>
                    </a:p>
                  </a:txBody>
                  <a:tcPr marL="11366" marR="11366" marT="22732" marB="22732" anchor="ctr">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F9E"/>
                    </a:solidFill>
                  </a:tcPr>
                </a:tc>
                <a:extLst>
                  <a:ext uri="{0D108BD9-81ED-4DB2-BD59-A6C34878D82A}">
                    <a16:rowId xmlns:a16="http://schemas.microsoft.com/office/drawing/2014/main" val="10000"/>
                  </a:ext>
                </a:extLst>
              </a:tr>
              <a:tr h="217419">
                <a:tc>
                  <a:txBody>
                    <a:bodyPr/>
                    <a:lstStyle/>
                    <a:p>
                      <a:pPr algn="ctr" rtl="0" fontAlgn="b"/>
                      <a:r>
                        <a:rPr lang="en-US" sz="1100" b="0" i="0" u="none" strike="noStrike" dirty="0">
                          <a:solidFill>
                            <a:srgbClr val="000000"/>
                          </a:solidFill>
                          <a:effectLst/>
                          <a:latin typeface="Arial"/>
                          <a:cs typeface="Arial"/>
                        </a:rPr>
                        <a:t>expt1</a:t>
                      </a:r>
                    </a:p>
                  </a:txBody>
                  <a:tcPr marL="11366" marR="11366" marT="11366" marB="0" anchor="ctr">
                    <a:lnL>
                      <a:noFill/>
                    </a:lnL>
                    <a:lnR>
                      <a:noFill/>
                    </a:lnR>
                    <a:lnT w="12700" cap="flat" cmpd="sng" algn="ctr">
                      <a:solidFill>
                        <a:scrgbClr r="0" g="0" b="0"/>
                      </a:solidFill>
                      <a:prstDash val="solid"/>
                      <a:round/>
                      <a:headEnd type="none" w="med" len="med"/>
                      <a:tailEnd type="none" w="med" len="med"/>
                    </a:lnT>
                    <a:lnB>
                      <a:noFill/>
                    </a:lnB>
                  </a:tcPr>
                </a:tc>
                <a:tc>
                  <a:txBody>
                    <a:bodyPr/>
                    <a:lstStyle/>
                    <a:p>
                      <a:pPr algn="ctr" rtl="0" fontAlgn="b"/>
                      <a:r>
                        <a:rPr lang="hr-HR" sz="1100" b="0" i="0" u="none" strike="noStrike" dirty="0">
                          <a:solidFill>
                            <a:srgbClr val="000000"/>
                          </a:solidFill>
                          <a:effectLst/>
                          <a:latin typeface="Arial"/>
                        </a:rPr>
                        <a:t>10.6093</a:t>
                      </a:r>
                    </a:p>
                  </a:txBody>
                  <a:tcPr marL="12700" marR="12700" marT="25400" marB="25400" anchor="ctr">
                    <a:lnL>
                      <a:noFill/>
                    </a:lnL>
                    <a:lnR>
                      <a:noFill/>
                    </a:lnR>
                    <a:lnT w="12700" cap="flat" cmpd="sng" algn="ctr">
                      <a:solidFill>
                        <a:scrgbClr r="0" g="0" b="0"/>
                      </a:solidFill>
                      <a:prstDash val="solid"/>
                      <a:round/>
                      <a:headEnd type="none" w="med" len="med"/>
                      <a:tailEnd type="none" w="med" len="med"/>
                    </a:lnT>
                    <a:lnB>
                      <a:noFill/>
                    </a:lnB>
                  </a:tcPr>
                </a:tc>
                <a:tc>
                  <a:txBody>
                    <a:bodyPr/>
                    <a:lstStyle/>
                    <a:p>
                      <a:pPr algn="ctr" rtl="0" fontAlgn="b"/>
                      <a:r>
                        <a:rPr lang="hr-HR" sz="1100" b="0" i="0" u="none" strike="noStrike" dirty="0">
                          <a:solidFill>
                            <a:srgbClr val="000000"/>
                          </a:solidFill>
                          <a:effectLst/>
                          <a:latin typeface="Arial"/>
                          <a:cs typeface="Arial"/>
                        </a:rPr>
                        <a:t>90</a:t>
                      </a:r>
                    </a:p>
                  </a:txBody>
                  <a:tcPr marL="11366" marR="11366" marT="22732" marB="22732" anchor="ctr">
                    <a:lnL>
                      <a:noFill/>
                    </a:lnL>
                    <a:lnR>
                      <a:noFill/>
                    </a:lnR>
                    <a:lnT w="12700" cap="flat" cmpd="sng" algn="ctr">
                      <a:solidFill>
                        <a:scrgbClr r="0" g="0" b="0"/>
                      </a:solidFill>
                      <a:prstDash val="solid"/>
                      <a:round/>
                      <a:headEnd type="none" w="med" len="med"/>
                      <a:tailEnd type="none" w="med" len="med"/>
                    </a:lnT>
                    <a:lnB>
                      <a:noFill/>
                    </a:lnB>
                  </a:tcPr>
                </a:tc>
                <a:tc>
                  <a:txBody>
                    <a:bodyPr/>
                    <a:lstStyle/>
                    <a:p>
                      <a:pPr algn="ctr" rtl="0" fontAlgn="b"/>
                      <a:r>
                        <a:rPr lang="hr-HR" sz="1100" b="0" i="0" u="none" strike="noStrike" dirty="0">
                          <a:solidFill>
                            <a:srgbClr val="000000"/>
                          </a:solidFill>
                          <a:effectLst/>
                          <a:latin typeface="Arial"/>
                        </a:rPr>
                        <a:t>8.4832</a:t>
                      </a:r>
                    </a:p>
                  </a:txBody>
                  <a:tcPr marL="12700" marR="12700" marT="25400" marB="25400" anchor="ctr">
                    <a:lnL>
                      <a:noFill/>
                    </a:lnL>
                    <a:lnR>
                      <a:noFill/>
                    </a:lnR>
                    <a:lnT w="12700" cap="flat" cmpd="sng" algn="ctr">
                      <a:solidFill>
                        <a:scrgbClr r="0" g="0" b="0"/>
                      </a:solidFill>
                      <a:prstDash val="solid"/>
                      <a:round/>
                      <a:headEnd type="none" w="med" len="med"/>
                      <a:tailEnd type="none" w="med" len="med"/>
                    </a:lnT>
                    <a:lnB>
                      <a:noFill/>
                    </a:lnB>
                  </a:tcPr>
                </a:tc>
                <a:extLst>
                  <a:ext uri="{0D108BD9-81ED-4DB2-BD59-A6C34878D82A}">
                    <a16:rowId xmlns:a16="http://schemas.microsoft.com/office/drawing/2014/main" val="10001"/>
                  </a:ext>
                </a:extLst>
              </a:tr>
              <a:tr h="217419">
                <a:tc>
                  <a:txBody>
                    <a:bodyPr/>
                    <a:lstStyle/>
                    <a:p>
                      <a:pPr algn="ctr" rtl="0" fontAlgn="b"/>
                      <a:r>
                        <a:rPr lang="en-US" sz="1100" b="0" i="0" u="none" strike="noStrike">
                          <a:solidFill>
                            <a:srgbClr val="000000"/>
                          </a:solidFill>
                          <a:effectLst/>
                          <a:latin typeface="Arial"/>
                          <a:cs typeface="Arial"/>
                        </a:rPr>
                        <a:t>expt2</a:t>
                      </a:r>
                    </a:p>
                  </a:txBody>
                  <a:tcPr marL="11366" marR="11366" marT="11366" marB="0" anchor="ctr">
                    <a:lnL>
                      <a:noFill/>
                    </a:lnL>
                    <a:lnR>
                      <a:noFill/>
                    </a:lnR>
                    <a:lnT>
                      <a:noFill/>
                    </a:lnT>
                    <a:lnB>
                      <a:noFill/>
                    </a:lnB>
                  </a:tcPr>
                </a:tc>
                <a:tc>
                  <a:txBody>
                    <a:bodyPr/>
                    <a:lstStyle/>
                    <a:p>
                      <a:pPr algn="ctr" rtl="0" fontAlgn="b"/>
                      <a:r>
                        <a:rPr lang="is-IS" sz="1100" b="0" i="0" u="none" strike="noStrike">
                          <a:solidFill>
                            <a:srgbClr val="000000"/>
                          </a:solidFill>
                          <a:effectLst/>
                          <a:latin typeface="Arial"/>
                        </a:rPr>
                        <a:t>10.5209</a:t>
                      </a:r>
                    </a:p>
                  </a:txBody>
                  <a:tcPr marL="12700" marR="12700" marT="25400" marB="2540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cs typeface="Arial"/>
                        </a:rPr>
                        <a:t>90</a:t>
                      </a:r>
                      <a:endParaRPr lang="hr-HR" sz="1100" b="0" i="0" u="none" strike="noStrike" dirty="0">
                        <a:solidFill>
                          <a:srgbClr val="000000"/>
                        </a:solidFill>
                        <a:effectLst/>
                        <a:latin typeface="Arial"/>
                        <a:cs typeface="Arial"/>
                      </a:endParaRPr>
                    </a:p>
                  </a:txBody>
                  <a:tcPr marL="11366" marR="11366" marT="22732" marB="22732" anchor="ctr">
                    <a:lnL>
                      <a:noFill/>
                    </a:lnL>
                    <a:lnR>
                      <a:noFill/>
                    </a:lnR>
                    <a:lnT>
                      <a:noFill/>
                    </a:lnT>
                    <a:lnB>
                      <a:noFill/>
                    </a:lnB>
                  </a:tcPr>
                </a:tc>
                <a:tc>
                  <a:txBody>
                    <a:bodyPr/>
                    <a:lstStyle/>
                    <a:p>
                      <a:pPr algn="ctr" rtl="0" fontAlgn="b"/>
                      <a:r>
                        <a:rPr lang="hr-HR" sz="1100" b="0" i="0" u="none" strike="noStrike">
                          <a:solidFill>
                            <a:srgbClr val="000000"/>
                          </a:solidFill>
                          <a:effectLst/>
                          <a:latin typeface="Arial"/>
                        </a:rPr>
                        <a:t>8.5544</a:t>
                      </a:r>
                    </a:p>
                  </a:txBody>
                  <a:tcPr marL="12700" marR="12700" marT="25400" marB="25400" anchor="ctr">
                    <a:lnL>
                      <a:noFill/>
                    </a:lnL>
                    <a:lnR>
                      <a:noFill/>
                    </a:lnR>
                    <a:lnT>
                      <a:noFill/>
                    </a:lnT>
                    <a:lnB>
                      <a:noFill/>
                    </a:lnB>
                  </a:tcPr>
                </a:tc>
                <a:extLst>
                  <a:ext uri="{0D108BD9-81ED-4DB2-BD59-A6C34878D82A}">
                    <a16:rowId xmlns:a16="http://schemas.microsoft.com/office/drawing/2014/main" val="10002"/>
                  </a:ext>
                </a:extLst>
              </a:tr>
              <a:tr h="217419">
                <a:tc>
                  <a:txBody>
                    <a:bodyPr/>
                    <a:lstStyle/>
                    <a:p>
                      <a:pPr algn="ctr" rtl="0" fontAlgn="b"/>
                      <a:r>
                        <a:rPr lang="en-US" sz="1100" b="0" i="0" u="none" strike="noStrike">
                          <a:solidFill>
                            <a:srgbClr val="000000"/>
                          </a:solidFill>
                          <a:effectLst/>
                          <a:latin typeface="Arial"/>
                          <a:cs typeface="Arial"/>
                        </a:rPr>
                        <a:t>expt3</a:t>
                      </a:r>
                    </a:p>
                  </a:txBody>
                  <a:tcPr marL="11366" marR="11366" marT="11366" marB="0" anchor="ctr">
                    <a:lnL>
                      <a:noFill/>
                    </a:lnL>
                    <a:lnR>
                      <a:noFill/>
                    </a:lnR>
                    <a:lnT>
                      <a:noFill/>
                    </a:lnT>
                    <a:lnB>
                      <a:noFill/>
                    </a:lnB>
                  </a:tcPr>
                </a:tc>
                <a:tc>
                  <a:txBody>
                    <a:bodyPr/>
                    <a:lstStyle/>
                    <a:p>
                      <a:pPr algn="ctr" rtl="0" fontAlgn="b"/>
                      <a:r>
                        <a:rPr lang="nb-NO" sz="1100" b="0" i="0" u="none" strike="noStrike">
                          <a:solidFill>
                            <a:srgbClr val="000000"/>
                          </a:solidFill>
                          <a:effectLst/>
                          <a:latin typeface="Arial"/>
                        </a:rPr>
                        <a:t>10.4386</a:t>
                      </a:r>
                    </a:p>
                  </a:txBody>
                  <a:tcPr marL="12700" marR="12700" marT="25400" marB="2540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cs typeface="Arial"/>
                        </a:rPr>
                        <a:t>90</a:t>
                      </a:r>
                      <a:endParaRPr lang="hr-HR" sz="1100" b="0" i="0" u="none" strike="noStrike" dirty="0">
                        <a:solidFill>
                          <a:srgbClr val="000000"/>
                        </a:solidFill>
                        <a:effectLst/>
                        <a:latin typeface="Arial"/>
                        <a:cs typeface="Arial"/>
                      </a:endParaRPr>
                    </a:p>
                  </a:txBody>
                  <a:tcPr marL="11366" marR="11366" marT="22732" marB="22732" anchor="ctr">
                    <a:lnL>
                      <a:noFill/>
                    </a:lnL>
                    <a:lnR>
                      <a:noFill/>
                    </a:lnR>
                    <a:lnT>
                      <a:noFill/>
                    </a:lnT>
                    <a:lnB>
                      <a:noFill/>
                    </a:lnB>
                  </a:tcPr>
                </a:tc>
                <a:tc>
                  <a:txBody>
                    <a:bodyPr/>
                    <a:lstStyle/>
                    <a:p>
                      <a:pPr algn="ctr" rtl="0" fontAlgn="b"/>
                      <a:r>
                        <a:rPr lang="is-IS" sz="1100" b="0" i="0" u="none" strike="noStrike">
                          <a:solidFill>
                            <a:srgbClr val="000000"/>
                          </a:solidFill>
                          <a:effectLst/>
                          <a:latin typeface="Arial"/>
                        </a:rPr>
                        <a:t>8.6218</a:t>
                      </a:r>
                    </a:p>
                  </a:txBody>
                  <a:tcPr marL="12700" marR="12700" marT="25400" marB="25400" anchor="ctr">
                    <a:lnL>
                      <a:noFill/>
                    </a:lnL>
                    <a:lnR>
                      <a:noFill/>
                    </a:lnR>
                    <a:lnT>
                      <a:noFill/>
                    </a:lnT>
                    <a:lnB>
                      <a:noFill/>
                    </a:lnB>
                  </a:tcPr>
                </a:tc>
                <a:extLst>
                  <a:ext uri="{0D108BD9-81ED-4DB2-BD59-A6C34878D82A}">
                    <a16:rowId xmlns:a16="http://schemas.microsoft.com/office/drawing/2014/main" val="10003"/>
                  </a:ext>
                </a:extLst>
              </a:tr>
              <a:tr h="217419">
                <a:tc>
                  <a:txBody>
                    <a:bodyPr/>
                    <a:lstStyle/>
                    <a:p>
                      <a:pPr algn="ctr" rtl="0" fontAlgn="b"/>
                      <a:r>
                        <a:rPr lang="en-US" sz="1100" b="0" i="0" u="none" strike="noStrike">
                          <a:solidFill>
                            <a:srgbClr val="000000"/>
                          </a:solidFill>
                          <a:effectLst/>
                          <a:latin typeface="Arial"/>
                          <a:cs typeface="Arial"/>
                        </a:rPr>
                        <a:t>expt4</a:t>
                      </a:r>
                    </a:p>
                  </a:txBody>
                  <a:tcPr marL="11366" marR="11366" marT="11366" marB="0" anchor="ctr">
                    <a:lnL>
                      <a:noFill/>
                    </a:lnL>
                    <a:lnR>
                      <a:noFill/>
                    </a:lnR>
                    <a:lnT>
                      <a:noFill/>
                    </a:lnT>
                    <a:lnB>
                      <a:noFill/>
                    </a:lnB>
                  </a:tcPr>
                </a:tc>
                <a:tc>
                  <a:txBody>
                    <a:bodyPr/>
                    <a:lstStyle/>
                    <a:p>
                      <a:pPr algn="ctr" rtl="0" fontAlgn="b"/>
                      <a:r>
                        <a:rPr lang="is-IS" sz="1100" b="0" i="0" u="none" strike="noStrike">
                          <a:solidFill>
                            <a:srgbClr val="000000"/>
                          </a:solidFill>
                          <a:effectLst/>
                          <a:latin typeface="Arial"/>
                        </a:rPr>
                        <a:t>10.0668</a:t>
                      </a:r>
                    </a:p>
                  </a:txBody>
                  <a:tcPr marL="12700" marR="12700" marT="25400" marB="2540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cs typeface="Arial"/>
                        </a:rPr>
                        <a:t>90</a:t>
                      </a:r>
                      <a:endParaRPr lang="hr-HR" sz="1100" b="0" i="0" u="none" strike="noStrike" dirty="0">
                        <a:solidFill>
                          <a:srgbClr val="000000"/>
                        </a:solidFill>
                        <a:effectLst/>
                        <a:latin typeface="Arial"/>
                        <a:cs typeface="Arial"/>
                      </a:endParaRPr>
                    </a:p>
                  </a:txBody>
                  <a:tcPr marL="11366" marR="11366" marT="22732" marB="22732" anchor="ctr">
                    <a:lnL>
                      <a:noFill/>
                    </a:lnL>
                    <a:lnR>
                      <a:noFill/>
                    </a:lnR>
                    <a:lnT>
                      <a:noFill/>
                    </a:lnT>
                    <a:lnB>
                      <a:noFill/>
                    </a:lnB>
                  </a:tcPr>
                </a:tc>
                <a:tc>
                  <a:txBody>
                    <a:bodyPr/>
                    <a:lstStyle/>
                    <a:p>
                      <a:pPr algn="ctr" rtl="0" fontAlgn="b"/>
                      <a:r>
                        <a:rPr lang="hr-HR" sz="1100" b="0" i="0" u="none" strike="noStrike">
                          <a:solidFill>
                            <a:srgbClr val="000000"/>
                          </a:solidFill>
                          <a:effectLst/>
                          <a:latin typeface="Arial"/>
                        </a:rPr>
                        <a:t>8.9403</a:t>
                      </a:r>
                    </a:p>
                  </a:txBody>
                  <a:tcPr marL="12700" marR="12700" marT="25400" marB="25400" anchor="ctr">
                    <a:lnL>
                      <a:noFill/>
                    </a:lnL>
                    <a:lnR>
                      <a:noFill/>
                    </a:lnR>
                    <a:lnT>
                      <a:noFill/>
                    </a:lnT>
                    <a:lnB>
                      <a:noFill/>
                    </a:lnB>
                  </a:tcPr>
                </a:tc>
                <a:extLst>
                  <a:ext uri="{0D108BD9-81ED-4DB2-BD59-A6C34878D82A}">
                    <a16:rowId xmlns:a16="http://schemas.microsoft.com/office/drawing/2014/main" val="10004"/>
                  </a:ext>
                </a:extLst>
              </a:tr>
              <a:tr h="217419">
                <a:tc>
                  <a:txBody>
                    <a:bodyPr/>
                    <a:lstStyle/>
                    <a:p>
                      <a:pPr algn="ctr" rtl="0" fontAlgn="b"/>
                      <a:r>
                        <a:rPr lang="en-US" sz="1100" b="0" i="0" u="none" strike="noStrike">
                          <a:solidFill>
                            <a:srgbClr val="000000"/>
                          </a:solidFill>
                          <a:effectLst/>
                          <a:latin typeface="Arial"/>
                          <a:cs typeface="Arial"/>
                        </a:rPr>
                        <a:t>expt5</a:t>
                      </a:r>
                    </a:p>
                  </a:txBody>
                  <a:tcPr marL="11366" marR="11366" marT="11366" marB="0" anchor="ctr">
                    <a:lnL>
                      <a:noFill/>
                    </a:lnL>
                    <a:lnR>
                      <a:noFill/>
                    </a:lnR>
                    <a:lnT>
                      <a:noFill/>
                    </a:lnT>
                    <a:lnB>
                      <a:noFill/>
                    </a:lnB>
                  </a:tcPr>
                </a:tc>
                <a:tc>
                  <a:txBody>
                    <a:bodyPr/>
                    <a:lstStyle/>
                    <a:p>
                      <a:pPr algn="ctr" rtl="0" fontAlgn="b"/>
                      <a:r>
                        <a:rPr lang="nb-NO" sz="1100" b="0" i="0" u="none" strike="noStrike">
                          <a:solidFill>
                            <a:srgbClr val="000000"/>
                          </a:solidFill>
                          <a:effectLst/>
                          <a:latin typeface="Arial"/>
                        </a:rPr>
                        <a:t>11.9581</a:t>
                      </a:r>
                    </a:p>
                  </a:txBody>
                  <a:tcPr marL="12700" marR="12700" marT="25400" marB="2540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cs typeface="Arial"/>
                        </a:rPr>
                        <a:t>90</a:t>
                      </a:r>
                      <a:endParaRPr lang="hr-HR" sz="1100" b="0" i="0" u="none" strike="noStrike" dirty="0">
                        <a:solidFill>
                          <a:srgbClr val="000000"/>
                        </a:solidFill>
                        <a:effectLst/>
                        <a:latin typeface="Arial"/>
                        <a:cs typeface="Arial"/>
                      </a:endParaRPr>
                    </a:p>
                  </a:txBody>
                  <a:tcPr marL="11366" marR="11366" marT="22732" marB="22732" anchor="ctr">
                    <a:lnL>
                      <a:noFill/>
                    </a:lnL>
                    <a:lnR>
                      <a:noFill/>
                    </a:lnR>
                    <a:lnT>
                      <a:noFill/>
                    </a:lnT>
                    <a:lnB>
                      <a:noFill/>
                    </a:lnB>
                  </a:tcPr>
                </a:tc>
                <a:tc>
                  <a:txBody>
                    <a:bodyPr/>
                    <a:lstStyle/>
                    <a:p>
                      <a:pPr algn="ctr" rtl="0" fontAlgn="b"/>
                      <a:r>
                        <a:rPr lang="is-IS" sz="1100" b="0" i="0" u="none" strike="noStrike">
                          <a:solidFill>
                            <a:srgbClr val="000000"/>
                          </a:solidFill>
                          <a:effectLst/>
                          <a:latin typeface="Arial"/>
                        </a:rPr>
                        <a:t>7.5263</a:t>
                      </a:r>
                    </a:p>
                  </a:txBody>
                  <a:tcPr marL="12700" marR="12700" marT="25400" marB="25400" anchor="ctr">
                    <a:lnL>
                      <a:noFill/>
                    </a:lnL>
                    <a:lnR>
                      <a:noFill/>
                    </a:lnR>
                    <a:lnT>
                      <a:noFill/>
                    </a:lnT>
                    <a:lnB>
                      <a:noFill/>
                    </a:lnB>
                  </a:tcPr>
                </a:tc>
                <a:extLst>
                  <a:ext uri="{0D108BD9-81ED-4DB2-BD59-A6C34878D82A}">
                    <a16:rowId xmlns:a16="http://schemas.microsoft.com/office/drawing/2014/main" val="10005"/>
                  </a:ext>
                </a:extLst>
              </a:tr>
              <a:tr h="217419">
                <a:tc>
                  <a:txBody>
                    <a:bodyPr/>
                    <a:lstStyle/>
                    <a:p>
                      <a:pPr algn="ctr" rtl="0" fontAlgn="b"/>
                      <a:r>
                        <a:rPr lang="en-US" sz="1100" b="0" i="0" u="none" strike="noStrike">
                          <a:solidFill>
                            <a:srgbClr val="000000"/>
                          </a:solidFill>
                          <a:effectLst/>
                          <a:latin typeface="Arial"/>
                          <a:cs typeface="Arial"/>
                        </a:rPr>
                        <a:t>expt6</a:t>
                      </a:r>
                    </a:p>
                  </a:txBody>
                  <a:tcPr marL="11366" marR="11366" marT="11366" marB="0" anchor="ctr">
                    <a:lnL>
                      <a:noFill/>
                    </a:lnL>
                    <a:lnR>
                      <a:noFill/>
                    </a:lnR>
                    <a:lnT>
                      <a:noFill/>
                    </a:lnT>
                    <a:lnB>
                      <a:noFill/>
                    </a:lnB>
                  </a:tcPr>
                </a:tc>
                <a:tc>
                  <a:txBody>
                    <a:bodyPr/>
                    <a:lstStyle/>
                    <a:p>
                      <a:pPr algn="ctr" rtl="0" fontAlgn="b"/>
                      <a:r>
                        <a:rPr lang="nb-NO" sz="1100" b="0" i="0" u="none" strike="noStrike">
                          <a:solidFill>
                            <a:srgbClr val="000000"/>
                          </a:solidFill>
                          <a:effectLst/>
                          <a:latin typeface="Arial"/>
                        </a:rPr>
                        <a:t>12.5202</a:t>
                      </a:r>
                    </a:p>
                  </a:txBody>
                  <a:tcPr marL="12700" marR="12700" marT="25400" marB="2540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cs typeface="Arial"/>
                        </a:rPr>
                        <a:t>90</a:t>
                      </a:r>
                      <a:endParaRPr lang="hr-HR" sz="1100" b="0" i="0" u="none" strike="noStrike" dirty="0">
                        <a:solidFill>
                          <a:srgbClr val="000000"/>
                        </a:solidFill>
                        <a:effectLst/>
                        <a:latin typeface="Arial"/>
                        <a:cs typeface="Arial"/>
                      </a:endParaRPr>
                    </a:p>
                  </a:txBody>
                  <a:tcPr marL="11366" marR="11366" marT="22732" marB="22732" anchor="ctr">
                    <a:lnL>
                      <a:noFill/>
                    </a:lnL>
                    <a:lnR>
                      <a:noFill/>
                    </a:lnR>
                    <a:lnT>
                      <a:noFill/>
                    </a:lnT>
                    <a:lnB>
                      <a:noFill/>
                    </a:lnB>
                  </a:tcPr>
                </a:tc>
                <a:tc>
                  <a:txBody>
                    <a:bodyPr/>
                    <a:lstStyle/>
                    <a:p>
                      <a:pPr algn="ctr" rtl="0" fontAlgn="b"/>
                      <a:r>
                        <a:rPr lang="nb-NO" sz="1100" b="0" i="0" u="none" strike="noStrike">
                          <a:solidFill>
                            <a:srgbClr val="000000"/>
                          </a:solidFill>
                          <a:effectLst/>
                          <a:latin typeface="Arial"/>
                        </a:rPr>
                        <a:t>7.1884</a:t>
                      </a:r>
                    </a:p>
                  </a:txBody>
                  <a:tcPr marL="12700" marR="12700" marT="25400" marB="25400" anchor="ctr">
                    <a:lnL>
                      <a:noFill/>
                    </a:lnL>
                    <a:lnR>
                      <a:noFill/>
                    </a:lnR>
                    <a:lnT>
                      <a:noFill/>
                    </a:lnT>
                    <a:lnB>
                      <a:noFill/>
                    </a:lnB>
                  </a:tcPr>
                </a:tc>
                <a:extLst>
                  <a:ext uri="{0D108BD9-81ED-4DB2-BD59-A6C34878D82A}">
                    <a16:rowId xmlns:a16="http://schemas.microsoft.com/office/drawing/2014/main" val="10006"/>
                  </a:ext>
                </a:extLst>
              </a:tr>
              <a:tr h="217419">
                <a:tc>
                  <a:txBody>
                    <a:bodyPr/>
                    <a:lstStyle/>
                    <a:p>
                      <a:pPr algn="ctr" rtl="0" fontAlgn="b"/>
                      <a:r>
                        <a:rPr lang="en-US" sz="1100" b="0" i="0" u="none" strike="noStrike">
                          <a:solidFill>
                            <a:srgbClr val="000000"/>
                          </a:solidFill>
                          <a:effectLst/>
                          <a:latin typeface="Arial"/>
                          <a:cs typeface="Arial"/>
                        </a:rPr>
                        <a:t>expt7</a:t>
                      </a:r>
                    </a:p>
                  </a:txBody>
                  <a:tcPr marL="11366" marR="11366" marT="11366" marB="0" anchor="ctr">
                    <a:lnL>
                      <a:noFill/>
                    </a:lnL>
                    <a:lnR>
                      <a:noFill/>
                    </a:lnR>
                    <a:lnT>
                      <a:noFill/>
                    </a:lnT>
                    <a:lnB>
                      <a:noFill/>
                    </a:lnB>
                  </a:tcPr>
                </a:tc>
                <a:tc>
                  <a:txBody>
                    <a:bodyPr/>
                    <a:lstStyle/>
                    <a:p>
                      <a:pPr algn="ctr" rtl="0" fontAlgn="b"/>
                      <a:r>
                        <a:rPr lang="nb-NO" sz="1100" b="0" i="0" u="none" strike="noStrike">
                          <a:solidFill>
                            <a:srgbClr val="000000"/>
                          </a:solidFill>
                          <a:effectLst/>
                          <a:latin typeface="Arial"/>
                        </a:rPr>
                        <a:t>10.8584</a:t>
                      </a:r>
                    </a:p>
                  </a:txBody>
                  <a:tcPr marL="12700" marR="12700" marT="25400" marB="2540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cs typeface="Arial"/>
                        </a:rPr>
                        <a:t>90</a:t>
                      </a:r>
                      <a:endParaRPr lang="hr-HR" sz="1100" b="0" i="0" u="none" strike="noStrike" dirty="0">
                        <a:solidFill>
                          <a:srgbClr val="000000"/>
                        </a:solidFill>
                        <a:effectLst/>
                        <a:latin typeface="Arial"/>
                        <a:cs typeface="Arial"/>
                      </a:endParaRPr>
                    </a:p>
                  </a:txBody>
                  <a:tcPr marL="11366" marR="11366" marT="22732" marB="22732" anchor="ctr">
                    <a:lnL>
                      <a:noFill/>
                    </a:lnL>
                    <a:lnR>
                      <a:noFill/>
                    </a:lnR>
                    <a:lnT>
                      <a:noFill/>
                    </a:lnT>
                    <a:lnB>
                      <a:noFill/>
                    </a:lnB>
                  </a:tcPr>
                </a:tc>
                <a:tc>
                  <a:txBody>
                    <a:bodyPr/>
                    <a:lstStyle/>
                    <a:p>
                      <a:pPr algn="ctr" rtl="0" fontAlgn="b"/>
                      <a:r>
                        <a:rPr lang="is-IS" sz="1100" b="0" i="0" u="none" strike="noStrike">
                          <a:solidFill>
                            <a:srgbClr val="000000"/>
                          </a:solidFill>
                          <a:effectLst/>
                          <a:latin typeface="Arial"/>
                        </a:rPr>
                        <a:t>8.2885</a:t>
                      </a:r>
                    </a:p>
                  </a:txBody>
                  <a:tcPr marL="12700" marR="12700" marT="25400" marB="25400" anchor="ctr">
                    <a:lnL>
                      <a:noFill/>
                    </a:lnL>
                    <a:lnR>
                      <a:noFill/>
                    </a:lnR>
                    <a:lnT>
                      <a:noFill/>
                    </a:lnT>
                    <a:lnB>
                      <a:noFill/>
                    </a:lnB>
                  </a:tcPr>
                </a:tc>
                <a:extLst>
                  <a:ext uri="{0D108BD9-81ED-4DB2-BD59-A6C34878D82A}">
                    <a16:rowId xmlns:a16="http://schemas.microsoft.com/office/drawing/2014/main" val="10007"/>
                  </a:ext>
                </a:extLst>
              </a:tr>
              <a:tr h="217419">
                <a:tc>
                  <a:txBody>
                    <a:bodyPr/>
                    <a:lstStyle/>
                    <a:p>
                      <a:pPr algn="ctr" rtl="0" fontAlgn="b"/>
                      <a:r>
                        <a:rPr lang="en-US" sz="1100" b="0" i="0" u="none" strike="noStrike" dirty="0">
                          <a:solidFill>
                            <a:srgbClr val="000000"/>
                          </a:solidFill>
                          <a:effectLst/>
                          <a:latin typeface="Arial"/>
                          <a:cs typeface="Arial"/>
                        </a:rPr>
                        <a:t>expt8</a:t>
                      </a:r>
                    </a:p>
                  </a:txBody>
                  <a:tcPr marL="11366" marR="11366" marT="11366" marB="0" anchor="ctr">
                    <a:lnL>
                      <a:noFill/>
                    </a:lnL>
                    <a:lnR>
                      <a:noFill/>
                    </a:lnR>
                    <a:lnT>
                      <a:noFill/>
                    </a:lnT>
                    <a:lnB>
                      <a:noFill/>
                    </a:lnB>
                  </a:tcPr>
                </a:tc>
                <a:tc>
                  <a:txBody>
                    <a:bodyPr/>
                    <a:lstStyle/>
                    <a:p>
                      <a:pPr algn="ctr" rtl="0" fontAlgn="b"/>
                      <a:r>
                        <a:rPr lang="nb-NO" sz="1100" b="0" i="0" u="none" strike="noStrike">
                          <a:solidFill>
                            <a:srgbClr val="000000"/>
                          </a:solidFill>
                          <a:effectLst/>
                          <a:latin typeface="Arial"/>
                        </a:rPr>
                        <a:t>11.9176</a:t>
                      </a:r>
                    </a:p>
                  </a:txBody>
                  <a:tcPr marL="12700" marR="12700" marT="25400" marB="2540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cs typeface="Arial"/>
                        </a:rPr>
                        <a:t>90</a:t>
                      </a:r>
                      <a:endParaRPr lang="hr-HR" sz="1100" b="0" i="0" u="none" strike="noStrike" dirty="0">
                        <a:solidFill>
                          <a:srgbClr val="000000"/>
                        </a:solidFill>
                        <a:effectLst/>
                        <a:latin typeface="Arial"/>
                        <a:cs typeface="Arial"/>
                      </a:endParaRPr>
                    </a:p>
                  </a:txBody>
                  <a:tcPr marL="11366" marR="11366" marT="22732" marB="22732" anchor="ctr">
                    <a:lnL>
                      <a:noFill/>
                    </a:lnL>
                    <a:lnR>
                      <a:noFill/>
                    </a:lnR>
                    <a:lnT>
                      <a:noFill/>
                    </a:lnT>
                    <a:lnB>
                      <a:noFill/>
                    </a:lnB>
                  </a:tcPr>
                </a:tc>
                <a:tc>
                  <a:txBody>
                    <a:bodyPr/>
                    <a:lstStyle/>
                    <a:p>
                      <a:pPr algn="ctr" rtl="0" fontAlgn="b"/>
                      <a:r>
                        <a:rPr lang="nb-NO" sz="1100" b="0" i="0" u="none" strike="noStrike">
                          <a:solidFill>
                            <a:srgbClr val="000000"/>
                          </a:solidFill>
                          <a:effectLst/>
                          <a:latin typeface="Arial"/>
                        </a:rPr>
                        <a:t>7.5518</a:t>
                      </a:r>
                    </a:p>
                  </a:txBody>
                  <a:tcPr marL="12700" marR="12700" marT="25400" marB="25400" anchor="ctr">
                    <a:lnL>
                      <a:noFill/>
                    </a:lnL>
                    <a:lnR>
                      <a:noFill/>
                    </a:lnR>
                    <a:lnT>
                      <a:noFill/>
                    </a:lnT>
                    <a:lnB>
                      <a:noFill/>
                    </a:lnB>
                  </a:tcPr>
                </a:tc>
                <a:extLst>
                  <a:ext uri="{0D108BD9-81ED-4DB2-BD59-A6C34878D82A}">
                    <a16:rowId xmlns:a16="http://schemas.microsoft.com/office/drawing/2014/main" val="10008"/>
                  </a:ext>
                </a:extLst>
              </a:tr>
              <a:tr h="217419">
                <a:tc>
                  <a:txBody>
                    <a:bodyPr/>
                    <a:lstStyle/>
                    <a:p>
                      <a:pPr algn="ctr" rtl="0" fontAlgn="b"/>
                      <a:r>
                        <a:rPr lang="en-US" sz="1100" b="0" i="0" u="none" strike="noStrike" dirty="0">
                          <a:solidFill>
                            <a:srgbClr val="000000"/>
                          </a:solidFill>
                          <a:effectLst/>
                          <a:latin typeface="Arial"/>
                          <a:cs typeface="Arial"/>
                        </a:rPr>
                        <a:t>expt9</a:t>
                      </a:r>
                    </a:p>
                  </a:txBody>
                  <a:tcPr marL="11366" marR="11366" marT="11366" marB="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rPr>
                        <a:t>9.8800</a:t>
                      </a:r>
                    </a:p>
                  </a:txBody>
                  <a:tcPr marL="12700" marR="12700" marT="25400" marB="2540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cs typeface="Arial"/>
                        </a:rPr>
                        <a:t>90</a:t>
                      </a:r>
                      <a:endParaRPr lang="hr-HR" sz="1100" b="0" i="0" u="none" strike="noStrike" dirty="0">
                        <a:solidFill>
                          <a:srgbClr val="000000"/>
                        </a:solidFill>
                        <a:effectLst/>
                        <a:latin typeface="Arial"/>
                        <a:cs typeface="Arial"/>
                      </a:endParaRPr>
                    </a:p>
                  </a:txBody>
                  <a:tcPr marL="11366" marR="11366" marT="22732" marB="22732" anchor="ctr">
                    <a:lnL>
                      <a:noFill/>
                    </a:lnL>
                    <a:lnR>
                      <a:noFill/>
                    </a:lnR>
                    <a:lnT>
                      <a:noFill/>
                    </a:lnT>
                    <a:lnB>
                      <a:noFill/>
                    </a:lnB>
                  </a:tcPr>
                </a:tc>
                <a:tc>
                  <a:txBody>
                    <a:bodyPr/>
                    <a:lstStyle/>
                    <a:p>
                      <a:pPr algn="ctr" rtl="0" fontAlgn="b"/>
                      <a:r>
                        <a:rPr lang="hr-HR" sz="1100" b="0" i="0" u="none" strike="noStrike">
                          <a:solidFill>
                            <a:srgbClr val="000000"/>
                          </a:solidFill>
                          <a:effectLst/>
                          <a:latin typeface="Arial"/>
                        </a:rPr>
                        <a:t>9.1093</a:t>
                      </a:r>
                    </a:p>
                  </a:txBody>
                  <a:tcPr marL="12700" marR="12700" marT="25400" marB="25400" anchor="ctr">
                    <a:lnL>
                      <a:noFill/>
                    </a:lnL>
                    <a:lnR>
                      <a:noFill/>
                    </a:lnR>
                    <a:lnT>
                      <a:noFill/>
                    </a:lnT>
                    <a:lnB>
                      <a:noFill/>
                    </a:lnB>
                  </a:tcPr>
                </a:tc>
                <a:extLst>
                  <a:ext uri="{0D108BD9-81ED-4DB2-BD59-A6C34878D82A}">
                    <a16:rowId xmlns:a16="http://schemas.microsoft.com/office/drawing/2014/main" val="10009"/>
                  </a:ext>
                </a:extLst>
              </a:tr>
              <a:tr h="217419">
                <a:tc>
                  <a:txBody>
                    <a:bodyPr/>
                    <a:lstStyle/>
                    <a:p>
                      <a:pPr algn="ctr" rtl="0" fontAlgn="b"/>
                      <a:r>
                        <a:rPr lang="en-US" sz="1100" b="0" i="0" u="none" strike="noStrike">
                          <a:solidFill>
                            <a:srgbClr val="000000"/>
                          </a:solidFill>
                          <a:effectLst/>
                          <a:latin typeface="Arial"/>
                          <a:cs typeface="Arial"/>
                        </a:rPr>
                        <a:t>expt10</a:t>
                      </a:r>
                    </a:p>
                  </a:txBody>
                  <a:tcPr marL="11366" marR="11366" marT="11366" marB="0" anchor="ctr">
                    <a:lnL>
                      <a:noFill/>
                    </a:lnL>
                    <a:lnR>
                      <a:noFill/>
                    </a:lnR>
                    <a:lnT>
                      <a:noFill/>
                    </a:lnT>
                    <a:lnB>
                      <a:noFill/>
                    </a:lnB>
                  </a:tcPr>
                </a:tc>
                <a:tc>
                  <a:txBody>
                    <a:bodyPr/>
                    <a:lstStyle/>
                    <a:p>
                      <a:pPr algn="ctr" rtl="0" fontAlgn="b"/>
                      <a:r>
                        <a:rPr lang="is-IS" sz="1100" b="0" i="0" u="none" strike="noStrike">
                          <a:solidFill>
                            <a:srgbClr val="000000"/>
                          </a:solidFill>
                          <a:effectLst/>
                          <a:latin typeface="Arial"/>
                        </a:rPr>
                        <a:t>10.4215</a:t>
                      </a:r>
                    </a:p>
                  </a:txBody>
                  <a:tcPr marL="12700" marR="12700" marT="25400" marB="2540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cs typeface="Arial"/>
                        </a:rPr>
                        <a:t>90</a:t>
                      </a:r>
                      <a:endParaRPr lang="hr-HR" sz="1100" b="0" i="0" u="none" strike="noStrike" dirty="0">
                        <a:solidFill>
                          <a:srgbClr val="000000"/>
                        </a:solidFill>
                        <a:effectLst/>
                        <a:latin typeface="Arial"/>
                        <a:cs typeface="Arial"/>
                      </a:endParaRPr>
                    </a:p>
                  </a:txBody>
                  <a:tcPr marL="11366" marR="11366" marT="22732" marB="22732" anchor="ctr">
                    <a:lnL>
                      <a:noFill/>
                    </a:lnL>
                    <a:lnR>
                      <a:noFill/>
                    </a:lnR>
                    <a:lnT>
                      <a:noFill/>
                    </a:lnT>
                    <a:lnB>
                      <a:noFill/>
                    </a:lnB>
                  </a:tcPr>
                </a:tc>
                <a:tc>
                  <a:txBody>
                    <a:bodyPr/>
                    <a:lstStyle/>
                    <a:p>
                      <a:pPr algn="ctr" rtl="0" fontAlgn="b"/>
                      <a:r>
                        <a:rPr lang="hr-HR" sz="1100" b="0" i="0" u="none" strike="noStrike">
                          <a:solidFill>
                            <a:srgbClr val="000000"/>
                          </a:solidFill>
                          <a:effectLst/>
                          <a:latin typeface="Arial"/>
                        </a:rPr>
                        <a:t>8.6360</a:t>
                      </a:r>
                    </a:p>
                  </a:txBody>
                  <a:tcPr marL="12700" marR="12700" marT="25400" marB="25400" anchor="ctr">
                    <a:lnL>
                      <a:noFill/>
                    </a:lnL>
                    <a:lnR>
                      <a:noFill/>
                    </a:lnR>
                    <a:lnT>
                      <a:noFill/>
                    </a:lnT>
                    <a:lnB>
                      <a:noFill/>
                    </a:lnB>
                  </a:tcPr>
                </a:tc>
                <a:extLst>
                  <a:ext uri="{0D108BD9-81ED-4DB2-BD59-A6C34878D82A}">
                    <a16:rowId xmlns:a16="http://schemas.microsoft.com/office/drawing/2014/main" val="10010"/>
                  </a:ext>
                </a:extLst>
              </a:tr>
              <a:tr h="217419">
                <a:tc>
                  <a:txBody>
                    <a:bodyPr/>
                    <a:lstStyle/>
                    <a:p>
                      <a:pPr algn="ctr" rtl="0" fontAlgn="b"/>
                      <a:r>
                        <a:rPr lang="en-US" sz="1100" b="0" i="0" u="none" strike="noStrike">
                          <a:solidFill>
                            <a:srgbClr val="000000"/>
                          </a:solidFill>
                          <a:effectLst/>
                          <a:latin typeface="Arial"/>
                          <a:cs typeface="Arial"/>
                        </a:rPr>
                        <a:t>expt11</a:t>
                      </a:r>
                    </a:p>
                  </a:txBody>
                  <a:tcPr marL="11366" marR="11366" marT="11366" marB="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rPr>
                        <a:t>8.6958</a:t>
                      </a:r>
                    </a:p>
                  </a:txBody>
                  <a:tcPr marL="12700" marR="12700" marT="25400" marB="25400" anchor="ctr">
                    <a:lnL>
                      <a:noFill/>
                    </a:lnL>
                    <a:lnR>
                      <a:noFill/>
                    </a:lnR>
                    <a:lnT>
                      <a:noFill/>
                    </a:lnT>
                    <a:lnB>
                      <a:noFill/>
                    </a:lnB>
                  </a:tcPr>
                </a:tc>
                <a:tc>
                  <a:txBody>
                    <a:bodyPr/>
                    <a:lstStyle/>
                    <a:p>
                      <a:pPr algn="ctr" rtl="0" fontAlgn="b"/>
                      <a:r>
                        <a:rPr lang="hr-HR" sz="1100" b="0" i="0" u="none" strike="noStrike" dirty="0">
                          <a:solidFill>
                            <a:srgbClr val="000000"/>
                          </a:solidFill>
                          <a:effectLst/>
                          <a:latin typeface="Arial"/>
                          <a:cs typeface="Arial"/>
                        </a:rPr>
                        <a:t>90</a:t>
                      </a:r>
                    </a:p>
                  </a:txBody>
                  <a:tcPr marL="11366" marR="11366" marT="22732" marB="22732" anchor="ctr">
                    <a:lnL>
                      <a:noFill/>
                    </a:lnL>
                    <a:lnR>
                      <a:noFill/>
                    </a:lnR>
                    <a:lnT>
                      <a:noFill/>
                    </a:lnT>
                    <a:lnB>
                      <a:noFill/>
                    </a:lnB>
                  </a:tcPr>
                </a:tc>
                <a:tc>
                  <a:txBody>
                    <a:bodyPr/>
                    <a:lstStyle/>
                    <a:p>
                      <a:pPr algn="ctr" rtl="0" fontAlgn="b"/>
                      <a:r>
                        <a:rPr lang="nb-NO" sz="1100" b="0" i="0" u="none" strike="noStrike">
                          <a:solidFill>
                            <a:srgbClr val="000000"/>
                          </a:solidFill>
                          <a:effectLst/>
                          <a:latin typeface="Arial"/>
                        </a:rPr>
                        <a:t>10.3498</a:t>
                      </a:r>
                    </a:p>
                  </a:txBody>
                  <a:tcPr marL="12700" marR="12700" marT="25400" marB="25400" anchor="ctr">
                    <a:lnL>
                      <a:noFill/>
                    </a:lnL>
                    <a:lnR>
                      <a:noFill/>
                    </a:lnR>
                    <a:lnT>
                      <a:noFill/>
                    </a:lnT>
                    <a:lnB>
                      <a:noFill/>
                    </a:lnB>
                  </a:tcPr>
                </a:tc>
                <a:extLst>
                  <a:ext uri="{0D108BD9-81ED-4DB2-BD59-A6C34878D82A}">
                    <a16:rowId xmlns:a16="http://schemas.microsoft.com/office/drawing/2014/main" val="10011"/>
                  </a:ext>
                </a:extLst>
              </a:tr>
              <a:tr h="217419">
                <a:tc>
                  <a:txBody>
                    <a:bodyPr/>
                    <a:lstStyle/>
                    <a:p>
                      <a:pPr algn="ctr" rtl="0" fontAlgn="b"/>
                      <a:r>
                        <a:rPr lang="en-US" sz="1100" b="0" i="0" u="none" strike="noStrike">
                          <a:solidFill>
                            <a:srgbClr val="000000"/>
                          </a:solidFill>
                          <a:effectLst/>
                          <a:latin typeface="Arial"/>
                          <a:cs typeface="Arial"/>
                        </a:rPr>
                        <a:t>expt12</a:t>
                      </a:r>
                    </a:p>
                  </a:txBody>
                  <a:tcPr marL="11366" marR="11366" marT="11366" marB="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rPr>
                        <a:t>8.9069</a:t>
                      </a:r>
                    </a:p>
                  </a:txBody>
                  <a:tcPr marL="12700" marR="12700" marT="25400" marB="2540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cs typeface="Arial"/>
                        </a:rPr>
                        <a:t>90</a:t>
                      </a:r>
                      <a:endParaRPr lang="hr-HR" sz="1100" b="0" i="0" u="none" strike="noStrike" dirty="0">
                        <a:solidFill>
                          <a:srgbClr val="000000"/>
                        </a:solidFill>
                        <a:effectLst/>
                        <a:latin typeface="Arial"/>
                        <a:cs typeface="Arial"/>
                      </a:endParaRPr>
                    </a:p>
                  </a:txBody>
                  <a:tcPr marL="11366" marR="11366" marT="22732" marB="22732" anchor="ctr">
                    <a:lnL>
                      <a:noFill/>
                    </a:lnL>
                    <a:lnR>
                      <a:noFill/>
                    </a:lnR>
                    <a:lnT>
                      <a:noFill/>
                    </a:lnT>
                    <a:lnB>
                      <a:noFill/>
                    </a:lnB>
                  </a:tcPr>
                </a:tc>
                <a:tc>
                  <a:txBody>
                    <a:bodyPr/>
                    <a:lstStyle/>
                    <a:p>
                      <a:pPr algn="ctr" rtl="0" fontAlgn="b"/>
                      <a:r>
                        <a:rPr lang="is-IS" sz="1100" b="0" i="0" u="none" strike="noStrike" dirty="0">
                          <a:solidFill>
                            <a:srgbClr val="000000"/>
                          </a:solidFill>
                          <a:effectLst/>
                          <a:latin typeface="Arial"/>
                        </a:rPr>
                        <a:t>10.1045</a:t>
                      </a:r>
                    </a:p>
                  </a:txBody>
                  <a:tcPr marL="12700" marR="12700" marT="25400" marB="25400" anchor="ctr">
                    <a:lnL>
                      <a:noFill/>
                    </a:lnL>
                    <a:lnR>
                      <a:noFill/>
                    </a:lnR>
                    <a:lnT>
                      <a:noFill/>
                    </a:lnT>
                    <a:lnB>
                      <a:noFill/>
                    </a:lnB>
                  </a:tcPr>
                </a:tc>
                <a:extLst>
                  <a:ext uri="{0D108BD9-81ED-4DB2-BD59-A6C34878D82A}">
                    <a16:rowId xmlns:a16="http://schemas.microsoft.com/office/drawing/2014/main" val="10012"/>
                  </a:ext>
                </a:extLst>
              </a:tr>
              <a:tr h="217419">
                <a:tc>
                  <a:txBody>
                    <a:bodyPr/>
                    <a:lstStyle/>
                    <a:p>
                      <a:pPr algn="ctr" rtl="0" fontAlgn="b"/>
                      <a:r>
                        <a:rPr lang="en-US" sz="1100" b="0" i="0" u="none" strike="noStrike">
                          <a:solidFill>
                            <a:srgbClr val="000000"/>
                          </a:solidFill>
                          <a:effectLst/>
                          <a:latin typeface="Arial"/>
                          <a:cs typeface="Arial"/>
                        </a:rPr>
                        <a:t>expt13</a:t>
                      </a:r>
                    </a:p>
                  </a:txBody>
                  <a:tcPr marL="11366" marR="11366" marT="11366" marB="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rPr>
                        <a:t>9.1389</a:t>
                      </a:r>
                    </a:p>
                  </a:txBody>
                  <a:tcPr marL="12700" marR="12700" marT="25400" marB="2540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cs typeface="Arial"/>
                        </a:rPr>
                        <a:t>90</a:t>
                      </a:r>
                      <a:endParaRPr lang="hr-HR" sz="1100" b="0" i="0" u="none" strike="noStrike" dirty="0">
                        <a:solidFill>
                          <a:srgbClr val="000000"/>
                        </a:solidFill>
                        <a:effectLst/>
                        <a:latin typeface="Arial"/>
                        <a:cs typeface="Arial"/>
                      </a:endParaRPr>
                    </a:p>
                  </a:txBody>
                  <a:tcPr marL="11366" marR="11366" marT="22732" marB="22732" anchor="ctr">
                    <a:lnL>
                      <a:noFill/>
                    </a:lnL>
                    <a:lnR>
                      <a:noFill/>
                    </a:lnR>
                    <a:lnT>
                      <a:noFill/>
                    </a:lnT>
                    <a:lnB>
                      <a:noFill/>
                    </a:lnB>
                  </a:tcPr>
                </a:tc>
                <a:tc>
                  <a:txBody>
                    <a:bodyPr/>
                    <a:lstStyle/>
                    <a:p>
                      <a:pPr algn="ctr" rtl="0" fontAlgn="b"/>
                      <a:r>
                        <a:rPr lang="hr-HR" sz="1100" b="0" i="0" u="none" strike="noStrike">
                          <a:solidFill>
                            <a:srgbClr val="000000"/>
                          </a:solidFill>
                          <a:effectLst/>
                          <a:latin typeface="Arial"/>
                        </a:rPr>
                        <a:t>9.8480</a:t>
                      </a:r>
                    </a:p>
                  </a:txBody>
                  <a:tcPr marL="12700" marR="12700" marT="25400" marB="25400" anchor="ctr">
                    <a:lnL>
                      <a:noFill/>
                    </a:lnL>
                    <a:lnR>
                      <a:noFill/>
                    </a:lnR>
                    <a:lnT>
                      <a:noFill/>
                    </a:lnT>
                    <a:lnB>
                      <a:noFill/>
                    </a:lnB>
                  </a:tcPr>
                </a:tc>
                <a:extLst>
                  <a:ext uri="{0D108BD9-81ED-4DB2-BD59-A6C34878D82A}">
                    <a16:rowId xmlns:a16="http://schemas.microsoft.com/office/drawing/2014/main" val="10013"/>
                  </a:ext>
                </a:extLst>
              </a:tr>
              <a:tr h="217419">
                <a:tc>
                  <a:txBody>
                    <a:bodyPr/>
                    <a:lstStyle/>
                    <a:p>
                      <a:pPr algn="ctr" rtl="0" fontAlgn="b"/>
                      <a:r>
                        <a:rPr lang="en-US" sz="1100" b="0" i="0" u="none" strike="noStrike">
                          <a:solidFill>
                            <a:srgbClr val="000000"/>
                          </a:solidFill>
                          <a:effectLst/>
                          <a:latin typeface="Arial"/>
                          <a:cs typeface="Arial"/>
                        </a:rPr>
                        <a:t>expt14</a:t>
                      </a:r>
                    </a:p>
                  </a:txBody>
                  <a:tcPr marL="11366" marR="11366" marT="11366" marB="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rPr>
                        <a:t>8.9118</a:t>
                      </a:r>
                    </a:p>
                  </a:txBody>
                  <a:tcPr marL="12700" marR="12700" marT="25400" marB="2540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cs typeface="Arial"/>
                        </a:rPr>
                        <a:t>90</a:t>
                      </a:r>
                      <a:endParaRPr lang="hr-HR" sz="1100" b="0" i="0" u="none" strike="noStrike" dirty="0">
                        <a:solidFill>
                          <a:srgbClr val="000000"/>
                        </a:solidFill>
                        <a:effectLst/>
                        <a:latin typeface="Arial"/>
                        <a:cs typeface="Arial"/>
                      </a:endParaRPr>
                    </a:p>
                  </a:txBody>
                  <a:tcPr marL="11366" marR="11366" marT="22732" marB="22732" anchor="ctr">
                    <a:lnL>
                      <a:noFill/>
                    </a:lnL>
                    <a:lnR>
                      <a:noFill/>
                    </a:lnR>
                    <a:lnT>
                      <a:noFill/>
                    </a:lnT>
                    <a:lnB>
                      <a:noFill/>
                    </a:lnB>
                  </a:tcPr>
                </a:tc>
                <a:tc>
                  <a:txBody>
                    <a:bodyPr/>
                    <a:lstStyle/>
                    <a:p>
                      <a:pPr algn="ctr" rtl="0" fontAlgn="b"/>
                      <a:r>
                        <a:rPr lang="cs-CZ" sz="1100" b="0" i="0" u="none" strike="noStrike">
                          <a:solidFill>
                            <a:srgbClr val="000000"/>
                          </a:solidFill>
                          <a:effectLst/>
                          <a:latin typeface="Arial"/>
                        </a:rPr>
                        <a:t>10.0989</a:t>
                      </a:r>
                    </a:p>
                  </a:txBody>
                  <a:tcPr marL="12700" marR="12700" marT="25400" marB="25400" anchor="ctr">
                    <a:lnL>
                      <a:noFill/>
                    </a:lnL>
                    <a:lnR>
                      <a:noFill/>
                    </a:lnR>
                    <a:lnT>
                      <a:noFill/>
                    </a:lnT>
                    <a:lnB>
                      <a:noFill/>
                    </a:lnB>
                  </a:tcPr>
                </a:tc>
                <a:extLst>
                  <a:ext uri="{0D108BD9-81ED-4DB2-BD59-A6C34878D82A}">
                    <a16:rowId xmlns:a16="http://schemas.microsoft.com/office/drawing/2014/main" val="10014"/>
                  </a:ext>
                </a:extLst>
              </a:tr>
              <a:tr h="217419">
                <a:tc>
                  <a:txBody>
                    <a:bodyPr/>
                    <a:lstStyle/>
                    <a:p>
                      <a:pPr algn="ctr" rtl="0" fontAlgn="b"/>
                      <a:r>
                        <a:rPr lang="en-US" sz="1100" b="0" i="0" u="none" strike="noStrike">
                          <a:solidFill>
                            <a:srgbClr val="000000"/>
                          </a:solidFill>
                          <a:effectLst/>
                          <a:latin typeface="Arial"/>
                          <a:cs typeface="Arial"/>
                        </a:rPr>
                        <a:t>expt15</a:t>
                      </a:r>
                    </a:p>
                  </a:txBody>
                  <a:tcPr marL="11366" marR="11366" marT="11366" marB="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rPr>
                        <a:t>6.4264</a:t>
                      </a:r>
                    </a:p>
                  </a:txBody>
                  <a:tcPr marL="12700" marR="12700" marT="25400" marB="2540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cs typeface="Arial"/>
                        </a:rPr>
                        <a:t>90</a:t>
                      </a:r>
                      <a:endParaRPr lang="hr-HR" sz="1100" b="0" i="0" u="none" strike="noStrike" dirty="0">
                        <a:solidFill>
                          <a:srgbClr val="000000"/>
                        </a:solidFill>
                        <a:effectLst/>
                        <a:latin typeface="Arial"/>
                        <a:cs typeface="Arial"/>
                      </a:endParaRPr>
                    </a:p>
                  </a:txBody>
                  <a:tcPr marL="11366" marR="11366" marT="22732" marB="22732" anchor="ctr">
                    <a:lnL>
                      <a:noFill/>
                    </a:lnL>
                    <a:lnR>
                      <a:noFill/>
                    </a:lnR>
                    <a:lnT>
                      <a:noFill/>
                    </a:lnT>
                    <a:lnB>
                      <a:noFill/>
                    </a:lnB>
                  </a:tcPr>
                </a:tc>
                <a:tc>
                  <a:txBody>
                    <a:bodyPr/>
                    <a:lstStyle/>
                    <a:p>
                      <a:pPr algn="ctr" rtl="0" fontAlgn="b"/>
                      <a:r>
                        <a:rPr lang="is-IS" sz="1100" b="0" i="0" u="none" strike="noStrike">
                          <a:solidFill>
                            <a:srgbClr val="000000"/>
                          </a:solidFill>
                          <a:effectLst/>
                          <a:latin typeface="Arial"/>
                        </a:rPr>
                        <a:t>14.0047</a:t>
                      </a:r>
                    </a:p>
                  </a:txBody>
                  <a:tcPr marL="12700" marR="12700" marT="25400" marB="25400" anchor="ctr">
                    <a:lnL>
                      <a:noFill/>
                    </a:lnL>
                    <a:lnR>
                      <a:noFill/>
                    </a:lnR>
                    <a:lnT>
                      <a:noFill/>
                    </a:lnT>
                    <a:lnB>
                      <a:noFill/>
                    </a:lnB>
                  </a:tcPr>
                </a:tc>
                <a:extLst>
                  <a:ext uri="{0D108BD9-81ED-4DB2-BD59-A6C34878D82A}">
                    <a16:rowId xmlns:a16="http://schemas.microsoft.com/office/drawing/2014/main" val="10015"/>
                  </a:ext>
                </a:extLst>
              </a:tr>
              <a:tr h="217419">
                <a:tc>
                  <a:txBody>
                    <a:bodyPr/>
                    <a:lstStyle/>
                    <a:p>
                      <a:pPr algn="ctr" rtl="0" fontAlgn="b"/>
                      <a:r>
                        <a:rPr lang="en-US" sz="1100" b="0" i="0" u="none" strike="noStrike">
                          <a:solidFill>
                            <a:srgbClr val="000000"/>
                          </a:solidFill>
                          <a:effectLst/>
                          <a:latin typeface="Arial"/>
                          <a:cs typeface="Arial"/>
                        </a:rPr>
                        <a:t>expt16</a:t>
                      </a:r>
                    </a:p>
                  </a:txBody>
                  <a:tcPr marL="11366" marR="11366" marT="11366" marB="0" anchor="ctr">
                    <a:lnL>
                      <a:noFill/>
                    </a:lnL>
                    <a:lnR>
                      <a:noFill/>
                    </a:lnR>
                    <a:lnT>
                      <a:noFill/>
                    </a:lnT>
                    <a:lnB>
                      <a:noFill/>
                    </a:lnB>
                  </a:tcPr>
                </a:tc>
                <a:tc>
                  <a:txBody>
                    <a:bodyPr/>
                    <a:lstStyle/>
                    <a:p>
                      <a:pPr algn="ctr" rtl="0" fontAlgn="b"/>
                      <a:r>
                        <a:rPr lang="nb-NO" sz="1100" b="0" i="0" u="none" strike="noStrike">
                          <a:solidFill>
                            <a:srgbClr val="000000"/>
                          </a:solidFill>
                          <a:effectLst/>
                          <a:latin typeface="Arial"/>
                        </a:rPr>
                        <a:t>7.1555</a:t>
                      </a:r>
                    </a:p>
                  </a:txBody>
                  <a:tcPr marL="12700" marR="12700" marT="25400" marB="2540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cs typeface="Arial"/>
                        </a:rPr>
                        <a:t>90</a:t>
                      </a:r>
                      <a:endParaRPr lang="hr-HR" sz="1100" b="0" i="0" u="none" strike="noStrike" dirty="0">
                        <a:solidFill>
                          <a:srgbClr val="000000"/>
                        </a:solidFill>
                        <a:effectLst/>
                        <a:latin typeface="Arial"/>
                        <a:cs typeface="Arial"/>
                      </a:endParaRPr>
                    </a:p>
                  </a:txBody>
                  <a:tcPr marL="11366" marR="11366" marT="22732" marB="22732" anchor="ctr">
                    <a:lnL>
                      <a:noFill/>
                    </a:lnL>
                    <a:lnR>
                      <a:noFill/>
                    </a:lnR>
                    <a:lnT>
                      <a:noFill/>
                    </a:lnT>
                    <a:lnB>
                      <a:noFill/>
                    </a:lnB>
                  </a:tcPr>
                </a:tc>
                <a:tc>
                  <a:txBody>
                    <a:bodyPr/>
                    <a:lstStyle/>
                    <a:p>
                      <a:pPr algn="ctr" rtl="0" fontAlgn="b"/>
                      <a:r>
                        <a:rPr lang="nb-NO" sz="1100" b="0" i="0" u="none" strike="noStrike" dirty="0">
                          <a:solidFill>
                            <a:srgbClr val="000000"/>
                          </a:solidFill>
                          <a:effectLst/>
                          <a:latin typeface="Arial"/>
                        </a:rPr>
                        <a:t>12.5778</a:t>
                      </a:r>
                    </a:p>
                  </a:txBody>
                  <a:tcPr marL="12700" marR="12700" marT="25400" marB="25400" anchor="ctr">
                    <a:lnL>
                      <a:noFill/>
                    </a:lnL>
                    <a:lnR>
                      <a:noFill/>
                    </a:lnR>
                    <a:lnT>
                      <a:noFill/>
                    </a:lnT>
                    <a:lnB>
                      <a:noFill/>
                    </a:lnB>
                  </a:tcPr>
                </a:tc>
                <a:extLst>
                  <a:ext uri="{0D108BD9-81ED-4DB2-BD59-A6C34878D82A}">
                    <a16:rowId xmlns:a16="http://schemas.microsoft.com/office/drawing/2014/main" val="10016"/>
                  </a:ext>
                </a:extLst>
              </a:tr>
              <a:tr h="217419">
                <a:tc>
                  <a:txBody>
                    <a:bodyPr/>
                    <a:lstStyle/>
                    <a:p>
                      <a:pPr algn="ctr" rtl="0" fontAlgn="b"/>
                      <a:r>
                        <a:rPr lang="en-US" sz="1100" b="0" i="0" u="none" strike="noStrike" dirty="0">
                          <a:solidFill>
                            <a:srgbClr val="000000"/>
                          </a:solidFill>
                          <a:effectLst/>
                          <a:latin typeface="Arial"/>
                          <a:cs typeface="Arial"/>
                        </a:rPr>
                        <a:t>expt17</a:t>
                      </a:r>
                    </a:p>
                  </a:txBody>
                  <a:tcPr marL="11366" marR="11366" marT="11366" marB="0" anchor="ctr">
                    <a:lnL>
                      <a:noFill/>
                    </a:lnL>
                    <a:lnR>
                      <a:noFill/>
                    </a:lnR>
                    <a:lnT>
                      <a:noFill/>
                    </a:lnT>
                    <a:lnB>
                      <a:noFill/>
                    </a:lnB>
                  </a:tcPr>
                </a:tc>
                <a:tc>
                  <a:txBody>
                    <a:bodyPr/>
                    <a:lstStyle/>
                    <a:p>
                      <a:pPr algn="ctr" rtl="0" fontAlgn="b"/>
                      <a:r>
                        <a:rPr lang="nb-NO" sz="1100" b="0" i="0" u="none" strike="noStrike">
                          <a:solidFill>
                            <a:srgbClr val="000000"/>
                          </a:solidFill>
                          <a:effectLst/>
                          <a:latin typeface="Arial"/>
                        </a:rPr>
                        <a:t>10.4718</a:t>
                      </a:r>
                    </a:p>
                  </a:txBody>
                  <a:tcPr marL="12700" marR="12700" marT="25400" marB="2540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cs typeface="Arial"/>
                        </a:rPr>
                        <a:t>90</a:t>
                      </a:r>
                      <a:endParaRPr lang="hr-HR" sz="1100" b="0" i="0" u="none" strike="noStrike" dirty="0">
                        <a:solidFill>
                          <a:srgbClr val="000000"/>
                        </a:solidFill>
                        <a:effectLst/>
                        <a:latin typeface="Arial"/>
                        <a:cs typeface="Arial"/>
                      </a:endParaRPr>
                    </a:p>
                  </a:txBody>
                  <a:tcPr marL="11366" marR="11366" marT="22732" marB="22732" anchor="ctr">
                    <a:lnL>
                      <a:noFill/>
                    </a:lnL>
                    <a:lnR>
                      <a:noFill/>
                    </a:lnR>
                    <a:lnT>
                      <a:noFill/>
                    </a:lnT>
                    <a:lnB>
                      <a:noFill/>
                    </a:lnB>
                  </a:tcPr>
                </a:tc>
                <a:tc>
                  <a:txBody>
                    <a:bodyPr/>
                    <a:lstStyle/>
                    <a:p>
                      <a:pPr algn="ctr" rtl="0" fontAlgn="b"/>
                      <a:r>
                        <a:rPr lang="hr-HR" sz="1100" b="0" i="0" u="none" strike="noStrike">
                          <a:solidFill>
                            <a:srgbClr val="000000"/>
                          </a:solidFill>
                          <a:effectLst/>
                          <a:latin typeface="Arial"/>
                        </a:rPr>
                        <a:t>8.5945</a:t>
                      </a:r>
                    </a:p>
                  </a:txBody>
                  <a:tcPr marL="12700" marR="12700" marT="25400" marB="25400" anchor="ctr">
                    <a:lnL>
                      <a:noFill/>
                    </a:lnL>
                    <a:lnR>
                      <a:noFill/>
                    </a:lnR>
                    <a:lnT>
                      <a:noFill/>
                    </a:lnT>
                    <a:lnB>
                      <a:noFill/>
                    </a:lnB>
                  </a:tcPr>
                </a:tc>
                <a:extLst>
                  <a:ext uri="{0D108BD9-81ED-4DB2-BD59-A6C34878D82A}">
                    <a16:rowId xmlns:a16="http://schemas.microsoft.com/office/drawing/2014/main" val="10017"/>
                  </a:ext>
                </a:extLst>
              </a:tr>
              <a:tr h="217419">
                <a:tc>
                  <a:txBody>
                    <a:bodyPr/>
                    <a:lstStyle/>
                    <a:p>
                      <a:pPr algn="ctr" rtl="0" fontAlgn="b"/>
                      <a:r>
                        <a:rPr lang="en-US" sz="1100" b="0" i="0" u="none" strike="noStrike" dirty="0">
                          <a:solidFill>
                            <a:srgbClr val="000000"/>
                          </a:solidFill>
                          <a:effectLst/>
                          <a:latin typeface="Arial"/>
                          <a:cs typeface="Arial"/>
                        </a:rPr>
                        <a:t>expt18</a:t>
                      </a:r>
                    </a:p>
                  </a:txBody>
                  <a:tcPr marL="11366" marR="11366" marT="11366" marB="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rPr>
                        <a:t>9.4862</a:t>
                      </a:r>
                    </a:p>
                  </a:txBody>
                  <a:tcPr marL="12700" marR="12700" marT="25400" marB="2540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cs typeface="Arial"/>
                        </a:rPr>
                        <a:t>90</a:t>
                      </a:r>
                      <a:endParaRPr lang="hr-HR" sz="1100" b="0" i="0" u="none" strike="noStrike" dirty="0">
                        <a:solidFill>
                          <a:srgbClr val="000000"/>
                        </a:solidFill>
                        <a:effectLst/>
                        <a:latin typeface="Arial"/>
                        <a:cs typeface="Arial"/>
                      </a:endParaRPr>
                    </a:p>
                  </a:txBody>
                  <a:tcPr marL="11366" marR="11366" marT="22732" marB="22732" anchor="ctr">
                    <a:lnL>
                      <a:noFill/>
                    </a:lnL>
                    <a:lnR>
                      <a:noFill/>
                    </a:lnR>
                    <a:lnT>
                      <a:noFill/>
                    </a:lnT>
                    <a:lnB>
                      <a:noFill/>
                    </a:lnB>
                  </a:tcPr>
                </a:tc>
                <a:tc>
                  <a:txBody>
                    <a:bodyPr/>
                    <a:lstStyle/>
                    <a:p>
                      <a:pPr algn="ctr" rtl="0" fontAlgn="b"/>
                      <a:r>
                        <a:rPr lang="fi-FI" sz="1100" b="0" i="0" u="none" strike="noStrike">
                          <a:solidFill>
                            <a:srgbClr val="000000"/>
                          </a:solidFill>
                          <a:effectLst/>
                          <a:latin typeface="Arial"/>
                        </a:rPr>
                        <a:t>9.4874</a:t>
                      </a:r>
                    </a:p>
                  </a:txBody>
                  <a:tcPr marL="12700" marR="12700" marT="25400" marB="25400" anchor="ctr">
                    <a:lnL>
                      <a:noFill/>
                    </a:lnL>
                    <a:lnR>
                      <a:noFill/>
                    </a:lnR>
                    <a:lnT>
                      <a:noFill/>
                    </a:lnT>
                    <a:lnB>
                      <a:noFill/>
                    </a:lnB>
                  </a:tcPr>
                </a:tc>
                <a:extLst>
                  <a:ext uri="{0D108BD9-81ED-4DB2-BD59-A6C34878D82A}">
                    <a16:rowId xmlns:a16="http://schemas.microsoft.com/office/drawing/2014/main" val="10018"/>
                  </a:ext>
                </a:extLst>
              </a:tr>
              <a:tr h="217419">
                <a:tc>
                  <a:txBody>
                    <a:bodyPr/>
                    <a:lstStyle/>
                    <a:p>
                      <a:pPr algn="ctr" rtl="0" fontAlgn="b"/>
                      <a:r>
                        <a:rPr lang="en-US" sz="1100" b="0" i="0" u="none" strike="noStrike" dirty="0">
                          <a:solidFill>
                            <a:srgbClr val="000000"/>
                          </a:solidFill>
                          <a:effectLst/>
                          <a:latin typeface="Arial"/>
                          <a:cs typeface="Arial"/>
                        </a:rPr>
                        <a:t>expt19</a:t>
                      </a:r>
                    </a:p>
                  </a:txBody>
                  <a:tcPr marL="11366" marR="11366" marT="11366" marB="0" anchor="ctr">
                    <a:lnL>
                      <a:noFill/>
                    </a:lnL>
                    <a:lnR>
                      <a:noFill/>
                    </a:lnR>
                    <a:lnT>
                      <a:noFill/>
                    </a:lnT>
                    <a:lnB>
                      <a:noFill/>
                    </a:lnB>
                  </a:tcPr>
                </a:tc>
                <a:tc>
                  <a:txBody>
                    <a:bodyPr/>
                    <a:lstStyle/>
                    <a:p>
                      <a:pPr algn="ctr" rtl="0" fontAlgn="b"/>
                      <a:r>
                        <a:rPr lang="nb-NO" sz="1100" b="0" i="0" u="none" strike="noStrike">
                          <a:solidFill>
                            <a:srgbClr val="000000"/>
                          </a:solidFill>
                          <a:effectLst/>
                          <a:latin typeface="Arial"/>
                        </a:rPr>
                        <a:t>10.4166</a:t>
                      </a:r>
                    </a:p>
                  </a:txBody>
                  <a:tcPr marL="12700" marR="12700" marT="25400" marB="2540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cs typeface="Arial"/>
                        </a:rPr>
                        <a:t>90</a:t>
                      </a:r>
                      <a:endParaRPr lang="hr-HR" sz="1100" b="0" i="0" u="none" strike="noStrike" dirty="0">
                        <a:solidFill>
                          <a:srgbClr val="000000"/>
                        </a:solidFill>
                        <a:effectLst/>
                        <a:latin typeface="Arial"/>
                        <a:cs typeface="Arial"/>
                      </a:endParaRPr>
                    </a:p>
                  </a:txBody>
                  <a:tcPr marL="11366" marR="11366" marT="22732" marB="22732" anchor="ctr">
                    <a:lnL>
                      <a:noFill/>
                    </a:lnL>
                    <a:lnR>
                      <a:noFill/>
                    </a:lnR>
                    <a:lnT>
                      <a:noFill/>
                    </a:lnT>
                    <a:lnB>
                      <a:noFill/>
                    </a:lnB>
                  </a:tcPr>
                </a:tc>
                <a:tc>
                  <a:txBody>
                    <a:bodyPr/>
                    <a:lstStyle/>
                    <a:p>
                      <a:pPr algn="ctr" rtl="0" fontAlgn="b"/>
                      <a:r>
                        <a:rPr lang="hr-HR" sz="1100" b="0" i="0" u="none" strike="noStrike">
                          <a:solidFill>
                            <a:srgbClr val="000000"/>
                          </a:solidFill>
                          <a:effectLst/>
                          <a:latin typeface="Arial"/>
                        </a:rPr>
                        <a:t>8.6401</a:t>
                      </a:r>
                    </a:p>
                  </a:txBody>
                  <a:tcPr marL="12700" marR="12700" marT="25400" marB="25400" anchor="ctr">
                    <a:lnL>
                      <a:noFill/>
                    </a:lnL>
                    <a:lnR>
                      <a:noFill/>
                    </a:lnR>
                    <a:lnT>
                      <a:noFill/>
                    </a:lnT>
                    <a:lnB>
                      <a:noFill/>
                    </a:lnB>
                  </a:tcPr>
                </a:tc>
                <a:extLst>
                  <a:ext uri="{0D108BD9-81ED-4DB2-BD59-A6C34878D82A}">
                    <a16:rowId xmlns:a16="http://schemas.microsoft.com/office/drawing/2014/main" val="10019"/>
                  </a:ext>
                </a:extLst>
              </a:tr>
              <a:tr h="217419">
                <a:tc>
                  <a:txBody>
                    <a:bodyPr/>
                    <a:lstStyle/>
                    <a:p>
                      <a:pPr algn="ctr" rtl="0" fontAlgn="b"/>
                      <a:r>
                        <a:rPr lang="en-US" sz="1100" b="0" i="0" u="none" strike="noStrike" dirty="0">
                          <a:solidFill>
                            <a:srgbClr val="000000"/>
                          </a:solidFill>
                          <a:effectLst/>
                          <a:latin typeface="Arial"/>
                          <a:cs typeface="Arial"/>
                        </a:rPr>
                        <a:t>expt20</a:t>
                      </a:r>
                    </a:p>
                  </a:txBody>
                  <a:tcPr marL="11366" marR="11366" marT="11366" marB="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rPr>
                        <a:t>9.5856</a:t>
                      </a:r>
                    </a:p>
                  </a:txBody>
                  <a:tcPr marL="12700" marR="12700" marT="25400" marB="2540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cs typeface="Arial"/>
                        </a:rPr>
                        <a:t>90</a:t>
                      </a:r>
                      <a:endParaRPr lang="hr-HR" sz="1100" b="0" i="0" u="none" strike="noStrike" dirty="0">
                        <a:solidFill>
                          <a:srgbClr val="000000"/>
                        </a:solidFill>
                        <a:effectLst/>
                        <a:latin typeface="Arial"/>
                        <a:cs typeface="Arial"/>
                      </a:endParaRPr>
                    </a:p>
                  </a:txBody>
                  <a:tcPr marL="11366" marR="11366" marT="22732" marB="22732" anchor="ctr">
                    <a:lnL>
                      <a:noFill/>
                    </a:lnL>
                    <a:lnR>
                      <a:noFill/>
                    </a:lnR>
                    <a:lnT>
                      <a:noFill/>
                    </a:lnT>
                    <a:lnB>
                      <a:noFill/>
                    </a:lnB>
                  </a:tcPr>
                </a:tc>
                <a:tc>
                  <a:txBody>
                    <a:bodyPr/>
                    <a:lstStyle/>
                    <a:p>
                      <a:pPr algn="ctr" rtl="0" fontAlgn="b"/>
                      <a:r>
                        <a:rPr lang="hr-HR" sz="1100" b="0" i="0" u="none" strike="noStrike">
                          <a:solidFill>
                            <a:srgbClr val="000000"/>
                          </a:solidFill>
                          <a:effectLst/>
                          <a:latin typeface="Arial"/>
                        </a:rPr>
                        <a:t>9.3890</a:t>
                      </a:r>
                    </a:p>
                  </a:txBody>
                  <a:tcPr marL="12700" marR="12700" marT="25400" marB="25400" anchor="ctr">
                    <a:lnL>
                      <a:noFill/>
                    </a:lnL>
                    <a:lnR>
                      <a:noFill/>
                    </a:lnR>
                    <a:lnT>
                      <a:noFill/>
                    </a:lnT>
                    <a:lnB>
                      <a:noFill/>
                    </a:lnB>
                  </a:tcPr>
                </a:tc>
                <a:extLst>
                  <a:ext uri="{0D108BD9-81ED-4DB2-BD59-A6C34878D82A}">
                    <a16:rowId xmlns:a16="http://schemas.microsoft.com/office/drawing/2014/main" val="10020"/>
                  </a:ext>
                </a:extLst>
              </a:tr>
              <a:tr h="217419">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Arial"/>
                          <a:cs typeface="Arial"/>
                        </a:rPr>
                        <a:t>expt21</a:t>
                      </a:r>
                    </a:p>
                  </a:txBody>
                  <a:tcPr marL="11366" marR="11366" marT="11366" marB="0" anchor="ctr">
                    <a:lnL>
                      <a:noFill/>
                    </a:lnL>
                    <a:lnR>
                      <a:noFill/>
                    </a:lnR>
                    <a:lnT>
                      <a:noFill/>
                    </a:lnT>
                    <a:lnB>
                      <a:noFill/>
                    </a:lnB>
                  </a:tcPr>
                </a:tc>
                <a:tc>
                  <a:txBody>
                    <a:bodyPr/>
                    <a:lstStyle/>
                    <a:p>
                      <a:pPr algn="ctr" rtl="0" fontAlgn="b"/>
                      <a:r>
                        <a:rPr lang="hr-HR" sz="1100" b="0" i="0" u="none" strike="noStrike">
                          <a:solidFill>
                            <a:srgbClr val="000000"/>
                          </a:solidFill>
                          <a:effectLst/>
                          <a:latin typeface="Arial"/>
                        </a:rPr>
                        <a:t>9.1548</a:t>
                      </a:r>
                    </a:p>
                  </a:txBody>
                  <a:tcPr marL="12700" marR="12700" marT="25400" marB="25400" anchor="ctr">
                    <a:lnL>
                      <a:noFill/>
                    </a:lnL>
                    <a:lnR>
                      <a:noFill/>
                    </a:lnR>
                    <a:lnT>
                      <a:noFill/>
                    </a:lnT>
                    <a:lnB>
                      <a:noFill/>
                    </a:lnB>
                  </a:tcPr>
                </a:tc>
                <a:tc>
                  <a:txBody>
                    <a:bodyPr/>
                    <a:lstStyle/>
                    <a:p>
                      <a:pPr algn="ctr" rtl="0" fontAlgn="b"/>
                      <a:r>
                        <a:rPr lang="hr-HR" sz="1100" b="0" i="0" u="none" strike="noStrike" dirty="0">
                          <a:solidFill>
                            <a:srgbClr val="000000"/>
                          </a:solidFill>
                          <a:effectLst/>
                          <a:latin typeface="Arial"/>
                          <a:cs typeface="Arial"/>
                        </a:rPr>
                        <a:t>90</a:t>
                      </a:r>
                    </a:p>
                  </a:txBody>
                  <a:tcPr marL="11366" marR="11366" marT="22732" marB="22732" anchor="ctr">
                    <a:lnL>
                      <a:noFill/>
                    </a:lnL>
                    <a:lnR>
                      <a:noFill/>
                    </a:lnR>
                    <a:lnT>
                      <a:noFill/>
                    </a:lnT>
                    <a:lnB>
                      <a:noFill/>
                    </a:lnB>
                  </a:tcPr>
                </a:tc>
                <a:tc>
                  <a:txBody>
                    <a:bodyPr/>
                    <a:lstStyle/>
                    <a:p>
                      <a:pPr algn="ctr" rtl="0" fontAlgn="b"/>
                      <a:r>
                        <a:rPr lang="hr-HR" sz="1100" b="0" i="0" u="none" strike="noStrike">
                          <a:solidFill>
                            <a:srgbClr val="000000"/>
                          </a:solidFill>
                          <a:effectLst/>
                          <a:latin typeface="Arial"/>
                        </a:rPr>
                        <a:t>9.8309</a:t>
                      </a:r>
                    </a:p>
                  </a:txBody>
                  <a:tcPr marL="12700" marR="12700" marT="25400" marB="25400" anchor="ctr">
                    <a:lnL>
                      <a:noFill/>
                    </a:lnL>
                    <a:lnR>
                      <a:noFill/>
                    </a:lnR>
                    <a:lnT>
                      <a:noFill/>
                    </a:lnT>
                    <a:lnB>
                      <a:noFill/>
                    </a:lnB>
                  </a:tcPr>
                </a:tc>
                <a:extLst>
                  <a:ext uri="{0D108BD9-81ED-4DB2-BD59-A6C34878D82A}">
                    <a16:rowId xmlns:a16="http://schemas.microsoft.com/office/drawing/2014/main" val="10021"/>
                  </a:ext>
                </a:extLst>
              </a:tr>
              <a:tr h="217419">
                <a:tc>
                  <a:txBody>
                    <a:bodyPr/>
                    <a:lstStyle/>
                    <a:p>
                      <a:pPr algn="ctr" rtl="0" fontAlgn="b"/>
                      <a:r>
                        <a:rPr lang="en-US" sz="1100" b="0" i="0" u="none" strike="noStrike" dirty="0">
                          <a:solidFill>
                            <a:srgbClr val="000000"/>
                          </a:solidFill>
                          <a:effectLst/>
                          <a:latin typeface="Arial"/>
                          <a:cs typeface="Arial"/>
                        </a:rPr>
                        <a:t>expt22</a:t>
                      </a:r>
                    </a:p>
                  </a:txBody>
                  <a:tcPr marL="11366" marR="11366" marT="11366" marB="0" anchor="ctr">
                    <a:lnL>
                      <a:noFill/>
                    </a:lnL>
                    <a:lnR>
                      <a:noFill/>
                    </a:lnR>
                    <a:lnT>
                      <a:noFill/>
                    </a:lnT>
                    <a:lnB>
                      <a:noFill/>
                    </a:lnB>
                  </a:tcPr>
                </a:tc>
                <a:tc>
                  <a:txBody>
                    <a:bodyPr/>
                    <a:lstStyle/>
                    <a:p>
                      <a:pPr algn="ctr" rtl="0" fontAlgn="b"/>
                      <a:r>
                        <a:rPr lang="is-IS" sz="1100" b="0" i="0" u="none" strike="noStrike" dirty="0">
                          <a:solidFill>
                            <a:srgbClr val="000000"/>
                          </a:solidFill>
                          <a:effectLst/>
                          <a:latin typeface="Arial"/>
                        </a:rPr>
                        <a:t>10.0459</a:t>
                      </a:r>
                    </a:p>
                  </a:txBody>
                  <a:tcPr marL="12700" marR="12700" marT="25400" marB="25400" anchor="ctr">
                    <a:lnL>
                      <a:noFill/>
                    </a:lnL>
                    <a:lnR>
                      <a:noFill/>
                    </a:lnR>
                    <a:lnT>
                      <a:noFill/>
                    </a:lnT>
                    <a:lnB>
                      <a:noFill/>
                    </a:lnB>
                  </a:tcPr>
                </a:tc>
                <a:tc>
                  <a:txBody>
                    <a:bodyPr/>
                    <a:lstStyle/>
                    <a:p>
                      <a:pPr algn="ctr" rtl="0" fontAlgn="b"/>
                      <a:r>
                        <a:rPr lang="hr-HR" sz="1100" b="0" i="0" u="none" strike="noStrike" dirty="0">
                          <a:solidFill>
                            <a:srgbClr val="000000"/>
                          </a:solidFill>
                          <a:effectLst/>
                          <a:latin typeface="Arial"/>
                          <a:cs typeface="Arial"/>
                        </a:rPr>
                        <a:t>90</a:t>
                      </a:r>
                    </a:p>
                  </a:txBody>
                  <a:tcPr marL="11366" marR="11366" marT="22732" marB="22732"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hr-HR" sz="1100" b="0" i="0" u="none" strike="noStrike" dirty="0">
                          <a:solidFill>
                            <a:srgbClr val="000000"/>
                          </a:solidFill>
                          <a:effectLst/>
                          <a:latin typeface="Arial"/>
                        </a:rPr>
                        <a:t>8.9589</a:t>
                      </a:r>
                    </a:p>
                  </a:txBody>
                  <a:tcPr marL="12700" marR="12700" marT="25400" marB="25400" anchor="ctr">
                    <a:lnL>
                      <a:noFill/>
                    </a:lnL>
                    <a:lnR>
                      <a:noFill/>
                    </a:lnR>
                    <a:lnT>
                      <a:noFill/>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2"/>
                  </a:ext>
                </a:extLst>
              </a:tr>
              <a:tr h="217419">
                <a:tc>
                  <a:txBody>
                    <a:bodyPr/>
                    <a:lstStyle/>
                    <a:p>
                      <a:pPr algn="ctr" rtl="0" fontAlgn="b"/>
                      <a:endParaRPr lang="en-US" sz="1100" b="0" i="0" u="none" strike="noStrike">
                        <a:solidFill>
                          <a:srgbClr val="000000"/>
                        </a:solidFill>
                        <a:effectLst/>
                        <a:latin typeface="Arial"/>
                        <a:cs typeface="Arial"/>
                      </a:endParaRPr>
                    </a:p>
                  </a:txBody>
                  <a:tcPr marL="11366" marR="11366" marT="11366" marB="0" anchor="ctr">
                    <a:lnL>
                      <a:noFill/>
                    </a:lnL>
                    <a:lnR>
                      <a:noFill/>
                    </a:lnR>
                    <a:lnT>
                      <a:noFill/>
                    </a:lnT>
                    <a:lnB>
                      <a:noFill/>
                    </a:lnB>
                  </a:tcPr>
                </a:tc>
                <a:tc>
                  <a:txBody>
                    <a:bodyPr/>
                    <a:lstStyle/>
                    <a:p>
                      <a:pPr algn="ctr" rtl="0" fontAlgn="b"/>
                      <a:endParaRPr lang="en-US" sz="1100" b="0" i="0" u="none" strike="noStrike">
                        <a:solidFill>
                          <a:srgbClr val="000000"/>
                        </a:solidFill>
                        <a:effectLst/>
                        <a:latin typeface="Arial"/>
                        <a:cs typeface="Arial"/>
                      </a:endParaRPr>
                    </a:p>
                  </a:txBody>
                  <a:tcPr marL="11366" marR="11366" marT="11366" marB="0" anchor="ctr">
                    <a:lnL>
                      <a:noFill/>
                    </a:lnL>
                    <a:lnR>
                      <a:noFill/>
                    </a:lnR>
                    <a:lnT>
                      <a:noFill/>
                    </a:lnT>
                    <a:lnB>
                      <a:noFill/>
                    </a:lnB>
                  </a:tcPr>
                </a:tc>
                <a:tc>
                  <a:txBody>
                    <a:bodyPr/>
                    <a:lstStyle/>
                    <a:p>
                      <a:pPr algn="ctr" rtl="0" fontAlgn="b"/>
                      <a:r>
                        <a:rPr lang="en-US" sz="1100" b="0" i="1" u="none" strike="noStrike" dirty="0">
                          <a:solidFill>
                            <a:srgbClr val="000000"/>
                          </a:solidFill>
                          <a:effectLst/>
                          <a:latin typeface="Arial"/>
                          <a:cs typeface="Arial"/>
                        </a:rPr>
                        <a:t>total </a:t>
                      </a:r>
                      <a:r>
                        <a:rPr lang="en-US" sz="1100" b="0" i="1" u="none" strike="noStrike" dirty="0" err="1">
                          <a:solidFill>
                            <a:srgbClr val="000000"/>
                          </a:solidFill>
                          <a:effectLst/>
                          <a:latin typeface="Arial"/>
                          <a:cs typeface="Arial"/>
                        </a:rPr>
                        <a:t>ng</a:t>
                      </a:r>
                      <a:endParaRPr lang="en-US" sz="1100" b="0" i="1" u="none" strike="noStrike" dirty="0">
                        <a:solidFill>
                          <a:srgbClr val="000000"/>
                        </a:solidFill>
                        <a:effectLst/>
                        <a:latin typeface="Arial"/>
                        <a:cs typeface="Arial"/>
                      </a:endParaRPr>
                    </a:p>
                  </a:txBody>
                  <a:tcPr marL="11366" marR="11366" marT="11366" marB="0" anchor="ctr">
                    <a:lnL>
                      <a:noFill/>
                    </a:lnL>
                    <a:lnR>
                      <a:noFill/>
                    </a:lnR>
                    <a:lnT w="12700" cap="flat" cmpd="sng" algn="ctr">
                      <a:solidFill>
                        <a:scrgbClr r="0" g="0" b="0"/>
                      </a:solidFill>
                      <a:prstDash val="solid"/>
                      <a:round/>
                      <a:headEnd type="none" w="med" len="med"/>
                      <a:tailEnd type="none" w="med" len="med"/>
                    </a:lnT>
                    <a:lnB>
                      <a:noFill/>
                    </a:lnB>
                  </a:tcPr>
                </a:tc>
                <a:tc>
                  <a:txBody>
                    <a:bodyPr/>
                    <a:lstStyle/>
                    <a:p>
                      <a:pPr algn="ctr" rtl="0" fontAlgn="b"/>
                      <a:r>
                        <a:rPr lang="is-IS" sz="1100" b="0" i="0" u="none" strike="noStrike" dirty="0">
                          <a:solidFill>
                            <a:srgbClr val="000000"/>
                          </a:solidFill>
                          <a:effectLst/>
                          <a:latin typeface="Arial"/>
                          <a:cs typeface="Arial"/>
                        </a:rPr>
                        <a:t>1980</a:t>
                      </a:r>
                    </a:p>
                  </a:txBody>
                  <a:tcPr marL="11366" marR="11366" marT="11366" marB="0" anchor="ctr">
                    <a:lnL>
                      <a:noFill/>
                    </a:lnL>
                    <a:lnR>
                      <a:noFill/>
                    </a:lnR>
                    <a:lnT w="12700" cap="flat" cmpd="sng" algn="ctr">
                      <a:solidFill>
                        <a:scrgbClr r="0" g="0" b="0"/>
                      </a:solidFill>
                      <a:prstDash val="solid"/>
                      <a:round/>
                      <a:headEnd type="none" w="med" len="med"/>
                      <a:tailEnd type="none" w="med" len="med"/>
                    </a:lnT>
                    <a:lnB>
                      <a:noFill/>
                    </a:lnB>
                  </a:tcPr>
                </a:tc>
                <a:extLst>
                  <a:ext uri="{0D108BD9-81ED-4DB2-BD59-A6C34878D82A}">
                    <a16:rowId xmlns:a16="http://schemas.microsoft.com/office/drawing/2014/main" val="10023"/>
                  </a:ext>
                </a:extLst>
              </a:tr>
              <a:tr h="217419">
                <a:tc>
                  <a:txBody>
                    <a:bodyPr/>
                    <a:lstStyle/>
                    <a:p>
                      <a:pPr algn="ctr" rtl="0" fontAlgn="b"/>
                      <a:endParaRPr lang="en-US" sz="1100" b="0" i="0" u="none" strike="noStrike">
                        <a:solidFill>
                          <a:srgbClr val="000000"/>
                        </a:solidFill>
                        <a:effectLst/>
                        <a:latin typeface="Arial"/>
                        <a:cs typeface="Arial"/>
                      </a:endParaRPr>
                    </a:p>
                  </a:txBody>
                  <a:tcPr marL="11366" marR="11366" marT="11366" marB="0" anchor="ctr">
                    <a:lnL>
                      <a:noFill/>
                    </a:lnL>
                    <a:lnR>
                      <a:noFill/>
                    </a:lnR>
                    <a:lnT>
                      <a:noFill/>
                    </a:lnT>
                    <a:lnB>
                      <a:noFill/>
                    </a:lnB>
                  </a:tcPr>
                </a:tc>
                <a:tc>
                  <a:txBody>
                    <a:bodyPr/>
                    <a:lstStyle/>
                    <a:p>
                      <a:pPr algn="ctr" rtl="0" fontAlgn="b"/>
                      <a:endParaRPr lang="en-US" sz="1100" b="0" i="0" u="none" strike="noStrike">
                        <a:solidFill>
                          <a:srgbClr val="000000"/>
                        </a:solidFill>
                        <a:effectLst/>
                        <a:latin typeface="Arial"/>
                        <a:cs typeface="Arial"/>
                      </a:endParaRPr>
                    </a:p>
                  </a:txBody>
                  <a:tcPr marL="11366" marR="11366" marT="11366" marB="0" anchor="ctr">
                    <a:lnL>
                      <a:noFill/>
                    </a:lnL>
                    <a:lnR>
                      <a:noFill/>
                    </a:lnR>
                    <a:lnT>
                      <a:noFill/>
                    </a:lnT>
                    <a:lnB>
                      <a:noFill/>
                    </a:lnB>
                  </a:tcPr>
                </a:tc>
                <a:tc>
                  <a:txBody>
                    <a:bodyPr/>
                    <a:lstStyle/>
                    <a:p>
                      <a:pPr algn="ctr" rtl="0" fontAlgn="b"/>
                      <a:r>
                        <a:rPr lang="en-US" sz="1100" b="0" i="1" u="none" strike="noStrike">
                          <a:solidFill>
                            <a:srgbClr val="000000"/>
                          </a:solidFill>
                          <a:effectLst/>
                          <a:latin typeface="Arial"/>
                          <a:cs typeface="Arial"/>
                        </a:rPr>
                        <a:t>total vol</a:t>
                      </a:r>
                    </a:p>
                  </a:txBody>
                  <a:tcPr marL="11366" marR="11366" marT="11366" marB="0" anchor="ctr">
                    <a:lnL>
                      <a:noFill/>
                    </a:lnL>
                    <a:lnR>
                      <a:noFill/>
                    </a:lnR>
                    <a:lnT>
                      <a:noFill/>
                    </a:lnT>
                    <a:lnB>
                      <a:noFill/>
                    </a:lnB>
                  </a:tcPr>
                </a:tc>
                <a:tc>
                  <a:txBody>
                    <a:bodyPr/>
                    <a:lstStyle/>
                    <a:p>
                      <a:pPr algn="ctr" rtl="0" fontAlgn="b"/>
                      <a:r>
                        <a:rPr lang="is-IS" sz="1100" b="0" i="0" u="none" strike="noStrike" dirty="0">
                          <a:solidFill>
                            <a:srgbClr val="000000"/>
                          </a:solidFill>
                          <a:effectLst/>
                          <a:latin typeface="Arial"/>
                          <a:cs typeface="Arial"/>
                        </a:rPr>
                        <a:t>204.7846</a:t>
                      </a:r>
                    </a:p>
                  </a:txBody>
                  <a:tcPr marL="11366" marR="11366" marT="11366" marB="0" anchor="ctr">
                    <a:lnL>
                      <a:noFill/>
                    </a:lnL>
                    <a:lnR>
                      <a:noFill/>
                    </a:lnR>
                    <a:lnT>
                      <a:noFill/>
                    </a:lnT>
                    <a:lnB>
                      <a:noFill/>
                    </a:lnB>
                  </a:tcPr>
                </a:tc>
                <a:extLst>
                  <a:ext uri="{0D108BD9-81ED-4DB2-BD59-A6C34878D82A}">
                    <a16:rowId xmlns:a16="http://schemas.microsoft.com/office/drawing/2014/main" val="10024"/>
                  </a:ext>
                </a:extLst>
              </a:tr>
              <a:tr h="217419">
                <a:tc>
                  <a:txBody>
                    <a:bodyPr/>
                    <a:lstStyle/>
                    <a:p>
                      <a:pPr algn="ctr" rtl="0" fontAlgn="b"/>
                      <a:endParaRPr lang="en-US" sz="1100" b="0" i="0" u="none" strike="noStrike">
                        <a:solidFill>
                          <a:srgbClr val="000000"/>
                        </a:solidFill>
                        <a:effectLst/>
                        <a:latin typeface="Arial"/>
                        <a:cs typeface="Arial"/>
                      </a:endParaRPr>
                    </a:p>
                  </a:txBody>
                  <a:tcPr marL="11366" marR="11366" marT="11366" marB="0" anchor="ctr">
                    <a:lnL>
                      <a:noFill/>
                    </a:lnL>
                    <a:lnR>
                      <a:noFill/>
                    </a:lnR>
                    <a:lnT>
                      <a:noFill/>
                    </a:lnT>
                    <a:lnB>
                      <a:noFill/>
                    </a:lnB>
                  </a:tcPr>
                </a:tc>
                <a:tc>
                  <a:txBody>
                    <a:bodyPr/>
                    <a:lstStyle/>
                    <a:p>
                      <a:pPr algn="ctr" rtl="0" fontAlgn="b"/>
                      <a:endParaRPr lang="en-US" sz="1100" b="0" i="0" u="none" strike="noStrike">
                        <a:solidFill>
                          <a:srgbClr val="000000"/>
                        </a:solidFill>
                        <a:effectLst/>
                        <a:latin typeface="Arial"/>
                        <a:cs typeface="Arial"/>
                      </a:endParaRPr>
                    </a:p>
                  </a:txBody>
                  <a:tcPr marL="11366" marR="11366" marT="11366" marB="0" anchor="ctr">
                    <a:lnL>
                      <a:noFill/>
                    </a:lnL>
                    <a:lnR>
                      <a:noFill/>
                    </a:lnR>
                    <a:lnT>
                      <a:noFill/>
                    </a:lnT>
                    <a:lnB>
                      <a:noFill/>
                    </a:lnB>
                  </a:tcPr>
                </a:tc>
                <a:tc>
                  <a:txBody>
                    <a:bodyPr/>
                    <a:lstStyle/>
                    <a:p>
                      <a:pPr algn="ctr" rtl="0" fontAlgn="b"/>
                      <a:r>
                        <a:rPr lang="en-US" sz="1100" b="0" i="1" u="none" strike="noStrike" dirty="0" err="1">
                          <a:solidFill>
                            <a:srgbClr val="000000"/>
                          </a:solidFill>
                          <a:effectLst/>
                          <a:latin typeface="Arial"/>
                          <a:cs typeface="Arial"/>
                        </a:rPr>
                        <a:t>ng</a:t>
                      </a:r>
                      <a:r>
                        <a:rPr lang="en-US" sz="1100" b="0" i="1" u="none" strike="noStrike" dirty="0">
                          <a:solidFill>
                            <a:srgbClr val="000000"/>
                          </a:solidFill>
                          <a:effectLst/>
                          <a:latin typeface="Arial"/>
                          <a:cs typeface="Arial"/>
                        </a:rPr>
                        <a:t>/</a:t>
                      </a:r>
                      <a:r>
                        <a:rPr lang="en-US" sz="1100" b="0" i="1" u="none" strike="noStrike" dirty="0" err="1">
                          <a:solidFill>
                            <a:srgbClr val="000000"/>
                          </a:solidFill>
                          <a:effectLst/>
                          <a:latin typeface="Arial"/>
                          <a:cs typeface="Arial"/>
                        </a:rPr>
                        <a:t>ul</a:t>
                      </a:r>
                      <a:endParaRPr lang="en-US" sz="1100" b="0" i="1" u="none" strike="noStrike" dirty="0">
                        <a:solidFill>
                          <a:srgbClr val="000000"/>
                        </a:solidFill>
                        <a:effectLst/>
                        <a:latin typeface="Arial"/>
                        <a:cs typeface="Arial"/>
                      </a:endParaRPr>
                    </a:p>
                  </a:txBody>
                  <a:tcPr marL="11366" marR="11366" marT="11366"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fontAlgn="b"/>
                      <a:r>
                        <a:rPr lang="fi-FI" sz="1100" b="0" i="0" u="none" strike="noStrike" dirty="0">
                          <a:solidFill>
                            <a:srgbClr val="000000"/>
                          </a:solidFill>
                          <a:effectLst/>
                          <a:latin typeface="Arial"/>
                        </a:rPr>
                        <a:t>9.6687</a:t>
                      </a:r>
                    </a:p>
                  </a:txBody>
                  <a:tcPr marL="12700" marR="12700" marT="12700" marB="0" anchor="ctr">
                    <a:lnL>
                      <a:noFill/>
                    </a:lnL>
                    <a:lnR>
                      <a:noFill/>
                    </a:lnR>
                    <a:lnT>
                      <a:noFill/>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865809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3985706"/>
          </a:xfrm>
          <a:prstGeom prst="rect">
            <a:avLst/>
          </a:prstGeom>
        </p:spPr>
        <p:txBody>
          <a:bodyPr wrap="square">
            <a:spAutoFit/>
          </a:bodyPr>
          <a:lstStyle/>
          <a:p>
            <a:r>
              <a:rPr lang="en-US" sz="1100" b="1" dirty="0" err="1">
                <a:solidFill>
                  <a:srgbClr val="3366FF"/>
                </a:solidFill>
                <a:latin typeface="Arial"/>
                <a:cs typeface="Arial"/>
              </a:rPr>
              <a:t>Agarose</a:t>
            </a:r>
            <a:r>
              <a:rPr lang="en-US" sz="1100" b="1" dirty="0">
                <a:solidFill>
                  <a:srgbClr val="3366FF"/>
                </a:solidFill>
                <a:latin typeface="Arial"/>
                <a:cs typeface="Arial"/>
              </a:rPr>
              <a:t> gel of pooled Round2 products</a:t>
            </a:r>
            <a:r>
              <a:rPr lang="en-US" sz="1100" dirty="0">
                <a:latin typeface="Arial"/>
                <a:cs typeface="Arial"/>
              </a:rPr>
              <a:t>. Ran a 2% SYBR-safe gel of the pooled Round 2 products.</a:t>
            </a:r>
          </a:p>
          <a:p>
            <a:r>
              <a:rPr lang="en-US" sz="1100" dirty="0">
                <a:latin typeface="Arial"/>
                <a:cs typeface="Arial"/>
              </a:rPr>
              <a:t>Added </a:t>
            </a:r>
            <a:r>
              <a:rPr lang="en-US" sz="1100" b="1" dirty="0">
                <a:latin typeface="Arial"/>
                <a:cs typeface="Arial"/>
              </a:rPr>
              <a:t>20 </a:t>
            </a:r>
            <a:r>
              <a:rPr lang="en-US" sz="1100" b="1" dirty="0" err="1">
                <a:latin typeface="Arial"/>
                <a:cs typeface="Arial"/>
              </a:rPr>
              <a:t>ul</a:t>
            </a:r>
            <a:r>
              <a:rPr lang="en-US" sz="1100" b="1" dirty="0">
                <a:latin typeface="Arial"/>
                <a:cs typeface="Arial"/>
              </a:rPr>
              <a:t> of 6X loading dye</a:t>
            </a:r>
            <a:r>
              <a:rPr lang="en-US" sz="1100" dirty="0">
                <a:latin typeface="Arial"/>
                <a:cs typeface="Arial"/>
              </a:rPr>
              <a:t> </a:t>
            </a:r>
            <a:r>
              <a:rPr lang="en-US" sz="1100" b="1" dirty="0">
                <a:latin typeface="Arial"/>
                <a:cs typeface="Arial"/>
              </a:rPr>
              <a:t>to 100 </a:t>
            </a:r>
            <a:r>
              <a:rPr lang="en-US" sz="1100" b="1" dirty="0" err="1">
                <a:latin typeface="Arial"/>
                <a:cs typeface="Arial"/>
              </a:rPr>
              <a:t>ul</a:t>
            </a:r>
            <a:r>
              <a:rPr lang="en-US" sz="1100" b="1" dirty="0">
                <a:latin typeface="Arial"/>
                <a:cs typeface="Arial"/>
              </a:rPr>
              <a:t> pool</a:t>
            </a:r>
            <a:r>
              <a:rPr lang="en-US" sz="1100" dirty="0">
                <a:latin typeface="Arial"/>
                <a:cs typeface="Arial"/>
              </a:rPr>
              <a:t>, and loaded 120 </a:t>
            </a:r>
            <a:r>
              <a:rPr lang="en-US" sz="1100" dirty="0" err="1">
                <a:latin typeface="Arial"/>
                <a:cs typeface="Arial"/>
              </a:rPr>
              <a:t>ul</a:t>
            </a:r>
            <a:r>
              <a:rPr lang="en-US" sz="1100" dirty="0">
                <a:latin typeface="Arial"/>
                <a:cs typeface="Arial"/>
              </a:rPr>
              <a:t> of the final pool + dye mix to two taped lanes each. Skipped a lane between the 100 </a:t>
            </a:r>
            <a:r>
              <a:rPr lang="en-US" sz="1100" dirty="0" err="1">
                <a:latin typeface="Arial"/>
                <a:cs typeface="Arial"/>
              </a:rPr>
              <a:t>bp</a:t>
            </a:r>
            <a:r>
              <a:rPr lang="en-US" sz="1100" dirty="0">
                <a:latin typeface="Arial"/>
                <a:cs typeface="Arial"/>
              </a:rPr>
              <a:t> ladder and the pooled samples since I will be excising bands. Ran gel at 100 V for 1 h 10 min. For both pooled samples, saw a band at ~500 </a:t>
            </a:r>
            <a:r>
              <a:rPr lang="en-US" sz="1100" dirty="0" err="1">
                <a:latin typeface="Arial"/>
                <a:cs typeface="Arial"/>
              </a:rPr>
              <a:t>bp</a:t>
            </a:r>
            <a:r>
              <a:rPr lang="en-US" sz="1100" dirty="0">
                <a:latin typeface="Arial"/>
                <a:cs typeface="Arial"/>
              </a:rPr>
              <a:t>, which is the expected product size. </a:t>
            </a:r>
          </a:p>
          <a:p>
            <a:r>
              <a:rPr lang="en-US" sz="1100" dirty="0">
                <a:latin typeface="Arial"/>
                <a:cs typeface="Arial"/>
              </a:rPr>
              <a:t>Excised band, cut band in half, and did a </a:t>
            </a:r>
            <a:r>
              <a:rPr lang="en-US" sz="1100" dirty="0" err="1">
                <a:latin typeface="Arial"/>
                <a:cs typeface="Arial"/>
              </a:rPr>
              <a:t>Zymo</a:t>
            </a:r>
            <a:r>
              <a:rPr lang="en-US" sz="1100" dirty="0">
                <a:latin typeface="Arial"/>
                <a:cs typeface="Arial"/>
              </a:rPr>
              <a:t> gel extraction of both halves. Added 1 ml ADB buffer to each tube, melted gel slice at 42°C, and </a:t>
            </a:r>
            <a:r>
              <a:rPr lang="en-US" sz="1100" b="1" dirty="0">
                <a:latin typeface="Arial"/>
                <a:cs typeface="Arial"/>
              </a:rPr>
              <a:t>eluted in 42 </a:t>
            </a:r>
            <a:r>
              <a:rPr lang="en-US" sz="1100" b="1" dirty="0" err="1">
                <a:latin typeface="Arial"/>
                <a:cs typeface="Arial"/>
              </a:rPr>
              <a:t>ul</a:t>
            </a:r>
            <a:r>
              <a:rPr lang="en-US" sz="1100" b="1" dirty="0">
                <a:latin typeface="Arial"/>
                <a:cs typeface="Arial"/>
              </a:rPr>
              <a:t> EB</a:t>
            </a:r>
            <a:r>
              <a:rPr lang="en-US" sz="1100" dirty="0">
                <a:latin typeface="Arial"/>
                <a:cs typeface="Arial"/>
              </a:rPr>
              <a:t>. </a:t>
            </a:r>
            <a:endParaRPr lang="en-US" sz="1100" b="1" dirty="0">
              <a:solidFill>
                <a:srgbClr val="3366FF"/>
              </a:solidFill>
              <a:latin typeface="Arial"/>
              <a:cs typeface="Arial"/>
            </a:endParaRPr>
          </a:p>
          <a:p>
            <a:endParaRPr lang="en-US" sz="1100" b="1" dirty="0">
              <a:solidFill>
                <a:srgbClr val="3366FF"/>
              </a:solidFill>
              <a:latin typeface="Arial"/>
              <a:cs typeface="Arial"/>
            </a:endParaRPr>
          </a:p>
          <a:p>
            <a:r>
              <a:rPr lang="en-US" sz="1100" b="1" dirty="0" err="1">
                <a:solidFill>
                  <a:srgbClr val="3366FF"/>
                </a:solidFill>
                <a:latin typeface="Arial"/>
                <a:cs typeface="Arial"/>
              </a:rPr>
              <a:t>Ampure</a:t>
            </a:r>
            <a:r>
              <a:rPr lang="en-US" sz="1100" b="1" dirty="0">
                <a:solidFill>
                  <a:srgbClr val="3366FF"/>
                </a:solidFill>
                <a:latin typeface="Arial"/>
                <a:cs typeface="Arial"/>
              </a:rPr>
              <a:t> purification of gel-extracted pooled Round2 products</a:t>
            </a:r>
            <a:r>
              <a:rPr lang="en-US" sz="1100" dirty="0">
                <a:latin typeface="Arial"/>
                <a:cs typeface="Arial"/>
              </a:rPr>
              <a:t>. </a:t>
            </a:r>
          </a:p>
          <a:p>
            <a:r>
              <a:rPr lang="en-US" sz="1100" dirty="0">
                <a:latin typeface="Arial"/>
                <a:cs typeface="Arial"/>
              </a:rPr>
              <a:t>Purified both gel-extracted pooled products with 1.58X beads. Added 67 </a:t>
            </a:r>
            <a:r>
              <a:rPr lang="en-US" sz="1100" dirty="0" err="1">
                <a:latin typeface="Arial"/>
                <a:cs typeface="Arial"/>
              </a:rPr>
              <a:t>ul</a:t>
            </a:r>
            <a:r>
              <a:rPr lang="en-US" sz="1100" dirty="0">
                <a:latin typeface="Arial"/>
                <a:cs typeface="Arial"/>
              </a:rPr>
              <a:t> beads to each tube and mixed. Adsorbed for 10 min, placed on magnet for 5 minutes, then aspirated. Washed twice with 190 </a:t>
            </a:r>
            <a:r>
              <a:rPr lang="en-US" sz="1100" dirty="0" err="1">
                <a:latin typeface="Arial"/>
                <a:cs typeface="Arial"/>
              </a:rPr>
              <a:t>ul</a:t>
            </a:r>
            <a:r>
              <a:rPr lang="en-US" sz="1100" dirty="0">
                <a:latin typeface="Arial"/>
                <a:cs typeface="Arial"/>
              </a:rPr>
              <a:t> 80% ethanol, dried for 10 min, removed from magnet, and </a:t>
            </a:r>
            <a:r>
              <a:rPr lang="en-US" sz="1100" dirty="0" err="1">
                <a:latin typeface="Arial"/>
                <a:cs typeface="Arial"/>
              </a:rPr>
              <a:t>resuspended</a:t>
            </a:r>
            <a:r>
              <a:rPr lang="en-US" sz="1100" dirty="0">
                <a:latin typeface="Arial"/>
                <a:cs typeface="Arial"/>
              </a:rPr>
              <a:t> in 40 </a:t>
            </a:r>
            <a:r>
              <a:rPr lang="en-US" sz="1100" dirty="0" err="1">
                <a:latin typeface="Arial"/>
                <a:cs typeface="Arial"/>
              </a:rPr>
              <a:t>ul</a:t>
            </a:r>
            <a:r>
              <a:rPr lang="en-US" sz="1100" dirty="0">
                <a:latin typeface="Arial"/>
                <a:cs typeface="Arial"/>
              </a:rPr>
              <a:t> EB.</a:t>
            </a:r>
          </a:p>
          <a:p>
            <a:r>
              <a:rPr lang="en-US" sz="1100" dirty="0">
                <a:latin typeface="Arial"/>
                <a:cs typeface="Arial"/>
              </a:rPr>
              <a:t>Stored purified products at -20°C in non-stick microfuge tubes.</a:t>
            </a:r>
          </a:p>
          <a:p>
            <a:endParaRPr lang="en-US" sz="1100" dirty="0">
              <a:latin typeface="Arial"/>
              <a:cs typeface="Arial"/>
            </a:endParaRPr>
          </a:p>
          <a:p>
            <a:r>
              <a:rPr lang="en-US" sz="1100" b="1" dirty="0" err="1">
                <a:solidFill>
                  <a:srgbClr val="3366FF"/>
                </a:solidFill>
                <a:latin typeface="Arial"/>
                <a:cs typeface="Arial"/>
              </a:rPr>
              <a:t>Qubit</a:t>
            </a:r>
            <a:r>
              <a:rPr lang="en-US" sz="1100" b="1" dirty="0">
                <a:solidFill>
                  <a:srgbClr val="3366FF"/>
                </a:solidFill>
                <a:latin typeface="Arial"/>
                <a:cs typeface="Arial"/>
              </a:rPr>
              <a:t> of </a:t>
            </a:r>
            <a:r>
              <a:rPr lang="en-US" sz="1100" b="1" dirty="0" err="1">
                <a:solidFill>
                  <a:srgbClr val="3366FF"/>
                </a:solidFill>
                <a:latin typeface="Arial"/>
                <a:cs typeface="Arial"/>
              </a:rPr>
              <a:t>Ampure</a:t>
            </a:r>
            <a:r>
              <a:rPr lang="en-US" sz="1100" b="1" dirty="0">
                <a:solidFill>
                  <a:srgbClr val="3366FF"/>
                </a:solidFill>
                <a:latin typeface="Arial"/>
                <a:cs typeface="Arial"/>
              </a:rPr>
              <a:t>-purified pooled products</a:t>
            </a:r>
            <a:r>
              <a:rPr lang="en-US" sz="1100" dirty="0">
                <a:latin typeface="Arial"/>
                <a:cs typeface="Arial"/>
              </a:rPr>
              <a:t>. </a:t>
            </a:r>
          </a:p>
          <a:p>
            <a:r>
              <a:rPr lang="en-US" sz="1100" dirty="0">
                <a:latin typeface="Arial"/>
                <a:cs typeface="Arial"/>
              </a:rPr>
              <a:t>Pool 1 = 22.2 </a:t>
            </a:r>
            <a:r>
              <a:rPr lang="en-US" sz="1100" dirty="0" err="1">
                <a:latin typeface="Arial"/>
                <a:cs typeface="Arial"/>
              </a:rPr>
              <a:t>ng</a:t>
            </a:r>
            <a:r>
              <a:rPr lang="en-US" sz="1100" dirty="0">
                <a:latin typeface="Arial"/>
                <a:cs typeface="Arial"/>
              </a:rPr>
              <a:t>/</a:t>
            </a:r>
            <a:r>
              <a:rPr lang="en-US" sz="1100" dirty="0" err="1">
                <a:latin typeface="Arial"/>
                <a:cs typeface="Arial"/>
              </a:rPr>
              <a:t>ul</a:t>
            </a:r>
            <a:endParaRPr lang="en-US" sz="1100" dirty="0">
              <a:latin typeface="Arial"/>
              <a:cs typeface="Arial"/>
            </a:endParaRPr>
          </a:p>
          <a:p>
            <a:r>
              <a:rPr lang="en-US" sz="1100" dirty="0">
                <a:latin typeface="Arial"/>
                <a:cs typeface="Arial"/>
              </a:rPr>
              <a:t>Pool 2 = 21.4 </a:t>
            </a:r>
            <a:r>
              <a:rPr lang="en-US" sz="1100" dirty="0" err="1">
                <a:latin typeface="Arial"/>
                <a:cs typeface="Arial"/>
              </a:rPr>
              <a:t>ng</a:t>
            </a:r>
            <a:r>
              <a:rPr lang="en-US" sz="1100" dirty="0">
                <a:latin typeface="Arial"/>
                <a:cs typeface="Arial"/>
              </a:rPr>
              <a:t>/</a:t>
            </a:r>
            <a:r>
              <a:rPr lang="en-US" sz="1100" dirty="0" err="1">
                <a:latin typeface="Arial"/>
                <a:cs typeface="Arial"/>
              </a:rPr>
              <a:t>ul</a:t>
            </a:r>
            <a:endParaRPr lang="en-US" sz="1100" dirty="0">
              <a:latin typeface="Arial"/>
              <a:cs typeface="Arial"/>
            </a:endParaRPr>
          </a:p>
          <a:p>
            <a:endParaRPr lang="en-US" sz="1100" b="1" dirty="0">
              <a:latin typeface="Arial"/>
              <a:cs typeface="Arial"/>
            </a:endParaRPr>
          </a:p>
          <a:p>
            <a:r>
              <a:rPr lang="en-US" sz="1100" u="sng" dirty="0">
                <a:latin typeface="Arial"/>
                <a:cs typeface="Arial"/>
              </a:rPr>
              <a:t>November 5, 2018</a:t>
            </a:r>
            <a:endParaRPr lang="en-US" sz="1100" b="1" u="sng" dirty="0">
              <a:latin typeface="Arial"/>
              <a:cs typeface="Arial"/>
            </a:endParaRPr>
          </a:p>
          <a:p>
            <a:r>
              <a:rPr lang="en-US" sz="1100" b="1" dirty="0">
                <a:solidFill>
                  <a:srgbClr val="3366FF"/>
                </a:solidFill>
                <a:latin typeface="Arial"/>
                <a:cs typeface="Arial"/>
              </a:rPr>
              <a:t>Prepare purified pooled library for </a:t>
            </a:r>
            <a:r>
              <a:rPr lang="en-US" sz="1100" b="1" dirty="0" err="1">
                <a:solidFill>
                  <a:srgbClr val="3366FF"/>
                </a:solidFill>
                <a:latin typeface="Arial"/>
                <a:cs typeface="Arial"/>
              </a:rPr>
              <a:t>HiSeq</a:t>
            </a:r>
            <a:r>
              <a:rPr lang="en-US" sz="1100" b="1" dirty="0">
                <a:solidFill>
                  <a:srgbClr val="3366FF"/>
                </a:solidFill>
                <a:latin typeface="Arial"/>
                <a:cs typeface="Arial"/>
              </a:rPr>
              <a:t> sample submission to Hutch Genomics Core</a:t>
            </a:r>
            <a:r>
              <a:rPr lang="en-US" sz="1100" dirty="0">
                <a:latin typeface="Arial"/>
                <a:cs typeface="Arial"/>
              </a:rPr>
              <a:t>. I will submit the pooled libraries for a lane of sequencing. Lauren Gentles will be sequencing her libraries in the other lane.</a:t>
            </a:r>
          </a:p>
          <a:p>
            <a:r>
              <a:rPr lang="en-US" sz="1100" dirty="0">
                <a:latin typeface="Arial"/>
                <a:cs typeface="Arial"/>
              </a:rPr>
              <a:t>Both will be sequenced in rapid run, 2x250 </a:t>
            </a:r>
            <a:r>
              <a:rPr lang="en-US" sz="1100" dirty="0" err="1">
                <a:latin typeface="Arial"/>
                <a:cs typeface="Arial"/>
              </a:rPr>
              <a:t>bp.</a:t>
            </a:r>
            <a:endParaRPr lang="en-US" sz="1100" dirty="0">
              <a:latin typeface="Arial"/>
              <a:cs typeface="Arial"/>
            </a:endParaRPr>
          </a:p>
          <a:p>
            <a:r>
              <a:rPr lang="en-US" sz="1100" dirty="0">
                <a:latin typeface="Arial"/>
                <a:cs typeface="Arial"/>
              </a:rPr>
              <a:t>The total pool will be </a:t>
            </a:r>
            <a:r>
              <a:rPr lang="en-US" sz="1100" b="1" dirty="0">
                <a:solidFill>
                  <a:srgbClr val="FF0000"/>
                </a:solidFill>
                <a:latin typeface="Arial"/>
                <a:cs typeface="Arial"/>
              </a:rPr>
              <a:t>2nM in 60 </a:t>
            </a:r>
            <a:r>
              <a:rPr lang="en-US" sz="1100" b="1" dirty="0" err="1">
                <a:solidFill>
                  <a:srgbClr val="FF0000"/>
                </a:solidFill>
                <a:latin typeface="Arial"/>
                <a:cs typeface="Arial"/>
              </a:rPr>
              <a:t>ul</a:t>
            </a:r>
            <a:r>
              <a:rPr lang="en-US" sz="1100" dirty="0">
                <a:latin typeface="Arial"/>
                <a:cs typeface="Arial"/>
              </a:rPr>
              <a:t>. This is </a:t>
            </a:r>
            <a:r>
              <a:rPr lang="en-US" sz="1100" b="1" dirty="0">
                <a:latin typeface="Arial"/>
                <a:cs typeface="Arial"/>
              </a:rPr>
              <a:t>36.92 </a:t>
            </a:r>
            <a:r>
              <a:rPr lang="en-US" sz="1100" b="1" dirty="0" err="1">
                <a:latin typeface="Arial"/>
                <a:cs typeface="Arial"/>
              </a:rPr>
              <a:t>ng</a:t>
            </a:r>
            <a:r>
              <a:rPr lang="en-US" sz="1100" b="1" dirty="0">
                <a:latin typeface="Arial"/>
                <a:cs typeface="Arial"/>
              </a:rPr>
              <a:t> </a:t>
            </a:r>
            <a:r>
              <a:rPr lang="en-US" sz="1100" dirty="0">
                <a:latin typeface="Arial"/>
                <a:cs typeface="Arial"/>
              </a:rPr>
              <a:t>in 60 </a:t>
            </a:r>
            <a:r>
              <a:rPr lang="en-US" sz="1100" dirty="0" err="1">
                <a:latin typeface="Arial"/>
                <a:cs typeface="Arial"/>
              </a:rPr>
              <a:t>ul</a:t>
            </a:r>
            <a:r>
              <a:rPr lang="en-US" sz="1100" dirty="0">
                <a:latin typeface="Arial"/>
                <a:cs typeface="Arial"/>
              </a:rPr>
              <a:t>. Added 1.68 </a:t>
            </a:r>
            <a:r>
              <a:rPr lang="en-US" sz="1100" dirty="0" err="1">
                <a:latin typeface="Arial"/>
                <a:cs typeface="Arial"/>
              </a:rPr>
              <a:t>ul</a:t>
            </a:r>
            <a:r>
              <a:rPr lang="en-US" sz="1100" dirty="0">
                <a:latin typeface="Arial"/>
                <a:cs typeface="Arial"/>
              </a:rPr>
              <a:t> of the purified Perth/2009 library </a:t>
            </a:r>
            <a:r>
              <a:rPr lang="en-US" sz="1100" b="1" dirty="0">
                <a:latin typeface="Arial"/>
                <a:cs typeface="Arial"/>
              </a:rPr>
              <a:t>pool 1</a:t>
            </a:r>
            <a:r>
              <a:rPr lang="en-US" sz="1100" dirty="0">
                <a:latin typeface="Arial"/>
                <a:cs typeface="Arial"/>
              </a:rPr>
              <a:t> to 58.32 </a:t>
            </a:r>
            <a:r>
              <a:rPr lang="en-US" sz="1100" dirty="0" err="1">
                <a:latin typeface="Arial"/>
                <a:cs typeface="Arial"/>
              </a:rPr>
              <a:t>ul</a:t>
            </a:r>
            <a:r>
              <a:rPr lang="en-US" sz="1100" dirty="0">
                <a:latin typeface="Arial"/>
                <a:cs typeface="Arial"/>
              </a:rPr>
              <a:t> EB.</a:t>
            </a:r>
          </a:p>
          <a:p>
            <a:r>
              <a:rPr lang="en-US" sz="1100" dirty="0">
                <a:latin typeface="Arial"/>
                <a:cs typeface="Arial"/>
              </a:rPr>
              <a:t>Asked for ~1-5% </a:t>
            </a:r>
            <a:r>
              <a:rPr lang="en-US" sz="1100" dirty="0" err="1">
                <a:latin typeface="Arial"/>
                <a:cs typeface="Arial"/>
              </a:rPr>
              <a:t>PhiX</a:t>
            </a:r>
            <a:r>
              <a:rPr lang="en-US" sz="1100" dirty="0">
                <a:latin typeface="Arial"/>
                <a:cs typeface="Arial"/>
              </a:rPr>
              <a:t> spike-in and 100,000,000 reads.</a:t>
            </a:r>
          </a:p>
        </p:txBody>
      </p:sp>
    </p:spTree>
    <p:extLst>
      <p:ext uri="{BB962C8B-B14F-4D97-AF65-F5344CB8AC3E}">
        <p14:creationId xmlns:p14="http://schemas.microsoft.com/office/powerpoint/2010/main" val="2073326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70" y="0"/>
            <a:ext cx="9153769" cy="6370973"/>
          </a:xfrm>
          <a:prstGeom prst="rect">
            <a:avLst/>
          </a:prstGeom>
          <a:noFill/>
        </p:spPr>
        <p:txBody>
          <a:bodyPr wrap="square" rtlCol="0">
            <a:spAutoFit/>
          </a:bodyPr>
          <a:lstStyle/>
          <a:p>
            <a:r>
              <a:rPr lang="en-US" sz="1200" u="sng" dirty="0" err="1">
                <a:latin typeface="Consolas"/>
                <a:cs typeface="Consolas"/>
              </a:rPr>
              <a:t>RNeasy</a:t>
            </a:r>
            <a:r>
              <a:rPr lang="en-US" sz="1200" u="sng" dirty="0">
                <a:latin typeface="Consolas"/>
                <a:cs typeface="Consolas"/>
              </a:rPr>
              <a:t> Plus Mini Kit protocol</a:t>
            </a:r>
            <a:endParaRPr lang="en-US" sz="1200" dirty="0">
              <a:latin typeface="Consolas"/>
              <a:cs typeface="Consolas"/>
            </a:endParaRPr>
          </a:p>
          <a:p>
            <a:r>
              <a:rPr lang="en-US" sz="1200" dirty="0">
                <a:latin typeface="Consolas"/>
                <a:cs typeface="Consolas"/>
              </a:rPr>
              <a:t>- Add fresh β-</a:t>
            </a:r>
            <a:r>
              <a:rPr lang="en-US" sz="1200" dirty="0" err="1">
                <a:latin typeface="Consolas"/>
                <a:cs typeface="Consolas"/>
              </a:rPr>
              <a:t>mercaptoethanol</a:t>
            </a:r>
            <a:r>
              <a:rPr lang="en-US" sz="1200" dirty="0">
                <a:latin typeface="Consolas"/>
                <a:cs typeface="Consolas"/>
              </a:rPr>
              <a:t> to Buffer RLT Plus if buffer is over 1 month old. Alternatively aliquot Buffer RLT Plus each time and add β-</a:t>
            </a:r>
            <a:r>
              <a:rPr lang="en-US" sz="1200" dirty="0" err="1">
                <a:latin typeface="Consolas"/>
                <a:cs typeface="Consolas"/>
              </a:rPr>
              <a:t>mercaptoethanol</a:t>
            </a:r>
            <a:r>
              <a:rPr lang="en-US" sz="1200" dirty="0">
                <a:latin typeface="Consolas"/>
                <a:cs typeface="Consolas"/>
              </a:rPr>
              <a:t> freshly each time. Add 10 </a:t>
            </a:r>
            <a:r>
              <a:rPr lang="en-US" sz="1200" dirty="0" err="1">
                <a:latin typeface="Consolas"/>
                <a:cs typeface="Consolas"/>
              </a:rPr>
              <a:t>μL</a:t>
            </a:r>
            <a:r>
              <a:rPr lang="en-US" sz="1200" dirty="0">
                <a:latin typeface="Consolas"/>
                <a:cs typeface="Consolas"/>
              </a:rPr>
              <a:t> β-</a:t>
            </a:r>
            <a:r>
              <a:rPr lang="en-US" sz="1200" dirty="0" err="1">
                <a:latin typeface="Consolas"/>
                <a:cs typeface="Consolas"/>
              </a:rPr>
              <a:t>mercaptoethanol</a:t>
            </a:r>
            <a:r>
              <a:rPr lang="en-US" sz="1200" dirty="0">
                <a:latin typeface="Consolas"/>
                <a:cs typeface="Consolas"/>
              </a:rPr>
              <a:t> per 1 mL Buffer RLT Plus.</a:t>
            </a:r>
          </a:p>
          <a:p>
            <a:r>
              <a:rPr lang="en-US" sz="1200" dirty="0">
                <a:latin typeface="Consolas"/>
                <a:cs typeface="Consolas"/>
              </a:rPr>
              <a:t>- Adherent 293T cells can either be lysed directly in the plate, after aspirating old media, or old media is aspirated, cells are washed with 1 mL PBS, </a:t>
            </a:r>
            <a:r>
              <a:rPr lang="en-US" sz="1200" dirty="0" err="1">
                <a:latin typeface="Consolas"/>
                <a:cs typeface="Consolas"/>
              </a:rPr>
              <a:t>trypsinized</a:t>
            </a:r>
            <a:r>
              <a:rPr lang="en-US" sz="1200" dirty="0">
                <a:latin typeface="Consolas"/>
                <a:cs typeface="Consolas"/>
              </a:rPr>
              <a:t> with 200 </a:t>
            </a:r>
            <a:r>
              <a:rPr lang="en-US" sz="1200" dirty="0" err="1">
                <a:latin typeface="Consolas"/>
                <a:cs typeface="Consolas"/>
              </a:rPr>
              <a:t>μL</a:t>
            </a:r>
            <a:r>
              <a:rPr lang="en-US" sz="1200" dirty="0">
                <a:latin typeface="Consolas"/>
                <a:cs typeface="Consolas"/>
              </a:rPr>
              <a:t> trypsin, neutralized with 800 </a:t>
            </a:r>
            <a:r>
              <a:rPr lang="en-US" sz="1200" dirty="0" err="1">
                <a:latin typeface="Consolas"/>
                <a:cs typeface="Consolas"/>
              </a:rPr>
              <a:t>μL</a:t>
            </a:r>
            <a:r>
              <a:rPr lang="en-US" sz="1200" dirty="0">
                <a:latin typeface="Consolas"/>
                <a:cs typeface="Consolas"/>
              </a:rPr>
              <a:t> D10, transferred to </a:t>
            </a:r>
            <a:r>
              <a:rPr lang="en-US" sz="1200" dirty="0" err="1">
                <a:latin typeface="Consolas"/>
                <a:cs typeface="Consolas"/>
              </a:rPr>
              <a:t>eppendorf</a:t>
            </a:r>
            <a:r>
              <a:rPr lang="en-US" sz="1200" dirty="0">
                <a:latin typeface="Consolas"/>
                <a:cs typeface="Consolas"/>
              </a:rPr>
              <a:t> tube, spun down, aspirated, flick tube and then lyse cells.</a:t>
            </a:r>
          </a:p>
          <a:p>
            <a:r>
              <a:rPr lang="en-US" sz="1200" dirty="0">
                <a:latin typeface="Consolas"/>
                <a:cs typeface="Consolas"/>
              </a:rPr>
              <a:t>- When lysing cells, pipet them up/down slowly 20x. To avoid introducing bubbles, set pipet volume to something smaller than total volume.</a:t>
            </a:r>
          </a:p>
          <a:p>
            <a:r>
              <a:rPr lang="en-US" sz="1200" dirty="0">
                <a:latin typeface="Consolas"/>
                <a:cs typeface="Consolas"/>
              </a:rPr>
              <a:t>- Volumes below are for cells grown in 6-well or 12-well plates, which will not have close to the maximum of 1x10</a:t>
            </a:r>
            <a:r>
              <a:rPr lang="en-US" sz="1200" baseline="30000" dirty="0">
                <a:latin typeface="Consolas"/>
                <a:cs typeface="Consolas"/>
              </a:rPr>
              <a:t>7</a:t>
            </a:r>
            <a:r>
              <a:rPr lang="en-US" sz="1200" dirty="0">
                <a:latin typeface="Consolas"/>
                <a:cs typeface="Consolas"/>
              </a:rPr>
              <a:t> cells growing. </a:t>
            </a:r>
          </a:p>
          <a:p>
            <a:r>
              <a:rPr lang="en-US" sz="1200" dirty="0">
                <a:latin typeface="Consolas"/>
                <a:cs typeface="Consolas"/>
              </a:rPr>
              <a:t>- Use new 2 mL collection tubes for every step saying to discard flow-through. Twist off caps. Need 4 2 mL collection tubes per sample.</a:t>
            </a:r>
          </a:p>
          <a:p>
            <a:r>
              <a:rPr lang="en-US" sz="1200" dirty="0">
                <a:latin typeface="Consolas"/>
                <a:cs typeface="Consolas"/>
              </a:rPr>
              <a:t>- Try avoiding contact between </a:t>
            </a:r>
            <a:r>
              <a:rPr lang="en-US" sz="1200" dirty="0" err="1">
                <a:latin typeface="Consolas"/>
                <a:cs typeface="Consolas"/>
              </a:rPr>
              <a:t>RNeasy</a:t>
            </a:r>
            <a:r>
              <a:rPr lang="en-US" sz="1200" dirty="0">
                <a:latin typeface="Consolas"/>
                <a:cs typeface="Consolas"/>
              </a:rPr>
              <a:t> spin column and flow-through in collection tube.</a:t>
            </a:r>
          </a:p>
          <a:p>
            <a:r>
              <a:rPr lang="en-US" sz="1200" dirty="0">
                <a:latin typeface="Consolas"/>
                <a:cs typeface="Consolas"/>
              </a:rPr>
              <a:t>- Add wash buffers to below rim of tube.</a:t>
            </a:r>
          </a:p>
          <a:p>
            <a:r>
              <a:rPr lang="en-US" sz="1200" dirty="0">
                <a:latin typeface="Consolas"/>
                <a:cs typeface="Consolas"/>
              </a:rPr>
              <a:t>- Follow sterile RNA handling techniques. Filter tips, gloves, use </a:t>
            </a:r>
            <a:r>
              <a:rPr lang="en-US" sz="1200" dirty="0" err="1">
                <a:latin typeface="Consolas"/>
                <a:cs typeface="Consolas"/>
              </a:rPr>
              <a:t>RNase</a:t>
            </a:r>
            <a:r>
              <a:rPr lang="en-US" sz="1200" dirty="0">
                <a:latin typeface="Consolas"/>
                <a:cs typeface="Consolas"/>
              </a:rPr>
              <a:t> free </a:t>
            </a:r>
            <a:r>
              <a:rPr lang="en-US" sz="1200" dirty="0" err="1">
                <a:latin typeface="Consolas"/>
                <a:cs typeface="Consolas"/>
              </a:rPr>
              <a:t>Eppendorf</a:t>
            </a:r>
            <a:r>
              <a:rPr lang="en-US" sz="1200" dirty="0">
                <a:latin typeface="Consolas"/>
                <a:cs typeface="Consolas"/>
              </a:rPr>
              <a:t> tubes and </a:t>
            </a:r>
            <a:r>
              <a:rPr lang="en-US" sz="1200" dirty="0" err="1">
                <a:latin typeface="Consolas"/>
                <a:cs typeface="Consolas"/>
              </a:rPr>
              <a:t>RNase</a:t>
            </a:r>
            <a:r>
              <a:rPr lang="en-US" sz="1200" dirty="0">
                <a:latin typeface="Consolas"/>
                <a:cs typeface="Consolas"/>
              </a:rPr>
              <a:t>/</a:t>
            </a:r>
            <a:r>
              <a:rPr lang="en-US" sz="1200" dirty="0" err="1">
                <a:latin typeface="Consolas"/>
                <a:cs typeface="Consolas"/>
              </a:rPr>
              <a:t>DNase</a:t>
            </a:r>
            <a:r>
              <a:rPr lang="en-US" sz="1200" dirty="0">
                <a:latin typeface="Consolas"/>
                <a:cs typeface="Consolas"/>
              </a:rPr>
              <a:t> free water.</a:t>
            </a:r>
          </a:p>
          <a:p>
            <a:r>
              <a:rPr lang="en-US" sz="1200" dirty="0">
                <a:latin typeface="Consolas"/>
                <a:cs typeface="Consolas"/>
              </a:rPr>
              <a:t>- Change tips for every pipetting step to avoid contamination.</a:t>
            </a:r>
          </a:p>
          <a:p>
            <a:r>
              <a:rPr lang="en-US" sz="1200" dirty="0">
                <a:latin typeface="Consolas"/>
                <a:cs typeface="Consolas"/>
              </a:rPr>
              <a:t>- Work quickly through procedure.</a:t>
            </a:r>
          </a:p>
          <a:p>
            <a:r>
              <a:rPr lang="en-US" sz="1200" dirty="0">
                <a:latin typeface="Consolas"/>
                <a:cs typeface="Consolas"/>
              </a:rPr>
              <a:t> </a:t>
            </a:r>
          </a:p>
          <a:p>
            <a:r>
              <a:rPr lang="en-US" sz="1200" dirty="0">
                <a:latin typeface="Consolas"/>
                <a:cs typeface="Consolas"/>
              </a:rPr>
              <a:t>- Lyse cells in 350 </a:t>
            </a:r>
            <a:r>
              <a:rPr lang="en-US" sz="1200" dirty="0" err="1">
                <a:latin typeface="Consolas"/>
                <a:cs typeface="Consolas"/>
              </a:rPr>
              <a:t>μL</a:t>
            </a:r>
            <a:r>
              <a:rPr lang="en-US" sz="1200" dirty="0">
                <a:latin typeface="Consolas"/>
                <a:cs typeface="Consolas"/>
              </a:rPr>
              <a:t> Buffer RLT Plus. Then vortex cells for 30’’.</a:t>
            </a:r>
          </a:p>
          <a:p>
            <a:r>
              <a:rPr lang="en-US" sz="1200" dirty="0">
                <a:latin typeface="Consolas"/>
                <a:cs typeface="Consolas"/>
              </a:rPr>
              <a:t>- Transfer lysate to </a:t>
            </a:r>
            <a:r>
              <a:rPr lang="en-US" sz="1200" dirty="0" err="1">
                <a:latin typeface="Consolas"/>
                <a:cs typeface="Consolas"/>
              </a:rPr>
              <a:t>gDNA</a:t>
            </a:r>
            <a:r>
              <a:rPr lang="en-US" sz="1200" dirty="0">
                <a:latin typeface="Consolas"/>
                <a:cs typeface="Consolas"/>
              </a:rPr>
              <a:t> Eliminator spin column in a labeled 2 mL collection tube.</a:t>
            </a:r>
          </a:p>
          <a:p>
            <a:r>
              <a:rPr lang="en-US" sz="1200" dirty="0">
                <a:latin typeface="Consolas"/>
                <a:cs typeface="Consolas"/>
              </a:rPr>
              <a:t>- Spin 13000 rpm 30’’. Discard spin column and add 1 volume (350 </a:t>
            </a:r>
            <a:r>
              <a:rPr lang="en-US" sz="1200" dirty="0" err="1">
                <a:latin typeface="Consolas"/>
                <a:cs typeface="Consolas"/>
              </a:rPr>
              <a:t>μL</a:t>
            </a:r>
            <a:r>
              <a:rPr lang="en-US" sz="1200" dirty="0">
                <a:latin typeface="Consolas"/>
                <a:cs typeface="Consolas"/>
              </a:rPr>
              <a:t>) 70% ethanol to each flow-through. Mix well by pipetting.</a:t>
            </a:r>
          </a:p>
          <a:p>
            <a:r>
              <a:rPr lang="en-US" sz="1200" dirty="0">
                <a:latin typeface="Consolas"/>
                <a:cs typeface="Consolas"/>
              </a:rPr>
              <a:t>- Transfer 700 </a:t>
            </a:r>
            <a:r>
              <a:rPr lang="en-US" sz="1200" dirty="0" err="1">
                <a:latin typeface="Consolas"/>
                <a:cs typeface="Consolas"/>
              </a:rPr>
              <a:t>μL</a:t>
            </a:r>
            <a:r>
              <a:rPr lang="en-US" sz="1200" dirty="0">
                <a:latin typeface="Consolas"/>
                <a:cs typeface="Consolas"/>
              </a:rPr>
              <a:t> of the sample to a new </a:t>
            </a:r>
            <a:r>
              <a:rPr lang="en-US" sz="1200" dirty="0" err="1">
                <a:latin typeface="Consolas"/>
                <a:cs typeface="Consolas"/>
              </a:rPr>
              <a:t>RNeasy</a:t>
            </a:r>
            <a:r>
              <a:rPr lang="en-US" sz="1200" dirty="0">
                <a:latin typeface="Consolas"/>
                <a:cs typeface="Consolas"/>
              </a:rPr>
              <a:t> mini spin column in 2 mL collection tube. Close tube lid gently and spin 13000 rpm 30’’. Discard flow-through. If sample volume exceeds 700 </a:t>
            </a:r>
            <a:r>
              <a:rPr lang="en-US" sz="1200" dirty="0" err="1">
                <a:latin typeface="Consolas"/>
                <a:cs typeface="Consolas"/>
              </a:rPr>
              <a:t>μL</a:t>
            </a:r>
            <a:r>
              <a:rPr lang="en-US" sz="1200" dirty="0">
                <a:latin typeface="Consolas"/>
                <a:cs typeface="Consolas"/>
              </a:rPr>
              <a:t>, repeat this step with successive aliquots.</a:t>
            </a:r>
          </a:p>
          <a:p>
            <a:r>
              <a:rPr lang="en-US" sz="1200" dirty="0">
                <a:latin typeface="Consolas"/>
                <a:cs typeface="Consolas"/>
              </a:rPr>
              <a:t>- Add 700 </a:t>
            </a:r>
            <a:r>
              <a:rPr lang="en-US" sz="1200" dirty="0" err="1">
                <a:latin typeface="Consolas"/>
                <a:cs typeface="Consolas"/>
              </a:rPr>
              <a:t>μL</a:t>
            </a:r>
            <a:r>
              <a:rPr lang="en-US" sz="1200" dirty="0">
                <a:latin typeface="Consolas"/>
                <a:cs typeface="Consolas"/>
              </a:rPr>
              <a:t> Buffer RW1 to spin column, close tube lid gently, spin 13000 rpm 30’’. Discard flow-through.</a:t>
            </a:r>
          </a:p>
          <a:p>
            <a:r>
              <a:rPr lang="en-US" sz="1200" dirty="0">
                <a:latin typeface="Consolas"/>
                <a:cs typeface="Consolas"/>
              </a:rPr>
              <a:t>- Add 500 </a:t>
            </a:r>
            <a:r>
              <a:rPr lang="en-US" sz="1200" dirty="0" err="1">
                <a:latin typeface="Consolas"/>
                <a:cs typeface="Consolas"/>
              </a:rPr>
              <a:t>μL</a:t>
            </a:r>
            <a:r>
              <a:rPr lang="en-US" sz="1200" dirty="0">
                <a:latin typeface="Consolas"/>
                <a:cs typeface="Consolas"/>
              </a:rPr>
              <a:t> Buffer RPE to spin column, close tube lid gently, spin 13000 rpm 30’’. Discard flow-through.</a:t>
            </a:r>
          </a:p>
          <a:p>
            <a:r>
              <a:rPr lang="en-US" sz="1200" dirty="0">
                <a:latin typeface="Consolas"/>
                <a:cs typeface="Consolas"/>
              </a:rPr>
              <a:t>- Add 500 </a:t>
            </a:r>
            <a:r>
              <a:rPr lang="en-US" sz="1200" dirty="0" err="1">
                <a:latin typeface="Consolas"/>
                <a:cs typeface="Consolas"/>
              </a:rPr>
              <a:t>μL</a:t>
            </a:r>
            <a:r>
              <a:rPr lang="en-US" sz="1200" dirty="0">
                <a:latin typeface="Consolas"/>
                <a:cs typeface="Consolas"/>
              </a:rPr>
              <a:t> Buffer RPE to spin column, close tube lid gently, spin 13000 rpm </a:t>
            </a:r>
            <a:r>
              <a:rPr lang="en-US" sz="1200" b="1" dirty="0">
                <a:latin typeface="Consolas"/>
                <a:cs typeface="Consolas"/>
              </a:rPr>
              <a:t>2’</a:t>
            </a:r>
            <a:r>
              <a:rPr lang="en-US" sz="1200" dirty="0">
                <a:latin typeface="Consolas"/>
                <a:cs typeface="Consolas"/>
              </a:rPr>
              <a:t>. Discard flow-through.</a:t>
            </a:r>
          </a:p>
          <a:p>
            <a:r>
              <a:rPr lang="en-US" sz="1200" dirty="0">
                <a:latin typeface="Consolas"/>
                <a:cs typeface="Consolas"/>
              </a:rPr>
              <a:t>- To further dry membrane, spin 13000 rpm </a:t>
            </a:r>
            <a:r>
              <a:rPr lang="en-US" sz="1200" b="1" dirty="0">
                <a:latin typeface="Consolas"/>
                <a:cs typeface="Consolas"/>
              </a:rPr>
              <a:t>2’</a:t>
            </a:r>
            <a:r>
              <a:rPr lang="en-US" sz="1200" dirty="0">
                <a:latin typeface="Consolas"/>
                <a:cs typeface="Consolas"/>
              </a:rPr>
              <a:t>. </a:t>
            </a:r>
          </a:p>
          <a:p>
            <a:r>
              <a:rPr lang="en-US" sz="1200" dirty="0">
                <a:latin typeface="Consolas"/>
                <a:cs typeface="Consolas"/>
              </a:rPr>
              <a:t>- Place </a:t>
            </a:r>
            <a:r>
              <a:rPr lang="en-US" sz="1200" dirty="0" err="1">
                <a:latin typeface="Consolas"/>
                <a:cs typeface="Consolas"/>
              </a:rPr>
              <a:t>RNeasy</a:t>
            </a:r>
            <a:r>
              <a:rPr lang="en-US" sz="1200" dirty="0">
                <a:latin typeface="Consolas"/>
                <a:cs typeface="Consolas"/>
              </a:rPr>
              <a:t> spin column in 1.5 mL collection tube and add 50 </a:t>
            </a:r>
            <a:r>
              <a:rPr lang="en-US" sz="1200" dirty="0" err="1">
                <a:latin typeface="Consolas"/>
                <a:cs typeface="Consolas"/>
              </a:rPr>
              <a:t>μL</a:t>
            </a:r>
            <a:r>
              <a:rPr lang="en-US" sz="1200" dirty="0">
                <a:latin typeface="Consolas"/>
                <a:cs typeface="Consolas"/>
              </a:rPr>
              <a:t> water directly to spin column membrane. Close lid. Let column sit 1’ and then spin 13000 rpm 1’ to elute RNA. Place RNA </a:t>
            </a:r>
            <a:r>
              <a:rPr lang="en-US" sz="1200" dirty="0" err="1">
                <a:latin typeface="Consolas"/>
                <a:cs typeface="Consolas"/>
              </a:rPr>
              <a:t>eluate</a:t>
            </a:r>
            <a:r>
              <a:rPr lang="en-US" sz="1200" dirty="0">
                <a:latin typeface="Consolas"/>
                <a:cs typeface="Consolas"/>
              </a:rPr>
              <a:t> on ice.</a:t>
            </a:r>
          </a:p>
          <a:p>
            <a:r>
              <a:rPr lang="en-US" sz="1200" dirty="0">
                <a:latin typeface="Consolas"/>
                <a:cs typeface="Consolas"/>
              </a:rPr>
              <a:t>- </a:t>
            </a:r>
            <a:r>
              <a:rPr lang="en-US" sz="1200" dirty="0" err="1">
                <a:latin typeface="Consolas"/>
                <a:cs typeface="Consolas"/>
              </a:rPr>
              <a:t>Nanodrop</a:t>
            </a:r>
            <a:r>
              <a:rPr lang="en-US" sz="1200" dirty="0">
                <a:latin typeface="Consolas"/>
                <a:cs typeface="Consolas"/>
              </a:rPr>
              <a:t> 1.5 </a:t>
            </a:r>
            <a:r>
              <a:rPr lang="en-US" sz="1200" dirty="0" err="1">
                <a:latin typeface="Consolas"/>
                <a:cs typeface="Consolas"/>
              </a:rPr>
              <a:t>μL</a:t>
            </a:r>
            <a:r>
              <a:rPr lang="en-US" sz="1200" dirty="0">
                <a:latin typeface="Consolas"/>
                <a:cs typeface="Consolas"/>
              </a:rPr>
              <a:t> RNA </a:t>
            </a:r>
            <a:r>
              <a:rPr lang="en-US" sz="1200" dirty="0" err="1">
                <a:latin typeface="Consolas"/>
                <a:cs typeface="Consolas"/>
              </a:rPr>
              <a:t>eluate</a:t>
            </a:r>
            <a:r>
              <a:rPr lang="en-US" sz="1200" dirty="0">
                <a:latin typeface="Consolas"/>
                <a:cs typeface="Consolas"/>
              </a:rPr>
              <a:t> (RNA 40.00 on </a:t>
            </a:r>
            <a:r>
              <a:rPr lang="en-US" sz="1200" dirty="0" err="1">
                <a:latin typeface="Consolas"/>
                <a:cs typeface="Consolas"/>
              </a:rPr>
              <a:t>nanodrop</a:t>
            </a:r>
            <a:r>
              <a:rPr lang="en-US" sz="1200" dirty="0">
                <a:latin typeface="Consolas"/>
                <a:cs typeface="Consolas"/>
              </a:rPr>
              <a:t>).</a:t>
            </a:r>
          </a:p>
        </p:txBody>
      </p:sp>
    </p:spTree>
    <p:extLst>
      <p:ext uri="{BB962C8B-B14F-4D97-AF65-F5344CB8AC3E}">
        <p14:creationId xmlns:p14="http://schemas.microsoft.com/office/powerpoint/2010/main" val="1326852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6718" cy="5224506"/>
          </a:xfrm>
          <a:prstGeom prst="rect">
            <a:avLst/>
          </a:prstGeom>
          <a:noFill/>
        </p:spPr>
        <p:txBody>
          <a:bodyPr wrap="square" rtlCol="0">
            <a:spAutoFit/>
          </a:bodyPr>
          <a:lstStyle/>
          <a:p>
            <a:r>
              <a:rPr lang="en-US" sz="1150" u="sng" dirty="0">
                <a:latin typeface="Arial"/>
                <a:cs typeface="Arial"/>
              </a:rPr>
              <a:t>October 24, 2018</a:t>
            </a:r>
          </a:p>
          <a:p>
            <a:r>
              <a:rPr lang="en-US" sz="1150" b="1" dirty="0" err="1">
                <a:solidFill>
                  <a:srgbClr val="3366FF"/>
                </a:solidFill>
                <a:latin typeface="Arial"/>
                <a:cs typeface="Arial"/>
              </a:rPr>
              <a:t>Accuscript</a:t>
            </a:r>
            <a:r>
              <a:rPr lang="en-US" sz="1150" b="1" dirty="0">
                <a:solidFill>
                  <a:srgbClr val="3366FF"/>
                </a:solidFill>
                <a:latin typeface="Arial"/>
                <a:cs typeface="Arial"/>
              </a:rPr>
              <a:t> reverse transcription of extracted RNA. </a:t>
            </a:r>
            <a:r>
              <a:rPr lang="en-US" sz="1150" dirty="0">
                <a:solidFill>
                  <a:srgbClr val="000000"/>
                </a:solidFill>
                <a:latin typeface="Arial"/>
                <a:cs typeface="Arial"/>
              </a:rPr>
              <a:t>I reverse transcribed the extracted RNA from today and from 20181018.</a:t>
            </a:r>
            <a:endParaRPr lang="en-US" sz="1150" b="1" dirty="0">
              <a:solidFill>
                <a:srgbClr val="3366FF"/>
              </a:solidFill>
              <a:latin typeface="Arial"/>
              <a:cs typeface="Arial"/>
            </a:endParaRPr>
          </a:p>
          <a:p>
            <a:pPr marL="228600" indent="-228600">
              <a:buAutoNum type="arabicPeriod"/>
            </a:pPr>
            <a:r>
              <a:rPr lang="en-US" sz="1150" dirty="0">
                <a:latin typeface="Arial"/>
                <a:cs typeface="Arial"/>
              </a:rPr>
              <a:t>Set up the annealing reaction. Only did RT for samples #1-12 for today and #1-18 + #31 for samples from 20181018. Also had a no RNA negative control. Made the master mix as specified below, and added 10.2 </a:t>
            </a:r>
            <a:r>
              <a:rPr lang="en-US" sz="1150" dirty="0" err="1">
                <a:latin typeface="Arial"/>
                <a:cs typeface="Arial"/>
              </a:rPr>
              <a:t>ul</a:t>
            </a:r>
            <a:r>
              <a:rPr lang="en-US" sz="1150" dirty="0">
                <a:latin typeface="Arial"/>
                <a:cs typeface="Arial"/>
              </a:rPr>
              <a:t> of the master mix to each tube</a:t>
            </a:r>
          </a:p>
          <a:p>
            <a:pPr marL="228600" indent="-228600">
              <a:buAutoNum type="arabicPeriod"/>
            </a:pPr>
            <a:endParaRPr lang="en-US" sz="1150" dirty="0">
              <a:latin typeface="Arial"/>
              <a:cs typeface="Arial"/>
            </a:endParaRPr>
          </a:p>
          <a:p>
            <a:pPr marL="228600" indent="-228600">
              <a:buAutoNum type="arabicPeriod"/>
            </a:pPr>
            <a:endParaRPr lang="en-US" sz="1150" dirty="0">
              <a:latin typeface="Arial"/>
              <a:cs typeface="Arial"/>
            </a:endParaRPr>
          </a:p>
          <a:p>
            <a:pPr marL="228600" indent="-228600">
              <a:buAutoNum type="arabicPeriod"/>
            </a:pPr>
            <a:endParaRPr lang="en-US" sz="1150" dirty="0">
              <a:latin typeface="Arial"/>
              <a:cs typeface="Arial"/>
            </a:endParaRPr>
          </a:p>
          <a:p>
            <a:pPr marL="228600" indent="-228600">
              <a:buAutoNum type="arabicPeriod"/>
            </a:pPr>
            <a:endParaRPr lang="en-US" sz="1150" dirty="0">
              <a:latin typeface="Arial"/>
              <a:cs typeface="Arial"/>
            </a:endParaRPr>
          </a:p>
          <a:p>
            <a:pPr marL="228600" indent="-228600">
              <a:buAutoNum type="arabicPeriod"/>
            </a:pPr>
            <a:endParaRPr lang="en-US" sz="1150" dirty="0">
              <a:latin typeface="Arial"/>
              <a:cs typeface="Arial"/>
            </a:endParaRPr>
          </a:p>
          <a:p>
            <a:endParaRPr lang="en-US" sz="1150" dirty="0">
              <a:latin typeface="Arial"/>
              <a:cs typeface="Arial"/>
            </a:endParaRPr>
          </a:p>
          <a:p>
            <a:pPr marL="228600" indent="-228600">
              <a:buAutoNum type="arabicPeriod"/>
            </a:pPr>
            <a:endParaRPr lang="en-US" sz="1150" dirty="0">
              <a:latin typeface="Arial"/>
              <a:cs typeface="Arial"/>
            </a:endParaRPr>
          </a:p>
          <a:p>
            <a:pPr marL="228600" indent="-228600">
              <a:buAutoNum type="arabicPeriod"/>
            </a:pPr>
            <a:endParaRPr lang="en-US" sz="1150" dirty="0">
              <a:latin typeface="Arial"/>
              <a:cs typeface="Arial"/>
            </a:endParaRPr>
          </a:p>
          <a:p>
            <a:pPr marL="228600" indent="-228600">
              <a:buAutoNum type="arabicPeriod"/>
            </a:pPr>
            <a:endParaRPr lang="en-US" sz="1150" dirty="0">
              <a:latin typeface="Arial"/>
              <a:cs typeface="Arial"/>
            </a:endParaRPr>
          </a:p>
          <a:p>
            <a:pPr marL="228600" indent="-228600">
              <a:buAutoNum type="arabicPeriod"/>
            </a:pPr>
            <a:endParaRPr lang="en-US" sz="1150" dirty="0">
              <a:latin typeface="Arial"/>
              <a:cs typeface="Arial"/>
            </a:endParaRPr>
          </a:p>
          <a:p>
            <a:pPr marL="228600" indent="-228600">
              <a:buAutoNum type="arabicPeriod"/>
            </a:pPr>
            <a:r>
              <a:rPr lang="en-US" sz="1150" dirty="0">
                <a:latin typeface="Arial"/>
                <a:cs typeface="Arial"/>
              </a:rPr>
              <a:t>Added 1000 </a:t>
            </a:r>
            <a:r>
              <a:rPr lang="en-US" sz="1150" dirty="0" err="1">
                <a:latin typeface="Arial"/>
                <a:cs typeface="Arial"/>
              </a:rPr>
              <a:t>ng</a:t>
            </a:r>
            <a:r>
              <a:rPr lang="en-US" sz="1150" dirty="0">
                <a:latin typeface="Arial"/>
                <a:cs typeface="Arial"/>
              </a:rPr>
              <a:t> of RNA to each tube and water to 8.8 </a:t>
            </a:r>
            <a:r>
              <a:rPr lang="en-US" sz="1150" dirty="0" err="1">
                <a:latin typeface="Arial"/>
                <a:cs typeface="Arial"/>
              </a:rPr>
              <a:t>ul</a:t>
            </a:r>
            <a:r>
              <a:rPr lang="en-US" sz="1150" dirty="0">
                <a:latin typeface="Arial"/>
                <a:cs typeface="Arial"/>
              </a:rPr>
              <a:t> total (see two slides previous for volumes). Mixed by pipetting</a:t>
            </a:r>
          </a:p>
          <a:p>
            <a:pPr marL="228600" indent="-228600">
              <a:buFont typeface="+mj-lt"/>
              <a:buAutoNum type="arabicPeriod"/>
            </a:pPr>
            <a:r>
              <a:rPr lang="en-US" sz="1150" dirty="0">
                <a:latin typeface="Arial"/>
                <a:cs typeface="Arial"/>
              </a:rPr>
              <a:t>Incubated annealing reaction at 65°C for 5 min, 4°C hold</a:t>
            </a:r>
          </a:p>
          <a:p>
            <a:pPr marL="228600" indent="-228600">
              <a:buFont typeface="+mj-lt"/>
              <a:buAutoNum type="arabicPeriod"/>
            </a:pPr>
            <a:r>
              <a:rPr lang="en-US" sz="1150" dirty="0">
                <a:latin typeface="Arial"/>
                <a:cs typeface="Arial"/>
              </a:rPr>
              <a:t>During the incubation, made the following master mixes:</a:t>
            </a:r>
          </a:p>
          <a:p>
            <a:endParaRPr lang="en-US" sz="1150" dirty="0">
              <a:latin typeface="Arial"/>
              <a:cs typeface="Arial"/>
            </a:endParaRPr>
          </a:p>
          <a:p>
            <a:pPr marL="228600" indent="-228600">
              <a:buFont typeface="+mj-lt"/>
              <a:buAutoNum type="arabicPeriod"/>
            </a:pPr>
            <a:endParaRPr lang="en-US" sz="1150" dirty="0">
              <a:latin typeface="Arial"/>
              <a:cs typeface="Arial"/>
            </a:endParaRPr>
          </a:p>
          <a:p>
            <a:endParaRPr lang="en-US" sz="1150" dirty="0">
              <a:latin typeface="Arial"/>
              <a:cs typeface="Arial"/>
            </a:endParaRPr>
          </a:p>
          <a:p>
            <a:endParaRPr lang="en-US" sz="1150" dirty="0">
              <a:latin typeface="Arial"/>
              <a:cs typeface="Arial"/>
            </a:endParaRPr>
          </a:p>
          <a:p>
            <a:endParaRPr lang="en-US" sz="1150" dirty="0">
              <a:latin typeface="Arial"/>
              <a:cs typeface="Arial"/>
            </a:endParaRPr>
          </a:p>
          <a:p>
            <a:endParaRPr lang="en-US" sz="1150" dirty="0">
              <a:latin typeface="Arial"/>
              <a:cs typeface="Arial"/>
            </a:endParaRPr>
          </a:p>
          <a:p>
            <a:endParaRPr lang="en-US" sz="1150" dirty="0">
              <a:latin typeface="Arial"/>
              <a:cs typeface="Arial"/>
            </a:endParaRPr>
          </a:p>
          <a:p>
            <a:endParaRPr lang="en-US" sz="1150" dirty="0">
              <a:latin typeface="Arial"/>
              <a:cs typeface="Arial"/>
            </a:endParaRPr>
          </a:p>
          <a:p>
            <a:pPr marL="228600" indent="-228600">
              <a:buFont typeface="+mj-lt"/>
              <a:buAutoNum type="arabicPeriod"/>
            </a:pPr>
            <a:r>
              <a:rPr lang="en-US" sz="1150" dirty="0">
                <a:latin typeface="Arial"/>
                <a:cs typeface="Arial"/>
              </a:rPr>
              <a:t>On ice, </a:t>
            </a:r>
            <a:r>
              <a:rPr lang="en-US" sz="1150" b="1" dirty="0">
                <a:latin typeface="Arial"/>
                <a:cs typeface="Arial"/>
              </a:rPr>
              <a:t>added 3 </a:t>
            </a:r>
            <a:r>
              <a:rPr lang="en-US" sz="1150" b="1" dirty="0" err="1">
                <a:latin typeface="Arial"/>
                <a:cs typeface="Arial"/>
              </a:rPr>
              <a:t>ul</a:t>
            </a:r>
            <a:r>
              <a:rPr lang="en-US" sz="1150" b="1" dirty="0">
                <a:latin typeface="Arial"/>
                <a:cs typeface="Arial"/>
              </a:rPr>
              <a:t> DTT </a:t>
            </a:r>
            <a:r>
              <a:rPr lang="en-US" sz="1150" dirty="0">
                <a:latin typeface="Arial"/>
                <a:cs typeface="Arial"/>
              </a:rPr>
              <a:t>to each reaction</a:t>
            </a:r>
          </a:p>
          <a:p>
            <a:pPr marL="228600" indent="-228600">
              <a:buFont typeface="+mj-lt"/>
              <a:buAutoNum type="arabicPeriod"/>
            </a:pPr>
            <a:r>
              <a:rPr lang="en-US" sz="1150" dirty="0">
                <a:latin typeface="Arial"/>
                <a:cs typeface="Arial"/>
              </a:rPr>
              <a:t>Then added, in order: 4 </a:t>
            </a:r>
            <a:r>
              <a:rPr lang="en-US" sz="1150" dirty="0" err="1">
                <a:latin typeface="Arial"/>
                <a:cs typeface="Arial"/>
              </a:rPr>
              <a:t>ul</a:t>
            </a:r>
            <a:r>
              <a:rPr lang="en-US" sz="1150" dirty="0">
                <a:latin typeface="Arial"/>
                <a:cs typeface="Arial"/>
              </a:rPr>
              <a:t> </a:t>
            </a:r>
            <a:r>
              <a:rPr lang="en-US" sz="1150" dirty="0" err="1">
                <a:latin typeface="Arial"/>
                <a:cs typeface="Arial"/>
              </a:rPr>
              <a:t>Accuscript</a:t>
            </a:r>
            <a:r>
              <a:rPr lang="en-US" sz="1150" dirty="0">
                <a:latin typeface="Arial"/>
                <a:cs typeface="Arial"/>
              </a:rPr>
              <a:t> MM + 4 </a:t>
            </a:r>
            <a:r>
              <a:rPr lang="en-US" sz="1150" dirty="0" err="1">
                <a:latin typeface="Arial"/>
                <a:cs typeface="Arial"/>
              </a:rPr>
              <a:t>ul</a:t>
            </a:r>
            <a:r>
              <a:rPr lang="en-US" sz="1150" dirty="0">
                <a:latin typeface="Arial"/>
                <a:cs typeface="Arial"/>
              </a:rPr>
              <a:t> </a:t>
            </a:r>
            <a:r>
              <a:rPr lang="en-US" sz="1150" dirty="0" err="1">
                <a:latin typeface="Arial"/>
                <a:cs typeface="Arial"/>
              </a:rPr>
              <a:t>RNase</a:t>
            </a:r>
            <a:r>
              <a:rPr lang="en-US" sz="1150" dirty="0">
                <a:latin typeface="Arial"/>
                <a:cs typeface="Arial"/>
              </a:rPr>
              <a:t> block MM (total = 30 </a:t>
            </a:r>
            <a:r>
              <a:rPr lang="en-US" sz="1150" dirty="0" err="1">
                <a:latin typeface="Arial"/>
                <a:cs typeface="Arial"/>
              </a:rPr>
              <a:t>ul</a:t>
            </a:r>
            <a:r>
              <a:rPr lang="en-US" sz="1150" dirty="0">
                <a:latin typeface="Arial"/>
                <a:cs typeface="Arial"/>
              </a:rPr>
              <a:t>)</a:t>
            </a:r>
          </a:p>
          <a:p>
            <a:pPr marL="228600" indent="-228600">
              <a:buFont typeface="+mj-lt"/>
              <a:buAutoNum type="arabicPeriod"/>
            </a:pPr>
            <a:r>
              <a:rPr lang="en-US" sz="1150" dirty="0">
                <a:latin typeface="Arial"/>
                <a:cs typeface="Arial"/>
              </a:rPr>
              <a:t>Ran RT: 42°C for 90 min, 70°C for 15 min, cool to 4°C</a:t>
            </a:r>
          </a:p>
          <a:p>
            <a:pPr marL="228600" indent="-228600">
              <a:buFont typeface="+mj-lt"/>
              <a:buAutoNum type="arabicPeriod"/>
            </a:pPr>
            <a:r>
              <a:rPr lang="en-US" sz="1150" dirty="0">
                <a:latin typeface="Arial"/>
                <a:cs typeface="Arial"/>
              </a:rPr>
              <a:t>Stored RT reactions at -20°C to do FL </a:t>
            </a:r>
            <a:r>
              <a:rPr lang="en-US" sz="1150" dirty="0" err="1">
                <a:latin typeface="Arial"/>
                <a:cs typeface="Arial"/>
              </a:rPr>
              <a:t>amplicon</a:t>
            </a:r>
            <a:r>
              <a:rPr lang="en-US" sz="1150" dirty="0">
                <a:latin typeface="Arial"/>
                <a:cs typeface="Arial"/>
              </a:rPr>
              <a:t> PCR tomorrow</a:t>
            </a:r>
          </a:p>
        </p:txBody>
      </p:sp>
      <p:graphicFrame>
        <p:nvGraphicFramePr>
          <p:cNvPr id="3" name="Table 2"/>
          <p:cNvGraphicFramePr>
            <a:graphicFrameLocks noGrp="1"/>
          </p:cNvGraphicFramePr>
          <p:nvPr>
            <p:extLst/>
          </p:nvPr>
        </p:nvGraphicFramePr>
        <p:xfrm>
          <a:off x="1659168" y="813219"/>
          <a:ext cx="5710077" cy="1502795"/>
        </p:xfrm>
        <a:graphic>
          <a:graphicData uri="http://schemas.openxmlformats.org/drawingml/2006/table">
            <a:tbl>
              <a:tblPr/>
              <a:tblGrid>
                <a:gridCol w="706598">
                  <a:extLst>
                    <a:ext uri="{9D8B030D-6E8A-4147-A177-3AD203B41FA5}">
                      <a16:colId xmlns:a16="http://schemas.microsoft.com/office/drawing/2014/main" val="20000"/>
                    </a:ext>
                  </a:extLst>
                </a:gridCol>
                <a:gridCol w="2081600">
                  <a:extLst>
                    <a:ext uri="{9D8B030D-6E8A-4147-A177-3AD203B41FA5}">
                      <a16:colId xmlns:a16="http://schemas.microsoft.com/office/drawing/2014/main" val="20001"/>
                    </a:ext>
                  </a:extLst>
                </a:gridCol>
                <a:gridCol w="802084">
                  <a:extLst>
                    <a:ext uri="{9D8B030D-6E8A-4147-A177-3AD203B41FA5}">
                      <a16:colId xmlns:a16="http://schemas.microsoft.com/office/drawing/2014/main" val="20002"/>
                    </a:ext>
                  </a:extLst>
                </a:gridCol>
                <a:gridCol w="2119795">
                  <a:extLst>
                    <a:ext uri="{9D8B030D-6E8A-4147-A177-3AD203B41FA5}">
                      <a16:colId xmlns:a16="http://schemas.microsoft.com/office/drawing/2014/main" val="20003"/>
                    </a:ext>
                  </a:extLst>
                </a:gridCol>
              </a:tblGrid>
              <a:tr h="183211">
                <a:tc gridSpan="2">
                  <a:txBody>
                    <a:bodyPr/>
                    <a:lstStyle/>
                    <a:p>
                      <a:pPr algn="ctr" fontAlgn="b"/>
                      <a:r>
                        <a:rPr lang="en-US" sz="1100" b="1" i="0" u="none" strike="noStrike" dirty="0">
                          <a:solidFill>
                            <a:srgbClr val="000000"/>
                          </a:solidFill>
                          <a:effectLst/>
                          <a:latin typeface="Consolas"/>
                        </a:rPr>
                        <a:t>Each RT</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l" fontAlgn="b"/>
                      <a:endParaRPr lang="en-US" sz="1100" b="1" i="0" u="none" strike="noStrike" dirty="0">
                        <a:solidFill>
                          <a:srgbClr val="000000"/>
                        </a:solidFill>
                        <a:effectLst/>
                        <a:latin typeface="Consolas"/>
                      </a:endParaRPr>
                    </a:p>
                  </a:txBody>
                  <a:tcPr marL="12700" marR="12700" marT="12700" marB="0" anchor="b">
                    <a:lnL>
                      <a:noFill/>
                    </a:lnL>
                    <a:lnR>
                      <a:noFill/>
                    </a:lnR>
                    <a:lnT>
                      <a:noFill/>
                    </a:lnT>
                    <a:lnB>
                      <a:noFill/>
                    </a:lnB>
                  </a:tcPr>
                </a:tc>
                <a:tc gridSpan="2">
                  <a:txBody>
                    <a:bodyPr/>
                    <a:lstStyle/>
                    <a:p>
                      <a:pPr algn="ctr" fontAlgn="b"/>
                      <a:r>
                        <a:rPr lang="fi-FI" sz="1100" b="1" i="0" u="none" strike="noStrike" dirty="0">
                          <a:solidFill>
                            <a:srgbClr val="000000"/>
                          </a:solidFill>
                          <a:effectLst/>
                          <a:latin typeface="Consolas"/>
                        </a:rPr>
                        <a:t>36X</a:t>
                      </a:r>
                      <a:r>
                        <a:rPr lang="fi-FI" sz="1100" b="1" i="0" u="none" strike="noStrike" baseline="0" dirty="0">
                          <a:solidFill>
                            <a:srgbClr val="000000"/>
                          </a:solidFill>
                          <a:effectLst/>
                          <a:latin typeface="Consolas"/>
                        </a:rPr>
                        <a:t> MM</a:t>
                      </a:r>
                      <a:endParaRPr lang="fi-FI" sz="1100" b="1" i="0" u="none" strike="noStrike" dirty="0">
                        <a:solidFill>
                          <a:srgbClr val="000000"/>
                        </a:solidFill>
                        <a:effectLst/>
                        <a:latin typeface="Consolas"/>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l" fontAlgn="b"/>
                      <a:endParaRPr lang="en-US" sz="1200" b="0" i="0" u="none" strike="noStrike" dirty="0">
                        <a:solidFill>
                          <a:srgbClr val="000000"/>
                        </a:solidFill>
                        <a:effectLst/>
                        <a:latin typeface="Calibri"/>
                      </a:endParaRPr>
                    </a:p>
                  </a:txBody>
                  <a:tcPr marL="12700" marR="12700" marT="12700" marB="0" anchor="b">
                    <a:lnL>
                      <a:noFill/>
                    </a:lnL>
                    <a:lnR>
                      <a:noFill/>
                    </a:lnR>
                    <a:lnT>
                      <a:noFill/>
                    </a:lnT>
                    <a:lnB>
                      <a:noFill/>
                    </a:lnB>
                  </a:tcPr>
                </a:tc>
                <a:extLst>
                  <a:ext uri="{0D108BD9-81ED-4DB2-BD59-A6C34878D82A}">
                    <a16:rowId xmlns:a16="http://schemas.microsoft.com/office/drawing/2014/main" val="10000"/>
                  </a:ext>
                </a:extLst>
              </a:tr>
              <a:tr h="183211">
                <a:tc>
                  <a:txBody>
                    <a:bodyPr/>
                    <a:lstStyle/>
                    <a:p>
                      <a:pPr algn="r" fontAlgn="b"/>
                      <a:r>
                        <a:rPr lang="en-US" sz="1100" b="0" i="0" u="none" strike="noStrike" dirty="0">
                          <a:solidFill>
                            <a:srgbClr val="000000"/>
                          </a:solidFill>
                          <a:effectLst/>
                          <a:latin typeface="Consolas"/>
                        </a:rPr>
                        <a:t>3</a:t>
                      </a:r>
                    </a:p>
                  </a:txBody>
                  <a:tcPr marL="12700" marR="12700" marT="12700" marB="0" anchor="b">
                    <a:lnL w="12700" cap="flat" cmpd="sng" algn="ctr">
                      <a:solidFill>
                        <a:scrgbClr r="0" g="0" b="0"/>
                      </a:solidFill>
                      <a:prstDash val="solid"/>
                      <a:round/>
                      <a:headEnd type="none" w="med" len="med"/>
                      <a:tailEnd type="none" w="med" len="med"/>
                    </a:lnL>
                    <a:lnR>
                      <a:noFill/>
                    </a:lnR>
                    <a:lnT w="12700" cap="flat" cmpd="sng" algn="ctr">
                      <a:solidFill>
                        <a:scrgbClr r="0" g="0" b="0"/>
                      </a:solidFill>
                      <a:prstDash val="solid"/>
                      <a:round/>
                      <a:headEnd type="none" w="med" len="med"/>
                      <a:tailEnd type="none" w="med" len="med"/>
                    </a:lnT>
                    <a:lnB>
                      <a:noFill/>
                    </a:lnB>
                  </a:tcPr>
                </a:tc>
                <a:tc>
                  <a:txBody>
                    <a:bodyPr/>
                    <a:lstStyle/>
                    <a:p>
                      <a:pPr algn="l" fontAlgn="b"/>
                      <a:r>
                        <a:rPr lang="en-US" sz="1100" b="0" i="0" u="none" strike="noStrike" dirty="0" err="1">
                          <a:solidFill>
                            <a:srgbClr val="000000"/>
                          </a:solidFill>
                          <a:effectLst/>
                          <a:latin typeface="Consolas"/>
                        </a:rPr>
                        <a:t>ul</a:t>
                      </a:r>
                      <a:r>
                        <a:rPr lang="en-US" sz="1100" b="0" i="0" u="none" strike="noStrike" dirty="0">
                          <a:solidFill>
                            <a:srgbClr val="000000"/>
                          </a:solidFill>
                          <a:effectLst/>
                          <a:latin typeface="Consolas"/>
                        </a:rPr>
                        <a:t> 10X </a:t>
                      </a:r>
                      <a:r>
                        <a:rPr lang="en-US" sz="1100" b="0" i="0" u="none" strike="noStrike" dirty="0" err="1">
                          <a:solidFill>
                            <a:srgbClr val="000000"/>
                          </a:solidFill>
                          <a:effectLst/>
                          <a:latin typeface="Consolas"/>
                        </a:rPr>
                        <a:t>Accuscript</a:t>
                      </a:r>
                      <a:r>
                        <a:rPr lang="en-US" sz="1100" b="0" i="0" u="none" strike="noStrike" dirty="0">
                          <a:solidFill>
                            <a:srgbClr val="000000"/>
                          </a:solidFill>
                          <a:effectLst/>
                          <a:latin typeface="Consolas"/>
                        </a:rPr>
                        <a:t> buffer</a:t>
                      </a:r>
                    </a:p>
                  </a:txBody>
                  <a:tcPr marL="12700" marR="12700" marT="12700" marB="0" anchor="b">
                    <a:lnL>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onsolas"/>
                        </a:rPr>
                        <a:t>108</a:t>
                      </a:r>
                    </a:p>
                  </a:txBody>
                  <a:tcPr marL="12700" marR="12700" marT="12700" marB="0" anchor="b">
                    <a:lnL w="12700" cap="flat" cmpd="sng" algn="ctr">
                      <a:solidFill>
                        <a:scrgbClr r="0" g="0" b="0"/>
                      </a:solidFill>
                      <a:prstDash val="solid"/>
                      <a:round/>
                      <a:headEnd type="none" w="med" len="med"/>
                      <a:tailEnd type="none" w="med" len="med"/>
                    </a:lnL>
                    <a:lnR>
                      <a:noFill/>
                    </a:lnR>
                    <a:lnT w="12700" cap="flat" cmpd="sng" algn="ctr">
                      <a:solidFill>
                        <a:scrgbClr r="0" g="0" b="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onsolas"/>
                        </a:rPr>
                        <a:t>ul 10X Accuscript buffer</a:t>
                      </a:r>
                    </a:p>
                  </a:txBody>
                  <a:tcPr marL="12700" marR="12700" marT="12700" marB="0" anchor="b">
                    <a:lnL>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tcPr>
                </a:tc>
                <a:extLst>
                  <a:ext uri="{0D108BD9-81ED-4DB2-BD59-A6C34878D82A}">
                    <a16:rowId xmlns:a16="http://schemas.microsoft.com/office/drawing/2014/main" val="10001"/>
                  </a:ext>
                </a:extLst>
              </a:tr>
              <a:tr h="183211">
                <a:tc>
                  <a:txBody>
                    <a:bodyPr/>
                    <a:lstStyle/>
                    <a:p>
                      <a:pPr algn="r" fontAlgn="b"/>
                      <a:r>
                        <a:rPr lang="nb-NO" sz="1100" b="0" i="0" u="none" strike="noStrike">
                          <a:solidFill>
                            <a:srgbClr val="000000"/>
                          </a:solidFill>
                          <a:effectLst/>
                          <a:latin typeface="Consolas"/>
                        </a:rPr>
                        <a:t>1.2</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l" fontAlgn="b"/>
                      <a:r>
                        <a:rPr lang="en-US" sz="1100" b="0" i="0" u="none" strike="noStrike" dirty="0" err="1">
                          <a:solidFill>
                            <a:srgbClr val="000000"/>
                          </a:solidFill>
                          <a:effectLst/>
                          <a:latin typeface="Consolas"/>
                        </a:rPr>
                        <a:t>ul</a:t>
                      </a:r>
                      <a:r>
                        <a:rPr lang="en-US" sz="1100" b="0" i="0" u="none" strike="noStrike" dirty="0">
                          <a:solidFill>
                            <a:srgbClr val="000000"/>
                          </a:solidFill>
                          <a:effectLst/>
                          <a:latin typeface="Consolas"/>
                        </a:rPr>
                        <a:t> </a:t>
                      </a:r>
                      <a:r>
                        <a:rPr lang="en-US" sz="1100" b="0" i="0" u="none" strike="noStrike" dirty="0" err="1">
                          <a:solidFill>
                            <a:srgbClr val="000000"/>
                          </a:solidFill>
                          <a:effectLst/>
                          <a:latin typeface="Consolas"/>
                        </a:rPr>
                        <a:t>dNTP</a:t>
                      </a:r>
                      <a:endParaRPr lang="en-US" sz="1100" b="0" i="0" u="none" strike="noStrike" dirty="0">
                        <a:solidFill>
                          <a:srgbClr val="000000"/>
                        </a:solidFill>
                        <a:effectLst/>
                        <a:latin typeface="Consolas"/>
                      </a:endParaRP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r" fontAlgn="b"/>
                      <a:r>
                        <a:rPr lang="nb-NO" sz="1100" b="0" i="0" u="none" strike="noStrike" dirty="0">
                          <a:solidFill>
                            <a:srgbClr val="000000"/>
                          </a:solidFill>
                          <a:effectLst/>
                          <a:latin typeface="Consolas"/>
                        </a:rPr>
                        <a:t>43.2</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l" fontAlgn="b"/>
                      <a:r>
                        <a:rPr lang="en-US" sz="1100" b="0" i="0" u="none" strike="noStrike" dirty="0" err="1">
                          <a:solidFill>
                            <a:srgbClr val="000000"/>
                          </a:solidFill>
                          <a:effectLst/>
                          <a:latin typeface="Consolas"/>
                        </a:rPr>
                        <a:t>ul</a:t>
                      </a:r>
                      <a:r>
                        <a:rPr lang="en-US" sz="1100" b="0" i="0" u="none" strike="noStrike" dirty="0">
                          <a:solidFill>
                            <a:srgbClr val="000000"/>
                          </a:solidFill>
                          <a:effectLst/>
                          <a:latin typeface="Consolas"/>
                        </a:rPr>
                        <a:t> </a:t>
                      </a:r>
                      <a:r>
                        <a:rPr lang="en-US" sz="1100" b="0" i="0" u="none" strike="noStrike" dirty="0" err="1">
                          <a:solidFill>
                            <a:srgbClr val="000000"/>
                          </a:solidFill>
                          <a:effectLst/>
                          <a:latin typeface="Consolas"/>
                        </a:rPr>
                        <a:t>dNTP</a:t>
                      </a:r>
                      <a:endParaRPr lang="en-US" sz="1100" b="0" i="0" u="none" strike="noStrike" dirty="0">
                        <a:solidFill>
                          <a:srgbClr val="000000"/>
                        </a:solidFill>
                        <a:effectLst/>
                        <a:latin typeface="Consolas"/>
                      </a:endParaRP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183211">
                <a:tc>
                  <a:txBody>
                    <a:bodyPr/>
                    <a:lstStyle/>
                    <a:p>
                      <a:pPr algn="r" fontAlgn="b"/>
                      <a:r>
                        <a:rPr lang="en-US" sz="1100" b="0" i="0" u="none" strike="noStrike">
                          <a:solidFill>
                            <a:srgbClr val="000000"/>
                          </a:solidFill>
                          <a:effectLst/>
                          <a:latin typeface="Consolas"/>
                        </a:rPr>
                        <a:t>3</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l" fontAlgn="b"/>
                      <a:r>
                        <a:rPr lang="en-US" sz="1100" b="0" i="0" u="none" strike="noStrike" dirty="0" err="1">
                          <a:solidFill>
                            <a:srgbClr val="000000"/>
                          </a:solidFill>
                          <a:effectLst/>
                          <a:latin typeface="Consolas"/>
                        </a:rPr>
                        <a:t>ul</a:t>
                      </a:r>
                      <a:r>
                        <a:rPr lang="en-US" sz="1100" b="0" i="0" u="none" strike="noStrike" dirty="0">
                          <a:solidFill>
                            <a:srgbClr val="000000"/>
                          </a:solidFill>
                          <a:effectLst/>
                          <a:latin typeface="Consolas"/>
                        </a:rPr>
                        <a:t> 5 </a:t>
                      </a:r>
                      <a:r>
                        <a:rPr lang="en-US" sz="1100" b="0" i="0" u="none" strike="noStrike" dirty="0" err="1">
                          <a:solidFill>
                            <a:srgbClr val="000000"/>
                          </a:solidFill>
                          <a:effectLst/>
                          <a:latin typeface="Consolas"/>
                        </a:rPr>
                        <a:t>uM</a:t>
                      </a:r>
                      <a:r>
                        <a:rPr lang="en-US" sz="1100" b="0" i="0" u="none" strike="noStrike" dirty="0">
                          <a:solidFill>
                            <a:srgbClr val="000000"/>
                          </a:solidFill>
                          <a:effectLst/>
                          <a:latin typeface="Consolas"/>
                        </a:rPr>
                        <a:t> P09-HA-For</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r" fontAlgn="b"/>
                      <a:r>
                        <a:rPr lang="en-US" sz="1100" b="0" i="0" u="none" strike="noStrike" dirty="0">
                          <a:solidFill>
                            <a:srgbClr val="000000"/>
                          </a:solidFill>
                          <a:effectLst/>
                          <a:latin typeface="Consolas"/>
                        </a:rPr>
                        <a:t>108</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l" fontAlgn="b"/>
                      <a:r>
                        <a:rPr lang="en-US" sz="1100" b="0" i="0" u="none" strike="noStrike" dirty="0" err="1">
                          <a:solidFill>
                            <a:srgbClr val="000000"/>
                          </a:solidFill>
                          <a:effectLst/>
                          <a:latin typeface="Consolas"/>
                        </a:rPr>
                        <a:t>ul</a:t>
                      </a:r>
                      <a:r>
                        <a:rPr lang="en-US" sz="1100" b="0" i="0" u="none" strike="noStrike" dirty="0">
                          <a:solidFill>
                            <a:srgbClr val="000000"/>
                          </a:solidFill>
                          <a:effectLst/>
                          <a:latin typeface="Consolas"/>
                        </a:rPr>
                        <a:t> 5 </a:t>
                      </a:r>
                      <a:r>
                        <a:rPr lang="en-US" sz="1100" b="0" i="0" u="none" strike="noStrike" dirty="0" err="1">
                          <a:solidFill>
                            <a:srgbClr val="000000"/>
                          </a:solidFill>
                          <a:effectLst/>
                          <a:latin typeface="Consolas"/>
                        </a:rPr>
                        <a:t>uM</a:t>
                      </a:r>
                      <a:r>
                        <a:rPr lang="en-US" sz="1100" b="0" i="0" u="none" strike="noStrike" dirty="0">
                          <a:solidFill>
                            <a:srgbClr val="000000"/>
                          </a:solidFill>
                          <a:effectLst/>
                          <a:latin typeface="Consolas"/>
                        </a:rPr>
                        <a:t> P09-HA-For</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183211">
                <a:tc>
                  <a:txBody>
                    <a:bodyPr/>
                    <a:lstStyle/>
                    <a:p>
                      <a:pPr algn="r" fontAlgn="b"/>
                      <a:r>
                        <a:rPr lang="en-US" sz="1100" b="0" i="0" u="none" strike="noStrike">
                          <a:solidFill>
                            <a:srgbClr val="000000"/>
                          </a:solidFill>
                          <a:effectLst/>
                          <a:latin typeface="Consolas"/>
                        </a:rPr>
                        <a:t>3</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l" fontAlgn="b"/>
                      <a:r>
                        <a:rPr lang="en-US" sz="1100" b="0" i="0" u="none" strike="noStrike" dirty="0" err="1">
                          <a:solidFill>
                            <a:srgbClr val="000000"/>
                          </a:solidFill>
                          <a:effectLst/>
                          <a:latin typeface="Consolas"/>
                        </a:rPr>
                        <a:t>ul</a:t>
                      </a:r>
                      <a:r>
                        <a:rPr lang="en-US" sz="1100" b="0" i="0" u="none" strike="noStrike" dirty="0">
                          <a:solidFill>
                            <a:srgbClr val="000000"/>
                          </a:solidFill>
                          <a:effectLst/>
                          <a:latin typeface="Consolas"/>
                        </a:rPr>
                        <a:t> 5 </a:t>
                      </a:r>
                      <a:r>
                        <a:rPr lang="en-US" sz="1100" b="0" i="0" u="none" strike="noStrike" dirty="0" err="1">
                          <a:solidFill>
                            <a:srgbClr val="000000"/>
                          </a:solidFill>
                          <a:effectLst/>
                          <a:latin typeface="Consolas"/>
                        </a:rPr>
                        <a:t>uM</a:t>
                      </a:r>
                      <a:r>
                        <a:rPr lang="en-US" sz="1100" b="0" i="0" u="none" strike="noStrike" dirty="0">
                          <a:solidFill>
                            <a:srgbClr val="000000"/>
                          </a:solidFill>
                          <a:effectLst/>
                          <a:latin typeface="Consolas"/>
                        </a:rPr>
                        <a:t> P09-HA-Rev</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r" fontAlgn="b"/>
                      <a:r>
                        <a:rPr lang="en-US" sz="1100" b="0" i="0" u="none" strike="noStrike" dirty="0">
                          <a:solidFill>
                            <a:srgbClr val="000000"/>
                          </a:solidFill>
                          <a:effectLst/>
                          <a:latin typeface="Consolas"/>
                        </a:rPr>
                        <a:t>108</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l" fontAlgn="b"/>
                      <a:r>
                        <a:rPr lang="en-US" sz="1100" b="0" i="0" u="none" strike="noStrike" dirty="0" err="1">
                          <a:solidFill>
                            <a:srgbClr val="000000"/>
                          </a:solidFill>
                          <a:effectLst/>
                          <a:latin typeface="Consolas"/>
                        </a:rPr>
                        <a:t>ul</a:t>
                      </a:r>
                      <a:r>
                        <a:rPr lang="en-US" sz="1100" b="0" i="0" u="none" strike="noStrike" dirty="0">
                          <a:solidFill>
                            <a:srgbClr val="000000"/>
                          </a:solidFill>
                          <a:effectLst/>
                          <a:latin typeface="Consolas"/>
                        </a:rPr>
                        <a:t> 5 </a:t>
                      </a:r>
                      <a:r>
                        <a:rPr lang="en-US" sz="1100" b="0" i="0" u="none" strike="noStrike" dirty="0" err="1">
                          <a:solidFill>
                            <a:srgbClr val="000000"/>
                          </a:solidFill>
                          <a:effectLst/>
                          <a:latin typeface="Consolas"/>
                        </a:rPr>
                        <a:t>uM</a:t>
                      </a:r>
                      <a:r>
                        <a:rPr lang="en-US" sz="1100" b="0" i="0" u="none" strike="noStrike" dirty="0">
                          <a:solidFill>
                            <a:srgbClr val="000000"/>
                          </a:solidFill>
                          <a:effectLst/>
                          <a:latin typeface="Consolas"/>
                        </a:rPr>
                        <a:t> P09-HA-Rev</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183211">
                <a:tc>
                  <a:txBody>
                    <a:bodyPr/>
                    <a:lstStyle/>
                    <a:p>
                      <a:pPr algn="r" fontAlgn="b"/>
                      <a:r>
                        <a:rPr lang="hr-HR" sz="1100" b="0" i="1" u="none" strike="noStrike" dirty="0">
                          <a:solidFill>
                            <a:srgbClr val="000000"/>
                          </a:solidFill>
                          <a:effectLst/>
                          <a:latin typeface="Consolas"/>
                        </a:rPr>
                        <a:t>8.8</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l" fontAlgn="b"/>
                      <a:r>
                        <a:rPr lang="en-US" sz="1100" b="0" i="1" u="none" strike="noStrike" dirty="0" err="1">
                          <a:solidFill>
                            <a:srgbClr val="000000"/>
                          </a:solidFill>
                          <a:effectLst/>
                          <a:latin typeface="Consolas"/>
                        </a:rPr>
                        <a:t>ul</a:t>
                      </a:r>
                      <a:r>
                        <a:rPr lang="en-US" sz="1100" b="0" i="1" u="none" strike="noStrike" dirty="0">
                          <a:solidFill>
                            <a:srgbClr val="000000"/>
                          </a:solidFill>
                          <a:effectLst/>
                          <a:latin typeface="Consolas"/>
                        </a:rPr>
                        <a:t> RNA</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12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a:noFill/>
                    </a:lnR>
                    <a:lnT>
                      <a:noFill/>
                    </a:lnT>
                    <a:lnB w="12700" cap="flat" cmpd="sng" algn="ctr">
                      <a:solidFill>
                        <a:scrgbClr r="0" g="0" b="0"/>
                      </a:solidFill>
                      <a:prstDash val="sysDash"/>
                      <a:round/>
                      <a:headEnd type="none" w="med" len="med"/>
                      <a:tailEnd type="none" w="med" len="med"/>
                    </a:lnB>
                  </a:tcPr>
                </a:tc>
                <a:tc>
                  <a:txBody>
                    <a:bodyPr/>
                    <a:lstStyle/>
                    <a:p>
                      <a:pPr algn="l" fontAlgn="b"/>
                      <a:endParaRPr lang="en-US" sz="1200" b="0" i="0" u="none" strike="noStrike" dirty="0">
                        <a:solidFill>
                          <a:srgbClr val="000000"/>
                        </a:solidFill>
                        <a:effectLst/>
                        <a:latin typeface="Calibri"/>
                      </a:endParaRPr>
                    </a:p>
                  </a:txBody>
                  <a:tcPr marL="12700" marR="12700" marT="12700" marB="0" anchor="b">
                    <a:lnL>
                      <a:noFill/>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ysDash"/>
                      <a:round/>
                      <a:headEnd type="none" w="med" len="med"/>
                      <a:tailEnd type="none" w="med" len="med"/>
                    </a:lnB>
                  </a:tcPr>
                </a:tc>
                <a:extLst>
                  <a:ext uri="{0D108BD9-81ED-4DB2-BD59-A6C34878D82A}">
                    <a16:rowId xmlns:a16="http://schemas.microsoft.com/office/drawing/2014/main" val="10005"/>
                  </a:ext>
                </a:extLst>
              </a:tr>
              <a:tr h="183211">
                <a:tc>
                  <a:txBody>
                    <a:bodyPr/>
                    <a:lstStyle/>
                    <a:p>
                      <a:pPr algn="l" fontAlgn="b"/>
                      <a:endParaRPr lang="en-US" sz="1200" b="0" i="0" u="none" strike="noStrike">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l" fontAlgn="b"/>
                      <a:endParaRPr lang="en-US" sz="1200" b="0" i="0" u="none" strike="noStrike" dirty="0">
                        <a:solidFill>
                          <a:srgbClr val="000000"/>
                        </a:solidFill>
                        <a:effectLst/>
                        <a:latin typeface="Calibri"/>
                      </a:endParaRP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gridSpan="2">
                  <a:txBody>
                    <a:bodyPr/>
                    <a:lstStyle/>
                    <a:p>
                      <a:pPr algn="ctr" fontAlgn="b"/>
                      <a:r>
                        <a:rPr lang="ro-RO" sz="1100" b="0" i="0" u="none" strike="noStrike" dirty="0">
                          <a:solidFill>
                            <a:srgbClr val="000000"/>
                          </a:solidFill>
                          <a:effectLst/>
                          <a:latin typeface="Consolas"/>
                        </a:rPr>
                        <a:t>367.2 ul total MM</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ysDash"/>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val="10006"/>
                  </a:ext>
                </a:extLst>
              </a:tr>
              <a:tr h="183211">
                <a:tc>
                  <a:txBody>
                    <a:bodyPr/>
                    <a:lstStyle/>
                    <a:p>
                      <a:pPr algn="l" fontAlgn="b"/>
                      <a:endParaRPr lang="en-US" sz="1200" b="0" i="0" u="none" strike="noStrike">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a:noFill/>
                    </a:lnR>
                    <a:lnT>
                      <a:noFill/>
                    </a:lnT>
                    <a:lnB w="12700" cap="flat" cmpd="sng" algn="ctr">
                      <a:solidFill>
                        <a:scrgbClr r="0" g="0" b="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Calibri"/>
                      </a:endParaRPr>
                    </a:p>
                  </a:txBody>
                  <a:tcPr marL="12700" marR="12700" marT="12700" marB="0" anchor="b">
                    <a:lnL>
                      <a:noFill/>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tc gridSpan="2">
                  <a:txBody>
                    <a:bodyPr/>
                    <a:lstStyle/>
                    <a:p>
                      <a:pPr algn="ctr" fontAlgn="b"/>
                      <a:r>
                        <a:rPr lang="en-US" sz="1100" b="0" i="0" u="none" strike="noStrike" dirty="0">
                          <a:solidFill>
                            <a:srgbClr val="000000"/>
                          </a:solidFill>
                          <a:effectLst/>
                          <a:latin typeface="Consolas"/>
                        </a:rPr>
                        <a:t>10.2 </a:t>
                      </a:r>
                      <a:r>
                        <a:rPr lang="en-US" sz="1100" b="0" i="0" u="none" strike="noStrike" dirty="0" err="1">
                          <a:solidFill>
                            <a:srgbClr val="000000"/>
                          </a:solidFill>
                          <a:effectLst/>
                          <a:latin typeface="Consolas"/>
                        </a:rPr>
                        <a:t>ul</a:t>
                      </a:r>
                      <a:r>
                        <a:rPr lang="en-US" sz="1100" b="0" i="0" u="none" strike="noStrike" dirty="0">
                          <a:solidFill>
                            <a:srgbClr val="000000"/>
                          </a:solidFill>
                          <a:effectLst/>
                          <a:latin typeface="Consolas"/>
                        </a:rPr>
                        <a:t> each </a:t>
                      </a:r>
                      <a:r>
                        <a:rPr lang="en-US" sz="1100" b="0" i="0" u="none" strike="noStrike" dirty="0" err="1">
                          <a:solidFill>
                            <a:srgbClr val="000000"/>
                          </a:solidFill>
                          <a:effectLst/>
                          <a:latin typeface="Consolas"/>
                        </a:rPr>
                        <a:t>rxn</a:t>
                      </a:r>
                      <a:r>
                        <a:rPr lang="en-US" sz="1100" b="0" i="0" u="none" strike="noStrike" dirty="0">
                          <a:solidFill>
                            <a:srgbClr val="000000"/>
                          </a:solidFill>
                          <a:effectLst/>
                          <a:latin typeface="Consolas"/>
                        </a:rPr>
                        <a:t> </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7"/>
                  </a:ext>
                </a:extLst>
              </a:tr>
            </a:tbl>
          </a:graphicData>
        </a:graphic>
      </p:graphicFrame>
      <p:graphicFrame>
        <p:nvGraphicFramePr>
          <p:cNvPr id="4" name="Table 3"/>
          <p:cNvGraphicFramePr>
            <a:graphicFrameLocks noGrp="1"/>
          </p:cNvGraphicFramePr>
          <p:nvPr>
            <p:extLst/>
          </p:nvPr>
        </p:nvGraphicFramePr>
        <p:xfrm>
          <a:off x="2772538" y="3082083"/>
          <a:ext cx="2956636" cy="1320800"/>
        </p:xfrm>
        <a:graphic>
          <a:graphicData uri="http://schemas.openxmlformats.org/drawingml/2006/table">
            <a:tbl>
              <a:tblPr/>
              <a:tblGrid>
                <a:gridCol w="1332111">
                  <a:extLst>
                    <a:ext uri="{9D8B030D-6E8A-4147-A177-3AD203B41FA5}">
                      <a16:colId xmlns:a16="http://schemas.microsoft.com/office/drawing/2014/main" val="20000"/>
                    </a:ext>
                  </a:extLst>
                </a:gridCol>
                <a:gridCol w="1624525">
                  <a:extLst>
                    <a:ext uri="{9D8B030D-6E8A-4147-A177-3AD203B41FA5}">
                      <a16:colId xmlns:a16="http://schemas.microsoft.com/office/drawing/2014/main" val="20001"/>
                    </a:ext>
                  </a:extLst>
                </a:gridCol>
              </a:tblGrid>
              <a:tr h="110342">
                <a:tc gridSpan="2">
                  <a:txBody>
                    <a:bodyPr/>
                    <a:lstStyle/>
                    <a:p>
                      <a:pPr algn="ctr" fontAlgn="b"/>
                      <a:r>
                        <a:rPr lang="en-US" sz="1000" b="0" i="0" u="none" strike="noStrike" dirty="0" err="1">
                          <a:solidFill>
                            <a:srgbClr val="000000"/>
                          </a:solidFill>
                          <a:effectLst/>
                          <a:latin typeface="Consolas"/>
                        </a:rPr>
                        <a:t>Accuscript</a:t>
                      </a:r>
                      <a:r>
                        <a:rPr lang="en-US" sz="1000" b="0" i="0" u="none" strike="noStrike" dirty="0">
                          <a:solidFill>
                            <a:srgbClr val="000000"/>
                          </a:solidFill>
                          <a:effectLst/>
                          <a:latin typeface="Consolas"/>
                        </a:rPr>
                        <a:t> master mix (36X)</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110342">
                <a:tc>
                  <a:txBody>
                    <a:bodyPr/>
                    <a:lstStyle/>
                    <a:p>
                      <a:pPr algn="r" fontAlgn="b"/>
                      <a:r>
                        <a:rPr lang="en-US" sz="1000" b="0" i="0" u="none" strike="noStrike" dirty="0">
                          <a:solidFill>
                            <a:srgbClr val="000000"/>
                          </a:solidFill>
                          <a:effectLst/>
                          <a:latin typeface="Consolas"/>
                        </a:rPr>
                        <a:t>90</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err="1">
                          <a:solidFill>
                            <a:srgbClr val="000000"/>
                          </a:solidFill>
                          <a:effectLst/>
                          <a:latin typeface="Consolas"/>
                        </a:rPr>
                        <a:t>ul</a:t>
                      </a:r>
                      <a:r>
                        <a:rPr lang="en-US" sz="1000" b="0" i="0" u="none" strike="noStrike" dirty="0">
                          <a:solidFill>
                            <a:srgbClr val="000000"/>
                          </a:solidFill>
                          <a:effectLst/>
                          <a:latin typeface="Consolas"/>
                        </a:rPr>
                        <a:t> water</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0342">
                <a:tc>
                  <a:txBody>
                    <a:bodyPr/>
                    <a:lstStyle/>
                    <a:p>
                      <a:pPr algn="r" fontAlgn="b"/>
                      <a:r>
                        <a:rPr lang="is-IS" sz="1000" b="0" i="0" u="none" strike="noStrike" dirty="0">
                          <a:solidFill>
                            <a:srgbClr val="000000"/>
                          </a:solidFill>
                          <a:effectLst/>
                          <a:latin typeface="Consolas"/>
                        </a:rPr>
                        <a:t>54</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err="1">
                          <a:solidFill>
                            <a:srgbClr val="000000"/>
                          </a:solidFill>
                          <a:effectLst/>
                          <a:latin typeface="Consolas"/>
                        </a:rPr>
                        <a:t>ul</a:t>
                      </a:r>
                      <a:r>
                        <a:rPr lang="en-US" sz="1000" b="0" i="0" u="none" strike="noStrike" dirty="0">
                          <a:solidFill>
                            <a:srgbClr val="000000"/>
                          </a:solidFill>
                          <a:effectLst/>
                          <a:latin typeface="Consolas"/>
                        </a:rPr>
                        <a:t> </a:t>
                      </a:r>
                      <a:r>
                        <a:rPr lang="en-US" sz="1000" b="0" i="0" u="none" strike="noStrike" dirty="0" err="1">
                          <a:solidFill>
                            <a:srgbClr val="000000"/>
                          </a:solidFill>
                          <a:effectLst/>
                          <a:latin typeface="Consolas"/>
                        </a:rPr>
                        <a:t>Accuscript</a:t>
                      </a:r>
                      <a:r>
                        <a:rPr lang="en-US" sz="1000" b="0" i="0" u="none" strike="noStrike" dirty="0">
                          <a:solidFill>
                            <a:srgbClr val="000000"/>
                          </a:solidFill>
                          <a:effectLst/>
                          <a:latin typeface="Consolas"/>
                        </a:rPr>
                        <a:t> RT</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10342">
                <a:tc>
                  <a:txBody>
                    <a:bodyPr/>
                    <a:lstStyle/>
                    <a:p>
                      <a:pPr algn="r" fontAlgn="b"/>
                      <a:r>
                        <a:rPr lang="is-IS" sz="1000" b="0" i="0" u="none" strike="noStrike" dirty="0">
                          <a:solidFill>
                            <a:srgbClr val="000000"/>
                          </a:solidFill>
                          <a:effectLst/>
                          <a:latin typeface="Consolas"/>
                        </a:rPr>
                        <a:t>144</a:t>
                      </a:r>
                    </a:p>
                  </a:txBody>
                  <a:tcPr marL="12700" marR="12700" marT="12700" marB="0" anchor="b">
                    <a:lnL w="12700" cap="flat" cmpd="sng" algn="ctr">
                      <a:solidFill>
                        <a:scrgbClr r="0" g="0" b="0"/>
                      </a:solidFill>
                      <a:prstDash val="solid"/>
                      <a:round/>
                      <a:headEnd type="none" w="med" len="med"/>
                      <a:tailEnd type="none" w="med" len="med"/>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00" b="0" i="0" u="none" strike="noStrike" dirty="0" err="1">
                          <a:solidFill>
                            <a:srgbClr val="000000"/>
                          </a:solidFill>
                          <a:effectLst/>
                          <a:latin typeface="Consolas"/>
                        </a:rPr>
                        <a:t>ul</a:t>
                      </a:r>
                      <a:r>
                        <a:rPr lang="en-US" sz="1000" b="0" i="0" u="none" strike="noStrike" dirty="0">
                          <a:solidFill>
                            <a:srgbClr val="000000"/>
                          </a:solidFill>
                          <a:effectLst/>
                          <a:latin typeface="Consolas"/>
                        </a:rPr>
                        <a:t> total</a:t>
                      </a:r>
                    </a:p>
                  </a:txBody>
                  <a:tcPr marL="12700" marR="12700" marT="12700" marB="0" anchor="b">
                    <a:lnL>
                      <a:noFill/>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10342">
                <a:tc gridSpan="2">
                  <a:txBody>
                    <a:bodyPr/>
                    <a:lstStyle/>
                    <a:p>
                      <a:pPr algn="ctr" fontAlgn="b"/>
                      <a:r>
                        <a:rPr lang="en-US" sz="1000" b="0" i="0" u="none" strike="noStrike" dirty="0" err="1">
                          <a:solidFill>
                            <a:srgbClr val="000000"/>
                          </a:solidFill>
                          <a:effectLst/>
                          <a:latin typeface="Consolas"/>
                        </a:rPr>
                        <a:t>RNase</a:t>
                      </a:r>
                      <a:r>
                        <a:rPr lang="en-US" sz="1000" b="0" i="0" u="none" strike="noStrike" dirty="0">
                          <a:solidFill>
                            <a:srgbClr val="000000"/>
                          </a:solidFill>
                          <a:effectLst/>
                          <a:latin typeface="Consolas"/>
                        </a:rPr>
                        <a:t> block master mix (36X)</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val="10004"/>
                  </a:ext>
                </a:extLst>
              </a:tr>
              <a:tr h="110342">
                <a:tc>
                  <a:txBody>
                    <a:bodyPr/>
                    <a:lstStyle/>
                    <a:p>
                      <a:pPr algn="r" fontAlgn="b"/>
                      <a:r>
                        <a:rPr lang="hr-HR" sz="1000" b="0" i="0" u="none" strike="noStrike" dirty="0">
                          <a:solidFill>
                            <a:srgbClr val="000000"/>
                          </a:solidFill>
                          <a:effectLst/>
                          <a:latin typeface="Consolas"/>
                        </a:rPr>
                        <a:t>117</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l" fontAlgn="b"/>
                      <a:r>
                        <a:rPr lang="en-US" sz="1000" b="0" i="0" u="none" strike="noStrike" dirty="0" err="1">
                          <a:solidFill>
                            <a:srgbClr val="000000"/>
                          </a:solidFill>
                          <a:effectLst/>
                          <a:latin typeface="Consolas"/>
                        </a:rPr>
                        <a:t>ul</a:t>
                      </a:r>
                      <a:r>
                        <a:rPr lang="en-US" sz="1000" b="0" i="0" u="none" strike="noStrike" dirty="0">
                          <a:solidFill>
                            <a:srgbClr val="000000"/>
                          </a:solidFill>
                          <a:effectLst/>
                          <a:latin typeface="Consolas"/>
                        </a:rPr>
                        <a:t> water</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110342">
                <a:tc>
                  <a:txBody>
                    <a:bodyPr/>
                    <a:lstStyle/>
                    <a:p>
                      <a:pPr algn="r" fontAlgn="b"/>
                      <a:r>
                        <a:rPr lang="hr-HR" sz="1000" b="0" i="0" u="none" strike="noStrike" dirty="0">
                          <a:solidFill>
                            <a:srgbClr val="000000"/>
                          </a:solidFill>
                          <a:effectLst/>
                          <a:latin typeface="Consolas"/>
                        </a:rPr>
                        <a:t>27</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l" fontAlgn="b"/>
                      <a:r>
                        <a:rPr lang="en-US" sz="1000" b="0" i="0" u="none" strike="noStrike" dirty="0" err="1">
                          <a:solidFill>
                            <a:srgbClr val="000000"/>
                          </a:solidFill>
                          <a:effectLst/>
                          <a:latin typeface="Consolas"/>
                        </a:rPr>
                        <a:t>ul</a:t>
                      </a:r>
                      <a:r>
                        <a:rPr lang="en-US" sz="1000" b="0" i="0" u="none" strike="noStrike" dirty="0">
                          <a:solidFill>
                            <a:srgbClr val="000000"/>
                          </a:solidFill>
                          <a:effectLst/>
                          <a:latin typeface="Consolas"/>
                        </a:rPr>
                        <a:t> </a:t>
                      </a:r>
                      <a:r>
                        <a:rPr lang="en-US" sz="1000" b="0" i="0" u="none" strike="noStrike" dirty="0" err="1">
                          <a:solidFill>
                            <a:srgbClr val="000000"/>
                          </a:solidFill>
                          <a:effectLst/>
                          <a:latin typeface="Consolas"/>
                        </a:rPr>
                        <a:t>RNase</a:t>
                      </a:r>
                      <a:r>
                        <a:rPr lang="en-US" sz="1000" b="0" i="0" u="none" strike="noStrike" dirty="0">
                          <a:solidFill>
                            <a:srgbClr val="000000"/>
                          </a:solidFill>
                          <a:effectLst/>
                          <a:latin typeface="Consolas"/>
                        </a:rPr>
                        <a:t> block</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110342">
                <a:tc>
                  <a:txBody>
                    <a:bodyPr/>
                    <a:lstStyle/>
                    <a:p>
                      <a:pPr algn="r" fontAlgn="b"/>
                      <a:r>
                        <a:rPr lang="is-IS" sz="1000" b="0" i="0" u="none" strike="noStrike" dirty="0">
                          <a:solidFill>
                            <a:srgbClr val="000000"/>
                          </a:solidFill>
                          <a:effectLst/>
                          <a:latin typeface="Consolas"/>
                        </a:rPr>
                        <a:t>144</a:t>
                      </a:r>
                    </a:p>
                  </a:txBody>
                  <a:tcPr marL="12700" marR="12700" marT="12700" marB="0" anchor="b">
                    <a:lnL w="12700" cap="flat" cmpd="sng" algn="ctr">
                      <a:solidFill>
                        <a:scrgbClr r="0" g="0" b="0"/>
                      </a:solidFill>
                      <a:prstDash val="solid"/>
                      <a:round/>
                      <a:headEnd type="none" w="med" len="med"/>
                      <a:tailEnd type="none" w="med" len="med"/>
                    </a:lnL>
                    <a:lnR>
                      <a:noFill/>
                    </a:lnR>
                    <a:lnT>
                      <a:noFill/>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err="1">
                          <a:solidFill>
                            <a:srgbClr val="000000"/>
                          </a:solidFill>
                          <a:effectLst/>
                          <a:latin typeface="Consolas"/>
                        </a:rPr>
                        <a:t>ul</a:t>
                      </a:r>
                      <a:r>
                        <a:rPr lang="en-US" sz="1000" b="0" i="0" u="none" strike="noStrike" dirty="0">
                          <a:solidFill>
                            <a:srgbClr val="000000"/>
                          </a:solidFill>
                          <a:effectLst/>
                          <a:latin typeface="Consolas"/>
                        </a:rPr>
                        <a:t> total </a:t>
                      </a:r>
                    </a:p>
                  </a:txBody>
                  <a:tcPr marL="12700" marR="12700" marT="12700" marB="0" anchor="b">
                    <a:lnL>
                      <a:noFill/>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extLst/>
          </p:nvPr>
        </p:nvGraphicFramePr>
        <p:xfrm>
          <a:off x="4471838" y="5047535"/>
          <a:ext cx="4354727" cy="1640043"/>
        </p:xfrm>
        <a:graphic>
          <a:graphicData uri="http://schemas.openxmlformats.org/drawingml/2006/table">
            <a:tbl>
              <a:tblPr/>
              <a:tblGrid>
                <a:gridCol w="334979">
                  <a:extLst>
                    <a:ext uri="{9D8B030D-6E8A-4147-A177-3AD203B41FA5}">
                      <a16:colId xmlns:a16="http://schemas.microsoft.com/office/drawing/2014/main" val="20000"/>
                    </a:ext>
                  </a:extLst>
                </a:gridCol>
                <a:gridCol w="334979">
                  <a:extLst>
                    <a:ext uri="{9D8B030D-6E8A-4147-A177-3AD203B41FA5}">
                      <a16:colId xmlns:a16="http://schemas.microsoft.com/office/drawing/2014/main" val="20001"/>
                    </a:ext>
                  </a:extLst>
                </a:gridCol>
                <a:gridCol w="334979">
                  <a:extLst>
                    <a:ext uri="{9D8B030D-6E8A-4147-A177-3AD203B41FA5}">
                      <a16:colId xmlns:a16="http://schemas.microsoft.com/office/drawing/2014/main" val="20002"/>
                    </a:ext>
                  </a:extLst>
                </a:gridCol>
                <a:gridCol w="334979">
                  <a:extLst>
                    <a:ext uri="{9D8B030D-6E8A-4147-A177-3AD203B41FA5}">
                      <a16:colId xmlns:a16="http://schemas.microsoft.com/office/drawing/2014/main" val="20003"/>
                    </a:ext>
                  </a:extLst>
                </a:gridCol>
                <a:gridCol w="334979">
                  <a:extLst>
                    <a:ext uri="{9D8B030D-6E8A-4147-A177-3AD203B41FA5}">
                      <a16:colId xmlns:a16="http://schemas.microsoft.com/office/drawing/2014/main" val="20004"/>
                    </a:ext>
                  </a:extLst>
                </a:gridCol>
                <a:gridCol w="334979">
                  <a:extLst>
                    <a:ext uri="{9D8B030D-6E8A-4147-A177-3AD203B41FA5}">
                      <a16:colId xmlns:a16="http://schemas.microsoft.com/office/drawing/2014/main" val="20005"/>
                    </a:ext>
                  </a:extLst>
                </a:gridCol>
                <a:gridCol w="334979">
                  <a:extLst>
                    <a:ext uri="{9D8B030D-6E8A-4147-A177-3AD203B41FA5}">
                      <a16:colId xmlns:a16="http://schemas.microsoft.com/office/drawing/2014/main" val="20006"/>
                    </a:ext>
                  </a:extLst>
                </a:gridCol>
                <a:gridCol w="334979">
                  <a:extLst>
                    <a:ext uri="{9D8B030D-6E8A-4147-A177-3AD203B41FA5}">
                      <a16:colId xmlns:a16="http://schemas.microsoft.com/office/drawing/2014/main" val="20007"/>
                    </a:ext>
                  </a:extLst>
                </a:gridCol>
                <a:gridCol w="334979">
                  <a:extLst>
                    <a:ext uri="{9D8B030D-6E8A-4147-A177-3AD203B41FA5}">
                      <a16:colId xmlns:a16="http://schemas.microsoft.com/office/drawing/2014/main" val="20008"/>
                    </a:ext>
                  </a:extLst>
                </a:gridCol>
                <a:gridCol w="334979">
                  <a:extLst>
                    <a:ext uri="{9D8B030D-6E8A-4147-A177-3AD203B41FA5}">
                      <a16:colId xmlns:a16="http://schemas.microsoft.com/office/drawing/2014/main" val="20009"/>
                    </a:ext>
                  </a:extLst>
                </a:gridCol>
                <a:gridCol w="334979">
                  <a:extLst>
                    <a:ext uri="{9D8B030D-6E8A-4147-A177-3AD203B41FA5}">
                      <a16:colId xmlns:a16="http://schemas.microsoft.com/office/drawing/2014/main" val="20010"/>
                    </a:ext>
                  </a:extLst>
                </a:gridCol>
                <a:gridCol w="334979">
                  <a:extLst>
                    <a:ext uri="{9D8B030D-6E8A-4147-A177-3AD203B41FA5}">
                      <a16:colId xmlns:a16="http://schemas.microsoft.com/office/drawing/2014/main" val="20011"/>
                    </a:ext>
                  </a:extLst>
                </a:gridCol>
                <a:gridCol w="334979">
                  <a:extLst>
                    <a:ext uri="{9D8B030D-6E8A-4147-A177-3AD203B41FA5}">
                      <a16:colId xmlns:a16="http://schemas.microsoft.com/office/drawing/2014/main" val="20012"/>
                    </a:ext>
                  </a:extLst>
                </a:gridCol>
              </a:tblGrid>
              <a:tr h="182227">
                <a:tc>
                  <a:txBody>
                    <a:bodyPr/>
                    <a:lstStyle/>
                    <a:p>
                      <a:pPr algn="ctr" fontAlgn="b"/>
                      <a:endParaRPr lang="en-US" sz="1000" b="1" i="0" u="none" strike="noStrike" dirty="0">
                        <a:solidFill>
                          <a:srgbClr val="000000"/>
                        </a:solidFill>
                        <a:effectLst/>
                        <a:latin typeface="Arial"/>
                      </a:endParaRPr>
                    </a:p>
                  </a:txBody>
                  <a:tcPr marL="12700" marR="12700" marT="12700" marB="0" anchor="ctr">
                    <a:lnL>
                      <a:noFill/>
                    </a:lnL>
                    <a:lnR>
                      <a:noFill/>
                    </a:lnR>
                    <a:lnT>
                      <a:noFill/>
                    </a:lnT>
                    <a:lnB>
                      <a:noFill/>
                    </a:lnB>
                  </a:tcPr>
                </a:tc>
                <a:tc>
                  <a:txBody>
                    <a:bodyPr/>
                    <a:lstStyle/>
                    <a:p>
                      <a:pPr algn="ctr" fontAlgn="b"/>
                      <a:r>
                        <a:rPr lang="en-US" sz="1000" b="1" i="0" u="none" strike="noStrike">
                          <a:solidFill>
                            <a:srgbClr val="000000"/>
                          </a:solidFill>
                          <a:effectLst/>
                          <a:latin typeface="Arial"/>
                        </a:rPr>
                        <a:t>1</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is-IS" sz="1000" b="1" i="0" u="none" strike="noStrike">
                          <a:solidFill>
                            <a:srgbClr val="000000"/>
                          </a:solidFill>
                          <a:effectLst/>
                          <a:latin typeface="Arial"/>
                        </a:rPr>
                        <a:t>2</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a:rPr>
                        <a:t>3</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a:rPr>
                        <a:t>4</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a:rPr>
                        <a:t>5</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a:rPr>
                        <a:t>6</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a:rPr>
                        <a:t>7</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a:rPr>
                        <a:t>8</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a:rPr>
                        <a:t>9</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a:rPr>
                        <a:t>10</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1" i="0" u="none" strike="noStrike">
                          <a:solidFill>
                            <a:srgbClr val="000000"/>
                          </a:solidFill>
                          <a:effectLst/>
                          <a:latin typeface="Arial"/>
                        </a:rPr>
                        <a:t>11</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is-IS" sz="1000" b="1" i="0" u="none" strike="noStrike">
                          <a:solidFill>
                            <a:srgbClr val="000000"/>
                          </a:solidFill>
                          <a:effectLst/>
                          <a:latin typeface="Arial"/>
                        </a:rPr>
                        <a:t>12</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2227">
                <a:tc>
                  <a:txBody>
                    <a:bodyPr/>
                    <a:lstStyle/>
                    <a:p>
                      <a:pPr algn="ctr" fontAlgn="b"/>
                      <a:r>
                        <a:rPr lang="en-US" sz="1000" b="1" i="0" u="none" strike="noStrike">
                          <a:solidFill>
                            <a:srgbClr val="000000"/>
                          </a:solidFill>
                          <a:effectLst/>
                          <a:latin typeface="Arial"/>
                        </a:rPr>
                        <a:t>A</a:t>
                      </a:r>
                    </a:p>
                  </a:txBody>
                  <a:tcPr marL="12700" marR="12700" marT="127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sk-SK" sz="1000" b="1" i="0" u="none" strike="noStrike" dirty="0">
                          <a:solidFill>
                            <a:srgbClr val="000000"/>
                          </a:solidFill>
                          <a:effectLst/>
                          <a:latin typeface="Arial"/>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4</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cs-CZ" sz="1000" b="1" i="0" u="none" strike="noStrike" dirty="0">
                          <a:solidFill>
                            <a:srgbClr val="000000"/>
                          </a:solidFill>
                          <a:effectLst/>
                          <a:latin typeface="Arial"/>
                        </a:rPr>
                        <a:t>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9</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10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11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12 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1"/>
                  </a:ext>
                </a:extLst>
              </a:tr>
              <a:tr h="182227">
                <a:tc>
                  <a:txBody>
                    <a:bodyPr/>
                    <a:lstStyle/>
                    <a:p>
                      <a:pPr algn="ctr" fontAlgn="b"/>
                      <a:r>
                        <a:rPr lang="en-US" sz="1000" b="1" i="0" u="none" strike="noStrike">
                          <a:solidFill>
                            <a:srgbClr val="000000"/>
                          </a:solidFill>
                          <a:effectLst/>
                          <a:latin typeface="Arial"/>
                        </a:rPr>
                        <a:t>B</a:t>
                      </a:r>
                    </a:p>
                  </a:txBody>
                  <a:tcPr marL="12700" marR="12700" marT="127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endParaRPr lang="sk-SK" sz="1000" b="1" i="0" u="none" strike="noStrike" dirty="0">
                        <a:solidFill>
                          <a:srgbClr val="000000"/>
                        </a:solidFill>
                        <a:effectLst/>
                        <a:latin typeface="Arial"/>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2"/>
                  </a:ext>
                </a:extLst>
              </a:tr>
              <a:tr h="182227">
                <a:tc>
                  <a:txBody>
                    <a:bodyPr/>
                    <a:lstStyle/>
                    <a:p>
                      <a:pPr algn="ctr" fontAlgn="b"/>
                      <a:r>
                        <a:rPr lang="en-US" sz="1000" b="1" i="0" u="none" strike="noStrike" dirty="0">
                          <a:solidFill>
                            <a:srgbClr val="000000"/>
                          </a:solidFill>
                          <a:effectLst/>
                          <a:latin typeface="Arial"/>
                        </a:rPr>
                        <a:t>C</a:t>
                      </a:r>
                    </a:p>
                  </a:txBody>
                  <a:tcPr marL="12700" marR="12700" marT="127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sk-SK" sz="1000" b="1" i="0" u="none" strike="noStrike" dirty="0">
                          <a:solidFill>
                            <a:srgbClr val="000000"/>
                          </a:solidFill>
                          <a:effectLst/>
                          <a:latin typeface="Arial"/>
                        </a:rPr>
                        <a:t>13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14</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15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is-IS" sz="1000" b="1" i="0" u="none" strike="noStrike" dirty="0">
                          <a:solidFill>
                            <a:srgbClr val="000000"/>
                          </a:solidFill>
                          <a:effectLst/>
                          <a:latin typeface="Arial"/>
                        </a:rPr>
                        <a:t>16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17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18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31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err="1">
                          <a:solidFill>
                            <a:srgbClr val="000000"/>
                          </a:solidFill>
                          <a:effectLst/>
                          <a:latin typeface="Arial"/>
                        </a:rPr>
                        <a:t>neg</a:t>
                      </a:r>
                      <a:endParaRPr lang="en-US" sz="1000" b="1" i="0" u="none" strike="noStrike" dirty="0">
                        <a:solidFill>
                          <a:srgbClr val="000000"/>
                        </a:solidFill>
                        <a:effectLst/>
                        <a:latin typeface="Arial"/>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endParaRPr lang="en-US" sz="1000" b="1" i="0" u="none" strike="noStrike" dirty="0">
                        <a:solidFill>
                          <a:srgbClr val="000000"/>
                        </a:solidFill>
                        <a:effectLst/>
                        <a:latin typeface="Arial"/>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endParaRPr lang="sk-SK" sz="1000" b="1" i="0" u="none" strike="noStrike" dirty="0">
                        <a:solidFill>
                          <a:srgbClr val="000000"/>
                        </a:solidFill>
                        <a:effectLst/>
                        <a:latin typeface="Arial"/>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3"/>
                  </a:ext>
                </a:extLst>
              </a:tr>
              <a:tr h="182227">
                <a:tc>
                  <a:txBody>
                    <a:bodyPr/>
                    <a:lstStyle/>
                    <a:p>
                      <a:pPr algn="ctr" fontAlgn="b"/>
                      <a:r>
                        <a:rPr lang="en-US" sz="1000" b="1" i="0" u="none" strike="noStrike">
                          <a:solidFill>
                            <a:srgbClr val="000000"/>
                          </a:solidFill>
                          <a:effectLst/>
                          <a:latin typeface="Arial"/>
                        </a:rPr>
                        <a:t>D</a:t>
                      </a:r>
                    </a:p>
                  </a:txBody>
                  <a:tcPr marL="12700" marR="12700" marT="127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4"/>
                  </a:ext>
                </a:extLst>
              </a:tr>
              <a:tr h="182227">
                <a:tc>
                  <a:txBody>
                    <a:bodyPr/>
                    <a:lstStyle/>
                    <a:p>
                      <a:pPr algn="ctr" fontAlgn="b"/>
                      <a:r>
                        <a:rPr lang="en-US" sz="1000" b="1" i="0" u="none" strike="noStrike">
                          <a:solidFill>
                            <a:srgbClr val="000000"/>
                          </a:solidFill>
                          <a:effectLst/>
                          <a:latin typeface="Arial"/>
                        </a:rPr>
                        <a:t>E</a:t>
                      </a:r>
                    </a:p>
                  </a:txBody>
                  <a:tcPr marL="12700" marR="12700" marT="127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sk-SK" sz="1000" b="1" i="0" u="none" strike="noStrike" dirty="0">
                          <a:solidFill>
                            <a:srgbClr val="000000"/>
                          </a:solidFill>
                          <a:effectLst/>
                          <a:latin typeface="Arial"/>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4</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fi-FI" sz="1000" b="1" i="0" u="none" strike="noStrike" dirty="0">
                          <a:solidFill>
                            <a:srgbClr val="000000"/>
                          </a:solidFill>
                          <a:effectLst/>
                          <a:latin typeface="Arial"/>
                        </a:rPr>
                        <a:t>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9 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10 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11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12 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5"/>
                  </a:ext>
                </a:extLst>
              </a:tr>
              <a:tr h="182227">
                <a:tc>
                  <a:txBody>
                    <a:bodyPr/>
                    <a:lstStyle/>
                    <a:p>
                      <a:pPr algn="ctr" fontAlgn="b"/>
                      <a:r>
                        <a:rPr lang="en-US" sz="1000" b="1" i="0" u="none" strike="noStrike">
                          <a:solidFill>
                            <a:srgbClr val="000000"/>
                          </a:solidFill>
                          <a:effectLst/>
                          <a:latin typeface="Arial"/>
                        </a:rPr>
                        <a:t>F</a:t>
                      </a:r>
                    </a:p>
                  </a:txBody>
                  <a:tcPr marL="12700" marR="12700" marT="127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6"/>
                  </a:ext>
                </a:extLst>
              </a:tr>
              <a:tr h="182227">
                <a:tc>
                  <a:txBody>
                    <a:bodyPr/>
                    <a:lstStyle/>
                    <a:p>
                      <a:pPr algn="ctr" fontAlgn="b"/>
                      <a:r>
                        <a:rPr lang="en-US" sz="1000" b="1" i="0" u="none" strike="noStrike">
                          <a:solidFill>
                            <a:srgbClr val="000000"/>
                          </a:solidFill>
                          <a:effectLst/>
                          <a:latin typeface="Arial"/>
                        </a:rPr>
                        <a:t>G</a:t>
                      </a:r>
                    </a:p>
                  </a:txBody>
                  <a:tcPr marL="12700" marR="12700" marT="127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endParaRPr lang="is-IS" sz="1000" b="1" i="0" u="none" strike="noStrike" dirty="0">
                        <a:solidFill>
                          <a:srgbClr val="000000"/>
                        </a:solidFill>
                        <a:effectLst/>
                        <a:latin typeface="Arial"/>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endParaRPr lang="cs-CZ" sz="1000" b="1" i="0" u="none" strike="noStrike" dirty="0">
                        <a:solidFill>
                          <a:srgbClr val="000000"/>
                        </a:solidFill>
                        <a:effectLst/>
                        <a:latin typeface="Arial"/>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endParaRPr lang="is-IS" sz="1000" b="1" i="0" u="none" strike="noStrike" dirty="0">
                        <a:solidFill>
                          <a:srgbClr val="000000"/>
                        </a:solidFill>
                        <a:effectLst/>
                        <a:latin typeface="Arial"/>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000" b="1" i="0" u="none" strike="noStrike" dirty="0">
                        <a:solidFill>
                          <a:srgbClr val="000000"/>
                        </a:solidFill>
                        <a:effectLst/>
                        <a:latin typeface="Arial"/>
                      </a:endParaRP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7"/>
                  </a:ext>
                </a:extLst>
              </a:tr>
              <a:tr h="182227">
                <a:tc>
                  <a:txBody>
                    <a:bodyPr/>
                    <a:lstStyle/>
                    <a:p>
                      <a:pPr algn="ctr" fontAlgn="b"/>
                      <a:r>
                        <a:rPr lang="en-US" sz="1000" b="1" i="0" u="none" strike="noStrike">
                          <a:solidFill>
                            <a:srgbClr val="000000"/>
                          </a:solidFill>
                          <a:effectLst/>
                          <a:latin typeface="Arial"/>
                        </a:rPr>
                        <a:t>H</a:t>
                      </a:r>
                    </a:p>
                  </a:txBody>
                  <a:tcPr marL="12700" marR="12700" marT="127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endParaRPr lang="sk-SK" sz="1000" b="1" i="0" u="none" strike="noStrike" dirty="0">
                        <a:solidFill>
                          <a:srgbClr val="000000"/>
                        </a:solidFill>
                        <a:effectLst/>
                        <a:latin typeface="Arial"/>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1803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6718" cy="4693592"/>
          </a:xfrm>
          <a:prstGeom prst="rect">
            <a:avLst/>
          </a:prstGeom>
          <a:noFill/>
        </p:spPr>
        <p:txBody>
          <a:bodyPr wrap="square" rtlCol="0">
            <a:spAutoFit/>
          </a:bodyPr>
          <a:lstStyle/>
          <a:p>
            <a:r>
              <a:rPr lang="en-US" sz="1150" u="sng" dirty="0">
                <a:latin typeface="Arial"/>
                <a:cs typeface="Arial"/>
              </a:rPr>
              <a:t>October 25, 2018</a:t>
            </a:r>
            <a:endParaRPr lang="en-US" sz="1150" b="1" dirty="0">
              <a:solidFill>
                <a:srgbClr val="3366FF"/>
              </a:solidFill>
              <a:latin typeface="Arial"/>
              <a:cs typeface="Arial"/>
            </a:endParaRPr>
          </a:p>
          <a:p>
            <a:r>
              <a:rPr lang="en-US" sz="1150" b="1" dirty="0">
                <a:solidFill>
                  <a:srgbClr val="3366FF"/>
                </a:solidFill>
                <a:latin typeface="Arial"/>
                <a:cs typeface="Arial"/>
              </a:rPr>
              <a:t>Full-length </a:t>
            </a:r>
            <a:r>
              <a:rPr lang="en-US" sz="1150" b="1" dirty="0" err="1">
                <a:solidFill>
                  <a:srgbClr val="3366FF"/>
                </a:solidFill>
                <a:latin typeface="Arial"/>
                <a:cs typeface="Arial"/>
              </a:rPr>
              <a:t>amplicon</a:t>
            </a:r>
            <a:r>
              <a:rPr lang="en-US" sz="1150" b="1" dirty="0">
                <a:solidFill>
                  <a:srgbClr val="3366FF"/>
                </a:solidFill>
                <a:latin typeface="Arial"/>
                <a:cs typeface="Arial"/>
              </a:rPr>
              <a:t> PCR. </a:t>
            </a:r>
            <a:r>
              <a:rPr lang="en-US" sz="1150" dirty="0">
                <a:solidFill>
                  <a:srgbClr val="000000"/>
                </a:solidFill>
                <a:latin typeface="Arial"/>
                <a:cs typeface="Arial"/>
              </a:rPr>
              <a:t>Amplifying the full-length </a:t>
            </a:r>
            <a:r>
              <a:rPr lang="en-US" sz="1150" dirty="0" err="1">
                <a:solidFill>
                  <a:srgbClr val="000000"/>
                </a:solidFill>
                <a:latin typeface="Arial"/>
                <a:cs typeface="Arial"/>
              </a:rPr>
              <a:t>amplicon</a:t>
            </a:r>
            <a:r>
              <a:rPr lang="en-US" sz="1150" dirty="0">
                <a:solidFill>
                  <a:srgbClr val="000000"/>
                </a:solidFill>
                <a:latin typeface="Arial"/>
                <a:cs typeface="Arial"/>
              </a:rPr>
              <a:t> from </a:t>
            </a:r>
            <a:r>
              <a:rPr lang="en-US" sz="1150" dirty="0" err="1">
                <a:solidFill>
                  <a:srgbClr val="000000"/>
                </a:solidFill>
                <a:latin typeface="Arial"/>
                <a:cs typeface="Arial"/>
              </a:rPr>
              <a:t>cDNA</a:t>
            </a:r>
            <a:r>
              <a:rPr lang="en-US" sz="1150" dirty="0">
                <a:latin typeface="Arial"/>
                <a:cs typeface="Arial"/>
              </a:rPr>
              <a:t>: 32 samples + 5 witness band standards = 37 PCR reactions</a:t>
            </a:r>
          </a:p>
          <a:p>
            <a:endParaRPr lang="en-US" sz="1150" dirty="0">
              <a:latin typeface="Arial"/>
              <a:cs typeface="Arial"/>
            </a:endParaRPr>
          </a:p>
          <a:p>
            <a:endParaRPr lang="en-US" sz="1150" dirty="0">
              <a:latin typeface="Arial"/>
              <a:cs typeface="Arial"/>
            </a:endParaRPr>
          </a:p>
          <a:p>
            <a:endParaRPr lang="en-US" sz="1150" dirty="0">
              <a:latin typeface="Arial"/>
              <a:cs typeface="Arial"/>
            </a:endParaRPr>
          </a:p>
          <a:p>
            <a:endParaRPr lang="en-US" sz="1150" dirty="0">
              <a:latin typeface="Arial"/>
              <a:cs typeface="Arial"/>
            </a:endParaRPr>
          </a:p>
          <a:p>
            <a:endParaRPr lang="en-US" sz="1150" dirty="0">
              <a:latin typeface="Arial"/>
              <a:cs typeface="Arial"/>
            </a:endParaRPr>
          </a:p>
          <a:p>
            <a:endParaRPr lang="en-US" sz="1150" dirty="0">
              <a:latin typeface="Arial"/>
              <a:cs typeface="Arial"/>
            </a:endParaRPr>
          </a:p>
          <a:p>
            <a:endParaRPr lang="en-US" sz="1150" dirty="0">
              <a:latin typeface="Arial"/>
              <a:cs typeface="Arial"/>
            </a:endParaRPr>
          </a:p>
          <a:p>
            <a:endParaRPr lang="en-US" sz="1150" dirty="0">
              <a:latin typeface="Arial"/>
              <a:cs typeface="Arial"/>
            </a:endParaRPr>
          </a:p>
          <a:p>
            <a:endParaRPr lang="en-US" sz="1150" dirty="0">
              <a:latin typeface="Arial"/>
              <a:cs typeface="Arial"/>
            </a:endParaRPr>
          </a:p>
          <a:p>
            <a:endParaRPr lang="en-US" sz="1150" dirty="0">
              <a:latin typeface="Arial"/>
              <a:cs typeface="Arial"/>
            </a:endParaRPr>
          </a:p>
          <a:p>
            <a:pPr marL="228600" indent="-228600">
              <a:buFont typeface="+mj-lt"/>
              <a:buAutoNum type="arabicPeriod"/>
            </a:pPr>
            <a:r>
              <a:rPr lang="en-US" sz="1150" dirty="0">
                <a:latin typeface="Arial"/>
                <a:cs typeface="Arial"/>
              </a:rPr>
              <a:t>Set up KOD MM as above, and added 48 </a:t>
            </a:r>
            <a:r>
              <a:rPr lang="en-US" sz="1150" dirty="0" err="1">
                <a:latin typeface="Arial"/>
                <a:cs typeface="Arial"/>
              </a:rPr>
              <a:t>ul</a:t>
            </a:r>
            <a:r>
              <a:rPr lang="en-US" sz="1150" dirty="0">
                <a:latin typeface="Arial"/>
                <a:cs typeface="Arial"/>
              </a:rPr>
              <a:t> of the master mix to its corresponding well of a 96-well PCR plate</a:t>
            </a:r>
          </a:p>
          <a:p>
            <a:pPr marL="228600" indent="-228600">
              <a:buFont typeface="+mj-lt"/>
              <a:buAutoNum type="arabicPeriod"/>
            </a:pPr>
            <a:r>
              <a:rPr lang="en-US" sz="1150" dirty="0">
                <a:latin typeface="Arial"/>
                <a:cs typeface="Arial"/>
              </a:rPr>
              <a:t>Made witness band standard: used my WB </a:t>
            </a:r>
            <a:r>
              <a:rPr lang="en-US" sz="1150" dirty="0" err="1">
                <a:latin typeface="Arial"/>
                <a:cs typeface="Arial"/>
              </a:rPr>
              <a:t>amplicon</a:t>
            </a:r>
            <a:r>
              <a:rPr lang="en-US" sz="1150" dirty="0">
                <a:latin typeface="Arial"/>
                <a:cs typeface="Arial"/>
              </a:rPr>
              <a:t> (concentration = 53.6 </a:t>
            </a:r>
            <a:r>
              <a:rPr lang="en-US" sz="1150" dirty="0" err="1">
                <a:latin typeface="Arial"/>
                <a:cs typeface="Arial"/>
              </a:rPr>
              <a:t>ng</a:t>
            </a:r>
            <a:r>
              <a:rPr lang="en-US" sz="1150" dirty="0">
                <a:latin typeface="Arial"/>
                <a:cs typeface="Arial"/>
              </a:rPr>
              <a:t>/</a:t>
            </a:r>
            <a:r>
              <a:rPr lang="en-US" sz="1150" dirty="0" err="1">
                <a:latin typeface="Arial"/>
                <a:cs typeface="Arial"/>
              </a:rPr>
              <a:t>ul</a:t>
            </a:r>
            <a:r>
              <a:rPr lang="en-US" sz="1150" dirty="0">
                <a:latin typeface="Arial"/>
                <a:cs typeface="Arial"/>
              </a:rPr>
              <a:t>)</a:t>
            </a:r>
          </a:p>
          <a:p>
            <a:pPr marL="685800" lvl="1" indent="-228600">
              <a:buFont typeface="Arial"/>
              <a:buChar char="•"/>
            </a:pPr>
            <a:r>
              <a:rPr lang="en-US" sz="1150" dirty="0">
                <a:latin typeface="Arial"/>
                <a:cs typeface="Arial"/>
              </a:rPr>
              <a:t>5 </a:t>
            </a:r>
            <a:r>
              <a:rPr lang="en-US" sz="1150" dirty="0" err="1">
                <a:latin typeface="Arial"/>
                <a:cs typeface="Arial"/>
              </a:rPr>
              <a:t>ng</a:t>
            </a:r>
            <a:r>
              <a:rPr lang="en-US" sz="1150" dirty="0">
                <a:latin typeface="Arial"/>
                <a:cs typeface="Arial"/>
              </a:rPr>
              <a:t>/</a:t>
            </a:r>
            <a:r>
              <a:rPr lang="en-US" sz="1150" dirty="0" err="1">
                <a:latin typeface="Arial"/>
                <a:cs typeface="Arial"/>
              </a:rPr>
              <a:t>ul</a:t>
            </a:r>
            <a:r>
              <a:rPr lang="en-US" sz="1150" dirty="0">
                <a:latin typeface="Arial"/>
                <a:cs typeface="Arial"/>
              </a:rPr>
              <a:t> = 5e9 </a:t>
            </a:r>
            <a:r>
              <a:rPr lang="en-US" sz="1150" dirty="0" err="1">
                <a:latin typeface="Arial"/>
                <a:cs typeface="Arial"/>
              </a:rPr>
              <a:t>ssDNA</a:t>
            </a:r>
            <a:r>
              <a:rPr lang="en-US" sz="1150" dirty="0">
                <a:latin typeface="Arial"/>
                <a:cs typeface="Arial"/>
              </a:rPr>
              <a:t> molecules/</a:t>
            </a:r>
            <a:r>
              <a:rPr lang="en-US" sz="1150" dirty="0" err="1">
                <a:latin typeface="Arial"/>
                <a:cs typeface="Arial"/>
              </a:rPr>
              <a:t>ul</a:t>
            </a:r>
            <a:r>
              <a:rPr lang="en-US" sz="1150" dirty="0">
                <a:latin typeface="Arial"/>
                <a:cs typeface="Arial"/>
              </a:rPr>
              <a:t> for Perth/2009 HA </a:t>
            </a:r>
            <a:r>
              <a:rPr lang="en-US" sz="1150" dirty="0" err="1">
                <a:latin typeface="Arial"/>
                <a:cs typeface="Arial"/>
              </a:rPr>
              <a:t>amplicon</a:t>
            </a:r>
            <a:r>
              <a:rPr lang="en-US" sz="1150" dirty="0">
                <a:latin typeface="Arial"/>
                <a:cs typeface="Arial"/>
              </a:rPr>
              <a:t> (2.34 </a:t>
            </a:r>
            <a:r>
              <a:rPr lang="en-US" sz="1150" dirty="0" err="1">
                <a:latin typeface="Arial"/>
                <a:cs typeface="Arial"/>
              </a:rPr>
              <a:t>ul</a:t>
            </a:r>
            <a:r>
              <a:rPr lang="en-US" sz="1150" dirty="0">
                <a:latin typeface="Arial"/>
                <a:cs typeface="Arial"/>
              </a:rPr>
              <a:t> + 22.66 </a:t>
            </a:r>
            <a:r>
              <a:rPr lang="en-US" sz="1150" dirty="0" err="1">
                <a:latin typeface="Arial"/>
                <a:cs typeface="Arial"/>
              </a:rPr>
              <a:t>ul</a:t>
            </a:r>
            <a:r>
              <a:rPr lang="en-US" sz="1150" dirty="0">
                <a:latin typeface="Arial"/>
                <a:cs typeface="Arial"/>
              </a:rPr>
              <a:t> water). Made 5e8 to 5e3 standards (1e9 to 1e4 </a:t>
            </a:r>
            <a:r>
              <a:rPr lang="en-US" sz="1150" dirty="0" err="1">
                <a:latin typeface="Arial"/>
                <a:cs typeface="Arial"/>
              </a:rPr>
              <a:t>ssDNA</a:t>
            </a:r>
            <a:r>
              <a:rPr lang="en-US" sz="1150" dirty="0">
                <a:latin typeface="Arial"/>
                <a:cs typeface="Arial"/>
              </a:rPr>
              <a:t> molecules for 2 </a:t>
            </a:r>
            <a:r>
              <a:rPr lang="en-US" sz="1150" dirty="0" err="1">
                <a:latin typeface="Arial"/>
                <a:cs typeface="Arial"/>
              </a:rPr>
              <a:t>ul</a:t>
            </a:r>
            <a:r>
              <a:rPr lang="en-US" sz="1150" dirty="0">
                <a:latin typeface="Arial"/>
                <a:cs typeface="Arial"/>
              </a:rPr>
              <a:t>) by serially diluting 1:10 in water. Used the 5e3 to 5e7 standards as input templates for PCR</a:t>
            </a:r>
          </a:p>
          <a:p>
            <a:pPr marL="228600" indent="-228600">
              <a:buFont typeface="+mj-lt"/>
              <a:buAutoNum type="arabicPeriod"/>
            </a:pPr>
            <a:r>
              <a:rPr lang="en-US" sz="1150" dirty="0">
                <a:latin typeface="Arial"/>
                <a:cs typeface="Arial"/>
              </a:rPr>
              <a:t>Added 2 </a:t>
            </a:r>
            <a:r>
              <a:rPr lang="en-US" sz="1150" dirty="0" err="1">
                <a:latin typeface="Arial"/>
                <a:cs typeface="Arial"/>
              </a:rPr>
              <a:t>ul</a:t>
            </a:r>
            <a:r>
              <a:rPr lang="en-US" sz="1150" dirty="0">
                <a:latin typeface="Arial"/>
                <a:cs typeface="Arial"/>
              </a:rPr>
              <a:t> template to each appropriate well, and mixed by pipetting (total = 50 </a:t>
            </a:r>
            <a:r>
              <a:rPr lang="en-US" sz="1150" dirty="0" err="1">
                <a:latin typeface="Arial"/>
                <a:cs typeface="Arial"/>
              </a:rPr>
              <a:t>ul</a:t>
            </a:r>
            <a:r>
              <a:rPr lang="en-US" sz="1150" dirty="0">
                <a:latin typeface="Arial"/>
                <a:cs typeface="Arial"/>
              </a:rPr>
              <a:t>)</a:t>
            </a:r>
          </a:p>
          <a:p>
            <a:pPr marL="228600" indent="-228600">
              <a:buFont typeface="+mj-lt"/>
              <a:buAutoNum type="arabicPeriod"/>
            </a:pPr>
            <a:r>
              <a:rPr lang="en-US" sz="1150" dirty="0">
                <a:latin typeface="Arial"/>
                <a:cs typeface="Arial"/>
              </a:rPr>
              <a:t>Ran PCR program:</a:t>
            </a:r>
          </a:p>
          <a:p>
            <a:pPr marL="685800" lvl="1" indent="-228600">
              <a:buFont typeface="+mj-lt"/>
              <a:buAutoNum type="arabicPeriod"/>
            </a:pPr>
            <a:r>
              <a:rPr lang="en-US" sz="1150" dirty="0">
                <a:latin typeface="Arial"/>
                <a:cs typeface="Arial"/>
              </a:rPr>
              <a:t>95°C for 2 min</a:t>
            </a:r>
          </a:p>
          <a:p>
            <a:pPr marL="685800" lvl="1" indent="-228600">
              <a:buFont typeface="+mj-lt"/>
              <a:buAutoNum type="arabicPeriod"/>
            </a:pPr>
            <a:r>
              <a:rPr lang="en-US" sz="1150" dirty="0">
                <a:latin typeface="Arial"/>
                <a:cs typeface="Arial"/>
              </a:rPr>
              <a:t>95°C for 20 s</a:t>
            </a:r>
          </a:p>
          <a:p>
            <a:pPr marL="685800" lvl="1" indent="-228600">
              <a:buFont typeface="+mj-lt"/>
              <a:buAutoNum type="arabicPeriod"/>
            </a:pPr>
            <a:r>
              <a:rPr lang="en-US" sz="1150" dirty="0">
                <a:latin typeface="Arial"/>
                <a:cs typeface="Arial"/>
              </a:rPr>
              <a:t>70°C for 1 s</a:t>
            </a:r>
          </a:p>
          <a:p>
            <a:pPr marL="685800" lvl="1" indent="-228600">
              <a:buFont typeface="+mj-lt"/>
              <a:buAutoNum type="arabicPeriod"/>
            </a:pPr>
            <a:r>
              <a:rPr lang="en-US" sz="1150" dirty="0">
                <a:latin typeface="Arial"/>
                <a:cs typeface="Arial"/>
              </a:rPr>
              <a:t>50°C for 30 s, cooling at 0.5°C/s</a:t>
            </a:r>
          </a:p>
          <a:p>
            <a:pPr marL="685800" lvl="1" indent="-228600">
              <a:buFont typeface="+mj-lt"/>
              <a:buAutoNum type="arabicPeriod"/>
            </a:pPr>
            <a:r>
              <a:rPr lang="en-US" sz="1150" dirty="0">
                <a:latin typeface="Arial"/>
                <a:cs typeface="Arial"/>
              </a:rPr>
              <a:t>70°C for 40 s</a:t>
            </a:r>
          </a:p>
          <a:p>
            <a:pPr marL="685800" lvl="1" indent="-228600">
              <a:buFont typeface="+mj-lt"/>
              <a:buAutoNum type="arabicPeriod"/>
            </a:pPr>
            <a:r>
              <a:rPr lang="en-US" sz="1150" dirty="0">
                <a:latin typeface="Arial"/>
                <a:cs typeface="Arial"/>
              </a:rPr>
              <a:t>Repeat steps 2-5 for 21 additional cycles (22 cycles total)</a:t>
            </a:r>
          </a:p>
          <a:p>
            <a:pPr marL="685800" lvl="1" indent="-228600">
              <a:buFont typeface="+mj-lt"/>
              <a:buAutoNum type="arabicPeriod"/>
            </a:pPr>
            <a:r>
              <a:rPr lang="en-US" sz="1150" dirty="0">
                <a:latin typeface="Arial"/>
                <a:cs typeface="Arial"/>
              </a:rPr>
              <a:t>4°C hold</a:t>
            </a:r>
          </a:p>
        </p:txBody>
      </p:sp>
      <p:graphicFrame>
        <p:nvGraphicFramePr>
          <p:cNvPr id="5" name="Table 4"/>
          <p:cNvGraphicFramePr>
            <a:graphicFrameLocks noGrp="1"/>
          </p:cNvGraphicFramePr>
          <p:nvPr>
            <p:extLst/>
          </p:nvPr>
        </p:nvGraphicFramePr>
        <p:xfrm>
          <a:off x="1632814" y="524217"/>
          <a:ext cx="5710077" cy="1502795"/>
        </p:xfrm>
        <a:graphic>
          <a:graphicData uri="http://schemas.openxmlformats.org/drawingml/2006/table">
            <a:tbl>
              <a:tblPr/>
              <a:tblGrid>
                <a:gridCol w="706598">
                  <a:extLst>
                    <a:ext uri="{9D8B030D-6E8A-4147-A177-3AD203B41FA5}">
                      <a16:colId xmlns:a16="http://schemas.microsoft.com/office/drawing/2014/main" val="20000"/>
                    </a:ext>
                  </a:extLst>
                </a:gridCol>
                <a:gridCol w="2081600">
                  <a:extLst>
                    <a:ext uri="{9D8B030D-6E8A-4147-A177-3AD203B41FA5}">
                      <a16:colId xmlns:a16="http://schemas.microsoft.com/office/drawing/2014/main" val="20001"/>
                    </a:ext>
                  </a:extLst>
                </a:gridCol>
                <a:gridCol w="802084">
                  <a:extLst>
                    <a:ext uri="{9D8B030D-6E8A-4147-A177-3AD203B41FA5}">
                      <a16:colId xmlns:a16="http://schemas.microsoft.com/office/drawing/2014/main" val="20002"/>
                    </a:ext>
                  </a:extLst>
                </a:gridCol>
                <a:gridCol w="2119795">
                  <a:extLst>
                    <a:ext uri="{9D8B030D-6E8A-4147-A177-3AD203B41FA5}">
                      <a16:colId xmlns:a16="http://schemas.microsoft.com/office/drawing/2014/main" val="20003"/>
                    </a:ext>
                  </a:extLst>
                </a:gridCol>
              </a:tblGrid>
              <a:tr h="183211">
                <a:tc gridSpan="2">
                  <a:txBody>
                    <a:bodyPr/>
                    <a:lstStyle/>
                    <a:p>
                      <a:pPr algn="ctr" fontAlgn="b"/>
                      <a:r>
                        <a:rPr lang="en-US" sz="1100" b="1" i="0" u="none" strike="noStrike" dirty="0">
                          <a:solidFill>
                            <a:srgbClr val="000000"/>
                          </a:solidFill>
                          <a:effectLst/>
                          <a:latin typeface="Consolas"/>
                        </a:rPr>
                        <a:t>Each PCR</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l" fontAlgn="b"/>
                      <a:endParaRPr lang="en-US" sz="1100" b="1" i="0" u="none" strike="noStrike" dirty="0">
                        <a:solidFill>
                          <a:srgbClr val="000000"/>
                        </a:solidFill>
                        <a:effectLst/>
                        <a:latin typeface="Consolas"/>
                      </a:endParaRPr>
                    </a:p>
                  </a:txBody>
                  <a:tcPr marL="12700" marR="12700" marT="12700" marB="0" anchor="b">
                    <a:lnL>
                      <a:noFill/>
                    </a:lnL>
                    <a:lnR>
                      <a:noFill/>
                    </a:lnR>
                    <a:lnT>
                      <a:noFill/>
                    </a:lnT>
                    <a:lnB>
                      <a:noFill/>
                    </a:lnB>
                  </a:tcPr>
                </a:tc>
                <a:tc gridSpan="2">
                  <a:txBody>
                    <a:bodyPr/>
                    <a:lstStyle/>
                    <a:p>
                      <a:pPr algn="ctr" fontAlgn="b"/>
                      <a:r>
                        <a:rPr lang="fi-FI" sz="1100" b="1" i="0" u="none" strike="noStrike" dirty="0">
                          <a:solidFill>
                            <a:srgbClr val="000000"/>
                          </a:solidFill>
                          <a:effectLst/>
                          <a:latin typeface="Consolas"/>
                        </a:rPr>
                        <a:t>21X</a:t>
                      </a:r>
                      <a:r>
                        <a:rPr lang="fi-FI" sz="1100" b="1" i="0" u="none" strike="noStrike" baseline="0" dirty="0">
                          <a:solidFill>
                            <a:srgbClr val="000000"/>
                          </a:solidFill>
                          <a:effectLst/>
                          <a:latin typeface="Consolas"/>
                        </a:rPr>
                        <a:t> MM x 2</a:t>
                      </a:r>
                      <a:endParaRPr lang="fi-FI" sz="1100" b="1" i="0" u="none" strike="noStrike" dirty="0">
                        <a:solidFill>
                          <a:srgbClr val="000000"/>
                        </a:solidFill>
                        <a:effectLst/>
                        <a:latin typeface="Consolas"/>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l" fontAlgn="b"/>
                      <a:endParaRPr lang="en-US" sz="1200" b="0" i="0" u="none" strike="noStrike" dirty="0">
                        <a:solidFill>
                          <a:srgbClr val="000000"/>
                        </a:solidFill>
                        <a:effectLst/>
                        <a:latin typeface="Calibri"/>
                      </a:endParaRPr>
                    </a:p>
                  </a:txBody>
                  <a:tcPr marL="12700" marR="12700" marT="12700" marB="0" anchor="b">
                    <a:lnL>
                      <a:noFill/>
                    </a:lnL>
                    <a:lnR>
                      <a:noFill/>
                    </a:lnR>
                    <a:lnT>
                      <a:noFill/>
                    </a:lnT>
                    <a:lnB>
                      <a:noFill/>
                    </a:lnB>
                  </a:tcPr>
                </a:tc>
                <a:extLst>
                  <a:ext uri="{0D108BD9-81ED-4DB2-BD59-A6C34878D82A}">
                    <a16:rowId xmlns:a16="http://schemas.microsoft.com/office/drawing/2014/main" val="10000"/>
                  </a:ext>
                </a:extLst>
              </a:tr>
              <a:tr h="183211">
                <a:tc>
                  <a:txBody>
                    <a:bodyPr/>
                    <a:lstStyle/>
                    <a:p>
                      <a:pPr algn="r" fontAlgn="b"/>
                      <a:r>
                        <a:rPr lang="en-US" sz="1100" b="0" i="0" u="none" strike="noStrike" dirty="0">
                          <a:solidFill>
                            <a:srgbClr val="000000"/>
                          </a:solidFill>
                          <a:effectLst/>
                          <a:latin typeface="Consolas"/>
                        </a:rPr>
                        <a:t>25</a:t>
                      </a:r>
                    </a:p>
                  </a:txBody>
                  <a:tcPr marL="12700" marR="12700" marT="12700" marB="0" anchor="b">
                    <a:lnL w="12700" cap="flat" cmpd="sng" algn="ctr">
                      <a:solidFill>
                        <a:scrgbClr r="0" g="0" b="0"/>
                      </a:solidFill>
                      <a:prstDash val="solid"/>
                      <a:round/>
                      <a:headEnd type="none" w="med" len="med"/>
                      <a:tailEnd type="none" w="med" len="med"/>
                    </a:lnL>
                    <a:lnR>
                      <a:noFill/>
                    </a:lnR>
                    <a:lnT w="12700" cap="flat" cmpd="sng" algn="ctr">
                      <a:solidFill>
                        <a:scrgbClr r="0" g="0" b="0"/>
                      </a:solidFill>
                      <a:prstDash val="solid"/>
                      <a:round/>
                      <a:headEnd type="none" w="med" len="med"/>
                      <a:tailEnd type="none" w="med" len="med"/>
                    </a:lnT>
                    <a:lnB>
                      <a:noFill/>
                    </a:lnB>
                  </a:tcPr>
                </a:tc>
                <a:tc>
                  <a:txBody>
                    <a:bodyPr/>
                    <a:lstStyle/>
                    <a:p>
                      <a:pPr algn="l" fontAlgn="b"/>
                      <a:r>
                        <a:rPr lang="en-US" sz="1100" b="0" i="0" u="none" strike="noStrike" dirty="0" err="1">
                          <a:solidFill>
                            <a:srgbClr val="000000"/>
                          </a:solidFill>
                          <a:effectLst/>
                          <a:latin typeface="Consolas"/>
                        </a:rPr>
                        <a:t>ul</a:t>
                      </a:r>
                      <a:r>
                        <a:rPr lang="en-US" sz="1100" b="0" i="0" u="none" strike="noStrike" dirty="0">
                          <a:solidFill>
                            <a:srgbClr val="000000"/>
                          </a:solidFill>
                          <a:effectLst/>
                          <a:latin typeface="Consolas"/>
                        </a:rPr>
                        <a:t> 2X KOD Hot-Start</a:t>
                      </a:r>
                      <a:r>
                        <a:rPr lang="en-US" sz="1100" b="0" i="0" u="none" strike="noStrike" baseline="0" dirty="0">
                          <a:solidFill>
                            <a:srgbClr val="000000"/>
                          </a:solidFill>
                          <a:effectLst/>
                          <a:latin typeface="Consolas"/>
                        </a:rPr>
                        <a:t> MM</a:t>
                      </a:r>
                      <a:endParaRPr lang="en-US" sz="1100" b="0" i="0" u="none" strike="noStrike" dirty="0">
                        <a:solidFill>
                          <a:srgbClr val="000000"/>
                        </a:solidFill>
                        <a:effectLst/>
                        <a:latin typeface="Consolas"/>
                      </a:endParaRPr>
                    </a:p>
                  </a:txBody>
                  <a:tcPr marL="12700" marR="12700" marT="12700" marB="0" anchor="b">
                    <a:lnL>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onsolas"/>
                        </a:rPr>
                        <a:t>525</a:t>
                      </a:r>
                    </a:p>
                  </a:txBody>
                  <a:tcPr marL="12700" marR="12700" marT="12700" marB="0" anchor="b">
                    <a:lnL w="12700" cap="flat" cmpd="sng" algn="ctr">
                      <a:solidFill>
                        <a:scrgbClr r="0" g="0" b="0"/>
                      </a:solidFill>
                      <a:prstDash val="solid"/>
                      <a:round/>
                      <a:headEnd type="none" w="med" len="med"/>
                      <a:tailEnd type="none" w="med" len="med"/>
                    </a:lnL>
                    <a:lnR>
                      <a:noFill/>
                    </a:lnR>
                    <a:lnT w="12700" cap="flat" cmpd="sng" algn="ctr">
                      <a:solidFill>
                        <a:scrgbClr r="0" g="0" b="0"/>
                      </a:solidFill>
                      <a:prstDash val="solid"/>
                      <a:round/>
                      <a:headEnd type="none" w="med" len="med"/>
                      <a:tailEnd type="none" w="med" len="med"/>
                    </a:lnT>
                    <a:lnB>
                      <a:noFill/>
                    </a:lnB>
                  </a:tcPr>
                </a:tc>
                <a:tc>
                  <a:txBody>
                    <a:bodyPr/>
                    <a:lstStyle/>
                    <a:p>
                      <a:pPr algn="l" fontAlgn="b"/>
                      <a:r>
                        <a:rPr lang="en-US" sz="1100" b="0" i="0" u="none" strike="noStrike" dirty="0" err="1">
                          <a:solidFill>
                            <a:srgbClr val="000000"/>
                          </a:solidFill>
                          <a:effectLst/>
                          <a:latin typeface="Consolas"/>
                        </a:rPr>
                        <a:t>ul</a:t>
                      </a:r>
                      <a:r>
                        <a:rPr lang="en-US" sz="1100" b="0" i="0" u="none" strike="noStrike" dirty="0">
                          <a:solidFill>
                            <a:srgbClr val="000000"/>
                          </a:solidFill>
                          <a:effectLst/>
                          <a:latin typeface="Consolas"/>
                        </a:rPr>
                        <a:t> 2X KOD Hot-Start</a:t>
                      </a:r>
                      <a:r>
                        <a:rPr lang="en-US" sz="1100" b="0" i="0" u="none" strike="noStrike" baseline="0" dirty="0">
                          <a:solidFill>
                            <a:srgbClr val="000000"/>
                          </a:solidFill>
                          <a:effectLst/>
                          <a:latin typeface="Consolas"/>
                        </a:rPr>
                        <a:t> MM</a:t>
                      </a:r>
                      <a:endParaRPr lang="en-US" sz="1100" b="0" i="0" u="none" strike="noStrike" dirty="0">
                        <a:solidFill>
                          <a:srgbClr val="000000"/>
                        </a:solidFill>
                        <a:effectLst/>
                        <a:latin typeface="Consolas"/>
                      </a:endParaRPr>
                    </a:p>
                  </a:txBody>
                  <a:tcPr marL="12700" marR="12700" marT="12700" marB="0" anchor="b">
                    <a:lnL>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tcPr>
                </a:tc>
                <a:extLst>
                  <a:ext uri="{0D108BD9-81ED-4DB2-BD59-A6C34878D82A}">
                    <a16:rowId xmlns:a16="http://schemas.microsoft.com/office/drawing/2014/main" val="10001"/>
                  </a:ext>
                </a:extLst>
              </a:tr>
              <a:tr h="183211">
                <a:tc>
                  <a:txBody>
                    <a:bodyPr/>
                    <a:lstStyle/>
                    <a:p>
                      <a:pPr algn="r" fontAlgn="b"/>
                      <a:r>
                        <a:rPr lang="nb-NO" sz="1100" b="0" i="0" u="none" strike="noStrike" dirty="0">
                          <a:solidFill>
                            <a:srgbClr val="000000"/>
                          </a:solidFill>
                          <a:effectLst/>
                          <a:latin typeface="Consolas"/>
                        </a:rPr>
                        <a:t>3</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l" fontAlgn="b"/>
                      <a:r>
                        <a:rPr lang="en-US" sz="1100" b="0" i="0" u="none" strike="noStrike" dirty="0" err="1">
                          <a:solidFill>
                            <a:srgbClr val="000000"/>
                          </a:solidFill>
                          <a:effectLst/>
                          <a:latin typeface="Consolas"/>
                        </a:rPr>
                        <a:t>ul</a:t>
                      </a:r>
                      <a:r>
                        <a:rPr lang="en-US" sz="1100" b="0" i="0" u="none" strike="noStrike" dirty="0">
                          <a:solidFill>
                            <a:srgbClr val="000000"/>
                          </a:solidFill>
                          <a:effectLst/>
                          <a:latin typeface="Consolas"/>
                        </a:rPr>
                        <a:t> 5 </a:t>
                      </a:r>
                      <a:r>
                        <a:rPr lang="en-US" sz="1100" b="0" i="0" u="none" strike="noStrike" dirty="0" err="1">
                          <a:solidFill>
                            <a:srgbClr val="000000"/>
                          </a:solidFill>
                          <a:effectLst/>
                          <a:latin typeface="Consolas"/>
                        </a:rPr>
                        <a:t>uM</a:t>
                      </a:r>
                      <a:r>
                        <a:rPr lang="en-US" sz="1100" b="0" i="0" u="none" strike="noStrike" dirty="0">
                          <a:solidFill>
                            <a:srgbClr val="000000"/>
                          </a:solidFill>
                          <a:effectLst/>
                          <a:latin typeface="Consolas"/>
                        </a:rPr>
                        <a:t> P09-HA-For</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r" fontAlgn="b"/>
                      <a:r>
                        <a:rPr lang="nb-NO" sz="1100" b="0" i="0" u="none" strike="noStrike" dirty="0">
                          <a:solidFill>
                            <a:srgbClr val="000000"/>
                          </a:solidFill>
                          <a:effectLst/>
                          <a:latin typeface="Consolas"/>
                        </a:rPr>
                        <a:t>63</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l" fontAlgn="b"/>
                      <a:r>
                        <a:rPr lang="en-US" sz="1100" b="0" i="0" u="none" strike="noStrike" dirty="0" err="1">
                          <a:solidFill>
                            <a:srgbClr val="000000"/>
                          </a:solidFill>
                          <a:effectLst/>
                          <a:latin typeface="Consolas"/>
                        </a:rPr>
                        <a:t>ul</a:t>
                      </a:r>
                      <a:r>
                        <a:rPr lang="en-US" sz="1100" b="0" i="0" u="none" strike="noStrike" dirty="0">
                          <a:solidFill>
                            <a:srgbClr val="000000"/>
                          </a:solidFill>
                          <a:effectLst/>
                          <a:latin typeface="Consolas"/>
                        </a:rPr>
                        <a:t> 5 </a:t>
                      </a:r>
                      <a:r>
                        <a:rPr lang="en-US" sz="1100" b="0" i="0" u="none" strike="noStrike" dirty="0" err="1">
                          <a:solidFill>
                            <a:srgbClr val="000000"/>
                          </a:solidFill>
                          <a:effectLst/>
                          <a:latin typeface="Consolas"/>
                        </a:rPr>
                        <a:t>uM</a:t>
                      </a:r>
                      <a:r>
                        <a:rPr lang="en-US" sz="1100" b="0" i="0" u="none" strike="noStrike" dirty="0">
                          <a:solidFill>
                            <a:srgbClr val="000000"/>
                          </a:solidFill>
                          <a:effectLst/>
                          <a:latin typeface="Consolas"/>
                        </a:rPr>
                        <a:t> P09-HA-For</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183211">
                <a:tc>
                  <a:txBody>
                    <a:bodyPr/>
                    <a:lstStyle/>
                    <a:p>
                      <a:pPr algn="r" fontAlgn="b"/>
                      <a:r>
                        <a:rPr lang="en-US" sz="1100" b="0" i="0" u="none" strike="noStrike">
                          <a:solidFill>
                            <a:srgbClr val="000000"/>
                          </a:solidFill>
                          <a:effectLst/>
                          <a:latin typeface="Consolas"/>
                        </a:rPr>
                        <a:t>3</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l" fontAlgn="b"/>
                      <a:r>
                        <a:rPr lang="en-US" sz="1100" b="0" i="0" u="none" strike="noStrike" dirty="0" err="1">
                          <a:solidFill>
                            <a:srgbClr val="000000"/>
                          </a:solidFill>
                          <a:effectLst/>
                          <a:latin typeface="Consolas"/>
                        </a:rPr>
                        <a:t>ul</a:t>
                      </a:r>
                      <a:r>
                        <a:rPr lang="en-US" sz="1100" b="0" i="0" u="none" strike="noStrike" dirty="0">
                          <a:solidFill>
                            <a:srgbClr val="000000"/>
                          </a:solidFill>
                          <a:effectLst/>
                          <a:latin typeface="Consolas"/>
                        </a:rPr>
                        <a:t> 5 </a:t>
                      </a:r>
                      <a:r>
                        <a:rPr lang="en-US" sz="1100" b="0" i="0" u="none" strike="noStrike" dirty="0" err="1">
                          <a:solidFill>
                            <a:srgbClr val="000000"/>
                          </a:solidFill>
                          <a:effectLst/>
                          <a:latin typeface="Consolas"/>
                        </a:rPr>
                        <a:t>uM</a:t>
                      </a:r>
                      <a:r>
                        <a:rPr lang="en-US" sz="1100" b="0" i="0" u="none" strike="noStrike" dirty="0">
                          <a:solidFill>
                            <a:srgbClr val="000000"/>
                          </a:solidFill>
                          <a:effectLst/>
                          <a:latin typeface="Consolas"/>
                        </a:rPr>
                        <a:t> P09-HA-Rev</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r" fontAlgn="b"/>
                      <a:r>
                        <a:rPr lang="en-US" sz="1100" b="0" i="0" u="none" strike="noStrike" dirty="0">
                          <a:solidFill>
                            <a:srgbClr val="000000"/>
                          </a:solidFill>
                          <a:effectLst/>
                          <a:latin typeface="Consolas"/>
                        </a:rPr>
                        <a:t>63</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l" fontAlgn="b"/>
                      <a:r>
                        <a:rPr lang="en-US" sz="1100" b="0" i="0" u="none" strike="noStrike" dirty="0" err="1">
                          <a:solidFill>
                            <a:srgbClr val="000000"/>
                          </a:solidFill>
                          <a:effectLst/>
                          <a:latin typeface="Consolas"/>
                        </a:rPr>
                        <a:t>ul</a:t>
                      </a:r>
                      <a:r>
                        <a:rPr lang="en-US" sz="1100" b="0" i="0" u="none" strike="noStrike" dirty="0">
                          <a:solidFill>
                            <a:srgbClr val="000000"/>
                          </a:solidFill>
                          <a:effectLst/>
                          <a:latin typeface="Consolas"/>
                        </a:rPr>
                        <a:t> 5 </a:t>
                      </a:r>
                      <a:r>
                        <a:rPr lang="en-US" sz="1100" b="0" i="0" u="none" strike="noStrike" dirty="0" err="1">
                          <a:solidFill>
                            <a:srgbClr val="000000"/>
                          </a:solidFill>
                          <a:effectLst/>
                          <a:latin typeface="Consolas"/>
                        </a:rPr>
                        <a:t>uM</a:t>
                      </a:r>
                      <a:r>
                        <a:rPr lang="en-US" sz="1100" b="0" i="0" u="none" strike="noStrike" dirty="0">
                          <a:solidFill>
                            <a:srgbClr val="000000"/>
                          </a:solidFill>
                          <a:effectLst/>
                          <a:latin typeface="Consolas"/>
                        </a:rPr>
                        <a:t> P09-HA-Rev</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183211">
                <a:tc>
                  <a:txBody>
                    <a:bodyPr/>
                    <a:lstStyle/>
                    <a:p>
                      <a:pPr algn="r" fontAlgn="b"/>
                      <a:r>
                        <a:rPr lang="en-US" sz="1100" b="0" i="0" u="none" strike="noStrike" dirty="0">
                          <a:solidFill>
                            <a:srgbClr val="000000"/>
                          </a:solidFill>
                          <a:effectLst/>
                          <a:latin typeface="Consolas"/>
                        </a:rPr>
                        <a:t>17</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l" fontAlgn="b"/>
                      <a:r>
                        <a:rPr lang="en-US" sz="1100" b="0" i="0" u="none" strike="noStrike" dirty="0" err="1">
                          <a:solidFill>
                            <a:srgbClr val="000000"/>
                          </a:solidFill>
                          <a:effectLst/>
                          <a:latin typeface="Consolas"/>
                        </a:rPr>
                        <a:t>ul</a:t>
                      </a:r>
                      <a:r>
                        <a:rPr lang="en-US" sz="1100" b="0" i="0" u="none" strike="noStrike" dirty="0">
                          <a:solidFill>
                            <a:srgbClr val="000000"/>
                          </a:solidFill>
                          <a:effectLst/>
                          <a:latin typeface="Consolas"/>
                        </a:rPr>
                        <a:t> H2O</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r" fontAlgn="b"/>
                      <a:r>
                        <a:rPr lang="en-US" sz="1100" b="0" i="0" u="none" strike="noStrike" dirty="0">
                          <a:solidFill>
                            <a:srgbClr val="000000"/>
                          </a:solidFill>
                          <a:effectLst/>
                          <a:latin typeface="Consolas"/>
                        </a:rPr>
                        <a:t>357</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l" fontAlgn="b"/>
                      <a:r>
                        <a:rPr lang="en-US" sz="1100" b="0" i="0" u="none" strike="noStrike" dirty="0" err="1">
                          <a:solidFill>
                            <a:srgbClr val="000000"/>
                          </a:solidFill>
                          <a:effectLst/>
                          <a:latin typeface="Consolas"/>
                        </a:rPr>
                        <a:t>ul</a:t>
                      </a:r>
                      <a:r>
                        <a:rPr lang="en-US" sz="1100" b="0" i="0" u="none" strike="noStrike" dirty="0">
                          <a:solidFill>
                            <a:srgbClr val="000000"/>
                          </a:solidFill>
                          <a:effectLst/>
                          <a:latin typeface="Consolas"/>
                        </a:rPr>
                        <a:t> H2O</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183211">
                <a:tc>
                  <a:txBody>
                    <a:bodyPr/>
                    <a:lstStyle/>
                    <a:p>
                      <a:pPr algn="r" fontAlgn="b"/>
                      <a:r>
                        <a:rPr lang="hr-HR" sz="1100" b="0" i="1" u="none" strike="noStrike" dirty="0">
                          <a:solidFill>
                            <a:srgbClr val="000000"/>
                          </a:solidFill>
                          <a:effectLst/>
                          <a:latin typeface="Consolas"/>
                        </a:rPr>
                        <a:t>2</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l" fontAlgn="b"/>
                      <a:r>
                        <a:rPr lang="en-US" sz="1100" b="0" i="1" u="none" strike="noStrike" dirty="0" err="1">
                          <a:solidFill>
                            <a:srgbClr val="000000"/>
                          </a:solidFill>
                          <a:effectLst/>
                          <a:latin typeface="Consolas"/>
                        </a:rPr>
                        <a:t>ul</a:t>
                      </a:r>
                      <a:r>
                        <a:rPr lang="en-US" sz="1100" b="0" i="1" u="none" strike="noStrike" dirty="0">
                          <a:solidFill>
                            <a:srgbClr val="000000"/>
                          </a:solidFill>
                          <a:effectLst/>
                          <a:latin typeface="Consolas"/>
                        </a:rPr>
                        <a:t> template</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12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a:noFill/>
                    </a:lnR>
                    <a:lnT>
                      <a:noFill/>
                    </a:lnT>
                    <a:lnB w="12700" cap="flat" cmpd="sng" algn="ctr">
                      <a:solidFill>
                        <a:scrgbClr r="0" g="0" b="0"/>
                      </a:solidFill>
                      <a:prstDash val="sysDash"/>
                      <a:round/>
                      <a:headEnd type="none" w="med" len="med"/>
                      <a:tailEnd type="none" w="med" len="med"/>
                    </a:lnB>
                  </a:tcPr>
                </a:tc>
                <a:tc>
                  <a:txBody>
                    <a:bodyPr/>
                    <a:lstStyle/>
                    <a:p>
                      <a:pPr algn="l" fontAlgn="b"/>
                      <a:endParaRPr lang="en-US" sz="1200" b="0" i="0" u="none" strike="noStrike" dirty="0">
                        <a:solidFill>
                          <a:srgbClr val="000000"/>
                        </a:solidFill>
                        <a:effectLst/>
                        <a:latin typeface="Calibri"/>
                      </a:endParaRPr>
                    </a:p>
                  </a:txBody>
                  <a:tcPr marL="12700" marR="12700" marT="12700" marB="0" anchor="b">
                    <a:lnL>
                      <a:noFill/>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ysDash"/>
                      <a:round/>
                      <a:headEnd type="none" w="med" len="med"/>
                      <a:tailEnd type="none" w="med" len="med"/>
                    </a:lnB>
                  </a:tcPr>
                </a:tc>
                <a:extLst>
                  <a:ext uri="{0D108BD9-81ED-4DB2-BD59-A6C34878D82A}">
                    <a16:rowId xmlns:a16="http://schemas.microsoft.com/office/drawing/2014/main" val="10005"/>
                  </a:ext>
                </a:extLst>
              </a:tr>
              <a:tr h="183211">
                <a:tc>
                  <a:txBody>
                    <a:bodyPr/>
                    <a:lstStyle/>
                    <a:p>
                      <a:pPr algn="l" fontAlgn="b"/>
                      <a:endParaRPr lang="en-US" sz="1200" b="0" i="0" u="none" strike="noStrike">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l" fontAlgn="b"/>
                      <a:endParaRPr lang="en-US" sz="1200" b="0" i="0" u="none" strike="noStrike" dirty="0">
                        <a:solidFill>
                          <a:srgbClr val="000000"/>
                        </a:solidFill>
                        <a:effectLst/>
                        <a:latin typeface="Calibri"/>
                      </a:endParaRP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gridSpan="2">
                  <a:txBody>
                    <a:bodyPr/>
                    <a:lstStyle/>
                    <a:p>
                      <a:pPr algn="ctr" fontAlgn="b"/>
                      <a:r>
                        <a:rPr lang="ro-RO" sz="1100" b="0" i="0" u="none" strike="noStrike" dirty="0">
                          <a:solidFill>
                            <a:srgbClr val="000000"/>
                          </a:solidFill>
                          <a:effectLst/>
                          <a:latin typeface="Consolas"/>
                        </a:rPr>
                        <a:t>1008 ul total MM</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ysDash"/>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val="10006"/>
                  </a:ext>
                </a:extLst>
              </a:tr>
              <a:tr h="183211">
                <a:tc>
                  <a:txBody>
                    <a:bodyPr/>
                    <a:lstStyle/>
                    <a:p>
                      <a:pPr algn="l" fontAlgn="b"/>
                      <a:endParaRPr lang="en-US" sz="1200" b="0" i="0" u="none" strike="noStrike">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a:noFill/>
                    </a:lnR>
                    <a:lnT>
                      <a:noFill/>
                    </a:lnT>
                    <a:lnB w="12700" cap="flat" cmpd="sng" algn="ctr">
                      <a:solidFill>
                        <a:scrgbClr r="0" g="0" b="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Calibri"/>
                      </a:endParaRPr>
                    </a:p>
                  </a:txBody>
                  <a:tcPr marL="12700" marR="12700" marT="12700" marB="0" anchor="b">
                    <a:lnL>
                      <a:noFill/>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tc gridSpan="2">
                  <a:txBody>
                    <a:bodyPr/>
                    <a:lstStyle/>
                    <a:p>
                      <a:pPr algn="ctr" fontAlgn="b"/>
                      <a:r>
                        <a:rPr lang="en-US" sz="1100" b="0" i="0" u="none" strike="noStrike" dirty="0">
                          <a:solidFill>
                            <a:srgbClr val="000000"/>
                          </a:solidFill>
                          <a:effectLst/>
                          <a:latin typeface="Consolas"/>
                        </a:rPr>
                        <a:t>48 </a:t>
                      </a:r>
                      <a:r>
                        <a:rPr lang="en-US" sz="1100" b="0" i="0" u="none" strike="noStrike" dirty="0" err="1">
                          <a:solidFill>
                            <a:srgbClr val="000000"/>
                          </a:solidFill>
                          <a:effectLst/>
                          <a:latin typeface="Consolas"/>
                        </a:rPr>
                        <a:t>ul</a:t>
                      </a:r>
                      <a:r>
                        <a:rPr lang="en-US" sz="1100" b="0" i="0" u="none" strike="noStrike" dirty="0">
                          <a:solidFill>
                            <a:srgbClr val="000000"/>
                          </a:solidFill>
                          <a:effectLst/>
                          <a:latin typeface="Consolas"/>
                        </a:rPr>
                        <a:t> each </a:t>
                      </a:r>
                      <a:r>
                        <a:rPr lang="en-US" sz="1100" b="0" i="0" u="none" strike="noStrike" dirty="0" err="1">
                          <a:solidFill>
                            <a:srgbClr val="000000"/>
                          </a:solidFill>
                          <a:effectLst/>
                          <a:latin typeface="Consolas"/>
                        </a:rPr>
                        <a:t>rxn</a:t>
                      </a:r>
                      <a:r>
                        <a:rPr lang="en-US" sz="1100" b="0" i="0" u="none" strike="noStrike" dirty="0">
                          <a:solidFill>
                            <a:srgbClr val="000000"/>
                          </a:solidFill>
                          <a:effectLst/>
                          <a:latin typeface="Consolas"/>
                        </a:rPr>
                        <a:t> </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nvPr>
        </p:nvGraphicFramePr>
        <p:xfrm>
          <a:off x="4282698" y="4738732"/>
          <a:ext cx="4354727" cy="1640043"/>
        </p:xfrm>
        <a:graphic>
          <a:graphicData uri="http://schemas.openxmlformats.org/drawingml/2006/table">
            <a:tbl>
              <a:tblPr/>
              <a:tblGrid>
                <a:gridCol w="334979">
                  <a:extLst>
                    <a:ext uri="{9D8B030D-6E8A-4147-A177-3AD203B41FA5}">
                      <a16:colId xmlns:a16="http://schemas.microsoft.com/office/drawing/2014/main" val="20000"/>
                    </a:ext>
                  </a:extLst>
                </a:gridCol>
                <a:gridCol w="334979">
                  <a:extLst>
                    <a:ext uri="{9D8B030D-6E8A-4147-A177-3AD203B41FA5}">
                      <a16:colId xmlns:a16="http://schemas.microsoft.com/office/drawing/2014/main" val="20001"/>
                    </a:ext>
                  </a:extLst>
                </a:gridCol>
                <a:gridCol w="334979">
                  <a:extLst>
                    <a:ext uri="{9D8B030D-6E8A-4147-A177-3AD203B41FA5}">
                      <a16:colId xmlns:a16="http://schemas.microsoft.com/office/drawing/2014/main" val="20002"/>
                    </a:ext>
                  </a:extLst>
                </a:gridCol>
                <a:gridCol w="334979">
                  <a:extLst>
                    <a:ext uri="{9D8B030D-6E8A-4147-A177-3AD203B41FA5}">
                      <a16:colId xmlns:a16="http://schemas.microsoft.com/office/drawing/2014/main" val="20003"/>
                    </a:ext>
                  </a:extLst>
                </a:gridCol>
                <a:gridCol w="334979">
                  <a:extLst>
                    <a:ext uri="{9D8B030D-6E8A-4147-A177-3AD203B41FA5}">
                      <a16:colId xmlns:a16="http://schemas.microsoft.com/office/drawing/2014/main" val="20004"/>
                    </a:ext>
                  </a:extLst>
                </a:gridCol>
                <a:gridCol w="334979">
                  <a:extLst>
                    <a:ext uri="{9D8B030D-6E8A-4147-A177-3AD203B41FA5}">
                      <a16:colId xmlns:a16="http://schemas.microsoft.com/office/drawing/2014/main" val="20005"/>
                    </a:ext>
                  </a:extLst>
                </a:gridCol>
                <a:gridCol w="334979">
                  <a:extLst>
                    <a:ext uri="{9D8B030D-6E8A-4147-A177-3AD203B41FA5}">
                      <a16:colId xmlns:a16="http://schemas.microsoft.com/office/drawing/2014/main" val="20006"/>
                    </a:ext>
                  </a:extLst>
                </a:gridCol>
                <a:gridCol w="334979">
                  <a:extLst>
                    <a:ext uri="{9D8B030D-6E8A-4147-A177-3AD203B41FA5}">
                      <a16:colId xmlns:a16="http://schemas.microsoft.com/office/drawing/2014/main" val="20007"/>
                    </a:ext>
                  </a:extLst>
                </a:gridCol>
                <a:gridCol w="334979">
                  <a:extLst>
                    <a:ext uri="{9D8B030D-6E8A-4147-A177-3AD203B41FA5}">
                      <a16:colId xmlns:a16="http://schemas.microsoft.com/office/drawing/2014/main" val="20008"/>
                    </a:ext>
                  </a:extLst>
                </a:gridCol>
                <a:gridCol w="334979">
                  <a:extLst>
                    <a:ext uri="{9D8B030D-6E8A-4147-A177-3AD203B41FA5}">
                      <a16:colId xmlns:a16="http://schemas.microsoft.com/office/drawing/2014/main" val="20009"/>
                    </a:ext>
                  </a:extLst>
                </a:gridCol>
                <a:gridCol w="334979">
                  <a:extLst>
                    <a:ext uri="{9D8B030D-6E8A-4147-A177-3AD203B41FA5}">
                      <a16:colId xmlns:a16="http://schemas.microsoft.com/office/drawing/2014/main" val="20010"/>
                    </a:ext>
                  </a:extLst>
                </a:gridCol>
                <a:gridCol w="334979">
                  <a:extLst>
                    <a:ext uri="{9D8B030D-6E8A-4147-A177-3AD203B41FA5}">
                      <a16:colId xmlns:a16="http://schemas.microsoft.com/office/drawing/2014/main" val="20011"/>
                    </a:ext>
                  </a:extLst>
                </a:gridCol>
                <a:gridCol w="334979">
                  <a:extLst>
                    <a:ext uri="{9D8B030D-6E8A-4147-A177-3AD203B41FA5}">
                      <a16:colId xmlns:a16="http://schemas.microsoft.com/office/drawing/2014/main" val="20012"/>
                    </a:ext>
                  </a:extLst>
                </a:gridCol>
              </a:tblGrid>
              <a:tr h="182227">
                <a:tc>
                  <a:txBody>
                    <a:bodyPr/>
                    <a:lstStyle/>
                    <a:p>
                      <a:pPr algn="ctr" fontAlgn="b"/>
                      <a:endParaRPr lang="en-US" sz="1000" b="1" i="0" u="none" strike="noStrike" dirty="0">
                        <a:solidFill>
                          <a:srgbClr val="000000"/>
                        </a:solidFill>
                        <a:effectLst/>
                        <a:latin typeface="Arial"/>
                      </a:endParaRPr>
                    </a:p>
                  </a:txBody>
                  <a:tcPr marL="12700" marR="12700" marT="12700" marB="0" anchor="ctr">
                    <a:lnL>
                      <a:noFill/>
                    </a:lnL>
                    <a:lnR>
                      <a:noFill/>
                    </a:lnR>
                    <a:lnT>
                      <a:noFill/>
                    </a:lnT>
                    <a:lnB>
                      <a:noFill/>
                    </a:lnB>
                  </a:tcPr>
                </a:tc>
                <a:tc>
                  <a:txBody>
                    <a:bodyPr/>
                    <a:lstStyle/>
                    <a:p>
                      <a:pPr algn="ctr" fontAlgn="b"/>
                      <a:r>
                        <a:rPr lang="en-US" sz="1000" b="1" i="0" u="none" strike="noStrike">
                          <a:solidFill>
                            <a:srgbClr val="000000"/>
                          </a:solidFill>
                          <a:effectLst/>
                          <a:latin typeface="Arial"/>
                        </a:rPr>
                        <a:t>1</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is-IS" sz="1000" b="1" i="0" u="none" strike="noStrike">
                          <a:solidFill>
                            <a:srgbClr val="000000"/>
                          </a:solidFill>
                          <a:effectLst/>
                          <a:latin typeface="Arial"/>
                        </a:rPr>
                        <a:t>2</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a:rPr>
                        <a:t>3</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a:rPr>
                        <a:t>4</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a:rPr>
                        <a:t>5</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a:rPr>
                        <a:t>6</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a:rPr>
                        <a:t>7</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a:rPr>
                        <a:t>8</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a:rPr>
                        <a:t>9</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a:rPr>
                        <a:t>10</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cs-CZ" sz="1000" b="1" i="0" u="none" strike="noStrike">
                          <a:solidFill>
                            <a:srgbClr val="000000"/>
                          </a:solidFill>
                          <a:effectLst/>
                          <a:latin typeface="Arial"/>
                        </a:rPr>
                        <a:t>11</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is-IS" sz="1000" b="1" i="0" u="none" strike="noStrike">
                          <a:solidFill>
                            <a:srgbClr val="000000"/>
                          </a:solidFill>
                          <a:effectLst/>
                          <a:latin typeface="Arial"/>
                        </a:rPr>
                        <a:t>12</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2227">
                <a:tc>
                  <a:txBody>
                    <a:bodyPr/>
                    <a:lstStyle/>
                    <a:p>
                      <a:pPr algn="ctr" fontAlgn="b"/>
                      <a:r>
                        <a:rPr lang="en-US" sz="1000" b="1" i="0" u="none" strike="noStrike">
                          <a:solidFill>
                            <a:srgbClr val="000000"/>
                          </a:solidFill>
                          <a:effectLst/>
                          <a:latin typeface="Arial"/>
                        </a:rPr>
                        <a:t>A</a:t>
                      </a:r>
                    </a:p>
                  </a:txBody>
                  <a:tcPr marL="12700" marR="12700" marT="127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sk-SK" sz="1000" b="1" i="0" u="none" strike="noStrike" dirty="0">
                          <a:solidFill>
                            <a:srgbClr val="000000"/>
                          </a:solidFill>
                          <a:effectLst/>
                          <a:latin typeface="Arial"/>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4</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cs-CZ" sz="1000" b="1" i="0" u="none" strike="noStrike" dirty="0">
                          <a:solidFill>
                            <a:srgbClr val="000000"/>
                          </a:solidFill>
                          <a:effectLst/>
                          <a:latin typeface="Arial"/>
                        </a:rPr>
                        <a:t>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9</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10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11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12 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1"/>
                  </a:ext>
                </a:extLst>
              </a:tr>
              <a:tr h="182227">
                <a:tc>
                  <a:txBody>
                    <a:bodyPr/>
                    <a:lstStyle/>
                    <a:p>
                      <a:pPr algn="ctr" fontAlgn="b"/>
                      <a:r>
                        <a:rPr lang="en-US" sz="1000" b="1" i="0" u="none" strike="noStrike">
                          <a:solidFill>
                            <a:srgbClr val="000000"/>
                          </a:solidFill>
                          <a:effectLst/>
                          <a:latin typeface="Arial"/>
                        </a:rPr>
                        <a:t>B</a:t>
                      </a:r>
                    </a:p>
                  </a:txBody>
                  <a:tcPr marL="12700" marR="12700" marT="127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2"/>
                  </a:ext>
                </a:extLst>
              </a:tr>
              <a:tr h="182227">
                <a:tc>
                  <a:txBody>
                    <a:bodyPr/>
                    <a:lstStyle/>
                    <a:p>
                      <a:pPr algn="ctr" fontAlgn="b"/>
                      <a:r>
                        <a:rPr lang="en-US" sz="1000" b="1" i="0" u="none" strike="noStrike">
                          <a:solidFill>
                            <a:srgbClr val="000000"/>
                          </a:solidFill>
                          <a:effectLst/>
                          <a:latin typeface="Arial"/>
                        </a:rPr>
                        <a:t>C</a:t>
                      </a:r>
                    </a:p>
                  </a:txBody>
                  <a:tcPr marL="12700" marR="12700" marT="127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sk-SK" sz="1000" b="1" i="0" u="none" strike="noStrike" dirty="0">
                          <a:solidFill>
                            <a:srgbClr val="000000"/>
                          </a:solidFill>
                          <a:effectLst/>
                          <a:latin typeface="Arial"/>
                        </a:rPr>
                        <a:t>13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14</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15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is-IS" sz="1000" b="1" i="0" u="none" strike="noStrike" dirty="0">
                          <a:solidFill>
                            <a:srgbClr val="000000"/>
                          </a:solidFill>
                          <a:effectLst/>
                          <a:latin typeface="Arial"/>
                        </a:rPr>
                        <a:t>16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17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18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31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err="1">
                          <a:solidFill>
                            <a:srgbClr val="000000"/>
                          </a:solidFill>
                          <a:effectLst/>
                          <a:latin typeface="Arial"/>
                        </a:rPr>
                        <a:t>neg</a:t>
                      </a:r>
                      <a:endParaRPr lang="en-US" sz="1000" b="1" i="0" u="none" strike="noStrike" dirty="0">
                        <a:solidFill>
                          <a:srgbClr val="000000"/>
                        </a:solidFill>
                        <a:effectLst/>
                        <a:latin typeface="Arial"/>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endParaRPr lang="en-US" sz="1000" b="1" i="0" u="none" strike="noStrike" dirty="0">
                        <a:solidFill>
                          <a:srgbClr val="000000"/>
                        </a:solidFill>
                        <a:effectLst/>
                        <a:latin typeface="Arial"/>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endParaRPr lang="sk-SK" sz="1000" b="1" i="0" u="none" strike="noStrike" dirty="0">
                        <a:solidFill>
                          <a:srgbClr val="000000"/>
                        </a:solidFill>
                        <a:effectLst/>
                        <a:latin typeface="Arial"/>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3"/>
                  </a:ext>
                </a:extLst>
              </a:tr>
              <a:tr h="182227">
                <a:tc>
                  <a:txBody>
                    <a:bodyPr/>
                    <a:lstStyle/>
                    <a:p>
                      <a:pPr algn="ctr" fontAlgn="b"/>
                      <a:r>
                        <a:rPr lang="en-US" sz="1000" b="1" i="0" u="none" strike="noStrike">
                          <a:solidFill>
                            <a:srgbClr val="000000"/>
                          </a:solidFill>
                          <a:effectLst/>
                          <a:latin typeface="Arial"/>
                        </a:rPr>
                        <a:t>D</a:t>
                      </a:r>
                    </a:p>
                  </a:txBody>
                  <a:tcPr marL="12700" marR="12700" marT="127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4"/>
                  </a:ext>
                </a:extLst>
              </a:tr>
              <a:tr h="182227">
                <a:tc>
                  <a:txBody>
                    <a:bodyPr/>
                    <a:lstStyle/>
                    <a:p>
                      <a:pPr algn="ctr" fontAlgn="b"/>
                      <a:r>
                        <a:rPr lang="en-US" sz="1000" b="1" i="0" u="none" strike="noStrike">
                          <a:solidFill>
                            <a:srgbClr val="000000"/>
                          </a:solidFill>
                          <a:effectLst/>
                          <a:latin typeface="Arial"/>
                        </a:rPr>
                        <a:t>E</a:t>
                      </a:r>
                    </a:p>
                  </a:txBody>
                  <a:tcPr marL="12700" marR="12700" marT="127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sk-SK" sz="1000" b="1" i="0" u="none" strike="noStrike" dirty="0">
                          <a:solidFill>
                            <a:srgbClr val="000000"/>
                          </a:solidFill>
                          <a:effectLst/>
                          <a:latin typeface="Arial"/>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4</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fi-FI" sz="1000" b="1" i="0" u="none" strike="noStrike" dirty="0">
                          <a:solidFill>
                            <a:srgbClr val="000000"/>
                          </a:solidFill>
                          <a:effectLst/>
                          <a:latin typeface="Arial"/>
                        </a:rPr>
                        <a:t>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9 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10 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11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12 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5"/>
                  </a:ext>
                </a:extLst>
              </a:tr>
              <a:tr h="182227">
                <a:tc>
                  <a:txBody>
                    <a:bodyPr/>
                    <a:lstStyle/>
                    <a:p>
                      <a:pPr algn="ctr" fontAlgn="b"/>
                      <a:r>
                        <a:rPr lang="en-US" sz="1000" b="1" i="0" u="none" strike="noStrike">
                          <a:solidFill>
                            <a:srgbClr val="000000"/>
                          </a:solidFill>
                          <a:effectLst/>
                          <a:latin typeface="Arial"/>
                        </a:rPr>
                        <a:t>F</a:t>
                      </a:r>
                    </a:p>
                  </a:txBody>
                  <a:tcPr marL="12700" marR="12700" marT="127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6"/>
                  </a:ext>
                </a:extLst>
              </a:tr>
              <a:tr h="182227">
                <a:tc>
                  <a:txBody>
                    <a:bodyPr/>
                    <a:lstStyle/>
                    <a:p>
                      <a:pPr algn="ctr" fontAlgn="b"/>
                      <a:r>
                        <a:rPr lang="en-US" sz="1000" b="1" i="0" u="none" strike="noStrike">
                          <a:solidFill>
                            <a:srgbClr val="000000"/>
                          </a:solidFill>
                          <a:effectLst/>
                          <a:latin typeface="Arial"/>
                        </a:rPr>
                        <a:t>G</a:t>
                      </a:r>
                    </a:p>
                  </a:txBody>
                  <a:tcPr marL="12700" marR="12700" marT="127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sk-SK" sz="1000" b="1" i="0" u="none" strike="noStrike" dirty="0">
                          <a:solidFill>
                            <a:srgbClr val="000000"/>
                          </a:solidFill>
                          <a:effectLst/>
                          <a:latin typeface="Arial"/>
                        </a:rPr>
                        <a:t>A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 B</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C</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is-IS" sz="1000" b="1" i="0" u="none" strike="noStrike" dirty="0">
                          <a:solidFill>
                            <a:srgbClr val="000000"/>
                          </a:solidFill>
                          <a:effectLst/>
                          <a:latin typeface="Arial"/>
                        </a:rPr>
                        <a:t>D</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Arial"/>
                        </a:rPr>
                        <a:t>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endParaRPr lang="sk-SK" sz="1000" b="1" i="0" u="none" strike="noStrike" dirty="0">
                        <a:solidFill>
                          <a:srgbClr val="000000"/>
                        </a:solidFill>
                        <a:effectLst/>
                        <a:latin typeface="Arial"/>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7"/>
                  </a:ext>
                </a:extLst>
              </a:tr>
              <a:tr h="182227">
                <a:tc>
                  <a:txBody>
                    <a:bodyPr/>
                    <a:lstStyle/>
                    <a:p>
                      <a:pPr algn="ctr" fontAlgn="b"/>
                      <a:r>
                        <a:rPr lang="en-US" sz="1000" b="1" i="0" u="none" strike="noStrike">
                          <a:solidFill>
                            <a:srgbClr val="000000"/>
                          </a:solidFill>
                          <a:effectLst/>
                          <a:latin typeface="Arial"/>
                        </a:rPr>
                        <a:t>H</a:t>
                      </a:r>
                    </a:p>
                  </a:txBody>
                  <a:tcPr marL="12700" marR="12700" marT="127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endParaRPr lang="sk-SK" sz="1000" b="1" i="0" u="none" strike="noStrike" dirty="0">
                        <a:solidFill>
                          <a:srgbClr val="000000"/>
                        </a:solidFill>
                        <a:effectLst/>
                        <a:latin typeface="Arial"/>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k-SK" sz="1000" b="1" i="0" u="none" strike="noStrike" dirty="0">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8"/>
                  </a:ext>
                </a:extLst>
              </a:tr>
            </a:tbl>
          </a:graphicData>
        </a:graphic>
      </p:graphicFrame>
      <p:sp>
        <p:nvSpPr>
          <p:cNvPr id="7" name="TextBox 6"/>
          <p:cNvSpPr txBox="1"/>
          <p:nvPr/>
        </p:nvSpPr>
        <p:spPr>
          <a:xfrm>
            <a:off x="410592" y="4697718"/>
            <a:ext cx="3613614" cy="1446550"/>
          </a:xfrm>
          <a:prstGeom prst="rect">
            <a:avLst/>
          </a:prstGeom>
          <a:noFill/>
        </p:spPr>
        <p:txBody>
          <a:bodyPr wrap="none" rtlCol="0">
            <a:spAutoFit/>
          </a:bodyPr>
          <a:lstStyle/>
          <a:p>
            <a:r>
              <a:rPr lang="en-US" sz="1100" dirty="0">
                <a:latin typeface="Arial"/>
                <a:cs typeface="Arial"/>
              </a:rPr>
              <a:t>PCR plate setup:</a:t>
            </a:r>
          </a:p>
          <a:p>
            <a:r>
              <a:rPr lang="en-US" sz="1100" dirty="0">
                <a:latin typeface="Arial"/>
                <a:cs typeface="Arial"/>
              </a:rPr>
              <a:t>Numbered wells correspond to RNA tube #’s on slide 3</a:t>
            </a:r>
          </a:p>
          <a:p>
            <a:r>
              <a:rPr lang="en-US" sz="1100" dirty="0">
                <a:latin typeface="Arial"/>
                <a:cs typeface="Arial"/>
              </a:rPr>
              <a:t>Lettered wells are as follows:</a:t>
            </a:r>
          </a:p>
          <a:p>
            <a:pPr marL="228600" indent="-228600">
              <a:buAutoNum type="alphaUcPeriod"/>
            </a:pPr>
            <a:r>
              <a:rPr lang="en-US" sz="1100" dirty="0">
                <a:latin typeface="Arial"/>
                <a:cs typeface="Arial"/>
              </a:rPr>
              <a:t>1e9 </a:t>
            </a:r>
            <a:r>
              <a:rPr lang="en-US" sz="1100" dirty="0" err="1">
                <a:latin typeface="Arial"/>
                <a:cs typeface="Arial"/>
              </a:rPr>
              <a:t>ssDNA</a:t>
            </a:r>
            <a:r>
              <a:rPr lang="en-US" sz="1100" dirty="0">
                <a:latin typeface="Arial"/>
                <a:cs typeface="Arial"/>
              </a:rPr>
              <a:t> WB standard</a:t>
            </a:r>
          </a:p>
          <a:p>
            <a:pPr marL="228600" indent="-228600">
              <a:buAutoNum type="alphaUcPeriod"/>
            </a:pPr>
            <a:r>
              <a:rPr lang="en-US" sz="1100" dirty="0">
                <a:latin typeface="Arial"/>
                <a:cs typeface="Arial"/>
              </a:rPr>
              <a:t>1e8 </a:t>
            </a:r>
            <a:r>
              <a:rPr lang="en-US" sz="1100" dirty="0" err="1">
                <a:latin typeface="Arial"/>
                <a:cs typeface="Arial"/>
              </a:rPr>
              <a:t>ssDNA</a:t>
            </a:r>
            <a:r>
              <a:rPr lang="en-US" sz="1100" dirty="0">
                <a:latin typeface="Arial"/>
                <a:cs typeface="Arial"/>
              </a:rPr>
              <a:t> WB standard</a:t>
            </a:r>
          </a:p>
          <a:p>
            <a:pPr marL="228600" indent="-228600">
              <a:buAutoNum type="alphaUcPeriod"/>
            </a:pPr>
            <a:r>
              <a:rPr lang="en-US" sz="1100" dirty="0">
                <a:latin typeface="Arial"/>
                <a:cs typeface="Arial"/>
              </a:rPr>
              <a:t>1e7 </a:t>
            </a:r>
            <a:r>
              <a:rPr lang="en-US" sz="1100" dirty="0" err="1">
                <a:latin typeface="Arial"/>
                <a:cs typeface="Arial"/>
              </a:rPr>
              <a:t>ssDNA</a:t>
            </a:r>
            <a:r>
              <a:rPr lang="en-US" sz="1100" dirty="0">
                <a:latin typeface="Arial"/>
                <a:cs typeface="Arial"/>
              </a:rPr>
              <a:t> WB standard</a:t>
            </a:r>
          </a:p>
          <a:p>
            <a:pPr marL="228600" indent="-228600">
              <a:buAutoNum type="alphaUcPeriod"/>
            </a:pPr>
            <a:r>
              <a:rPr lang="en-US" sz="1100" dirty="0">
                <a:latin typeface="Arial"/>
                <a:cs typeface="Arial"/>
              </a:rPr>
              <a:t>1e6 </a:t>
            </a:r>
            <a:r>
              <a:rPr lang="en-US" sz="1100" dirty="0" err="1">
                <a:latin typeface="Arial"/>
                <a:cs typeface="Arial"/>
              </a:rPr>
              <a:t>ssDNA</a:t>
            </a:r>
            <a:r>
              <a:rPr lang="en-US" sz="1100" dirty="0">
                <a:latin typeface="Arial"/>
                <a:cs typeface="Arial"/>
              </a:rPr>
              <a:t> WB standard</a:t>
            </a:r>
          </a:p>
          <a:p>
            <a:pPr marL="228600" indent="-228600">
              <a:buAutoNum type="alphaUcPeriod"/>
            </a:pPr>
            <a:r>
              <a:rPr lang="en-US" sz="1100" dirty="0">
                <a:latin typeface="Arial"/>
                <a:cs typeface="Arial"/>
              </a:rPr>
              <a:t>1e5 </a:t>
            </a:r>
            <a:r>
              <a:rPr lang="en-US" sz="1100" dirty="0" err="1">
                <a:latin typeface="Arial"/>
                <a:cs typeface="Arial"/>
              </a:rPr>
              <a:t>ssDNA</a:t>
            </a:r>
            <a:r>
              <a:rPr lang="en-US" sz="1100" dirty="0">
                <a:latin typeface="Arial"/>
                <a:cs typeface="Arial"/>
              </a:rPr>
              <a:t> WB standard</a:t>
            </a:r>
          </a:p>
        </p:txBody>
      </p:sp>
    </p:spTree>
    <p:extLst>
      <p:ext uri="{BB962C8B-B14F-4D97-AF65-F5344CB8AC3E}">
        <p14:creationId xmlns:p14="http://schemas.microsoft.com/office/powerpoint/2010/main" val="70907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137"/>
            <a:ext cx="9144000" cy="6355588"/>
          </a:xfrm>
          <a:prstGeom prst="rect">
            <a:avLst/>
          </a:prstGeom>
          <a:noFill/>
        </p:spPr>
        <p:txBody>
          <a:bodyPr wrap="square" rtlCol="0">
            <a:spAutoFit/>
          </a:bodyPr>
          <a:lstStyle/>
          <a:p>
            <a:r>
              <a:rPr lang="en-US" sz="1100" dirty="0">
                <a:latin typeface="Arial"/>
                <a:cs typeface="Arial"/>
              </a:rPr>
              <a:t>Ran a 1% </a:t>
            </a:r>
            <a:r>
              <a:rPr lang="en-US" sz="1100" dirty="0" err="1">
                <a:latin typeface="Arial"/>
                <a:cs typeface="Arial"/>
              </a:rPr>
              <a:t>agarose</a:t>
            </a:r>
            <a:r>
              <a:rPr lang="en-US" sz="1100" dirty="0">
                <a:latin typeface="Arial"/>
                <a:cs typeface="Arial"/>
              </a:rPr>
              <a:t> gel of full-length </a:t>
            </a:r>
            <a:r>
              <a:rPr lang="en-US" sz="1100" dirty="0" err="1">
                <a:latin typeface="Arial"/>
                <a:cs typeface="Arial"/>
              </a:rPr>
              <a:t>amplicon</a:t>
            </a:r>
            <a:r>
              <a:rPr lang="en-US" sz="1100" dirty="0">
                <a:latin typeface="Arial"/>
                <a:cs typeface="Arial"/>
              </a:rPr>
              <a:t> PCR products. Ran 5 </a:t>
            </a:r>
            <a:r>
              <a:rPr lang="en-US" sz="1100" dirty="0" err="1">
                <a:latin typeface="Arial"/>
                <a:cs typeface="Arial"/>
              </a:rPr>
              <a:t>ul</a:t>
            </a:r>
            <a:r>
              <a:rPr lang="en-US" sz="1100" dirty="0">
                <a:latin typeface="Arial"/>
                <a:cs typeface="Arial"/>
              </a:rPr>
              <a:t> of each sample + 5 </a:t>
            </a:r>
            <a:r>
              <a:rPr lang="en-US" sz="1100" dirty="0" err="1">
                <a:latin typeface="Arial"/>
                <a:cs typeface="Arial"/>
              </a:rPr>
              <a:t>ul</a:t>
            </a:r>
            <a:r>
              <a:rPr lang="en-US" sz="1100" dirty="0">
                <a:latin typeface="Arial"/>
                <a:cs typeface="Arial"/>
              </a:rPr>
              <a:t> water + 2 </a:t>
            </a:r>
            <a:r>
              <a:rPr lang="en-US" sz="1100" dirty="0" err="1">
                <a:latin typeface="Arial"/>
                <a:cs typeface="Arial"/>
              </a:rPr>
              <a:t>ul</a:t>
            </a:r>
            <a:r>
              <a:rPr lang="en-US" sz="1100" dirty="0">
                <a:latin typeface="Arial"/>
                <a:cs typeface="Arial"/>
              </a:rPr>
              <a:t> 6X loading dye. </a:t>
            </a:r>
          </a:p>
          <a:p>
            <a:r>
              <a:rPr lang="en-US" sz="1100" dirty="0">
                <a:latin typeface="Arial"/>
                <a:cs typeface="Arial"/>
              </a:rPr>
              <a:t>Made a 42X mix of loading dye + water: 210 </a:t>
            </a:r>
            <a:r>
              <a:rPr lang="en-US" sz="1100" dirty="0" err="1">
                <a:latin typeface="Arial"/>
                <a:cs typeface="Arial"/>
              </a:rPr>
              <a:t>ul</a:t>
            </a:r>
            <a:r>
              <a:rPr lang="en-US" sz="1100" dirty="0">
                <a:latin typeface="Arial"/>
                <a:cs typeface="Arial"/>
              </a:rPr>
              <a:t> water + 84 </a:t>
            </a:r>
            <a:r>
              <a:rPr lang="en-US" sz="1100" dirty="0" err="1">
                <a:latin typeface="Arial"/>
                <a:cs typeface="Arial"/>
              </a:rPr>
              <a:t>ul</a:t>
            </a:r>
            <a:r>
              <a:rPr lang="en-US" sz="1100" dirty="0">
                <a:latin typeface="Arial"/>
                <a:cs typeface="Arial"/>
              </a:rPr>
              <a:t> 6X loading dye.</a:t>
            </a:r>
          </a:p>
          <a:p>
            <a:r>
              <a:rPr lang="en-US" sz="1100" dirty="0">
                <a:latin typeface="Arial"/>
                <a:cs typeface="Arial"/>
              </a:rPr>
              <a:t>Added 7 </a:t>
            </a:r>
            <a:r>
              <a:rPr lang="en-US" sz="1100" dirty="0" err="1">
                <a:latin typeface="Arial"/>
                <a:cs typeface="Arial"/>
              </a:rPr>
              <a:t>ul</a:t>
            </a:r>
            <a:r>
              <a:rPr lang="en-US" sz="1100" dirty="0">
                <a:latin typeface="Arial"/>
                <a:cs typeface="Arial"/>
              </a:rPr>
              <a:t> of the 16X master mix to tubes of 8-strips. Transferred 5 </a:t>
            </a:r>
            <a:r>
              <a:rPr lang="en-US" sz="1100" dirty="0" err="1">
                <a:latin typeface="Arial"/>
                <a:cs typeface="Arial"/>
              </a:rPr>
              <a:t>ul</a:t>
            </a:r>
            <a:r>
              <a:rPr lang="en-US" sz="1100" dirty="0">
                <a:latin typeface="Arial"/>
                <a:cs typeface="Arial"/>
              </a:rPr>
              <a:t> from PCR plate to buffer tubes. Ran gels at 120 V for 50 min.</a:t>
            </a: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endParaRPr lang="en-US" sz="1100" dirty="0">
              <a:latin typeface="Arial"/>
              <a:cs typeface="Arial"/>
            </a:endParaRPr>
          </a:p>
          <a:p>
            <a:r>
              <a:rPr lang="en-US" sz="1100" dirty="0">
                <a:latin typeface="Arial"/>
                <a:cs typeface="Arial"/>
              </a:rPr>
              <a:t>I saw bands for witness band standards 1e8 to 1e9 </a:t>
            </a:r>
            <a:r>
              <a:rPr lang="en-US" sz="1100" dirty="0" err="1">
                <a:latin typeface="Arial"/>
                <a:cs typeface="Arial"/>
              </a:rPr>
              <a:t>ssDNA</a:t>
            </a:r>
            <a:r>
              <a:rPr lang="en-US" sz="1100" dirty="0">
                <a:latin typeface="Arial"/>
                <a:cs typeface="Arial"/>
              </a:rPr>
              <a:t> molecules (and a very faint band for the 1e7 </a:t>
            </a:r>
            <a:r>
              <a:rPr lang="en-US" sz="1100" dirty="0" err="1">
                <a:latin typeface="Arial"/>
                <a:cs typeface="Arial"/>
              </a:rPr>
              <a:t>ssDNA</a:t>
            </a:r>
            <a:r>
              <a:rPr lang="en-US" sz="1100" dirty="0">
                <a:latin typeface="Arial"/>
                <a:cs typeface="Arial"/>
              </a:rPr>
              <a:t> standard). </a:t>
            </a:r>
          </a:p>
          <a:p>
            <a:r>
              <a:rPr lang="en-US" sz="1100" dirty="0">
                <a:latin typeface="Arial"/>
                <a:cs typeface="Arial"/>
              </a:rPr>
              <a:t>HA bands were present and quite visible for all of the antibody-selected and mock-selected samples. Based on the witness band standards, I estimate &gt; 1e8 </a:t>
            </a:r>
            <a:r>
              <a:rPr lang="en-US" sz="1100" dirty="0" err="1">
                <a:latin typeface="Arial"/>
                <a:cs typeface="Arial"/>
              </a:rPr>
              <a:t>ssDNA</a:t>
            </a:r>
            <a:r>
              <a:rPr lang="en-US" sz="1100" dirty="0">
                <a:latin typeface="Arial"/>
                <a:cs typeface="Arial"/>
              </a:rPr>
              <a:t> molecules were present for all samples.</a:t>
            </a:r>
          </a:p>
          <a:p>
            <a:r>
              <a:rPr lang="en-US" sz="1100" dirty="0">
                <a:latin typeface="Arial"/>
                <a:cs typeface="Arial"/>
              </a:rPr>
              <a:t>I will bead cleanup the full-length </a:t>
            </a:r>
            <a:r>
              <a:rPr lang="en-US" sz="1100" dirty="0" err="1">
                <a:latin typeface="Arial"/>
                <a:cs typeface="Arial"/>
              </a:rPr>
              <a:t>amplicon</a:t>
            </a:r>
            <a:r>
              <a:rPr lang="en-US" sz="1100" dirty="0">
                <a:latin typeface="Arial"/>
                <a:cs typeface="Arial"/>
              </a:rPr>
              <a:t> products.</a:t>
            </a:r>
          </a:p>
        </p:txBody>
      </p:sp>
      <p:sp>
        <p:nvSpPr>
          <p:cNvPr id="7" name="TextBox 6"/>
          <p:cNvSpPr txBox="1"/>
          <p:nvPr/>
        </p:nvSpPr>
        <p:spPr>
          <a:xfrm rot="16200000">
            <a:off x="4614993" y="2215874"/>
            <a:ext cx="1031051" cy="276999"/>
          </a:xfrm>
          <a:prstGeom prst="rect">
            <a:avLst/>
          </a:prstGeom>
          <a:noFill/>
        </p:spPr>
        <p:txBody>
          <a:bodyPr wrap="none" rtlCol="0">
            <a:spAutoFit/>
          </a:bodyPr>
          <a:lstStyle/>
          <a:p>
            <a:r>
              <a:rPr lang="en-US" sz="1200" dirty="0">
                <a:latin typeface="Courier"/>
                <a:cs typeface="Courier"/>
              </a:rPr>
              <a:t>1e9 </a:t>
            </a:r>
            <a:r>
              <a:rPr lang="en-US" sz="1200" dirty="0" err="1">
                <a:latin typeface="Courier"/>
                <a:cs typeface="Courier"/>
              </a:rPr>
              <a:t>ssDNA</a:t>
            </a:r>
            <a:endParaRPr lang="en-US" sz="1200" dirty="0">
              <a:latin typeface="Courier"/>
              <a:cs typeface="Courier"/>
            </a:endParaRPr>
          </a:p>
        </p:txBody>
      </p:sp>
      <p:sp>
        <p:nvSpPr>
          <p:cNvPr id="8" name="TextBox 7"/>
          <p:cNvSpPr txBox="1"/>
          <p:nvPr/>
        </p:nvSpPr>
        <p:spPr>
          <a:xfrm rot="16200000">
            <a:off x="6177397" y="2216478"/>
            <a:ext cx="1031051" cy="276999"/>
          </a:xfrm>
          <a:prstGeom prst="rect">
            <a:avLst/>
          </a:prstGeom>
          <a:noFill/>
        </p:spPr>
        <p:txBody>
          <a:bodyPr wrap="none" rtlCol="0">
            <a:spAutoFit/>
          </a:bodyPr>
          <a:lstStyle/>
          <a:p>
            <a:r>
              <a:rPr lang="en-US" sz="1200" dirty="0">
                <a:latin typeface="Courier"/>
                <a:cs typeface="Courier"/>
              </a:rPr>
              <a:t>1e5 </a:t>
            </a:r>
            <a:r>
              <a:rPr lang="en-US" sz="1200" dirty="0" err="1">
                <a:latin typeface="Courier"/>
                <a:cs typeface="Courier"/>
              </a:rPr>
              <a:t>ssDNA</a:t>
            </a:r>
            <a:endParaRPr lang="en-US" sz="1200" dirty="0">
              <a:latin typeface="Courier"/>
              <a:cs typeface="Courier"/>
            </a:endParaRPr>
          </a:p>
        </p:txBody>
      </p:sp>
      <p:sp>
        <p:nvSpPr>
          <p:cNvPr id="9" name="TextBox 8"/>
          <p:cNvSpPr txBox="1"/>
          <p:nvPr/>
        </p:nvSpPr>
        <p:spPr>
          <a:xfrm rot="16200000">
            <a:off x="5798273" y="2215874"/>
            <a:ext cx="1031051" cy="276999"/>
          </a:xfrm>
          <a:prstGeom prst="rect">
            <a:avLst/>
          </a:prstGeom>
          <a:noFill/>
        </p:spPr>
        <p:txBody>
          <a:bodyPr wrap="none" rtlCol="0">
            <a:spAutoFit/>
          </a:bodyPr>
          <a:lstStyle/>
          <a:p>
            <a:r>
              <a:rPr lang="en-US" sz="1200" dirty="0">
                <a:latin typeface="Courier"/>
                <a:cs typeface="Courier"/>
              </a:rPr>
              <a:t>1e6 </a:t>
            </a:r>
            <a:r>
              <a:rPr lang="en-US" sz="1200" dirty="0" err="1">
                <a:latin typeface="Courier"/>
                <a:cs typeface="Courier"/>
              </a:rPr>
              <a:t>ssDNA</a:t>
            </a:r>
            <a:endParaRPr lang="en-US" sz="1200" dirty="0">
              <a:latin typeface="Courier"/>
              <a:cs typeface="Courier"/>
            </a:endParaRPr>
          </a:p>
        </p:txBody>
      </p:sp>
      <p:sp>
        <p:nvSpPr>
          <p:cNvPr id="10" name="TextBox 9"/>
          <p:cNvSpPr txBox="1"/>
          <p:nvPr/>
        </p:nvSpPr>
        <p:spPr>
          <a:xfrm rot="16200000">
            <a:off x="5371758" y="2215874"/>
            <a:ext cx="1031051" cy="276999"/>
          </a:xfrm>
          <a:prstGeom prst="rect">
            <a:avLst/>
          </a:prstGeom>
          <a:noFill/>
        </p:spPr>
        <p:txBody>
          <a:bodyPr wrap="none" rtlCol="0">
            <a:spAutoFit/>
          </a:bodyPr>
          <a:lstStyle/>
          <a:p>
            <a:r>
              <a:rPr lang="en-US" sz="1200" dirty="0">
                <a:latin typeface="Courier"/>
                <a:cs typeface="Courier"/>
              </a:rPr>
              <a:t>1e7 </a:t>
            </a:r>
            <a:r>
              <a:rPr lang="en-US" sz="1200" dirty="0" err="1">
                <a:latin typeface="Courier"/>
                <a:cs typeface="Courier"/>
              </a:rPr>
              <a:t>ssDNA</a:t>
            </a:r>
            <a:endParaRPr lang="en-US" sz="1200" dirty="0">
              <a:latin typeface="Courier"/>
              <a:cs typeface="Courier"/>
            </a:endParaRPr>
          </a:p>
        </p:txBody>
      </p:sp>
      <p:sp>
        <p:nvSpPr>
          <p:cNvPr id="11" name="TextBox 10"/>
          <p:cNvSpPr txBox="1"/>
          <p:nvPr/>
        </p:nvSpPr>
        <p:spPr>
          <a:xfrm rot="16200000">
            <a:off x="4973573" y="2215874"/>
            <a:ext cx="1031051" cy="276999"/>
          </a:xfrm>
          <a:prstGeom prst="rect">
            <a:avLst/>
          </a:prstGeom>
          <a:noFill/>
        </p:spPr>
        <p:txBody>
          <a:bodyPr wrap="none" rtlCol="0">
            <a:spAutoFit/>
          </a:bodyPr>
          <a:lstStyle/>
          <a:p>
            <a:r>
              <a:rPr lang="en-US" sz="1200" dirty="0">
                <a:latin typeface="Courier"/>
                <a:cs typeface="Courier"/>
              </a:rPr>
              <a:t>1e8 </a:t>
            </a:r>
            <a:r>
              <a:rPr lang="en-US" sz="1200" dirty="0" err="1">
                <a:latin typeface="Courier"/>
                <a:cs typeface="Courier"/>
              </a:rPr>
              <a:t>ssDNA</a:t>
            </a:r>
            <a:endParaRPr lang="en-US" sz="1200" dirty="0">
              <a:latin typeface="Courier"/>
              <a:cs typeface="Courier"/>
            </a:endParaRPr>
          </a:p>
        </p:txBody>
      </p:sp>
      <p:sp>
        <p:nvSpPr>
          <p:cNvPr id="26" name="TextBox 25"/>
          <p:cNvSpPr txBox="1"/>
          <p:nvPr/>
        </p:nvSpPr>
        <p:spPr>
          <a:xfrm rot="16200000">
            <a:off x="937800" y="2287038"/>
            <a:ext cx="831102" cy="276999"/>
          </a:xfrm>
          <a:prstGeom prst="rect">
            <a:avLst/>
          </a:prstGeom>
          <a:noFill/>
        </p:spPr>
        <p:txBody>
          <a:bodyPr wrap="none" rtlCol="0">
            <a:spAutoFit/>
          </a:bodyPr>
          <a:lstStyle/>
          <a:p>
            <a:r>
              <a:rPr lang="en-US" sz="1200" dirty="0">
                <a:latin typeface="Courier"/>
                <a:cs typeface="Courier"/>
              </a:rPr>
              <a:t>1: 5A01</a:t>
            </a:r>
          </a:p>
        </p:txBody>
      </p:sp>
      <p:sp>
        <p:nvSpPr>
          <p:cNvPr id="27" name="TextBox 26"/>
          <p:cNvSpPr txBox="1"/>
          <p:nvPr/>
        </p:nvSpPr>
        <p:spPr>
          <a:xfrm rot="16200000">
            <a:off x="1318159" y="2265552"/>
            <a:ext cx="831102" cy="276999"/>
          </a:xfrm>
          <a:prstGeom prst="rect">
            <a:avLst/>
          </a:prstGeom>
          <a:noFill/>
        </p:spPr>
        <p:txBody>
          <a:bodyPr wrap="none" rtlCol="0">
            <a:spAutoFit/>
          </a:bodyPr>
          <a:lstStyle/>
          <a:p>
            <a:r>
              <a:rPr lang="en-US" sz="1200" dirty="0">
                <a:latin typeface="Courier"/>
                <a:cs typeface="Courier"/>
              </a:rPr>
              <a:t>2: 3C06</a:t>
            </a:r>
          </a:p>
        </p:txBody>
      </p:sp>
      <p:sp>
        <p:nvSpPr>
          <p:cNvPr id="28" name="TextBox 27"/>
          <p:cNvSpPr txBox="1"/>
          <p:nvPr/>
        </p:nvSpPr>
        <p:spPr>
          <a:xfrm rot="16200000">
            <a:off x="1733710" y="2265551"/>
            <a:ext cx="831102" cy="276999"/>
          </a:xfrm>
          <a:prstGeom prst="rect">
            <a:avLst/>
          </a:prstGeom>
          <a:noFill/>
        </p:spPr>
        <p:txBody>
          <a:bodyPr wrap="none" rtlCol="0">
            <a:spAutoFit/>
          </a:bodyPr>
          <a:lstStyle/>
          <a:p>
            <a:r>
              <a:rPr lang="en-US" sz="1200" dirty="0">
                <a:latin typeface="Courier"/>
                <a:cs typeface="Courier"/>
              </a:rPr>
              <a:t>3: 3C04</a:t>
            </a:r>
          </a:p>
        </p:txBody>
      </p:sp>
      <p:sp>
        <p:nvSpPr>
          <p:cNvPr id="29" name="TextBox 28"/>
          <p:cNvSpPr txBox="1"/>
          <p:nvPr/>
        </p:nvSpPr>
        <p:spPr>
          <a:xfrm rot="16200000">
            <a:off x="2123061" y="2265550"/>
            <a:ext cx="831102" cy="276999"/>
          </a:xfrm>
          <a:prstGeom prst="rect">
            <a:avLst/>
          </a:prstGeom>
          <a:noFill/>
        </p:spPr>
        <p:txBody>
          <a:bodyPr wrap="none" rtlCol="0">
            <a:spAutoFit/>
          </a:bodyPr>
          <a:lstStyle/>
          <a:p>
            <a:r>
              <a:rPr lang="en-US" sz="1200" dirty="0">
                <a:latin typeface="Courier"/>
                <a:cs typeface="Courier"/>
              </a:rPr>
              <a:t>4: 4F03</a:t>
            </a:r>
          </a:p>
        </p:txBody>
      </p:sp>
      <p:sp>
        <p:nvSpPr>
          <p:cNvPr id="30" name="TextBox 29"/>
          <p:cNvSpPr txBox="1"/>
          <p:nvPr/>
        </p:nvSpPr>
        <p:spPr>
          <a:xfrm rot="16200000">
            <a:off x="2505041" y="2265552"/>
            <a:ext cx="831102" cy="276999"/>
          </a:xfrm>
          <a:prstGeom prst="rect">
            <a:avLst/>
          </a:prstGeom>
          <a:noFill/>
        </p:spPr>
        <p:txBody>
          <a:bodyPr wrap="none" rtlCol="0">
            <a:spAutoFit/>
          </a:bodyPr>
          <a:lstStyle/>
          <a:p>
            <a:r>
              <a:rPr lang="en-US" sz="1200" dirty="0">
                <a:latin typeface="Courier"/>
                <a:cs typeface="Courier"/>
              </a:rPr>
              <a:t>5: 6C05</a:t>
            </a:r>
          </a:p>
        </p:txBody>
      </p:sp>
      <p:sp>
        <p:nvSpPr>
          <p:cNvPr id="31" name="TextBox 30"/>
          <p:cNvSpPr txBox="1"/>
          <p:nvPr/>
        </p:nvSpPr>
        <p:spPr>
          <a:xfrm rot="16200000">
            <a:off x="2887888" y="2287037"/>
            <a:ext cx="831102" cy="276999"/>
          </a:xfrm>
          <a:prstGeom prst="rect">
            <a:avLst/>
          </a:prstGeom>
          <a:noFill/>
        </p:spPr>
        <p:txBody>
          <a:bodyPr wrap="none" rtlCol="0">
            <a:spAutoFit/>
          </a:bodyPr>
          <a:lstStyle/>
          <a:p>
            <a:r>
              <a:rPr lang="en-US" sz="1200" dirty="0">
                <a:latin typeface="Courier"/>
                <a:cs typeface="Courier"/>
              </a:rPr>
              <a:t>6: 4C01</a:t>
            </a:r>
          </a:p>
        </p:txBody>
      </p:sp>
      <p:sp>
        <p:nvSpPr>
          <p:cNvPr id="32" name="TextBox 31"/>
          <p:cNvSpPr txBox="1"/>
          <p:nvPr/>
        </p:nvSpPr>
        <p:spPr>
          <a:xfrm rot="16200000">
            <a:off x="3171197" y="2180800"/>
            <a:ext cx="1031051" cy="276999"/>
          </a:xfrm>
          <a:prstGeom prst="rect">
            <a:avLst/>
          </a:prstGeom>
          <a:noFill/>
        </p:spPr>
        <p:txBody>
          <a:bodyPr wrap="none" rtlCol="0">
            <a:spAutoFit/>
          </a:bodyPr>
          <a:lstStyle/>
          <a:p>
            <a:r>
              <a:rPr lang="en-US" sz="1200" dirty="0">
                <a:latin typeface="Courier"/>
                <a:cs typeface="Courier"/>
              </a:rPr>
              <a:t>7: Mock A</a:t>
            </a:r>
          </a:p>
        </p:txBody>
      </p:sp>
      <p:sp>
        <p:nvSpPr>
          <p:cNvPr id="33" name="TextBox 32"/>
          <p:cNvSpPr txBox="1"/>
          <p:nvPr/>
        </p:nvSpPr>
        <p:spPr>
          <a:xfrm rot="16200000">
            <a:off x="3541533" y="2165576"/>
            <a:ext cx="1031051" cy="276999"/>
          </a:xfrm>
          <a:prstGeom prst="rect">
            <a:avLst/>
          </a:prstGeom>
          <a:noFill/>
        </p:spPr>
        <p:txBody>
          <a:bodyPr wrap="none" rtlCol="0">
            <a:spAutoFit/>
          </a:bodyPr>
          <a:lstStyle/>
          <a:p>
            <a:r>
              <a:rPr lang="en-US" sz="1200" dirty="0">
                <a:latin typeface="Courier"/>
                <a:cs typeface="Courier"/>
              </a:rPr>
              <a:t>8: Mock B</a:t>
            </a:r>
          </a:p>
        </p:txBody>
      </p:sp>
      <p:sp>
        <p:nvSpPr>
          <p:cNvPr id="34" name="TextBox 33"/>
          <p:cNvSpPr txBox="1"/>
          <p:nvPr/>
        </p:nvSpPr>
        <p:spPr>
          <a:xfrm rot="16200000">
            <a:off x="3921182" y="2173205"/>
            <a:ext cx="1015798" cy="276999"/>
          </a:xfrm>
          <a:prstGeom prst="rect">
            <a:avLst/>
          </a:prstGeom>
          <a:noFill/>
        </p:spPr>
        <p:txBody>
          <a:bodyPr wrap="none" rtlCol="0">
            <a:spAutoFit/>
          </a:bodyPr>
          <a:lstStyle/>
          <a:p>
            <a:r>
              <a:rPr lang="en-US" sz="1200" dirty="0">
                <a:latin typeface="Courier"/>
                <a:cs typeface="Courier"/>
              </a:rPr>
              <a:t>9: Mock C</a:t>
            </a:r>
          </a:p>
        </p:txBody>
      </p:sp>
      <p:sp>
        <p:nvSpPr>
          <p:cNvPr id="36" name="TextBox 35"/>
          <p:cNvSpPr txBox="1"/>
          <p:nvPr/>
        </p:nvSpPr>
        <p:spPr>
          <a:xfrm rot="16200000">
            <a:off x="4329932" y="2263259"/>
            <a:ext cx="923450" cy="276999"/>
          </a:xfrm>
          <a:prstGeom prst="rect">
            <a:avLst/>
          </a:prstGeom>
          <a:noFill/>
        </p:spPr>
        <p:txBody>
          <a:bodyPr wrap="none" rtlCol="0">
            <a:spAutoFit/>
          </a:bodyPr>
          <a:lstStyle/>
          <a:p>
            <a:r>
              <a:rPr lang="en-US" sz="1200" dirty="0" err="1">
                <a:latin typeface="Courier"/>
                <a:cs typeface="Courier"/>
              </a:rPr>
              <a:t>Neg</a:t>
            </a:r>
            <a:r>
              <a:rPr lang="en-US" sz="1200" dirty="0">
                <a:latin typeface="Courier"/>
                <a:cs typeface="Courier"/>
              </a:rPr>
              <a:t> ctrl</a:t>
            </a:r>
          </a:p>
        </p:txBody>
      </p:sp>
      <p:pic>
        <p:nvPicPr>
          <p:cNvPr id="2" name="Picture 1" descr="20181025_Lib4SerumMAP_FLamplic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752" y="842264"/>
            <a:ext cx="5687568" cy="4248912"/>
          </a:xfrm>
          <a:prstGeom prst="rect">
            <a:avLst/>
          </a:prstGeom>
        </p:spPr>
      </p:pic>
    </p:spTree>
    <p:extLst>
      <p:ext uri="{BB962C8B-B14F-4D97-AF65-F5344CB8AC3E}">
        <p14:creationId xmlns:p14="http://schemas.microsoft.com/office/powerpoint/2010/main" val="1033641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6718" cy="4770536"/>
          </a:xfrm>
          <a:prstGeom prst="rect">
            <a:avLst/>
          </a:prstGeom>
          <a:noFill/>
        </p:spPr>
        <p:txBody>
          <a:bodyPr wrap="square" rtlCol="0">
            <a:spAutoFit/>
          </a:bodyPr>
          <a:lstStyle/>
          <a:p>
            <a:r>
              <a:rPr lang="en-US" sz="1150" b="1" dirty="0" err="1">
                <a:solidFill>
                  <a:srgbClr val="3366FF"/>
                </a:solidFill>
                <a:latin typeface="Arial"/>
                <a:cs typeface="Arial"/>
              </a:rPr>
              <a:t>Ampure</a:t>
            </a:r>
            <a:r>
              <a:rPr lang="en-US" sz="1150" b="1" dirty="0">
                <a:solidFill>
                  <a:srgbClr val="3366FF"/>
                </a:solidFill>
                <a:latin typeface="Arial"/>
                <a:cs typeface="Arial"/>
              </a:rPr>
              <a:t> bead purification of full-length </a:t>
            </a:r>
            <a:r>
              <a:rPr lang="en-US" sz="1150" b="1" dirty="0" err="1">
                <a:solidFill>
                  <a:srgbClr val="3366FF"/>
                </a:solidFill>
                <a:latin typeface="Arial"/>
                <a:cs typeface="Arial"/>
              </a:rPr>
              <a:t>amplicons</a:t>
            </a:r>
            <a:r>
              <a:rPr lang="en-US" sz="1150" b="1" dirty="0">
                <a:solidFill>
                  <a:srgbClr val="3366FF"/>
                </a:solidFill>
                <a:latin typeface="Arial"/>
                <a:cs typeface="Arial"/>
              </a:rPr>
              <a:t>. </a:t>
            </a:r>
            <a:r>
              <a:rPr lang="en-US" sz="1150" dirty="0">
                <a:solidFill>
                  <a:srgbClr val="000000"/>
                </a:solidFill>
                <a:latin typeface="Arial"/>
                <a:cs typeface="Arial"/>
              </a:rPr>
              <a:t>Purified remaining full-length </a:t>
            </a:r>
            <a:r>
              <a:rPr lang="en-US" sz="1150" dirty="0" err="1">
                <a:solidFill>
                  <a:srgbClr val="000000"/>
                </a:solidFill>
                <a:latin typeface="Arial"/>
                <a:cs typeface="Arial"/>
              </a:rPr>
              <a:t>amplicon</a:t>
            </a:r>
            <a:r>
              <a:rPr lang="en-US" sz="1150" dirty="0">
                <a:solidFill>
                  <a:srgbClr val="000000"/>
                </a:solidFill>
                <a:latin typeface="Arial"/>
                <a:cs typeface="Arial"/>
              </a:rPr>
              <a:t> PCR products using 0.9x beads. I will </a:t>
            </a:r>
            <a:r>
              <a:rPr lang="en-US" sz="1150" dirty="0" err="1">
                <a:solidFill>
                  <a:srgbClr val="000000"/>
                </a:solidFill>
                <a:latin typeface="Arial"/>
                <a:cs typeface="Arial"/>
              </a:rPr>
              <a:t>Ampure</a:t>
            </a:r>
            <a:r>
              <a:rPr lang="en-US" sz="1150" dirty="0">
                <a:solidFill>
                  <a:srgbClr val="000000"/>
                </a:solidFill>
                <a:latin typeface="Arial"/>
                <a:cs typeface="Arial"/>
              </a:rPr>
              <a:t> bead purify the 9 neutralized samples as well as the no RNA negative control and witness bands</a:t>
            </a:r>
            <a:endParaRPr lang="en-US" sz="1150" dirty="0">
              <a:latin typeface="Arial"/>
              <a:cs typeface="Arial"/>
            </a:endParaRPr>
          </a:p>
          <a:p>
            <a:endParaRPr lang="en-US" sz="1150" dirty="0">
              <a:latin typeface="Arial"/>
              <a:cs typeface="Arial"/>
            </a:endParaRPr>
          </a:p>
          <a:p>
            <a:r>
              <a:rPr lang="en-US" sz="1150" dirty="0">
                <a:latin typeface="Arial"/>
                <a:cs typeface="Arial"/>
              </a:rPr>
              <a:t>There are 45 </a:t>
            </a:r>
            <a:r>
              <a:rPr lang="en-US" sz="1150" dirty="0" err="1">
                <a:latin typeface="Arial"/>
                <a:cs typeface="Arial"/>
              </a:rPr>
              <a:t>ul</a:t>
            </a:r>
            <a:r>
              <a:rPr lang="en-US" sz="1150" dirty="0">
                <a:latin typeface="Arial"/>
                <a:cs typeface="Arial"/>
              </a:rPr>
              <a:t> of PCR product remaining, so I added </a:t>
            </a:r>
            <a:r>
              <a:rPr lang="en-US" sz="1150" b="1" dirty="0">
                <a:latin typeface="Arial"/>
                <a:cs typeface="Arial"/>
              </a:rPr>
              <a:t>40.5 </a:t>
            </a:r>
            <a:r>
              <a:rPr lang="en-US" sz="1150" b="1" dirty="0" err="1">
                <a:latin typeface="Arial"/>
                <a:cs typeface="Arial"/>
              </a:rPr>
              <a:t>ul</a:t>
            </a:r>
            <a:r>
              <a:rPr lang="en-US" sz="1150" b="1" dirty="0">
                <a:latin typeface="Arial"/>
                <a:cs typeface="Arial"/>
              </a:rPr>
              <a:t> beads</a:t>
            </a:r>
            <a:r>
              <a:rPr lang="en-US" sz="1150" dirty="0">
                <a:latin typeface="Arial"/>
                <a:cs typeface="Arial"/>
              </a:rPr>
              <a:t>. </a:t>
            </a:r>
          </a:p>
          <a:p>
            <a:pPr marL="228600" indent="-228600">
              <a:buFont typeface="+mj-lt"/>
              <a:buAutoNum type="arabicPeriod"/>
            </a:pPr>
            <a:r>
              <a:rPr lang="en-US" sz="1150" dirty="0">
                <a:latin typeface="Arial"/>
                <a:cs typeface="Arial"/>
              </a:rPr>
              <a:t>Added 40.5 </a:t>
            </a:r>
            <a:r>
              <a:rPr lang="en-US" sz="1150" dirty="0" err="1">
                <a:latin typeface="Arial"/>
                <a:cs typeface="Arial"/>
              </a:rPr>
              <a:t>ul</a:t>
            </a:r>
            <a:r>
              <a:rPr lang="en-US" sz="1150" dirty="0">
                <a:latin typeface="Arial"/>
                <a:cs typeface="Arial"/>
              </a:rPr>
              <a:t> beads to each highlighted well and mixed by pipetting 20X’s</a:t>
            </a:r>
          </a:p>
          <a:p>
            <a:pPr marL="228600" indent="-228600">
              <a:buFont typeface="+mj-lt"/>
              <a:buAutoNum type="arabicPeriod"/>
            </a:pPr>
            <a:r>
              <a:rPr lang="en-US" sz="1150" dirty="0">
                <a:latin typeface="Arial"/>
                <a:cs typeface="Arial"/>
              </a:rPr>
              <a:t>Incubated at RT for 10 min to bind</a:t>
            </a:r>
          </a:p>
          <a:p>
            <a:pPr marL="228600" indent="-228600">
              <a:buFont typeface="+mj-lt"/>
              <a:buAutoNum type="arabicPeriod"/>
            </a:pPr>
            <a:r>
              <a:rPr lang="en-US" sz="1150" dirty="0">
                <a:latin typeface="Arial"/>
                <a:cs typeface="Arial"/>
              </a:rPr>
              <a:t>Placed on magnet for 5 min</a:t>
            </a:r>
          </a:p>
          <a:p>
            <a:pPr marL="228600" indent="-228600">
              <a:buFont typeface="+mj-lt"/>
              <a:buAutoNum type="arabicPeriod"/>
            </a:pPr>
            <a:r>
              <a:rPr lang="en-US" sz="1150" dirty="0">
                <a:latin typeface="Arial"/>
                <a:cs typeface="Arial"/>
              </a:rPr>
              <a:t>Aspirated</a:t>
            </a:r>
          </a:p>
          <a:p>
            <a:pPr marL="228600" indent="-228600">
              <a:buFont typeface="+mj-lt"/>
              <a:buAutoNum type="arabicPeriod"/>
            </a:pPr>
            <a:r>
              <a:rPr lang="en-US" sz="1150" dirty="0">
                <a:latin typeface="Arial"/>
                <a:cs typeface="Arial"/>
              </a:rPr>
              <a:t>Washed twice with 190 </a:t>
            </a:r>
            <a:r>
              <a:rPr lang="en-US" sz="1150" dirty="0" err="1">
                <a:latin typeface="Arial"/>
                <a:cs typeface="Arial"/>
              </a:rPr>
              <a:t>ul</a:t>
            </a:r>
            <a:r>
              <a:rPr lang="en-US" sz="1150" dirty="0">
                <a:latin typeface="Arial"/>
                <a:cs typeface="Arial"/>
              </a:rPr>
              <a:t> freshly made 80% ethanol</a:t>
            </a:r>
          </a:p>
          <a:p>
            <a:pPr marL="228600" indent="-228600">
              <a:buFont typeface="+mj-lt"/>
              <a:buAutoNum type="arabicPeriod"/>
            </a:pPr>
            <a:r>
              <a:rPr lang="en-US" sz="1150" dirty="0">
                <a:latin typeface="Arial"/>
                <a:cs typeface="Arial"/>
              </a:rPr>
              <a:t>Air dried 10 min</a:t>
            </a:r>
          </a:p>
          <a:p>
            <a:pPr marL="228600" indent="-228600">
              <a:buFont typeface="+mj-lt"/>
              <a:buAutoNum type="arabicPeriod"/>
            </a:pPr>
            <a:r>
              <a:rPr lang="en-US" sz="1150" dirty="0">
                <a:latin typeface="Arial"/>
                <a:cs typeface="Arial"/>
              </a:rPr>
              <a:t>Removed from rack, and dispersed beads in 60 </a:t>
            </a:r>
            <a:r>
              <a:rPr lang="en-US" sz="1150" dirty="0" err="1">
                <a:latin typeface="Arial"/>
                <a:cs typeface="Arial"/>
              </a:rPr>
              <a:t>ul</a:t>
            </a:r>
            <a:r>
              <a:rPr lang="en-US" sz="1150" dirty="0">
                <a:latin typeface="Arial"/>
                <a:cs typeface="Arial"/>
              </a:rPr>
              <a:t> EB</a:t>
            </a:r>
          </a:p>
          <a:p>
            <a:pPr marL="228600" indent="-228600">
              <a:buFont typeface="+mj-lt"/>
              <a:buAutoNum type="arabicPeriod"/>
            </a:pPr>
            <a:r>
              <a:rPr lang="en-US" sz="1150" dirty="0">
                <a:latin typeface="Arial"/>
                <a:cs typeface="Arial"/>
              </a:rPr>
              <a:t>Incubated for 5 min to </a:t>
            </a:r>
            <a:r>
              <a:rPr lang="en-US" sz="1150" dirty="0" err="1">
                <a:latin typeface="Arial"/>
                <a:cs typeface="Arial"/>
              </a:rPr>
              <a:t>resuspend</a:t>
            </a:r>
            <a:r>
              <a:rPr lang="en-US" sz="1150" dirty="0">
                <a:latin typeface="Arial"/>
                <a:cs typeface="Arial"/>
              </a:rPr>
              <a:t> DNA</a:t>
            </a:r>
          </a:p>
          <a:p>
            <a:pPr marL="228600" indent="-228600">
              <a:buFont typeface="+mj-lt"/>
              <a:buAutoNum type="arabicPeriod"/>
            </a:pPr>
            <a:r>
              <a:rPr lang="en-US" sz="1150" dirty="0">
                <a:latin typeface="Arial"/>
                <a:cs typeface="Arial"/>
              </a:rPr>
              <a:t>Incubated on magnet for 5 min</a:t>
            </a:r>
          </a:p>
          <a:p>
            <a:pPr marL="228600" indent="-228600">
              <a:buFont typeface="+mj-lt"/>
              <a:buAutoNum type="arabicPeriod"/>
            </a:pPr>
            <a:r>
              <a:rPr lang="en-US" sz="1150" dirty="0">
                <a:latin typeface="Arial"/>
                <a:cs typeface="Arial"/>
              </a:rPr>
              <a:t>Transferred supernatant to a new 96-well plate in the same setup as on slide 10</a:t>
            </a:r>
          </a:p>
          <a:p>
            <a:endParaRPr lang="en-US" sz="1150" dirty="0">
              <a:latin typeface="Arial"/>
              <a:cs typeface="Arial"/>
            </a:endParaRPr>
          </a:p>
          <a:p>
            <a:r>
              <a:rPr lang="en-US" sz="1200" b="1" dirty="0" err="1">
                <a:solidFill>
                  <a:srgbClr val="3366FF"/>
                </a:solidFill>
                <a:latin typeface="Arial"/>
                <a:cs typeface="Arial"/>
              </a:rPr>
              <a:t>Picogreen</a:t>
            </a:r>
            <a:r>
              <a:rPr lang="en-US" sz="1200" b="1" dirty="0">
                <a:solidFill>
                  <a:srgbClr val="3366FF"/>
                </a:solidFill>
                <a:latin typeface="Arial"/>
                <a:cs typeface="Arial"/>
              </a:rPr>
              <a:t> of purified full-length </a:t>
            </a:r>
            <a:r>
              <a:rPr lang="en-US" sz="1200" b="1" dirty="0" err="1">
                <a:solidFill>
                  <a:srgbClr val="3366FF"/>
                </a:solidFill>
                <a:latin typeface="Arial"/>
                <a:cs typeface="Arial"/>
              </a:rPr>
              <a:t>amplicons</a:t>
            </a:r>
            <a:r>
              <a:rPr lang="en-US" sz="1200" dirty="0">
                <a:latin typeface="Arial"/>
                <a:cs typeface="Arial"/>
              </a:rPr>
              <a:t>.</a:t>
            </a:r>
          </a:p>
          <a:p>
            <a:pPr marL="228600" indent="-228600">
              <a:buFont typeface="+mj-lt"/>
              <a:buAutoNum type="arabicPeriod"/>
            </a:pPr>
            <a:r>
              <a:rPr lang="en-US" sz="1200" dirty="0">
                <a:latin typeface="Arial"/>
                <a:cs typeface="Arial"/>
              </a:rPr>
              <a:t>Made two standards at 2 </a:t>
            </a:r>
            <a:r>
              <a:rPr lang="en-US" sz="1200" dirty="0" err="1">
                <a:latin typeface="Arial"/>
                <a:cs typeface="Arial"/>
              </a:rPr>
              <a:t>ng</a:t>
            </a:r>
            <a:r>
              <a:rPr lang="en-US" sz="1200" dirty="0">
                <a:latin typeface="Arial"/>
                <a:cs typeface="Arial"/>
              </a:rPr>
              <a:t>/</a:t>
            </a:r>
            <a:r>
              <a:rPr lang="en-US" sz="1200" dirty="0" err="1">
                <a:latin typeface="Arial"/>
                <a:cs typeface="Arial"/>
              </a:rPr>
              <a:t>ul</a:t>
            </a:r>
            <a:r>
              <a:rPr lang="en-US" sz="1200" dirty="0">
                <a:latin typeface="Arial"/>
                <a:cs typeface="Arial"/>
              </a:rPr>
              <a:t> by adding 4 </a:t>
            </a:r>
            <a:r>
              <a:rPr lang="en-US" sz="1200" dirty="0" err="1">
                <a:latin typeface="Arial"/>
                <a:cs typeface="Arial"/>
              </a:rPr>
              <a:t>ul</a:t>
            </a:r>
            <a:r>
              <a:rPr lang="en-US" sz="1200" dirty="0">
                <a:latin typeface="Arial"/>
                <a:cs typeface="Arial"/>
              </a:rPr>
              <a:t> of the standard to 196 </a:t>
            </a:r>
            <a:r>
              <a:rPr lang="en-US" sz="1200" dirty="0" err="1">
                <a:latin typeface="Arial"/>
                <a:cs typeface="Arial"/>
              </a:rPr>
              <a:t>ul</a:t>
            </a:r>
            <a:r>
              <a:rPr lang="en-US" sz="1200" dirty="0">
                <a:latin typeface="Arial"/>
                <a:cs typeface="Arial"/>
              </a:rPr>
              <a:t> 1X TE </a:t>
            </a:r>
          </a:p>
          <a:p>
            <a:pPr marL="228600" indent="-228600">
              <a:buFont typeface="+mj-lt"/>
              <a:buAutoNum type="arabicPeriod"/>
            </a:pPr>
            <a:r>
              <a:rPr lang="en-US" sz="1200" dirty="0">
                <a:latin typeface="Arial"/>
                <a:cs typeface="Arial"/>
              </a:rPr>
              <a:t>Added 99 </a:t>
            </a:r>
            <a:r>
              <a:rPr lang="en-US" sz="1200" dirty="0" err="1">
                <a:latin typeface="Arial"/>
                <a:cs typeface="Arial"/>
              </a:rPr>
              <a:t>ul</a:t>
            </a:r>
            <a:r>
              <a:rPr lang="en-US" sz="1200" dirty="0">
                <a:latin typeface="Arial"/>
                <a:cs typeface="Arial"/>
              </a:rPr>
              <a:t> 1X TE to sample wells. I measured all samples in duplicate and the WB’s and the </a:t>
            </a:r>
            <a:r>
              <a:rPr lang="en-US" sz="1200" dirty="0" err="1">
                <a:latin typeface="Arial"/>
                <a:cs typeface="Arial"/>
              </a:rPr>
              <a:t>neg</a:t>
            </a:r>
            <a:r>
              <a:rPr lang="en-US" sz="1200" dirty="0">
                <a:latin typeface="Arial"/>
                <a:cs typeface="Arial"/>
              </a:rPr>
              <a:t> ctrl once</a:t>
            </a:r>
          </a:p>
          <a:p>
            <a:pPr marL="228600" indent="-228600">
              <a:buFont typeface="+mj-lt"/>
              <a:buAutoNum type="arabicPeriod"/>
            </a:pPr>
            <a:r>
              <a:rPr lang="en-US" sz="1200" dirty="0">
                <a:latin typeface="Arial"/>
                <a:cs typeface="Arial"/>
              </a:rPr>
              <a:t>Added 100 </a:t>
            </a:r>
            <a:r>
              <a:rPr lang="en-US" sz="1200" dirty="0" err="1">
                <a:latin typeface="Arial"/>
                <a:cs typeface="Arial"/>
              </a:rPr>
              <a:t>ul</a:t>
            </a:r>
            <a:r>
              <a:rPr lang="en-US" sz="1200" dirty="0">
                <a:latin typeface="Arial"/>
                <a:cs typeface="Arial"/>
              </a:rPr>
              <a:t> 1X TE to TE only wells</a:t>
            </a:r>
          </a:p>
          <a:p>
            <a:pPr marL="228600" indent="-228600">
              <a:buFont typeface="+mj-lt"/>
              <a:buAutoNum type="arabicPeriod"/>
            </a:pPr>
            <a:r>
              <a:rPr lang="en-US" sz="1200" dirty="0">
                <a:latin typeface="Arial"/>
                <a:cs typeface="Arial"/>
              </a:rPr>
              <a:t>Added 1 </a:t>
            </a:r>
            <a:r>
              <a:rPr lang="en-US" sz="1200" dirty="0" err="1">
                <a:latin typeface="Arial"/>
                <a:cs typeface="Arial"/>
              </a:rPr>
              <a:t>ul</a:t>
            </a:r>
            <a:r>
              <a:rPr lang="en-US" sz="1200" dirty="0">
                <a:latin typeface="Arial"/>
                <a:cs typeface="Arial"/>
              </a:rPr>
              <a:t> of the </a:t>
            </a:r>
            <a:r>
              <a:rPr lang="en-US" sz="1200" dirty="0" err="1">
                <a:latin typeface="Arial"/>
                <a:cs typeface="Arial"/>
              </a:rPr>
              <a:t>Ampure</a:t>
            </a:r>
            <a:r>
              <a:rPr lang="en-US" sz="1200" dirty="0">
                <a:latin typeface="Arial"/>
                <a:cs typeface="Arial"/>
              </a:rPr>
              <a:t>-purified products to the 99 </a:t>
            </a:r>
            <a:r>
              <a:rPr lang="en-US" sz="1200" dirty="0" err="1">
                <a:latin typeface="Arial"/>
                <a:cs typeface="Arial"/>
              </a:rPr>
              <a:t>ul</a:t>
            </a:r>
            <a:r>
              <a:rPr lang="en-US" sz="1200" dirty="0">
                <a:latin typeface="Arial"/>
                <a:cs typeface="Arial"/>
              </a:rPr>
              <a:t> TE wells to measure 1:100 dilutions of each sample </a:t>
            </a:r>
          </a:p>
          <a:p>
            <a:pPr marL="228600" indent="-228600">
              <a:buFont typeface="+mj-lt"/>
              <a:buAutoNum type="arabicPeriod"/>
            </a:pPr>
            <a:r>
              <a:rPr lang="en-US" sz="1200" dirty="0">
                <a:latin typeface="Arial"/>
                <a:cs typeface="Arial"/>
              </a:rPr>
              <a:t>Made standard rows by adding 100 </a:t>
            </a:r>
            <a:r>
              <a:rPr lang="en-US" sz="1200" dirty="0" err="1">
                <a:latin typeface="Arial"/>
                <a:cs typeface="Arial"/>
              </a:rPr>
              <a:t>ul</a:t>
            </a:r>
            <a:r>
              <a:rPr lang="en-US" sz="1200" dirty="0">
                <a:latin typeface="Arial"/>
                <a:cs typeface="Arial"/>
              </a:rPr>
              <a:t> TE to rows G and H, and added 100 </a:t>
            </a:r>
            <a:r>
              <a:rPr lang="en-US" sz="1200" dirty="0" err="1">
                <a:latin typeface="Arial"/>
                <a:cs typeface="Arial"/>
              </a:rPr>
              <a:t>ul</a:t>
            </a:r>
            <a:r>
              <a:rPr lang="en-US" sz="1200" dirty="0">
                <a:latin typeface="Arial"/>
                <a:cs typeface="Arial"/>
              </a:rPr>
              <a:t> of the independent standards to G1 and H1. Made serial dilutions of the standard by transferring 100 </a:t>
            </a:r>
            <a:r>
              <a:rPr lang="en-US" sz="1200" dirty="0" err="1">
                <a:latin typeface="Arial"/>
                <a:cs typeface="Arial"/>
              </a:rPr>
              <a:t>ul</a:t>
            </a:r>
            <a:r>
              <a:rPr lang="en-US" sz="1200" dirty="0">
                <a:latin typeface="Arial"/>
                <a:cs typeface="Arial"/>
              </a:rPr>
              <a:t> across columns, then removing 100 </a:t>
            </a:r>
            <a:r>
              <a:rPr lang="en-US" sz="1200" dirty="0" err="1">
                <a:latin typeface="Arial"/>
                <a:cs typeface="Arial"/>
              </a:rPr>
              <a:t>ul</a:t>
            </a:r>
            <a:r>
              <a:rPr lang="en-US" sz="1200" dirty="0">
                <a:latin typeface="Arial"/>
                <a:cs typeface="Arial"/>
              </a:rPr>
              <a:t> from the last column to equalize volumes (no need to change pipet tips here)</a:t>
            </a:r>
          </a:p>
          <a:p>
            <a:pPr marL="228600" indent="-228600">
              <a:buFont typeface="+mj-lt"/>
              <a:buAutoNum type="arabicPeriod"/>
            </a:pPr>
            <a:r>
              <a:rPr lang="en-US" sz="1200" dirty="0">
                <a:latin typeface="Arial"/>
                <a:cs typeface="Arial"/>
              </a:rPr>
              <a:t>Made 1:200 </a:t>
            </a:r>
            <a:r>
              <a:rPr lang="en-US" sz="1200" dirty="0" err="1">
                <a:latin typeface="Arial"/>
                <a:cs typeface="Arial"/>
              </a:rPr>
              <a:t>picogreen</a:t>
            </a:r>
            <a:r>
              <a:rPr lang="en-US" sz="1200" dirty="0">
                <a:latin typeface="Arial"/>
                <a:cs typeface="Arial"/>
              </a:rPr>
              <a:t> dilution (40 </a:t>
            </a:r>
            <a:r>
              <a:rPr lang="en-US" sz="1200" dirty="0" err="1">
                <a:latin typeface="Arial"/>
                <a:cs typeface="Arial"/>
              </a:rPr>
              <a:t>ul</a:t>
            </a:r>
            <a:r>
              <a:rPr lang="en-US" sz="1200" dirty="0">
                <a:latin typeface="Arial"/>
                <a:cs typeface="Arial"/>
              </a:rPr>
              <a:t> to 8 ml TE), and added 100 </a:t>
            </a:r>
            <a:r>
              <a:rPr lang="en-US" sz="1200" dirty="0" err="1">
                <a:latin typeface="Arial"/>
                <a:cs typeface="Arial"/>
              </a:rPr>
              <a:t>ul</a:t>
            </a:r>
            <a:r>
              <a:rPr lang="en-US" sz="1200" dirty="0">
                <a:latin typeface="Arial"/>
                <a:cs typeface="Arial"/>
              </a:rPr>
              <a:t> to all wells containing liquid. Covered plate to protect from light, and incubated for 5 min before reading on the plate reader</a:t>
            </a:r>
          </a:p>
          <a:p>
            <a:endParaRPr lang="en-US" sz="1150" dirty="0">
              <a:latin typeface="Arial"/>
              <a:cs typeface="Arial"/>
            </a:endParaRPr>
          </a:p>
        </p:txBody>
      </p:sp>
    </p:spTree>
    <p:extLst>
      <p:ext uri="{BB962C8B-B14F-4D97-AF65-F5344CB8AC3E}">
        <p14:creationId xmlns:p14="http://schemas.microsoft.com/office/powerpoint/2010/main" val="1420747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6718" cy="600164"/>
          </a:xfrm>
          <a:prstGeom prst="rect">
            <a:avLst/>
          </a:prstGeom>
          <a:noFill/>
        </p:spPr>
        <p:txBody>
          <a:bodyPr wrap="square" rtlCol="0">
            <a:spAutoFit/>
          </a:bodyPr>
          <a:lstStyle/>
          <a:p>
            <a:r>
              <a:rPr lang="en-US" sz="1100" u="sng" dirty="0">
                <a:latin typeface="Arial"/>
                <a:cs typeface="Arial"/>
              </a:rPr>
              <a:t>October 26, 2018</a:t>
            </a:r>
          </a:p>
          <a:p>
            <a:r>
              <a:rPr lang="en-US" sz="1100" b="1" dirty="0">
                <a:solidFill>
                  <a:srgbClr val="3366FF"/>
                </a:solidFill>
                <a:latin typeface="Arial"/>
                <a:cs typeface="Arial"/>
              </a:rPr>
              <a:t>Round 1 PCR</a:t>
            </a:r>
            <a:r>
              <a:rPr lang="en-US" sz="1100" dirty="0">
                <a:latin typeface="Arial"/>
                <a:cs typeface="Arial"/>
              </a:rPr>
              <a:t>. Used Lib4mock (well C3) and </a:t>
            </a:r>
            <a:r>
              <a:rPr lang="en-US" sz="1100" dirty="0" err="1">
                <a:latin typeface="Arial"/>
                <a:cs typeface="Arial"/>
              </a:rPr>
              <a:t>WTplasmid</a:t>
            </a:r>
            <a:r>
              <a:rPr lang="en-US" sz="1100" dirty="0">
                <a:latin typeface="Arial"/>
                <a:cs typeface="Arial"/>
              </a:rPr>
              <a:t> (well E7) samples from 20180823, FL amplicon </a:t>
            </a:r>
            <a:r>
              <a:rPr lang="en-US" sz="1100" dirty="0" err="1">
                <a:latin typeface="Arial"/>
                <a:cs typeface="Arial"/>
              </a:rPr>
              <a:t>ampure</a:t>
            </a:r>
            <a:r>
              <a:rPr lang="en-US" sz="1100" dirty="0">
                <a:latin typeface="Arial"/>
                <a:cs typeface="Arial"/>
              </a:rPr>
              <a:t>-purified plate.</a:t>
            </a:r>
          </a:p>
          <a:p>
            <a:r>
              <a:rPr lang="en-US" sz="1100" dirty="0">
                <a:latin typeface="Arial"/>
                <a:cs typeface="Arial"/>
              </a:rPr>
              <a:t>Diluted </a:t>
            </a:r>
            <a:r>
              <a:rPr lang="en-US" sz="1100" dirty="0" err="1">
                <a:latin typeface="Arial"/>
                <a:cs typeface="Arial"/>
              </a:rPr>
              <a:t>Ampure</a:t>
            </a:r>
            <a:r>
              <a:rPr lang="en-US" sz="1100" dirty="0">
                <a:latin typeface="Arial"/>
                <a:cs typeface="Arial"/>
              </a:rPr>
              <a:t>-purified full-length PCR products to 0.5 </a:t>
            </a:r>
            <a:r>
              <a:rPr lang="en-US" sz="1100" dirty="0" err="1">
                <a:latin typeface="Arial"/>
                <a:cs typeface="Arial"/>
              </a:rPr>
              <a:t>ng</a:t>
            </a:r>
            <a:r>
              <a:rPr lang="en-US" sz="1100" dirty="0">
                <a:latin typeface="Arial"/>
                <a:cs typeface="Arial"/>
              </a:rPr>
              <a:t>/</a:t>
            </a:r>
            <a:r>
              <a:rPr lang="en-US" sz="1100" dirty="0" err="1">
                <a:latin typeface="Arial"/>
                <a:cs typeface="Arial"/>
              </a:rPr>
              <a:t>ul</a:t>
            </a:r>
            <a:r>
              <a:rPr lang="en-US" sz="1100" dirty="0">
                <a:latin typeface="Arial"/>
                <a:cs typeface="Arial"/>
              </a:rPr>
              <a:t>. Added the following volumes of each sample to 150 </a:t>
            </a:r>
            <a:r>
              <a:rPr lang="en-US" sz="1100" dirty="0" err="1">
                <a:latin typeface="Arial"/>
                <a:cs typeface="Arial"/>
              </a:rPr>
              <a:t>ul</a:t>
            </a:r>
            <a:r>
              <a:rPr lang="en-US" sz="1100" dirty="0">
                <a:latin typeface="Arial"/>
                <a:cs typeface="Arial"/>
              </a:rPr>
              <a:t> EB.</a:t>
            </a:r>
          </a:p>
        </p:txBody>
      </p:sp>
      <p:graphicFrame>
        <p:nvGraphicFramePr>
          <p:cNvPr id="3" name="Table 2"/>
          <p:cNvGraphicFramePr>
            <a:graphicFrameLocks noGrp="1"/>
          </p:cNvGraphicFramePr>
          <p:nvPr>
            <p:extLst/>
          </p:nvPr>
        </p:nvGraphicFramePr>
        <p:xfrm>
          <a:off x="4989975" y="650992"/>
          <a:ext cx="3610169" cy="1337414"/>
        </p:xfrm>
        <a:graphic>
          <a:graphicData uri="http://schemas.openxmlformats.org/drawingml/2006/table">
            <a:tbl>
              <a:tblPr/>
              <a:tblGrid>
                <a:gridCol w="978814">
                  <a:extLst>
                    <a:ext uri="{9D8B030D-6E8A-4147-A177-3AD203B41FA5}">
                      <a16:colId xmlns:a16="http://schemas.microsoft.com/office/drawing/2014/main" val="20000"/>
                    </a:ext>
                  </a:extLst>
                </a:gridCol>
                <a:gridCol w="526271">
                  <a:extLst>
                    <a:ext uri="{9D8B030D-6E8A-4147-A177-3AD203B41FA5}">
                      <a16:colId xmlns:a16="http://schemas.microsoft.com/office/drawing/2014/main" val="20001"/>
                    </a:ext>
                  </a:extLst>
                </a:gridCol>
                <a:gridCol w="526271">
                  <a:extLst>
                    <a:ext uri="{9D8B030D-6E8A-4147-A177-3AD203B41FA5}">
                      <a16:colId xmlns:a16="http://schemas.microsoft.com/office/drawing/2014/main" val="20002"/>
                    </a:ext>
                  </a:extLst>
                </a:gridCol>
                <a:gridCol w="526271">
                  <a:extLst>
                    <a:ext uri="{9D8B030D-6E8A-4147-A177-3AD203B41FA5}">
                      <a16:colId xmlns:a16="http://schemas.microsoft.com/office/drawing/2014/main" val="20003"/>
                    </a:ext>
                  </a:extLst>
                </a:gridCol>
                <a:gridCol w="526271">
                  <a:extLst>
                    <a:ext uri="{9D8B030D-6E8A-4147-A177-3AD203B41FA5}">
                      <a16:colId xmlns:a16="http://schemas.microsoft.com/office/drawing/2014/main" val="20004"/>
                    </a:ext>
                  </a:extLst>
                </a:gridCol>
                <a:gridCol w="526271">
                  <a:extLst>
                    <a:ext uri="{9D8B030D-6E8A-4147-A177-3AD203B41FA5}">
                      <a16:colId xmlns:a16="http://schemas.microsoft.com/office/drawing/2014/main" val="20005"/>
                    </a:ext>
                  </a:extLst>
                </a:gridCol>
              </a:tblGrid>
              <a:tr h="168196">
                <a:tc>
                  <a:txBody>
                    <a:bodyPr/>
                    <a:lstStyle/>
                    <a:p>
                      <a:pPr algn="ctr" rtl="0" fontAlgn="b"/>
                      <a:r>
                        <a:rPr lang="en-US" sz="900" b="1" i="0" u="none" strike="noStrike" dirty="0" err="1">
                          <a:solidFill>
                            <a:srgbClr val="000000"/>
                          </a:solidFill>
                          <a:effectLst/>
                          <a:latin typeface="Arial"/>
                        </a:rPr>
                        <a:t>Dil</a:t>
                      </a:r>
                      <a:r>
                        <a:rPr lang="en-US" sz="900" b="1" i="0" u="none" strike="noStrike" dirty="0">
                          <a:solidFill>
                            <a:srgbClr val="000000"/>
                          </a:solidFill>
                          <a:effectLst/>
                          <a:latin typeface="Arial"/>
                        </a:rPr>
                        <a:t> plate layout</a:t>
                      </a:r>
                    </a:p>
                  </a:txBody>
                  <a:tcPr marL="8581" marR="8581" marT="17163" marB="17163" anchor="b">
                    <a:lnL>
                      <a:noFill/>
                    </a:lnL>
                    <a:lnR>
                      <a:noFill/>
                    </a:lnR>
                    <a:lnT>
                      <a:noFill/>
                    </a:lnT>
                    <a:lnB>
                      <a:noFill/>
                    </a:lnB>
                  </a:tcPr>
                </a:tc>
                <a:tc>
                  <a:txBody>
                    <a:bodyPr/>
                    <a:lstStyle/>
                    <a:p>
                      <a:pPr algn="ctr" rtl="0" fontAlgn="b"/>
                      <a:r>
                        <a:rPr lang="en-US" sz="900" b="1" i="0" u="none" strike="noStrike" dirty="0">
                          <a:solidFill>
                            <a:srgbClr val="000000"/>
                          </a:solidFill>
                          <a:effectLst/>
                          <a:latin typeface="Arial"/>
                        </a:rPr>
                        <a:t>1</a:t>
                      </a:r>
                    </a:p>
                  </a:txBody>
                  <a:tcPr marL="8581" marR="8581" marT="8581" marB="0" anchor="b">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is-IS" sz="900" b="1" i="0" u="none" strike="noStrike">
                          <a:solidFill>
                            <a:srgbClr val="000000"/>
                          </a:solidFill>
                          <a:effectLst/>
                          <a:latin typeface="Arial"/>
                        </a:rPr>
                        <a:t>2</a:t>
                      </a:r>
                    </a:p>
                  </a:txBody>
                  <a:tcPr marL="8581" marR="8581" marT="8581" marB="0" anchor="b">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1" i="0" u="none" strike="noStrike" dirty="0">
                          <a:solidFill>
                            <a:srgbClr val="000000"/>
                          </a:solidFill>
                          <a:effectLst/>
                          <a:latin typeface="Arial"/>
                        </a:rPr>
                        <a:t>3</a:t>
                      </a:r>
                    </a:p>
                  </a:txBody>
                  <a:tcPr marL="8581" marR="8581" marT="8581" marB="0" anchor="b">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1" i="0" u="none" strike="noStrike">
                          <a:solidFill>
                            <a:srgbClr val="000000"/>
                          </a:solidFill>
                          <a:effectLst/>
                          <a:latin typeface="Arial"/>
                        </a:rPr>
                        <a:t>4</a:t>
                      </a:r>
                    </a:p>
                  </a:txBody>
                  <a:tcPr marL="8581" marR="8581" marT="8581" marB="0" anchor="b">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1" i="0" u="none" strike="noStrike">
                          <a:solidFill>
                            <a:srgbClr val="000000"/>
                          </a:solidFill>
                          <a:effectLst/>
                          <a:latin typeface="Arial"/>
                        </a:rPr>
                        <a:t>5</a:t>
                      </a:r>
                    </a:p>
                  </a:txBody>
                  <a:tcPr marL="8581" marR="8581" marT="8581" marB="0" anchor="b">
                    <a:lnL>
                      <a:noFill/>
                    </a:lnL>
                    <a:lnR>
                      <a:noFill/>
                    </a:lnR>
                    <a:lnT>
                      <a:noFill/>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142452">
                <a:tc>
                  <a:txBody>
                    <a:bodyPr/>
                    <a:lstStyle/>
                    <a:p>
                      <a:pPr algn="ctr" rtl="0" fontAlgn="b"/>
                      <a:r>
                        <a:rPr lang="en-US" sz="900" b="1" i="0" u="none" strike="noStrike">
                          <a:solidFill>
                            <a:srgbClr val="000000"/>
                          </a:solidFill>
                          <a:effectLst/>
                          <a:latin typeface="Arial"/>
                        </a:rPr>
                        <a:t>A</a:t>
                      </a:r>
                    </a:p>
                  </a:txBody>
                  <a:tcPr marL="8581" marR="8581" marT="8581"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rtl="0" fontAlgn="b"/>
                      <a:r>
                        <a:rPr lang="en-US" sz="900" b="0" i="0" u="none" strike="noStrike" dirty="0">
                          <a:solidFill>
                            <a:srgbClr val="000000"/>
                          </a:solidFill>
                          <a:effectLst/>
                          <a:latin typeface="Arial"/>
                        </a:rPr>
                        <a:t>1</a:t>
                      </a: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dirty="0">
                        <a:solidFill>
                          <a:srgbClr val="000000"/>
                        </a:solidFill>
                        <a:effectLst/>
                        <a:latin typeface="Arial"/>
                      </a:endParaRP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rPr>
                        <a:t>9</a:t>
                      </a: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endParaRP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rPr>
                        <a:t>17</a:t>
                      </a: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142452">
                <a:tc>
                  <a:txBody>
                    <a:bodyPr/>
                    <a:lstStyle/>
                    <a:p>
                      <a:pPr algn="ctr" rtl="0" fontAlgn="b"/>
                      <a:r>
                        <a:rPr lang="en-US" sz="900" b="1" i="0" u="none" strike="noStrike">
                          <a:solidFill>
                            <a:srgbClr val="000000"/>
                          </a:solidFill>
                          <a:effectLst/>
                          <a:latin typeface="Arial"/>
                        </a:rPr>
                        <a:t>B</a:t>
                      </a:r>
                    </a:p>
                  </a:txBody>
                  <a:tcPr marL="8581" marR="8581" marT="8581"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rtl="0" fontAlgn="b"/>
                      <a:r>
                        <a:rPr lang="is-IS" sz="900" b="0" i="0" u="none" strike="noStrike" dirty="0">
                          <a:solidFill>
                            <a:srgbClr val="000000"/>
                          </a:solidFill>
                          <a:effectLst/>
                          <a:latin typeface="Arial"/>
                        </a:rPr>
                        <a:t>2</a:t>
                      </a: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endParaRP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a:solidFill>
                            <a:srgbClr val="000000"/>
                          </a:solidFill>
                          <a:effectLst/>
                          <a:latin typeface="Arial"/>
                        </a:rPr>
                        <a:t>10</a:t>
                      </a: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dirty="0">
                        <a:solidFill>
                          <a:srgbClr val="000000"/>
                        </a:solidFill>
                        <a:effectLst/>
                        <a:latin typeface="Arial"/>
                      </a:endParaRP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fi-FI" sz="900" b="0" i="0" u="none" strike="noStrike" dirty="0">
                          <a:solidFill>
                            <a:srgbClr val="000000"/>
                          </a:solidFill>
                          <a:effectLst/>
                          <a:latin typeface="Arial"/>
                        </a:rPr>
                        <a:t>18</a:t>
                      </a: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142452">
                <a:tc>
                  <a:txBody>
                    <a:bodyPr/>
                    <a:lstStyle/>
                    <a:p>
                      <a:pPr algn="ctr" rtl="0" fontAlgn="b"/>
                      <a:r>
                        <a:rPr lang="en-US" sz="900" b="1" i="0" u="none" strike="noStrike">
                          <a:solidFill>
                            <a:srgbClr val="000000"/>
                          </a:solidFill>
                          <a:effectLst/>
                          <a:latin typeface="Arial"/>
                        </a:rPr>
                        <a:t>C</a:t>
                      </a:r>
                    </a:p>
                  </a:txBody>
                  <a:tcPr marL="8581" marR="8581" marT="8581"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rtl="0" fontAlgn="b"/>
                      <a:r>
                        <a:rPr lang="en-US" sz="900" b="0" i="0" u="none" strike="noStrike" dirty="0">
                          <a:solidFill>
                            <a:srgbClr val="000000"/>
                          </a:solidFill>
                          <a:effectLst/>
                          <a:latin typeface="Arial"/>
                        </a:rPr>
                        <a:t>3</a:t>
                      </a: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endParaRP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cs-CZ" sz="900" b="0" i="0" u="none" strike="noStrike">
                          <a:solidFill>
                            <a:srgbClr val="000000"/>
                          </a:solidFill>
                          <a:effectLst/>
                          <a:latin typeface="Arial"/>
                        </a:rPr>
                        <a:t>11</a:t>
                      </a: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endParaRP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rPr>
                        <a:t>19</a:t>
                      </a: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142452">
                <a:tc>
                  <a:txBody>
                    <a:bodyPr/>
                    <a:lstStyle/>
                    <a:p>
                      <a:pPr algn="ctr" rtl="0" fontAlgn="b"/>
                      <a:r>
                        <a:rPr lang="en-US" sz="900" b="1" i="0" u="none" strike="noStrike" dirty="0">
                          <a:solidFill>
                            <a:srgbClr val="000000"/>
                          </a:solidFill>
                          <a:effectLst/>
                          <a:latin typeface="Arial"/>
                        </a:rPr>
                        <a:t>D</a:t>
                      </a:r>
                    </a:p>
                  </a:txBody>
                  <a:tcPr marL="8581" marR="8581" marT="8581"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rtl="0" fontAlgn="b"/>
                      <a:r>
                        <a:rPr lang="en-US" sz="900" b="0" i="0" u="none" strike="noStrike">
                          <a:solidFill>
                            <a:srgbClr val="000000"/>
                          </a:solidFill>
                          <a:effectLst/>
                          <a:latin typeface="Arial"/>
                        </a:rPr>
                        <a:t>4</a:t>
                      </a: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endParaRP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is-IS" sz="900" b="0" i="0" u="none" strike="noStrike">
                          <a:solidFill>
                            <a:srgbClr val="000000"/>
                          </a:solidFill>
                          <a:effectLst/>
                          <a:latin typeface="Arial"/>
                        </a:rPr>
                        <a:t>12</a:t>
                      </a: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endParaRP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is-IS" sz="900" b="0" i="0" u="none" strike="noStrike" dirty="0">
                          <a:solidFill>
                            <a:srgbClr val="000000"/>
                          </a:solidFill>
                          <a:effectLst/>
                          <a:latin typeface="Arial"/>
                        </a:rPr>
                        <a:t>20</a:t>
                      </a: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142452">
                <a:tc>
                  <a:txBody>
                    <a:bodyPr/>
                    <a:lstStyle/>
                    <a:p>
                      <a:pPr algn="ctr" rtl="0" fontAlgn="b"/>
                      <a:r>
                        <a:rPr lang="en-US" sz="900" b="1" i="0" u="none" strike="noStrike">
                          <a:solidFill>
                            <a:srgbClr val="000000"/>
                          </a:solidFill>
                          <a:effectLst/>
                          <a:latin typeface="Arial"/>
                        </a:rPr>
                        <a:t>E</a:t>
                      </a:r>
                    </a:p>
                  </a:txBody>
                  <a:tcPr marL="8581" marR="8581" marT="8581"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rtl="0" fontAlgn="b"/>
                      <a:r>
                        <a:rPr lang="en-US" sz="900" b="0" i="0" u="none" strike="noStrike" dirty="0">
                          <a:solidFill>
                            <a:srgbClr val="000000"/>
                          </a:solidFill>
                          <a:effectLst/>
                          <a:latin typeface="Arial"/>
                        </a:rPr>
                        <a:t>5</a:t>
                      </a: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endParaRP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is-IS" sz="900" b="0" i="0" u="none" strike="noStrike">
                          <a:solidFill>
                            <a:srgbClr val="000000"/>
                          </a:solidFill>
                          <a:effectLst/>
                          <a:latin typeface="Arial"/>
                        </a:rPr>
                        <a:t>13</a:t>
                      </a: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endParaRP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cs-CZ" sz="900" b="0" i="0" u="none" strike="noStrike" dirty="0">
                          <a:solidFill>
                            <a:srgbClr val="000000"/>
                          </a:solidFill>
                          <a:effectLst/>
                          <a:latin typeface="Arial"/>
                        </a:rPr>
                        <a:t>21</a:t>
                      </a: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142452">
                <a:tc>
                  <a:txBody>
                    <a:bodyPr/>
                    <a:lstStyle/>
                    <a:p>
                      <a:pPr algn="ctr" rtl="0" fontAlgn="b"/>
                      <a:r>
                        <a:rPr lang="en-US" sz="900" b="1" i="0" u="none" strike="noStrike">
                          <a:solidFill>
                            <a:srgbClr val="000000"/>
                          </a:solidFill>
                          <a:effectLst/>
                          <a:latin typeface="Arial"/>
                        </a:rPr>
                        <a:t>F</a:t>
                      </a:r>
                    </a:p>
                  </a:txBody>
                  <a:tcPr marL="8581" marR="8581" marT="8581"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rtl="0" fontAlgn="b"/>
                      <a:r>
                        <a:rPr lang="en-US" sz="900" b="0" i="0" u="none" strike="noStrike">
                          <a:solidFill>
                            <a:srgbClr val="000000"/>
                          </a:solidFill>
                          <a:effectLst/>
                          <a:latin typeface="Arial"/>
                        </a:rPr>
                        <a:t>6</a:t>
                      </a: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endParaRP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a:solidFill>
                            <a:srgbClr val="000000"/>
                          </a:solidFill>
                          <a:effectLst/>
                          <a:latin typeface="Arial"/>
                        </a:rPr>
                        <a:t>14</a:t>
                      </a: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dirty="0">
                        <a:solidFill>
                          <a:srgbClr val="000000"/>
                        </a:solidFill>
                        <a:effectLst/>
                        <a:latin typeface="Arial"/>
                      </a:endParaRP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is-IS" sz="900" b="0" i="0" u="none" strike="noStrike" dirty="0">
                          <a:solidFill>
                            <a:srgbClr val="000000"/>
                          </a:solidFill>
                          <a:effectLst/>
                          <a:latin typeface="Arial"/>
                        </a:rPr>
                        <a:t>22</a:t>
                      </a: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142452">
                <a:tc>
                  <a:txBody>
                    <a:bodyPr/>
                    <a:lstStyle/>
                    <a:p>
                      <a:pPr algn="ctr" rtl="0" fontAlgn="b"/>
                      <a:r>
                        <a:rPr lang="en-US" sz="900" b="1" i="0" u="none" strike="noStrike">
                          <a:solidFill>
                            <a:srgbClr val="000000"/>
                          </a:solidFill>
                          <a:effectLst/>
                          <a:latin typeface="Arial"/>
                        </a:rPr>
                        <a:t>G</a:t>
                      </a:r>
                    </a:p>
                  </a:txBody>
                  <a:tcPr marL="8581" marR="8581" marT="8581"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rtl="0" fontAlgn="b"/>
                      <a:r>
                        <a:rPr lang="en-US" sz="900" b="0" i="0" u="none" strike="noStrike">
                          <a:solidFill>
                            <a:srgbClr val="000000"/>
                          </a:solidFill>
                          <a:effectLst/>
                          <a:latin typeface="Arial"/>
                        </a:rPr>
                        <a:t>7</a:t>
                      </a: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dirty="0">
                        <a:solidFill>
                          <a:srgbClr val="000000"/>
                        </a:solidFill>
                        <a:effectLst/>
                        <a:latin typeface="Arial"/>
                      </a:endParaRP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a:solidFill>
                            <a:srgbClr val="000000"/>
                          </a:solidFill>
                          <a:effectLst/>
                          <a:latin typeface="Arial"/>
                        </a:rPr>
                        <a:t>15</a:t>
                      </a: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dirty="0">
                        <a:solidFill>
                          <a:srgbClr val="000000"/>
                        </a:solidFill>
                        <a:effectLst/>
                        <a:latin typeface="Arial"/>
                      </a:endParaRP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is-IS" sz="900" b="0" i="0" u="none" strike="noStrike" dirty="0">
                          <a:solidFill>
                            <a:srgbClr val="000000"/>
                          </a:solidFill>
                          <a:effectLst/>
                          <a:latin typeface="Arial"/>
                        </a:rPr>
                        <a:t>neg</a:t>
                      </a: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142452">
                <a:tc>
                  <a:txBody>
                    <a:bodyPr/>
                    <a:lstStyle/>
                    <a:p>
                      <a:pPr algn="ctr" rtl="0" fontAlgn="b"/>
                      <a:r>
                        <a:rPr lang="en-US" sz="900" b="1" i="0" u="none" strike="noStrike">
                          <a:solidFill>
                            <a:srgbClr val="000000"/>
                          </a:solidFill>
                          <a:effectLst/>
                          <a:latin typeface="Arial"/>
                        </a:rPr>
                        <a:t>H</a:t>
                      </a:r>
                    </a:p>
                  </a:txBody>
                  <a:tcPr marL="8581" marR="8581" marT="8581"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rtl="0" fontAlgn="b"/>
                      <a:r>
                        <a:rPr lang="en-US" sz="900" b="0" i="0" u="none" strike="noStrike" dirty="0">
                          <a:solidFill>
                            <a:srgbClr val="000000"/>
                          </a:solidFill>
                          <a:effectLst/>
                          <a:latin typeface="Arial"/>
                        </a:rPr>
                        <a:t>8</a:t>
                      </a: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endParaRP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a:solidFill>
                            <a:srgbClr val="000000"/>
                          </a:solidFill>
                          <a:effectLst/>
                          <a:latin typeface="Arial"/>
                        </a:rPr>
                        <a:t>16</a:t>
                      </a: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en-US" sz="900" b="0" i="0" u="none" strike="noStrike">
                        <a:solidFill>
                          <a:srgbClr val="000000"/>
                        </a:solidFill>
                        <a:effectLst/>
                        <a:latin typeface="Arial"/>
                      </a:endParaRP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rtl="0" fontAlgn="b"/>
                      <a:endParaRPr lang="is-IS" sz="900" b="0" i="0" u="none" strike="noStrike" dirty="0">
                        <a:solidFill>
                          <a:srgbClr val="000000"/>
                        </a:solidFill>
                        <a:effectLst/>
                        <a:latin typeface="Arial"/>
                      </a:endParaRPr>
                    </a:p>
                  </a:txBody>
                  <a:tcPr marL="8581" marR="8581" marT="8581"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5" name="TextBox 4"/>
          <p:cNvSpPr txBox="1"/>
          <p:nvPr/>
        </p:nvSpPr>
        <p:spPr>
          <a:xfrm>
            <a:off x="-1628872" y="1812849"/>
            <a:ext cx="184666" cy="369332"/>
          </a:xfrm>
          <a:prstGeom prst="rect">
            <a:avLst/>
          </a:prstGeom>
        </p:spPr>
        <p:txBody>
          <a:bodyPr wrap="none" rtlCol="0">
            <a:spAutoFit/>
          </a:bodyPr>
          <a:lstStyle/>
          <a:p>
            <a:endParaRPr lang="en-US"/>
          </a:p>
        </p:txBody>
      </p:sp>
      <p:graphicFrame>
        <p:nvGraphicFramePr>
          <p:cNvPr id="6" name="Table 5"/>
          <p:cNvGraphicFramePr>
            <a:graphicFrameLocks noGrp="1"/>
          </p:cNvGraphicFramePr>
          <p:nvPr>
            <p:extLst/>
          </p:nvPr>
        </p:nvGraphicFramePr>
        <p:xfrm>
          <a:off x="318026" y="2086028"/>
          <a:ext cx="8510664" cy="4673600"/>
        </p:xfrm>
        <a:graphic>
          <a:graphicData uri="http://schemas.openxmlformats.org/drawingml/2006/table">
            <a:tbl>
              <a:tblPr/>
              <a:tblGrid>
                <a:gridCol w="1845311">
                  <a:extLst>
                    <a:ext uri="{9D8B030D-6E8A-4147-A177-3AD203B41FA5}">
                      <a16:colId xmlns:a16="http://schemas.microsoft.com/office/drawing/2014/main" val="20000"/>
                    </a:ext>
                  </a:extLst>
                </a:gridCol>
                <a:gridCol w="1987809">
                  <a:extLst>
                    <a:ext uri="{9D8B030D-6E8A-4147-A177-3AD203B41FA5}">
                      <a16:colId xmlns:a16="http://schemas.microsoft.com/office/drawing/2014/main" val="20001"/>
                    </a:ext>
                  </a:extLst>
                </a:gridCol>
                <a:gridCol w="1669874">
                  <a:extLst>
                    <a:ext uri="{9D8B030D-6E8A-4147-A177-3AD203B41FA5}">
                      <a16:colId xmlns:a16="http://schemas.microsoft.com/office/drawing/2014/main" val="20002"/>
                    </a:ext>
                  </a:extLst>
                </a:gridCol>
                <a:gridCol w="1375747">
                  <a:extLst>
                    <a:ext uri="{9D8B030D-6E8A-4147-A177-3AD203B41FA5}">
                      <a16:colId xmlns:a16="http://schemas.microsoft.com/office/drawing/2014/main" val="20003"/>
                    </a:ext>
                  </a:extLst>
                </a:gridCol>
                <a:gridCol w="1631923">
                  <a:extLst>
                    <a:ext uri="{9D8B030D-6E8A-4147-A177-3AD203B41FA5}">
                      <a16:colId xmlns:a16="http://schemas.microsoft.com/office/drawing/2014/main" val="20004"/>
                    </a:ext>
                  </a:extLst>
                </a:gridCol>
              </a:tblGrid>
              <a:tr h="197980">
                <a:tc>
                  <a:txBody>
                    <a:bodyPr/>
                    <a:lstStyle/>
                    <a:p>
                      <a:pPr algn="ctr" fontAlgn="b"/>
                      <a:r>
                        <a:rPr lang="en-US" sz="1000" b="0" i="0" u="none" strike="noStrike" dirty="0" err="1">
                          <a:solidFill>
                            <a:srgbClr val="000000"/>
                          </a:solidFill>
                          <a:effectLst/>
                          <a:latin typeface="Arial" charset="0"/>
                        </a:rPr>
                        <a:t>FLamplicon</a:t>
                      </a:r>
                      <a:r>
                        <a:rPr lang="en-US" sz="1000" b="0" i="0" u="none" strike="noStrike" dirty="0">
                          <a:solidFill>
                            <a:srgbClr val="000000"/>
                          </a:solidFill>
                          <a:effectLst/>
                          <a:latin typeface="Arial" charset="0"/>
                        </a:rPr>
                        <a:t> plate well position</a:t>
                      </a:r>
                    </a:p>
                  </a:txBody>
                  <a:tcPr marL="12700" marR="12700" marT="25400" marB="2540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charset="0"/>
                        </a:rPr>
                        <a:t>Sample</a:t>
                      </a:r>
                    </a:p>
                  </a:txBody>
                  <a:tcPr marL="12700" marR="12700" marT="25400" marB="2540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charset="0"/>
                        </a:rPr>
                        <a:t>Experiment #</a:t>
                      </a:r>
                    </a:p>
                  </a:txBody>
                  <a:tcPr marL="12700" marR="12700" marT="25400" marB="2540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charset="0"/>
                        </a:rPr>
                        <a:t>Conc</a:t>
                      </a:r>
                    </a:p>
                  </a:txBody>
                  <a:tcPr marL="12700" marR="12700" marT="25400" marB="2540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charset="0"/>
                        </a:rPr>
                        <a:t>ul to 150 ul EB</a:t>
                      </a:r>
                    </a:p>
                  </a:txBody>
                  <a:tcPr marL="12700" marR="12700" marT="25400" marB="2540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7980">
                <a:tc>
                  <a:txBody>
                    <a:bodyPr/>
                    <a:lstStyle/>
                    <a:p>
                      <a:pPr algn="ctr" fontAlgn="b"/>
                      <a:r>
                        <a:rPr lang="en-US" sz="1000" b="0" i="0" u="none" strike="noStrike" dirty="0">
                          <a:solidFill>
                            <a:srgbClr val="000000"/>
                          </a:solidFill>
                          <a:effectLst/>
                          <a:latin typeface="Arial" charset="0"/>
                        </a:rPr>
                        <a:t>A1</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cs-CZ" sz="1000" b="0" i="0" u="none" strike="noStrike">
                          <a:solidFill>
                            <a:srgbClr val="000000"/>
                          </a:solidFill>
                          <a:effectLst/>
                          <a:latin typeface="Arial" charset="0"/>
                        </a:rPr>
                        <a:t>589 v1</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charset="0"/>
                        </a:rPr>
                        <a:t>1</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32.0845221</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2.374580807</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7980">
                <a:tc>
                  <a:txBody>
                    <a:bodyPr/>
                    <a:lstStyle/>
                    <a:p>
                      <a:pPr algn="ctr" fontAlgn="b"/>
                      <a:r>
                        <a:rPr lang="en-US" sz="1000" b="0" i="0" u="none" strike="noStrike">
                          <a:solidFill>
                            <a:srgbClr val="000000"/>
                          </a:solidFill>
                          <a:effectLst/>
                          <a:latin typeface="Arial" charset="0"/>
                        </a:rPr>
                        <a:t>A3</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557 v1 (1:120)</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2</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31.16558441</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i-FI" sz="1000" b="0" i="0" u="none" strike="noStrike">
                          <a:solidFill>
                            <a:srgbClr val="000000"/>
                          </a:solidFill>
                          <a:effectLst/>
                          <a:latin typeface="Arial" charset="0"/>
                        </a:rPr>
                        <a:t>2.445738487</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7980">
                <a:tc>
                  <a:txBody>
                    <a:bodyPr/>
                    <a:lstStyle/>
                    <a:p>
                      <a:pPr algn="ctr" fontAlgn="b"/>
                      <a:r>
                        <a:rPr lang="en-US" sz="1000" b="0" i="0" u="none" strike="noStrike" dirty="0">
                          <a:solidFill>
                            <a:srgbClr val="000000"/>
                          </a:solidFill>
                          <a:effectLst/>
                          <a:latin typeface="Arial" charset="0"/>
                        </a:rPr>
                        <a:t>A5</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ru-RU" sz="1000" b="0" i="0" u="none" strike="noStrike">
                          <a:solidFill>
                            <a:srgbClr val="000000"/>
                          </a:solidFill>
                          <a:effectLst/>
                          <a:latin typeface="Arial" charset="0"/>
                        </a:rPr>
                        <a:t>571 v1</a:t>
                      </a:r>
                    </a:p>
                  </a:txBody>
                  <a:tcPr marL="12700" marR="12700" marT="1270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charset="0"/>
                        </a:rPr>
                        <a:t>3</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1000" b="0" i="0" u="none" strike="noStrike">
                          <a:solidFill>
                            <a:srgbClr val="000000"/>
                          </a:solidFill>
                          <a:effectLst/>
                          <a:latin typeface="Arial" charset="0"/>
                        </a:rPr>
                        <a:t>37.20197361</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2.043486838</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7980">
                <a:tc>
                  <a:txBody>
                    <a:bodyPr/>
                    <a:lstStyle/>
                    <a:p>
                      <a:pPr algn="ctr" fontAlgn="b"/>
                      <a:r>
                        <a:rPr lang="en-US" sz="1000" b="0" i="0" u="none" strike="noStrike" dirty="0">
                          <a:solidFill>
                            <a:srgbClr val="000000"/>
                          </a:solidFill>
                          <a:effectLst/>
                          <a:latin typeface="Arial" charset="0"/>
                        </a:rPr>
                        <a:t>A6</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da-DK" sz="1000" b="0" i="0" u="none" strike="noStrike">
                          <a:solidFill>
                            <a:srgbClr val="000000"/>
                          </a:solidFill>
                          <a:effectLst/>
                          <a:latin typeface="Arial" charset="0"/>
                        </a:rPr>
                        <a:t>571 v2</a:t>
                      </a:r>
                    </a:p>
                  </a:txBody>
                  <a:tcPr marL="12700" marR="12700" marT="1270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charset="0"/>
                        </a:rPr>
                        <a:t>4</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31.16558441</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i-FI" sz="1000" b="0" i="0" u="none" strike="noStrike">
                          <a:solidFill>
                            <a:srgbClr val="000000"/>
                          </a:solidFill>
                          <a:effectLst/>
                          <a:latin typeface="Arial" charset="0"/>
                        </a:rPr>
                        <a:t>2.445738487</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97980">
                <a:tc>
                  <a:txBody>
                    <a:bodyPr/>
                    <a:lstStyle/>
                    <a:p>
                      <a:pPr algn="ctr" fontAlgn="b"/>
                      <a:r>
                        <a:rPr lang="en-US" sz="1000" b="0" i="0" u="none" strike="noStrike">
                          <a:solidFill>
                            <a:srgbClr val="000000"/>
                          </a:solidFill>
                          <a:effectLst/>
                          <a:latin typeface="Arial" charset="0"/>
                        </a:rPr>
                        <a:t>A7</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ru-RU" sz="1000" b="0" i="0" u="none" strike="noStrike">
                          <a:solidFill>
                            <a:srgbClr val="000000"/>
                          </a:solidFill>
                          <a:effectLst/>
                          <a:latin typeface="Arial" charset="0"/>
                        </a:rPr>
                        <a:t>574 v1</a:t>
                      </a:r>
                    </a:p>
                  </a:txBody>
                  <a:tcPr marL="12700" marR="12700" marT="1270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charset="0"/>
                        </a:rPr>
                        <a:t>5</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i-FI" sz="1000" b="0" i="0" u="none" strike="noStrike">
                          <a:solidFill>
                            <a:srgbClr val="000000"/>
                          </a:solidFill>
                          <a:effectLst/>
                          <a:latin typeface="Arial" charset="0"/>
                        </a:rPr>
                        <a:t>29.58791842</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2.57839007</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97980">
                <a:tc>
                  <a:txBody>
                    <a:bodyPr/>
                    <a:lstStyle/>
                    <a:p>
                      <a:pPr algn="ctr" fontAlgn="b"/>
                      <a:r>
                        <a:rPr lang="en-US" sz="1000" b="0" i="0" u="none" strike="noStrike">
                          <a:solidFill>
                            <a:srgbClr val="000000"/>
                          </a:solidFill>
                          <a:effectLst/>
                          <a:latin typeface="Arial" charset="0"/>
                        </a:rPr>
                        <a:t>C3</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charset="0"/>
                        </a:rPr>
                        <a:t>Perth WHO CC</a:t>
                      </a:r>
                    </a:p>
                  </a:txBody>
                  <a:tcPr marL="12700" marR="12700" marT="1270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charset="0"/>
                        </a:rPr>
                        <a:t>6</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28.63147306</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2.666053066</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7980">
                <a:tc>
                  <a:txBody>
                    <a:bodyPr/>
                    <a:lstStyle/>
                    <a:p>
                      <a:pPr algn="ctr" fontAlgn="b"/>
                      <a:r>
                        <a:rPr lang="en-US" sz="1000" b="0" i="0" u="none" strike="noStrike">
                          <a:solidFill>
                            <a:srgbClr val="000000"/>
                          </a:solidFill>
                          <a:effectLst/>
                          <a:latin typeface="Arial" charset="0"/>
                        </a:rPr>
                        <a:t>C4</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5A01</a:t>
                      </a:r>
                    </a:p>
                  </a:txBody>
                  <a:tcPr marL="12700" marR="12700" marT="1270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charset="0"/>
                        </a:rPr>
                        <a:t>7</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1000" b="0" i="0" u="none" strike="noStrike">
                          <a:solidFill>
                            <a:srgbClr val="000000"/>
                          </a:solidFill>
                          <a:effectLst/>
                          <a:latin typeface="Arial" charset="0"/>
                        </a:rPr>
                        <a:t>34.41468555</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2.211431384</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7980">
                <a:tc>
                  <a:txBody>
                    <a:bodyPr/>
                    <a:lstStyle/>
                    <a:p>
                      <a:pPr algn="ctr" fontAlgn="b"/>
                      <a:r>
                        <a:rPr lang="en-US" sz="1000" b="0" i="0" u="none" strike="noStrike">
                          <a:solidFill>
                            <a:srgbClr val="000000"/>
                          </a:solidFill>
                          <a:effectLst/>
                          <a:latin typeface="Arial" charset="0"/>
                        </a:rPr>
                        <a:t>C5</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charset="0"/>
                        </a:rPr>
                        <a:t>4F03</a:t>
                      </a:r>
                    </a:p>
                  </a:txBody>
                  <a:tcPr marL="12700" marR="12700" marT="1270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charset="0"/>
                        </a:rPr>
                        <a:t>8</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1000" b="0" i="0" u="none" strike="noStrike">
                          <a:solidFill>
                            <a:srgbClr val="000000"/>
                          </a:solidFill>
                          <a:effectLst/>
                          <a:latin typeface="Arial" charset="0"/>
                        </a:rPr>
                        <a:t>34.24355684</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cs-CZ" sz="1000" b="0" i="0" u="none" strike="noStrike">
                          <a:solidFill>
                            <a:srgbClr val="000000"/>
                          </a:solidFill>
                          <a:effectLst/>
                          <a:latin typeface="Arial" charset="0"/>
                        </a:rPr>
                        <a:t>2.222646544</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197980">
                <a:tc>
                  <a:txBody>
                    <a:bodyPr/>
                    <a:lstStyle/>
                    <a:p>
                      <a:pPr algn="ctr" fontAlgn="b"/>
                      <a:r>
                        <a:rPr lang="en-US" sz="1000" b="0" i="0" u="none" strike="noStrike">
                          <a:solidFill>
                            <a:srgbClr val="000000"/>
                          </a:solidFill>
                          <a:effectLst/>
                          <a:latin typeface="Arial" charset="0"/>
                        </a:rPr>
                        <a:t>E1</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da-DK" sz="1000" b="0" i="0" u="none" strike="noStrike">
                          <a:solidFill>
                            <a:srgbClr val="000000"/>
                          </a:solidFill>
                          <a:effectLst/>
                          <a:latin typeface="Arial" charset="0"/>
                        </a:rPr>
                        <a:t>589 v2</a:t>
                      </a:r>
                    </a:p>
                  </a:txBody>
                  <a:tcPr marL="12700" marR="12700" marT="1270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charset="0"/>
                        </a:rPr>
                        <a:t>9</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i-FI" sz="1000" b="0" i="0" u="none" strike="noStrike">
                          <a:solidFill>
                            <a:srgbClr val="000000"/>
                          </a:solidFill>
                          <a:effectLst/>
                          <a:latin typeface="Arial" charset="0"/>
                        </a:rPr>
                        <a:t>30.57483875</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cs-CZ" sz="1000" b="0" i="0" u="none" strike="noStrike">
                          <a:solidFill>
                            <a:srgbClr val="000000"/>
                          </a:solidFill>
                          <a:effectLst/>
                          <a:latin typeface="Arial" charset="0"/>
                        </a:rPr>
                        <a:t>2.493778957</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97980">
                <a:tc>
                  <a:txBody>
                    <a:bodyPr/>
                    <a:lstStyle/>
                    <a:p>
                      <a:pPr algn="ctr" fontAlgn="b"/>
                      <a:r>
                        <a:rPr lang="is-IS" sz="1000" b="0" i="0" u="none" strike="noStrike">
                          <a:solidFill>
                            <a:srgbClr val="000000"/>
                          </a:solidFill>
                          <a:effectLst/>
                          <a:latin typeface="Arial" charset="0"/>
                        </a:rPr>
                        <a:t>E2</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ru-RU" sz="1000" b="0" i="0" u="none" strike="noStrike">
                          <a:solidFill>
                            <a:srgbClr val="000000"/>
                          </a:solidFill>
                          <a:effectLst/>
                          <a:latin typeface="Arial" charset="0"/>
                        </a:rPr>
                        <a:t>557 v1</a:t>
                      </a:r>
                    </a:p>
                  </a:txBody>
                  <a:tcPr marL="12700" marR="12700" marT="1270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charset="0"/>
                        </a:rPr>
                        <a:t>10</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1000" b="0" i="0" u="none" strike="noStrike">
                          <a:solidFill>
                            <a:srgbClr val="000000"/>
                          </a:solidFill>
                          <a:effectLst/>
                          <a:latin typeface="Arial" charset="0"/>
                        </a:rPr>
                        <a:t>32.33769882</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1000" b="0" i="0" u="none" strike="noStrike">
                          <a:solidFill>
                            <a:srgbClr val="000000"/>
                          </a:solidFill>
                          <a:effectLst/>
                          <a:latin typeface="Arial" charset="0"/>
                        </a:rPr>
                        <a:t>2.355697892</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97980">
                <a:tc>
                  <a:txBody>
                    <a:bodyPr/>
                    <a:lstStyle/>
                    <a:p>
                      <a:pPr algn="ctr" fontAlgn="b"/>
                      <a:r>
                        <a:rPr lang="en-US" sz="1000" b="0" i="0" u="none" strike="noStrike">
                          <a:solidFill>
                            <a:srgbClr val="000000"/>
                          </a:solidFill>
                          <a:effectLst/>
                          <a:latin typeface="Arial" charset="0"/>
                        </a:rPr>
                        <a:t>E3</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da-DK" sz="1000" b="0" i="0" u="none" strike="noStrike">
                          <a:solidFill>
                            <a:srgbClr val="000000"/>
                          </a:solidFill>
                          <a:effectLst/>
                          <a:latin typeface="Arial" charset="0"/>
                        </a:rPr>
                        <a:t>557 v2</a:t>
                      </a:r>
                    </a:p>
                  </a:txBody>
                  <a:tcPr marL="12700" marR="12700" marT="1270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cs-CZ" sz="1000" b="0" i="0" u="none" strike="noStrike">
                          <a:solidFill>
                            <a:srgbClr val="000000"/>
                          </a:solidFill>
                          <a:effectLst/>
                          <a:latin typeface="Arial" charset="0"/>
                        </a:rPr>
                        <a:t>11</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31.67662629</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cs-CZ" sz="1000" b="0" i="0" u="none" strike="noStrike">
                          <a:solidFill>
                            <a:srgbClr val="000000"/>
                          </a:solidFill>
                          <a:effectLst/>
                          <a:latin typeface="Arial" charset="0"/>
                        </a:rPr>
                        <a:t>2.405648363</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197980">
                <a:tc>
                  <a:txBody>
                    <a:bodyPr/>
                    <a:lstStyle/>
                    <a:p>
                      <a:pPr algn="ctr" fontAlgn="b"/>
                      <a:r>
                        <a:rPr lang="en-US" sz="1000" b="0" i="0" u="none" strike="noStrike">
                          <a:solidFill>
                            <a:srgbClr val="000000"/>
                          </a:solidFill>
                          <a:effectLst/>
                          <a:latin typeface="Arial" charset="0"/>
                        </a:rPr>
                        <a:t>E4</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da-DK" sz="1000" b="0" i="0" u="none" strike="noStrike">
                          <a:solidFill>
                            <a:srgbClr val="000000"/>
                          </a:solidFill>
                          <a:effectLst/>
                          <a:latin typeface="Arial" charset="0"/>
                        </a:rPr>
                        <a:t>574 v2 1:250</a:t>
                      </a:r>
                    </a:p>
                  </a:txBody>
                  <a:tcPr marL="12700" marR="12700" marT="1270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12</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31.77273967</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1000" b="0" i="0" u="none" strike="noStrike">
                          <a:solidFill>
                            <a:srgbClr val="000000"/>
                          </a:solidFill>
                          <a:effectLst/>
                          <a:latin typeface="Arial" charset="0"/>
                        </a:rPr>
                        <a:t>2.398254863</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197980">
                <a:tc>
                  <a:txBody>
                    <a:bodyPr/>
                    <a:lstStyle/>
                    <a:p>
                      <a:pPr algn="ctr" fontAlgn="b"/>
                      <a:r>
                        <a:rPr lang="en-US" sz="1000" b="0" i="0" u="none" strike="noStrike">
                          <a:solidFill>
                            <a:srgbClr val="000000"/>
                          </a:solidFill>
                          <a:effectLst/>
                          <a:latin typeface="Arial" charset="0"/>
                        </a:rPr>
                        <a:t>E5</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da-DK" sz="1000" b="0" i="0" u="none" strike="noStrike">
                          <a:solidFill>
                            <a:srgbClr val="000000"/>
                          </a:solidFill>
                          <a:effectLst/>
                          <a:latin typeface="Arial" charset="0"/>
                        </a:rPr>
                        <a:t>574 v2 1:200</a:t>
                      </a:r>
                    </a:p>
                  </a:txBody>
                  <a:tcPr marL="12700" marR="12700" marT="1270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13</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31.49143221</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2.420023685</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97980">
                <a:tc>
                  <a:txBody>
                    <a:bodyPr/>
                    <a:lstStyle/>
                    <a:p>
                      <a:pPr algn="ctr" fontAlgn="b"/>
                      <a:r>
                        <a:rPr lang="en-US" sz="1000" b="0" i="0" u="none" strike="noStrike">
                          <a:solidFill>
                            <a:srgbClr val="000000"/>
                          </a:solidFill>
                          <a:effectLst/>
                          <a:latin typeface="Arial" charset="0"/>
                        </a:rPr>
                        <a:t>E6</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da-DK" sz="1000" b="0" i="0" u="none" strike="noStrike">
                          <a:solidFill>
                            <a:srgbClr val="000000"/>
                          </a:solidFill>
                          <a:effectLst/>
                          <a:latin typeface="Arial" charset="0"/>
                        </a:rPr>
                        <a:t>574 v2 7e5</a:t>
                      </a:r>
                    </a:p>
                  </a:txBody>
                  <a:tcPr marL="12700" marR="12700" marT="1270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charset="0"/>
                        </a:rPr>
                        <a:t>14</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1000" b="0" i="0" u="none" strike="noStrike">
                          <a:solidFill>
                            <a:srgbClr val="000000"/>
                          </a:solidFill>
                          <a:effectLst/>
                          <a:latin typeface="Arial" charset="0"/>
                        </a:rPr>
                        <a:t>29.36521668</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2.598282938</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197980">
                <a:tc>
                  <a:txBody>
                    <a:bodyPr/>
                    <a:lstStyle/>
                    <a:p>
                      <a:pPr algn="ctr" fontAlgn="b"/>
                      <a:r>
                        <a:rPr lang="en-US" sz="1000" b="0" i="0" u="none" strike="noStrike">
                          <a:solidFill>
                            <a:srgbClr val="000000"/>
                          </a:solidFill>
                          <a:effectLst/>
                          <a:latin typeface="Arial" charset="0"/>
                        </a:rPr>
                        <a:t>E7</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9267 neg</a:t>
                      </a:r>
                    </a:p>
                  </a:txBody>
                  <a:tcPr marL="12700" marR="12700" marT="1270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charset="0"/>
                        </a:rPr>
                        <a:t>15</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1000" b="0" i="0" u="none" strike="noStrike">
                          <a:solidFill>
                            <a:srgbClr val="000000"/>
                          </a:solidFill>
                          <a:effectLst/>
                          <a:latin typeface="Arial" charset="0"/>
                        </a:rPr>
                        <a:t>33.50981322</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2.272051632</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197980">
                <a:tc>
                  <a:txBody>
                    <a:bodyPr/>
                    <a:lstStyle/>
                    <a:p>
                      <a:pPr algn="ctr" fontAlgn="b"/>
                      <a:r>
                        <a:rPr lang="en-US" sz="1000" b="0" i="0" u="none" strike="noStrike" dirty="0">
                          <a:solidFill>
                            <a:srgbClr val="000000"/>
                          </a:solidFill>
                          <a:effectLst/>
                          <a:latin typeface="Arial" charset="0"/>
                        </a:rPr>
                        <a:t>E8</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de-DE" sz="1000" b="0" i="0" u="none" strike="noStrike" dirty="0">
                          <a:solidFill>
                            <a:srgbClr val="000000"/>
                          </a:solidFill>
                          <a:effectLst/>
                          <a:latin typeface="Arial" charset="0"/>
                        </a:rPr>
                        <a:t>9267 23 dpi</a:t>
                      </a:r>
                    </a:p>
                  </a:txBody>
                  <a:tcPr marL="12700" marR="12700" marT="1270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Arial" charset="0"/>
                        </a:rPr>
                        <a:t>16</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dirty="0">
                          <a:solidFill>
                            <a:srgbClr val="000000"/>
                          </a:solidFill>
                          <a:effectLst/>
                          <a:latin typeface="Arial" charset="0"/>
                        </a:rPr>
                        <a:t>28.91278052</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1000" b="0" i="0" u="none" strike="noStrike" dirty="0">
                          <a:solidFill>
                            <a:srgbClr val="000000"/>
                          </a:solidFill>
                          <a:effectLst/>
                          <a:latin typeface="Arial" charset="0"/>
                        </a:rPr>
                        <a:t>2.639657177</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197980">
                <a:tc>
                  <a:txBody>
                    <a:bodyPr/>
                    <a:lstStyle/>
                    <a:p>
                      <a:pPr algn="ctr" fontAlgn="b"/>
                      <a:r>
                        <a:rPr lang="en-US" sz="1000" b="0" i="0" u="none" strike="noStrike">
                          <a:solidFill>
                            <a:srgbClr val="000000"/>
                          </a:solidFill>
                          <a:effectLst/>
                          <a:latin typeface="Arial" charset="0"/>
                        </a:rPr>
                        <a:t>E9</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1000" b="0" i="0" u="none" strike="noStrike" dirty="0">
                          <a:solidFill>
                            <a:srgbClr val="000000"/>
                          </a:solidFill>
                          <a:effectLst/>
                          <a:latin typeface="Arial" charset="0"/>
                        </a:rPr>
                        <a:t>9435 </a:t>
                      </a:r>
                      <a:r>
                        <a:rPr lang="it-IT" sz="1000" b="0" i="0" u="none" strike="noStrike" dirty="0" err="1">
                          <a:solidFill>
                            <a:srgbClr val="000000"/>
                          </a:solidFill>
                          <a:effectLst/>
                          <a:latin typeface="Arial" charset="0"/>
                        </a:rPr>
                        <a:t>neg</a:t>
                      </a:r>
                      <a:endParaRPr lang="it-IT" sz="1000" b="0" i="0" u="none" strike="noStrike" dirty="0">
                        <a:solidFill>
                          <a:srgbClr val="000000"/>
                        </a:solidFill>
                        <a:effectLst/>
                        <a:latin typeface="Arial" charset="0"/>
                      </a:endParaRPr>
                    </a:p>
                  </a:txBody>
                  <a:tcPr marL="12700" marR="12700" marT="1270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Arial" charset="0"/>
                        </a:rPr>
                        <a:t>17</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i-FI" sz="1000" b="0" i="0" u="none" strike="noStrike">
                          <a:solidFill>
                            <a:srgbClr val="000000"/>
                          </a:solidFill>
                          <a:effectLst/>
                          <a:latin typeface="Arial" charset="0"/>
                        </a:rPr>
                        <a:t>34.42875092</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2.210514622</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197980">
                <a:tc>
                  <a:txBody>
                    <a:bodyPr/>
                    <a:lstStyle/>
                    <a:p>
                      <a:pPr algn="ctr" fontAlgn="b"/>
                      <a:r>
                        <a:rPr lang="en-US" sz="1000" b="0" i="0" u="none" strike="noStrike">
                          <a:solidFill>
                            <a:srgbClr val="000000"/>
                          </a:solidFill>
                          <a:effectLst/>
                          <a:latin typeface="Arial" charset="0"/>
                        </a:rPr>
                        <a:t>E10</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de-DE" sz="1000" b="0" i="0" u="none" strike="noStrike">
                          <a:solidFill>
                            <a:srgbClr val="000000"/>
                          </a:solidFill>
                          <a:effectLst/>
                          <a:latin typeface="Arial" charset="0"/>
                        </a:rPr>
                        <a:t>9435 23 dpi</a:t>
                      </a:r>
                    </a:p>
                  </a:txBody>
                  <a:tcPr marL="12700" marR="12700" marT="1270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i-FI" sz="1000" b="0" i="0" u="none" strike="noStrike">
                          <a:solidFill>
                            <a:srgbClr val="000000"/>
                          </a:solidFill>
                          <a:effectLst/>
                          <a:latin typeface="Arial" charset="0"/>
                        </a:rPr>
                        <a:t>18</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charset="0"/>
                        </a:rPr>
                        <a:t>30.59828103</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cs-CZ" sz="1000" b="0" i="0" u="none" strike="noStrike">
                          <a:solidFill>
                            <a:srgbClr val="000000"/>
                          </a:solidFill>
                          <a:effectLst/>
                          <a:latin typeface="Arial" charset="0"/>
                        </a:rPr>
                        <a:t>2.491836657</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r h="197980">
                <a:tc>
                  <a:txBody>
                    <a:bodyPr/>
                    <a:lstStyle/>
                    <a:p>
                      <a:pPr algn="ctr" fontAlgn="b"/>
                      <a:r>
                        <a:rPr lang="cs-CZ" sz="1000" b="0" i="0" u="none" strike="noStrike">
                          <a:solidFill>
                            <a:srgbClr val="000000"/>
                          </a:solidFill>
                          <a:effectLst/>
                          <a:latin typeface="Arial" charset="0"/>
                        </a:rPr>
                        <a:t>E11</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1000" b="0" i="0" u="none" strike="noStrike">
                          <a:solidFill>
                            <a:srgbClr val="000000"/>
                          </a:solidFill>
                          <a:effectLst/>
                          <a:latin typeface="Arial" charset="0"/>
                        </a:rPr>
                        <a:t>9437 neg</a:t>
                      </a:r>
                    </a:p>
                  </a:txBody>
                  <a:tcPr marL="12700" marR="12700" marT="1270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charset="0"/>
                        </a:rPr>
                        <a:t>19</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33.33165183</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1000" b="0" i="0" u="none" strike="noStrike">
                          <a:solidFill>
                            <a:srgbClr val="000000"/>
                          </a:solidFill>
                          <a:effectLst/>
                          <a:latin typeface="Arial" charset="0"/>
                        </a:rPr>
                        <a:t>2.28438095</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r h="197980">
                <a:tc>
                  <a:txBody>
                    <a:bodyPr/>
                    <a:lstStyle/>
                    <a:p>
                      <a:pPr algn="ctr" fontAlgn="b"/>
                      <a:r>
                        <a:rPr lang="is-IS" sz="1000" b="0" i="0" u="none" strike="noStrike">
                          <a:solidFill>
                            <a:srgbClr val="000000"/>
                          </a:solidFill>
                          <a:effectLst/>
                          <a:latin typeface="Arial" charset="0"/>
                        </a:rPr>
                        <a:t>E12</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de-DE" sz="1000" b="0" i="0" u="none" strike="noStrike">
                          <a:solidFill>
                            <a:srgbClr val="000000"/>
                          </a:solidFill>
                          <a:effectLst/>
                          <a:latin typeface="Arial" charset="0"/>
                        </a:rPr>
                        <a:t>9437 23 dpi</a:t>
                      </a:r>
                    </a:p>
                  </a:txBody>
                  <a:tcPr marL="12700" marR="12700" marT="1270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20</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Arial" charset="0"/>
                        </a:rPr>
                        <a:t>29.21049758</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tr-TR" sz="1000" b="0" i="0" u="none" strike="noStrike" dirty="0">
                          <a:solidFill>
                            <a:srgbClr val="000000"/>
                          </a:solidFill>
                          <a:effectLst/>
                          <a:latin typeface="Arial" charset="0"/>
                        </a:rPr>
                        <a:t>2.612284925</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r h="197980">
                <a:tc>
                  <a:txBody>
                    <a:bodyPr/>
                    <a:lstStyle/>
                    <a:p>
                      <a:pPr algn="ctr" rtl="0" fontAlgn="b">
                        <a:lnSpc>
                          <a:spcPct val="80000"/>
                        </a:lnSpc>
                      </a:pPr>
                      <a:endParaRPr lang="en-US" sz="1000" b="0" i="0" u="none" strike="noStrike" dirty="0">
                        <a:solidFill>
                          <a:srgbClr val="000000"/>
                        </a:solidFill>
                        <a:effectLst/>
                        <a:latin typeface="Arial"/>
                        <a:cs typeface="Arial"/>
                      </a:endParaRPr>
                    </a:p>
                  </a:txBody>
                  <a:tcPr marL="8155" marR="8155" marT="16310" marB="163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Arial" charset="0"/>
                        </a:rPr>
                        <a:t>Lib mock</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A"/>
                    </a:solidFill>
                  </a:tcPr>
                </a:tc>
                <a:tc>
                  <a:txBody>
                    <a:bodyPr/>
                    <a:lstStyle/>
                    <a:p>
                      <a:pPr algn="ctr" fontAlgn="b"/>
                      <a:r>
                        <a:rPr lang="cs-CZ" sz="1000" b="0" i="0" u="none" strike="noStrike" dirty="0">
                          <a:solidFill>
                            <a:srgbClr val="000000"/>
                          </a:solidFill>
                          <a:effectLst/>
                          <a:latin typeface="Arial" charset="0"/>
                        </a:rPr>
                        <a:t>21</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A"/>
                    </a:solidFill>
                  </a:tcPr>
                </a:tc>
                <a:tc>
                  <a:txBody>
                    <a:bodyPr/>
                    <a:lstStyle/>
                    <a:p>
                      <a:pPr algn="ctr" fontAlgn="b"/>
                      <a:r>
                        <a:rPr lang="is-IS" sz="1000" b="0" i="0" u="none" strike="noStrike" dirty="0">
                          <a:solidFill>
                            <a:srgbClr val="000000"/>
                          </a:solidFill>
                          <a:effectLst/>
                          <a:latin typeface="Arial" charset="0"/>
                        </a:rPr>
                        <a:t>28.94380055</a:t>
                      </a:r>
                    </a:p>
                  </a:txBody>
                  <a:tcPr marL="12700" marR="12700" marT="1270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A"/>
                    </a:solidFill>
                  </a:tcPr>
                </a:tc>
                <a:tc>
                  <a:txBody>
                    <a:bodyPr/>
                    <a:lstStyle/>
                    <a:p>
                      <a:pPr algn="ctr" fontAlgn="b"/>
                      <a:r>
                        <a:rPr lang="nb-NO" sz="1000" b="0" i="0" u="none" strike="noStrike" dirty="0">
                          <a:solidFill>
                            <a:srgbClr val="000000"/>
                          </a:solidFill>
                          <a:effectLst/>
                          <a:latin typeface="Arial" charset="0"/>
                        </a:rPr>
                        <a:t>2.636778439</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A"/>
                    </a:solidFill>
                  </a:tcPr>
                </a:tc>
                <a:extLst>
                  <a:ext uri="{0D108BD9-81ED-4DB2-BD59-A6C34878D82A}">
                    <a16:rowId xmlns:a16="http://schemas.microsoft.com/office/drawing/2014/main" val="10021"/>
                  </a:ext>
                </a:extLst>
              </a:tr>
              <a:tr h="197980">
                <a:tc>
                  <a:txBody>
                    <a:bodyPr/>
                    <a:lstStyle/>
                    <a:p>
                      <a:pPr algn="ctr" rtl="0" fontAlgn="b">
                        <a:lnSpc>
                          <a:spcPct val="80000"/>
                        </a:lnSpc>
                      </a:pPr>
                      <a:endParaRPr lang="en-US" sz="1000" b="0" i="0" u="none" strike="noStrike" dirty="0">
                        <a:solidFill>
                          <a:srgbClr val="000000"/>
                        </a:solidFill>
                        <a:effectLst/>
                        <a:latin typeface="Arial"/>
                        <a:cs typeface="Arial"/>
                      </a:endParaRPr>
                    </a:p>
                  </a:txBody>
                  <a:tcPr marL="8155" marR="8155" marT="16310" marB="163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charset="0"/>
                        </a:rPr>
                        <a:t>WTplasmid</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A"/>
                    </a:solidFill>
                  </a:tcPr>
                </a:tc>
                <a:tc>
                  <a:txBody>
                    <a:bodyPr/>
                    <a:lstStyle/>
                    <a:p>
                      <a:pPr algn="ctr" fontAlgn="b"/>
                      <a:r>
                        <a:rPr lang="is-IS" sz="1000" b="0" i="0" u="none" strike="noStrike">
                          <a:solidFill>
                            <a:srgbClr val="000000"/>
                          </a:solidFill>
                          <a:effectLst/>
                          <a:latin typeface="Arial" charset="0"/>
                        </a:rPr>
                        <a:t>22</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A"/>
                    </a:solidFill>
                  </a:tcPr>
                </a:tc>
                <a:tc>
                  <a:txBody>
                    <a:bodyPr/>
                    <a:lstStyle/>
                    <a:p>
                      <a:pPr algn="ctr" fontAlgn="b"/>
                      <a:r>
                        <a:rPr lang="hr-HR" sz="1000" b="0" i="0" u="none" strike="noStrike" dirty="0">
                          <a:solidFill>
                            <a:srgbClr val="000000"/>
                          </a:solidFill>
                          <a:effectLst/>
                          <a:latin typeface="Arial" charset="0"/>
                        </a:rPr>
                        <a:t>69.16683264</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A"/>
                    </a:solidFill>
                  </a:tcPr>
                </a:tc>
                <a:tc>
                  <a:txBody>
                    <a:bodyPr/>
                    <a:lstStyle/>
                    <a:p>
                      <a:pPr algn="ctr" fontAlgn="b"/>
                      <a:r>
                        <a:rPr lang="is-IS" sz="1000" b="0" i="0" u="none" strike="noStrike" dirty="0">
                          <a:solidFill>
                            <a:srgbClr val="000000"/>
                          </a:solidFill>
                          <a:effectLst/>
                          <a:latin typeface="Arial" charset="0"/>
                        </a:rPr>
                        <a:t>1.09223037</a:t>
                      </a:r>
                    </a:p>
                  </a:txBody>
                  <a:tcPr marL="12700" marR="12700" marT="25400" marB="25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A"/>
                    </a:solidFill>
                  </a:tcPr>
                </a:tc>
                <a:extLst>
                  <a:ext uri="{0D108BD9-81ED-4DB2-BD59-A6C34878D82A}">
                    <a16:rowId xmlns:a16="http://schemas.microsoft.com/office/drawing/2014/main" val="10022"/>
                  </a:ext>
                </a:extLst>
              </a:tr>
            </a:tbl>
          </a:graphicData>
        </a:graphic>
      </p:graphicFrame>
    </p:spTree>
    <p:extLst>
      <p:ext uri="{BB962C8B-B14F-4D97-AF65-F5344CB8AC3E}">
        <p14:creationId xmlns:p14="http://schemas.microsoft.com/office/powerpoint/2010/main" val="745636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137"/>
            <a:ext cx="9144000" cy="3016210"/>
          </a:xfrm>
          <a:prstGeom prst="rect">
            <a:avLst/>
          </a:prstGeom>
          <a:noFill/>
        </p:spPr>
        <p:txBody>
          <a:bodyPr wrap="square" rtlCol="0">
            <a:spAutoFit/>
          </a:bodyPr>
          <a:lstStyle/>
          <a:p>
            <a:r>
              <a:rPr lang="en-US" sz="1000" i="1" dirty="0">
                <a:latin typeface="Arial"/>
                <a:cs typeface="Arial"/>
              </a:rPr>
              <a:t>Each round 1 PCR reaction is set up as follows (total volume = 24 </a:t>
            </a:r>
            <a:r>
              <a:rPr lang="en-US" sz="1000" i="1" dirty="0" err="1">
                <a:latin typeface="Arial"/>
                <a:cs typeface="Arial"/>
              </a:rPr>
              <a:t>ul</a:t>
            </a:r>
            <a:r>
              <a:rPr lang="en-US" sz="1000" i="1" dirty="0">
                <a:latin typeface="Arial"/>
                <a:cs typeface="Arial"/>
              </a:rPr>
              <a:t>)</a:t>
            </a:r>
          </a:p>
          <a:p>
            <a:r>
              <a:rPr lang="en-US" sz="1000" i="1" dirty="0">
                <a:latin typeface="Arial"/>
                <a:cs typeface="Arial"/>
              </a:rPr>
              <a:t>12 </a:t>
            </a:r>
            <a:r>
              <a:rPr lang="en-US" sz="1000" i="1" dirty="0" err="1">
                <a:latin typeface="Arial"/>
                <a:cs typeface="Arial"/>
              </a:rPr>
              <a:t>ul</a:t>
            </a:r>
            <a:r>
              <a:rPr lang="en-US" sz="1000" i="1" dirty="0">
                <a:latin typeface="Arial"/>
                <a:cs typeface="Arial"/>
              </a:rPr>
              <a:t> 2X KOD Hot-Start MM</a:t>
            </a:r>
          </a:p>
          <a:p>
            <a:r>
              <a:rPr lang="en-US" sz="1000" i="1" dirty="0">
                <a:latin typeface="Arial"/>
                <a:cs typeface="Arial"/>
              </a:rPr>
              <a:t>2 </a:t>
            </a:r>
            <a:r>
              <a:rPr lang="en-US" sz="1000" i="1" dirty="0" err="1">
                <a:latin typeface="Arial"/>
                <a:cs typeface="Arial"/>
              </a:rPr>
              <a:t>ul</a:t>
            </a:r>
            <a:r>
              <a:rPr lang="en-US" sz="1000" i="1" dirty="0">
                <a:latin typeface="Arial"/>
                <a:cs typeface="Arial"/>
              </a:rPr>
              <a:t> of 5 </a:t>
            </a:r>
            <a:r>
              <a:rPr lang="en-US" sz="1000" i="1" dirty="0" err="1">
                <a:latin typeface="Arial"/>
                <a:cs typeface="Arial"/>
              </a:rPr>
              <a:t>uM</a:t>
            </a:r>
            <a:r>
              <a:rPr lang="en-US" sz="1000" i="1" dirty="0">
                <a:latin typeface="Arial"/>
                <a:cs typeface="Arial"/>
              </a:rPr>
              <a:t> forward primer</a:t>
            </a:r>
          </a:p>
          <a:p>
            <a:r>
              <a:rPr lang="en-US" sz="1000" i="1" dirty="0">
                <a:latin typeface="Arial"/>
                <a:cs typeface="Arial"/>
              </a:rPr>
              <a:t>2 </a:t>
            </a:r>
            <a:r>
              <a:rPr lang="en-US" sz="1000" i="1" dirty="0" err="1">
                <a:latin typeface="Arial"/>
                <a:cs typeface="Arial"/>
              </a:rPr>
              <a:t>ul</a:t>
            </a:r>
            <a:r>
              <a:rPr lang="en-US" sz="1000" i="1" dirty="0">
                <a:latin typeface="Arial"/>
                <a:cs typeface="Arial"/>
              </a:rPr>
              <a:t> of 5 </a:t>
            </a:r>
            <a:r>
              <a:rPr lang="en-US" sz="1000" i="1" dirty="0" err="1">
                <a:latin typeface="Arial"/>
                <a:cs typeface="Arial"/>
              </a:rPr>
              <a:t>uM</a:t>
            </a:r>
            <a:r>
              <a:rPr lang="en-US" sz="1000" i="1" dirty="0">
                <a:latin typeface="Arial"/>
                <a:cs typeface="Arial"/>
              </a:rPr>
              <a:t> reverse primer</a:t>
            </a:r>
          </a:p>
          <a:p>
            <a:r>
              <a:rPr lang="en-US" sz="1000" i="1" dirty="0">
                <a:latin typeface="Arial"/>
                <a:cs typeface="Arial"/>
              </a:rPr>
              <a:t>8 </a:t>
            </a:r>
            <a:r>
              <a:rPr lang="en-US" sz="1000" i="1" dirty="0" err="1">
                <a:latin typeface="Arial"/>
                <a:cs typeface="Arial"/>
              </a:rPr>
              <a:t>ul</a:t>
            </a:r>
            <a:r>
              <a:rPr lang="en-US" sz="1000" i="1" dirty="0">
                <a:latin typeface="Arial"/>
                <a:cs typeface="Arial"/>
              </a:rPr>
              <a:t> of 0.5 </a:t>
            </a:r>
            <a:r>
              <a:rPr lang="en-US" sz="1000" i="1" dirty="0" err="1">
                <a:latin typeface="Arial"/>
                <a:cs typeface="Arial"/>
              </a:rPr>
              <a:t>ng</a:t>
            </a:r>
            <a:r>
              <a:rPr lang="en-US" sz="1000" i="1" dirty="0">
                <a:latin typeface="Arial"/>
                <a:cs typeface="Arial"/>
              </a:rPr>
              <a:t>/</a:t>
            </a:r>
            <a:r>
              <a:rPr lang="en-US" sz="1000" i="1" dirty="0" err="1">
                <a:latin typeface="Arial"/>
                <a:cs typeface="Arial"/>
              </a:rPr>
              <a:t>ul</a:t>
            </a:r>
            <a:r>
              <a:rPr lang="en-US" sz="1000" i="1" dirty="0">
                <a:latin typeface="Arial"/>
                <a:cs typeface="Arial"/>
              </a:rPr>
              <a:t> template (4 </a:t>
            </a:r>
            <a:r>
              <a:rPr lang="en-US" sz="1000" i="1" dirty="0" err="1">
                <a:latin typeface="Arial"/>
                <a:cs typeface="Arial"/>
              </a:rPr>
              <a:t>ng</a:t>
            </a:r>
            <a:r>
              <a:rPr lang="en-US" sz="1000" i="1" dirty="0">
                <a:latin typeface="Arial"/>
                <a:cs typeface="Arial"/>
              </a:rPr>
              <a:t> total)</a:t>
            </a:r>
          </a:p>
          <a:p>
            <a:r>
              <a:rPr lang="en-US" sz="1000" dirty="0">
                <a:latin typeface="Arial"/>
                <a:cs typeface="Arial"/>
              </a:rPr>
              <a:t>Added 155 </a:t>
            </a:r>
            <a:r>
              <a:rPr lang="en-US" sz="1000" dirty="0" err="1">
                <a:latin typeface="Arial"/>
                <a:cs typeface="Arial"/>
              </a:rPr>
              <a:t>ul</a:t>
            </a:r>
            <a:r>
              <a:rPr lang="en-US" sz="1000" dirty="0">
                <a:latin typeface="Arial"/>
                <a:cs typeface="Arial"/>
              </a:rPr>
              <a:t> of the 2X KOD MM to each tube of an 8-strip. Using a multichannel, added 12 </a:t>
            </a:r>
            <a:r>
              <a:rPr lang="en-US" sz="1000" dirty="0" err="1">
                <a:latin typeface="Arial"/>
                <a:cs typeface="Arial"/>
              </a:rPr>
              <a:t>ul</a:t>
            </a:r>
            <a:r>
              <a:rPr lang="en-US" sz="1000" dirty="0">
                <a:latin typeface="Arial"/>
                <a:cs typeface="Arial"/>
              </a:rPr>
              <a:t> of the KOD MM column-wise. Then added 80 </a:t>
            </a:r>
            <a:r>
              <a:rPr lang="en-US" sz="1000" dirty="0" err="1">
                <a:latin typeface="Arial"/>
                <a:cs typeface="Arial"/>
              </a:rPr>
              <a:t>ul</a:t>
            </a:r>
            <a:r>
              <a:rPr lang="en-US" sz="1000" dirty="0">
                <a:latin typeface="Arial"/>
                <a:cs typeface="Arial"/>
              </a:rPr>
              <a:t> KOD MM to first seven tubes of the 8-strip and added 12 </a:t>
            </a:r>
            <a:r>
              <a:rPr lang="en-US" sz="1000" dirty="0" err="1">
                <a:latin typeface="Arial"/>
                <a:cs typeface="Arial"/>
              </a:rPr>
              <a:t>ul</a:t>
            </a:r>
            <a:r>
              <a:rPr lang="en-US" sz="1000" dirty="0">
                <a:latin typeface="Arial"/>
                <a:cs typeface="Arial"/>
              </a:rPr>
              <a:t> column-wise to second plate.</a:t>
            </a:r>
          </a:p>
          <a:p>
            <a:r>
              <a:rPr lang="en-US" sz="1000" dirty="0">
                <a:latin typeface="Arial"/>
                <a:cs typeface="Arial"/>
              </a:rPr>
              <a:t>For each primer pair, made a 29X master mix in tubes 1-6 of an 8-strip: 29 </a:t>
            </a:r>
            <a:r>
              <a:rPr lang="en-US" sz="1000" dirty="0" err="1">
                <a:latin typeface="Arial"/>
                <a:cs typeface="Arial"/>
              </a:rPr>
              <a:t>ul</a:t>
            </a:r>
            <a:r>
              <a:rPr lang="en-US" sz="1000" dirty="0">
                <a:latin typeface="Arial"/>
                <a:cs typeface="Arial"/>
              </a:rPr>
              <a:t> F primer (10 </a:t>
            </a:r>
            <a:r>
              <a:rPr lang="en-US" sz="1000" dirty="0" err="1">
                <a:latin typeface="Arial"/>
                <a:cs typeface="Arial"/>
              </a:rPr>
              <a:t>uM</a:t>
            </a:r>
            <a:r>
              <a:rPr lang="en-US" sz="1000" dirty="0">
                <a:latin typeface="Arial"/>
                <a:cs typeface="Arial"/>
              </a:rPr>
              <a:t>) + 29 </a:t>
            </a:r>
            <a:r>
              <a:rPr lang="en-US" sz="1000" dirty="0" err="1">
                <a:latin typeface="Arial"/>
                <a:cs typeface="Arial"/>
              </a:rPr>
              <a:t>ul</a:t>
            </a:r>
            <a:r>
              <a:rPr lang="en-US" sz="1000" dirty="0">
                <a:latin typeface="Arial"/>
                <a:cs typeface="Arial"/>
              </a:rPr>
              <a:t> R primer (10 </a:t>
            </a:r>
            <a:r>
              <a:rPr lang="en-US" sz="1000" dirty="0" err="1">
                <a:latin typeface="Arial"/>
                <a:cs typeface="Arial"/>
              </a:rPr>
              <a:t>uM</a:t>
            </a:r>
            <a:r>
              <a:rPr lang="en-US" sz="1000" dirty="0">
                <a:latin typeface="Arial"/>
                <a:cs typeface="Arial"/>
              </a:rPr>
              <a:t>) + 58 </a:t>
            </a:r>
            <a:r>
              <a:rPr lang="en-US" sz="1000" dirty="0" err="1">
                <a:latin typeface="Arial"/>
                <a:cs typeface="Arial"/>
              </a:rPr>
              <a:t>ul</a:t>
            </a:r>
            <a:r>
              <a:rPr lang="en-US" sz="1000" dirty="0">
                <a:latin typeface="Arial"/>
                <a:cs typeface="Arial"/>
              </a:rPr>
              <a:t> water. Then added 4 </a:t>
            </a:r>
            <a:r>
              <a:rPr lang="en-US" sz="1000" dirty="0" err="1">
                <a:latin typeface="Arial"/>
                <a:cs typeface="Arial"/>
              </a:rPr>
              <a:t>ul</a:t>
            </a:r>
            <a:r>
              <a:rPr lang="en-US" sz="1000" dirty="0">
                <a:latin typeface="Arial"/>
                <a:cs typeface="Arial"/>
              </a:rPr>
              <a:t> of each primer mix row-wise.</a:t>
            </a:r>
          </a:p>
          <a:p>
            <a:r>
              <a:rPr lang="en-US" sz="1000" dirty="0">
                <a:latin typeface="Arial"/>
                <a:cs typeface="Arial"/>
              </a:rPr>
              <a:t>Then added 8 </a:t>
            </a:r>
            <a:r>
              <a:rPr lang="en-US" sz="1000" dirty="0" err="1">
                <a:latin typeface="Arial"/>
                <a:cs typeface="Arial"/>
              </a:rPr>
              <a:t>ul</a:t>
            </a:r>
            <a:r>
              <a:rPr lang="en-US" sz="1000" dirty="0">
                <a:latin typeface="Arial"/>
                <a:cs typeface="Arial"/>
              </a:rPr>
              <a:t> of the 0.5 ng/</a:t>
            </a:r>
            <a:r>
              <a:rPr lang="en-US" sz="1000" dirty="0" err="1">
                <a:latin typeface="Arial"/>
                <a:cs typeface="Arial"/>
              </a:rPr>
              <a:t>ul</a:t>
            </a:r>
            <a:r>
              <a:rPr lang="en-US" sz="1000" dirty="0">
                <a:latin typeface="Arial"/>
                <a:cs typeface="Arial"/>
              </a:rPr>
              <a:t> templates to its corresponding column.</a:t>
            </a:r>
          </a:p>
          <a:p>
            <a:r>
              <a:rPr lang="en-US" sz="1000" dirty="0">
                <a:latin typeface="Arial"/>
                <a:cs typeface="Arial"/>
              </a:rPr>
              <a:t>Seal with microfilm A, spin briefly, and run “HAsubampR1” under “</a:t>
            </a:r>
            <a:r>
              <a:rPr lang="en-US" sz="1000" dirty="0" err="1">
                <a:latin typeface="Arial"/>
                <a:cs typeface="Arial"/>
              </a:rPr>
              <a:t>Juhye</a:t>
            </a:r>
            <a:r>
              <a:rPr lang="en-US" sz="1000" dirty="0">
                <a:latin typeface="Arial"/>
                <a:cs typeface="Arial"/>
              </a:rPr>
              <a:t>” to run 9 total PCR cycles:</a:t>
            </a:r>
          </a:p>
          <a:p>
            <a:pPr marL="228600" indent="-228600">
              <a:buAutoNum type="arabicPeriod"/>
            </a:pPr>
            <a:r>
              <a:rPr lang="en-US" sz="1000" dirty="0">
                <a:latin typeface="Arial"/>
                <a:cs typeface="Arial"/>
              </a:rPr>
              <a:t>95°C for 2 min</a:t>
            </a:r>
          </a:p>
          <a:p>
            <a:pPr marL="228600" indent="-228600">
              <a:buAutoNum type="arabicPeriod"/>
            </a:pPr>
            <a:r>
              <a:rPr lang="en-US" sz="1000" dirty="0">
                <a:latin typeface="Arial"/>
                <a:cs typeface="Arial"/>
              </a:rPr>
              <a:t>95°C for 20 s</a:t>
            </a:r>
          </a:p>
          <a:p>
            <a:pPr marL="228600" indent="-228600">
              <a:buAutoNum type="arabicPeriod"/>
            </a:pPr>
            <a:r>
              <a:rPr lang="en-US" sz="1000" dirty="0">
                <a:latin typeface="Arial"/>
                <a:cs typeface="Arial"/>
              </a:rPr>
              <a:t>70°C for 1 s</a:t>
            </a:r>
          </a:p>
          <a:p>
            <a:pPr marL="228600" indent="-228600">
              <a:buAutoNum type="arabicPeriod"/>
            </a:pPr>
            <a:r>
              <a:rPr lang="en-US" sz="1000" dirty="0">
                <a:latin typeface="Arial"/>
                <a:cs typeface="Arial"/>
              </a:rPr>
              <a:t>54°C for 20 s, cooling at 0.5°C/s</a:t>
            </a:r>
          </a:p>
          <a:p>
            <a:pPr marL="228600" indent="-228600">
              <a:buAutoNum type="arabicPeriod"/>
            </a:pPr>
            <a:r>
              <a:rPr lang="en-US" sz="1000" dirty="0">
                <a:latin typeface="Arial"/>
                <a:cs typeface="Arial"/>
              </a:rPr>
              <a:t>70°C for 20 s</a:t>
            </a:r>
          </a:p>
          <a:p>
            <a:pPr marL="228600" indent="-228600">
              <a:buAutoNum type="arabicPeriod"/>
            </a:pPr>
            <a:r>
              <a:rPr lang="en-US" sz="1000" dirty="0">
                <a:latin typeface="Arial"/>
                <a:cs typeface="Arial"/>
              </a:rPr>
              <a:t>Go to 2, 8 times</a:t>
            </a:r>
          </a:p>
          <a:p>
            <a:pPr marL="228600" indent="-228600">
              <a:buAutoNum type="arabicPeriod"/>
            </a:pPr>
            <a:r>
              <a:rPr lang="en-US" sz="1000" dirty="0">
                <a:latin typeface="Arial"/>
                <a:cs typeface="Arial"/>
              </a:rPr>
              <a:t>95°C for </a:t>
            </a:r>
            <a:r>
              <a:rPr lang="en-US" sz="1000" b="1" dirty="0">
                <a:latin typeface="Arial"/>
                <a:cs typeface="Arial"/>
              </a:rPr>
              <a:t>1 min </a:t>
            </a:r>
            <a:r>
              <a:rPr lang="en-US" sz="1000" dirty="0">
                <a:latin typeface="Arial"/>
                <a:cs typeface="Arial"/>
              </a:rPr>
              <a:t>(this step to ensure identical pairs are not annealed at the end)</a:t>
            </a:r>
          </a:p>
          <a:p>
            <a:pPr marL="228600" indent="-228600">
              <a:buAutoNum type="arabicPeriod"/>
            </a:pPr>
            <a:r>
              <a:rPr lang="en-US" sz="1000" dirty="0">
                <a:latin typeface="Arial"/>
                <a:cs typeface="Arial"/>
              </a:rPr>
              <a:t>4°C forever</a:t>
            </a:r>
          </a:p>
        </p:txBody>
      </p:sp>
      <p:graphicFrame>
        <p:nvGraphicFramePr>
          <p:cNvPr id="3" name="Table 2"/>
          <p:cNvGraphicFramePr>
            <a:graphicFrameLocks noGrp="1"/>
          </p:cNvGraphicFramePr>
          <p:nvPr>
            <p:extLst/>
          </p:nvPr>
        </p:nvGraphicFramePr>
        <p:xfrm>
          <a:off x="483069" y="3014680"/>
          <a:ext cx="7869472" cy="1761160"/>
        </p:xfrm>
        <a:graphic>
          <a:graphicData uri="http://schemas.openxmlformats.org/drawingml/2006/table">
            <a:tbl>
              <a:tblPr/>
              <a:tblGrid>
                <a:gridCol w="605344">
                  <a:extLst>
                    <a:ext uri="{9D8B030D-6E8A-4147-A177-3AD203B41FA5}">
                      <a16:colId xmlns:a16="http://schemas.microsoft.com/office/drawing/2014/main" val="20000"/>
                    </a:ext>
                  </a:extLst>
                </a:gridCol>
                <a:gridCol w="605344">
                  <a:extLst>
                    <a:ext uri="{9D8B030D-6E8A-4147-A177-3AD203B41FA5}">
                      <a16:colId xmlns:a16="http://schemas.microsoft.com/office/drawing/2014/main" val="20001"/>
                    </a:ext>
                  </a:extLst>
                </a:gridCol>
                <a:gridCol w="605344">
                  <a:extLst>
                    <a:ext uri="{9D8B030D-6E8A-4147-A177-3AD203B41FA5}">
                      <a16:colId xmlns:a16="http://schemas.microsoft.com/office/drawing/2014/main" val="20002"/>
                    </a:ext>
                  </a:extLst>
                </a:gridCol>
                <a:gridCol w="605344">
                  <a:extLst>
                    <a:ext uri="{9D8B030D-6E8A-4147-A177-3AD203B41FA5}">
                      <a16:colId xmlns:a16="http://schemas.microsoft.com/office/drawing/2014/main" val="20003"/>
                    </a:ext>
                  </a:extLst>
                </a:gridCol>
                <a:gridCol w="605344">
                  <a:extLst>
                    <a:ext uri="{9D8B030D-6E8A-4147-A177-3AD203B41FA5}">
                      <a16:colId xmlns:a16="http://schemas.microsoft.com/office/drawing/2014/main" val="20004"/>
                    </a:ext>
                  </a:extLst>
                </a:gridCol>
                <a:gridCol w="605344">
                  <a:extLst>
                    <a:ext uri="{9D8B030D-6E8A-4147-A177-3AD203B41FA5}">
                      <a16:colId xmlns:a16="http://schemas.microsoft.com/office/drawing/2014/main" val="20005"/>
                    </a:ext>
                  </a:extLst>
                </a:gridCol>
                <a:gridCol w="605344">
                  <a:extLst>
                    <a:ext uri="{9D8B030D-6E8A-4147-A177-3AD203B41FA5}">
                      <a16:colId xmlns:a16="http://schemas.microsoft.com/office/drawing/2014/main" val="20006"/>
                    </a:ext>
                  </a:extLst>
                </a:gridCol>
                <a:gridCol w="605344">
                  <a:extLst>
                    <a:ext uri="{9D8B030D-6E8A-4147-A177-3AD203B41FA5}">
                      <a16:colId xmlns:a16="http://schemas.microsoft.com/office/drawing/2014/main" val="20007"/>
                    </a:ext>
                  </a:extLst>
                </a:gridCol>
                <a:gridCol w="605344">
                  <a:extLst>
                    <a:ext uri="{9D8B030D-6E8A-4147-A177-3AD203B41FA5}">
                      <a16:colId xmlns:a16="http://schemas.microsoft.com/office/drawing/2014/main" val="20008"/>
                    </a:ext>
                  </a:extLst>
                </a:gridCol>
                <a:gridCol w="605344">
                  <a:extLst>
                    <a:ext uri="{9D8B030D-6E8A-4147-A177-3AD203B41FA5}">
                      <a16:colId xmlns:a16="http://schemas.microsoft.com/office/drawing/2014/main" val="20009"/>
                    </a:ext>
                  </a:extLst>
                </a:gridCol>
                <a:gridCol w="605344">
                  <a:extLst>
                    <a:ext uri="{9D8B030D-6E8A-4147-A177-3AD203B41FA5}">
                      <a16:colId xmlns:a16="http://schemas.microsoft.com/office/drawing/2014/main" val="20010"/>
                    </a:ext>
                  </a:extLst>
                </a:gridCol>
                <a:gridCol w="605344">
                  <a:extLst>
                    <a:ext uri="{9D8B030D-6E8A-4147-A177-3AD203B41FA5}">
                      <a16:colId xmlns:a16="http://schemas.microsoft.com/office/drawing/2014/main" val="20011"/>
                    </a:ext>
                  </a:extLst>
                </a:gridCol>
                <a:gridCol w="605344">
                  <a:extLst>
                    <a:ext uri="{9D8B030D-6E8A-4147-A177-3AD203B41FA5}">
                      <a16:colId xmlns:a16="http://schemas.microsoft.com/office/drawing/2014/main" val="20012"/>
                    </a:ext>
                  </a:extLst>
                </a:gridCol>
              </a:tblGrid>
              <a:tr h="107339">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1" i="0" u="none" strike="noStrike" dirty="0">
                          <a:solidFill>
                            <a:srgbClr val="000000"/>
                          </a:solidFill>
                          <a:effectLst/>
                          <a:latin typeface="Arial"/>
                        </a:rPr>
                        <a:t>Plate 1</a:t>
                      </a:r>
                    </a:p>
                  </a:txBody>
                  <a:tcPr marL="9739" marR="9739" marT="19478" marB="19478" anchor="ctr">
                    <a:lnL>
                      <a:noFill/>
                    </a:lnL>
                    <a:lnR>
                      <a:noFill/>
                    </a:lnR>
                    <a:lnT>
                      <a:noFill/>
                    </a:lnT>
                    <a:lnB>
                      <a:noFill/>
                    </a:lnB>
                  </a:tcPr>
                </a:tc>
                <a:tc>
                  <a:txBody>
                    <a:bodyPr/>
                    <a:lstStyle/>
                    <a:p>
                      <a:pPr algn="ctr" rtl="0" fontAlgn="b"/>
                      <a:r>
                        <a:rPr lang="en-US" sz="900" b="0" i="1" u="none" strike="noStrike" dirty="0" err="1">
                          <a:solidFill>
                            <a:srgbClr val="000000"/>
                          </a:solidFill>
                          <a:effectLst/>
                          <a:latin typeface="Arial"/>
                        </a:rPr>
                        <a:t>subamp</a:t>
                      </a:r>
                      <a:r>
                        <a:rPr lang="en-US" sz="900" b="0" i="1" u="none" strike="noStrike" dirty="0">
                          <a:solidFill>
                            <a:srgbClr val="000000"/>
                          </a:solidFill>
                          <a:effectLst/>
                          <a:latin typeface="Arial"/>
                        </a:rPr>
                        <a:t> 1</a:t>
                      </a:r>
                    </a:p>
                  </a:txBody>
                  <a:tcPr marL="9739" marR="9739" marT="19478" marB="19478" anchor="ctr">
                    <a:lnL>
                      <a:noFill/>
                    </a:lnL>
                    <a:lnR>
                      <a:noFill/>
                    </a:lnR>
                    <a:lnT>
                      <a:noFill/>
                    </a:lnT>
                    <a:lnB>
                      <a:noFill/>
                    </a:lnB>
                  </a:tcPr>
                </a:tc>
                <a:tc>
                  <a:txBody>
                    <a:bodyPr/>
                    <a:lstStyle/>
                    <a:p>
                      <a:pPr algn="ctr" rtl="0" fontAlgn="b"/>
                      <a:r>
                        <a:rPr lang="en-US" sz="900" b="0" i="1" u="none" strike="noStrike" dirty="0" err="1">
                          <a:solidFill>
                            <a:srgbClr val="000000"/>
                          </a:solidFill>
                          <a:effectLst/>
                          <a:latin typeface="Arial"/>
                        </a:rPr>
                        <a:t>subamp</a:t>
                      </a:r>
                      <a:r>
                        <a:rPr lang="en-US" sz="900" b="0" i="1" u="none" strike="noStrike" dirty="0">
                          <a:solidFill>
                            <a:srgbClr val="000000"/>
                          </a:solidFill>
                          <a:effectLst/>
                          <a:latin typeface="Arial"/>
                        </a:rPr>
                        <a:t> 2</a:t>
                      </a:r>
                    </a:p>
                  </a:txBody>
                  <a:tcPr marL="9739" marR="9739" marT="19478" marB="19478" anchor="ctr">
                    <a:lnL>
                      <a:noFill/>
                    </a:lnL>
                    <a:lnR>
                      <a:noFill/>
                    </a:lnR>
                    <a:lnT>
                      <a:noFill/>
                    </a:lnT>
                    <a:lnB>
                      <a:noFill/>
                    </a:lnB>
                  </a:tcPr>
                </a:tc>
                <a:tc>
                  <a:txBody>
                    <a:bodyPr/>
                    <a:lstStyle/>
                    <a:p>
                      <a:pPr algn="ctr" rtl="0" fontAlgn="b"/>
                      <a:r>
                        <a:rPr lang="en-US" sz="900" b="0" i="1" u="none" strike="noStrike">
                          <a:solidFill>
                            <a:srgbClr val="000000"/>
                          </a:solidFill>
                          <a:effectLst/>
                          <a:latin typeface="Arial"/>
                        </a:rPr>
                        <a:t>subamp 3</a:t>
                      </a:r>
                    </a:p>
                  </a:txBody>
                  <a:tcPr marL="9739" marR="9739" marT="19478" marB="19478" anchor="ctr">
                    <a:lnL>
                      <a:noFill/>
                    </a:lnL>
                    <a:lnR>
                      <a:noFill/>
                    </a:lnR>
                    <a:lnT>
                      <a:noFill/>
                    </a:lnT>
                    <a:lnB>
                      <a:noFill/>
                    </a:lnB>
                  </a:tcPr>
                </a:tc>
                <a:tc>
                  <a:txBody>
                    <a:bodyPr/>
                    <a:lstStyle/>
                    <a:p>
                      <a:pPr algn="ctr" rtl="0" fontAlgn="b"/>
                      <a:r>
                        <a:rPr lang="en-US" sz="900" b="0" i="1" u="none" strike="noStrike">
                          <a:solidFill>
                            <a:srgbClr val="000000"/>
                          </a:solidFill>
                          <a:effectLst/>
                          <a:latin typeface="Arial"/>
                        </a:rPr>
                        <a:t>subamp 4</a:t>
                      </a:r>
                    </a:p>
                  </a:txBody>
                  <a:tcPr marL="9739" marR="9739" marT="19478" marB="19478" anchor="ctr">
                    <a:lnL>
                      <a:noFill/>
                    </a:lnL>
                    <a:lnR>
                      <a:noFill/>
                    </a:lnR>
                    <a:lnT>
                      <a:noFill/>
                    </a:lnT>
                    <a:lnB>
                      <a:noFill/>
                    </a:lnB>
                  </a:tcPr>
                </a:tc>
                <a:tc>
                  <a:txBody>
                    <a:bodyPr/>
                    <a:lstStyle/>
                    <a:p>
                      <a:pPr algn="ctr" rtl="0" fontAlgn="b"/>
                      <a:r>
                        <a:rPr lang="en-US" sz="900" b="0" i="1" u="none" strike="noStrike">
                          <a:solidFill>
                            <a:srgbClr val="000000"/>
                          </a:solidFill>
                          <a:effectLst/>
                          <a:latin typeface="Arial"/>
                        </a:rPr>
                        <a:t>subamp 5</a:t>
                      </a:r>
                    </a:p>
                  </a:txBody>
                  <a:tcPr marL="9739" marR="9739" marT="19478" marB="19478" anchor="ctr">
                    <a:lnL>
                      <a:noFill/>
                    </a:lnL>
                    <a:lnR>
                      <a:noFill/>
                    </a:lnR>
                    <a:lnT>
                      <a:noFill/>
                    </a:lnT>
                    <a:lnB>
                      <a:noFill/>
                    </a:lnB>
                  </a:tcPr>
                </a:tc>
                <a:tc>
                  <a:txBody>
                    <a:bodyPr/>
                    <a:lstStyle/>
                    <a:p>
                      <a:pPr algn="ctr" rtl="0" fontAlgn="b"/>
                      <a:r>
                        <a:rPr lang="en-US" sz="900" b="0" i="1" u="none" strike="noStrike">
                          <a:solidFill>
                            <a:srgbClr val="000000"/>
                          </a:solidFill>
                          <a:effectLst/>
                          <a:latin typeface="Arial"/>
                        </a:rPr>
                        <a:t>subamp 6</a:t>
                      </a:r>
                    </a:p>
                  </a:txBody>
                  <a:tcPr marL="9739" marR="9739" marT="9739"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rtl="0" fontAlgn="b"/>
                      <a:r>
                        <a:rPr lang="en-US" sz="900" b="0" i="1" u="none" strike="noStrike">
                          <a:solidFill>
                            <a:srgbClr val="000000"/>
                          </a:solidFill>
                          <a:effectLst/>
                          <a:latin typeface="Arial"/>
                        </a:rPr>
                        <a:t>subamp 1</a:t>
                      </a:r>
                    </a:p>
                  </a:txBody>
                  <a:tcPr marL="9739" marR="9739" marT="19478" marB="19478" anchor="ctr">
                    <a:lnL w="12700" cap="flat" cmpd="sng" algn="ctr">
                      <a:solidFill>
                        <a:scrgbClr r="0" g="0" b="0"/>
                      </a:solidFill>
                      <a:prstDash val="solid"/>
                      <a:round/>
                      <a:headEnd type="none" w="med" len="med"/>
                      <a:tailEnd type="none" w="med" len="med"/>
                    </a:lnL>
                    <a:lnR>
                      <a:noFill/>
                    </a:lnR>
                    <a:lnT>
                      <a:noFill/>
                    </a:lnT>
                    <a:lnB>
                      <a:noFill/>
                    </a:lnB>
                  </a:tcPr>
                </a:tc>
                <a:tc>
                  <a:txBody>
                    <a:bodyPr/>
                    <a:lstStyle/>
                    <a:p>
                      <a:pPr algn="ctr" rtl="0" fontAlgn="b"/>
                      <a:r>
                        <a:rPr lang="en-US" sz="900" b="0" i="1" u="none" strike="noStrike">
                          <a:solidFill>
                            <a:srgbClr val="000000"/>
                          </a:solidFill>
                          <a:effectLst/>
                          <a:latin typeface="Arial"/>
                        </a:rPr>
                        <a:t>subamp 2</a:t>
                      </a:r>
                    </a:p>
                  </a:txBody>
                  <a:tcPr marL="9739" marR="9739" marT="19478" marB="19478" anchor="ctr">
                    <a:lnL>
                      <a:noFill/>
                    </a:lnL>
                    <a:lnR>
                      <a:noFill/>
                    </a:lnR>
                    <a:lnT>
                      <a:noFill/>
                    </a:lnT>
                    <a:lnB>
                      <a:noFill/>
                    </a:lnB>
                  </a:tcPr>
                </a:tc>
                <a:tc>
                  <a:txBody>
                    <a:bodyPr/>
                    <a:lstStyle/>
                    <a:p>
                      <a:pPr algn="ctr" rtl="0" fontAlgn="b"/>
                      <a:r>
                        <a:rPr lang="en-US" sz="900" b="0" i="1" u="none" strike="noStrike">
                          <a:solidFill>
                            <a:srgbClr val="000000"/>
                          </a:solidFill>
                          <a:effectLst/>
                          <a:latin typeface="Arial"/>
                        </a:rPr>
                        <a:t>subamp 3</a:t>
                      </a:r>
                    </a:p>
                  </a:txBody>
                  <a:tcPr marL="9739" marR="9739" marT="19478" marB="19478" anchor="ctr">
                    <a:lnL>
                      <a:noFill/>
                    </a:lnL>
                    <a:lnR>
                      <a:noFill/>
                    </a:lnR>
                    <a:lnT>
                      <a:noFill/>
                    </a:lnT>
                    <a:lnB>
                      <a:noFill/>
                    </a:lnB>
                  </a:tcPr>
                </a:tc>
                <a:tc>
                  <a:txBody>
                    <a:bodyPr/>
                    <a:lstStyle/>
                    <a:p>
                      <a:pPr algn="ctr" rtl="0" fontAlgn="b"/>
                      <a:r>
                        <a:rPr lang="en-US" sz="900" b="0" i="1" u="none" strike="noStrike">
                          <a:solidFill>
                            <a:srgbClr val="000000"/>
                          </a:solidFill>
                          <a:effectLst/>
                          <a:latin typeface="Arial"/>
                        </a:rPr>
                        <a:t>subamp 4</a:t>
                      </a:r>
                    </a:p>
                  </a:txBody>
                  <a:tcPr marL="9739" marR="9739" marT="19478" marB="19478" anchor="ctr">
                    <a:lnL>
                      <a:noFill/>
                    </a:lnL>
                    <a:lnR>
                      <a:noFill/>
                    </a:lnR>
                    <a:lnT>
                      <a:noFill/>
                    </a:lnT>
                    <a:lnB>
                      <a:noFill/>
                    </a:lnB>
                  </a:tcPr>
                </a:tc>
                <a:tc>
                  <a:txBody>
                    <a:bodyPr/>
                    <a:lstStyle/>
                    <a:p>
                      <a:pPr algn="ctr" rtl="0" fontAlgn="b"/>
                      <a:r>
                        <a:rPr lang="en-US" sz="900" b="0" i="1" u="none" strike="noStrike">
                          <a:solidFill>
                            <a:srgbClr val="000000"/>
                          </a:solidFill>
                          <a:effectLst/>
                          <a:latin typeface="Arial"/>
                        </a:rPr>
                        <a:t>subamp 5</a:t>
                      </a:r>
                    </a:p>
                  </a:txBody>
                  <a:tcPr marL="9739" marR="9739" marT="19478" marB="19478" anchor="ctr">
                    <a:lnL>
                      <a:noFill/>
                    </a:lnL>
                    <a:lnR>
                      <a:noFill/>
                    </a:lnR>
                    <a:lnT>
                      <a:noFill/>
                    </a:lnT>
                    <a:lnB>
                      <a:noFill/>
                    </a:lnB>
                  </a:tcPr>
                </a:tc>
                <a:tc>
                  <a:txBody>
                    <a:bodyPr/>
                    <a:lstStyle/>
                    <a:p>
                      <a:pPr algn="ctr" rtl="0" fontAlgn="b"/>
                      <a:r>
                        <a:rPr lang="en-US" sz="900" b="0" i="1" u="none" strike="noStrike">
                          <a:solidFill>
                            <a:srgbClr val="000000"/>
                          </a:solidFill>
                          <a:effectLst/>
                          <a:latin typeface="Arial"/>
                        </a:rPr>
                        <a:t>subamp 6</a:t>
                      </a:r>
                    </a:p>
                  </a:txBody>
                  <a:tcPr marL="9739" marR="9739" marT="19478" marB="19478" anchor="ctr">
                    <a:lnL>
                      <a:noFill/>
                    </a:lnL>
                    <a:lnR>
                      <a:noFill/>
                    </a:lnR>
                    <a:lnT>
                      <a:noFill/>
                    </a:lnT>
                    <a:lnB>
                      <a:noFill/>
                    </a:lnB>
                  </a:tcPr>
                </a:tc>
                <a:extLst>
                  <a:ext uri="{0D108BD9-81ED-4DB2-BD59-A6C34878D82A}">
                    <a16:rowId xmlns:a16="http://schemas.microsoft.com/office/drawing/2014/main" val="10000"/>
                  </a:ext>
                </a:extLst>
              </a:tr>
              <a:tr h="107339">
                <a:tc>
                  <a:txBody>
                    <a:bodyPr/>
                    <a:lstStyle/>
                    <a:p>
                      <a:pPr algn="ctr" rtl="0" fontAlgn="b"/>
                      <a:endParaRPr lang="en-US" sz="900" b="0" i="0" u="none" strike="noStrike">
                        <a:solidFill>
                          <a:srgbClr val="000000"/>
                        </a:solidFill>
                        <a:effectLst/>
                        <a:latin typeface="Arial"/>
                      </a:endParaRPr>
                    </a:p>
                  </a:txBody>
                  <a:tcPr marL="9739" marR="9739" marT="19478" marB="19478" anchor="ctr">
                    <a:lnL>
                      <a:noFill/>
                    </a:lnL>
                    <a:lnR>
                      <a:noFill/>
                    </a:lnR>
                    <a:lnT>
                      <a:noFill/>
                    </a:lnT>
                    <a:lnB>
                      <a:noFill/>
                    </a:lnB>
                  </a:tcPr>
                </a:tc>
                <a:tc>
                  <a:txBody>
                    <a:bodyPr/>
                    <a:lstStyle/>
                    <a:p>
                      <a:pPr algn="ctr" rtl="0" fontAlgn="b"/>
                      <a:r>
                        <a:rPr lang="en-US" sz="900" b="0" i="0" u="none" strike="noStrike">
                          <a:solidFill>
                            <a:srgbClr val="000000"/>
                          </a:solidFill>
                          <a:effectLst/>
                          <a:latin typeface="Arial"/>
                        </a:rPr>
                        <a:t>1</a:t>
                      </a:r>
                    </a:p>
                  </a:txBody>
                  <a:tcPr marL="9739" marR="9739" marT="19478" marB="19478"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is-IS" sz="900" b="0" i="0" u="none" strike="noStrike">
                          <a:solidFill>
                            <a:srgbClr val="000000"/>
                          </a:solidFill>
                          <a:effectLst/>
                          <a:latin typeface="Arial"/>
                        </a:rPr>
                        <a:t>2</a:t>
                      </a:r>
                    </a:p>
                  </a:txBody>
                  <a:tcPr marL="9739" marR="9739" marT="19478" marB="19478"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a:solidFill>
                            <a:srgbClr val="000000"/>
                          </a:solidFill>
                          <a:effectLst/>
                          <a:latin typeface="Arial"/>
                        </a:rPr>
                        <a:t>3</a:t>
                      </a:r>
                    </a:p>
                  </a:txBody>
                  <a:tcPr marL="9739" marR="9739" marT="19478" marB="19478"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rPr>
                        <a:t>4</a:t>
                      </a:r>
                    </a:p>
                  </a:txBody>
                  <a:tcPr marL="9739" marR="9739" marT="19478" marB="19478"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rPr>
                        <a:t>5</a:t>
                      </a:r>
                    </a:p>
                  </a:txBody>
                  <a:tcPr marL="9739" marR="9739" marT="19478" marB="19478"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a:solidFill>
                            <a:srgbClr val="000000"/>
                          </a:solidFill>
                          <a:effectLst/>
                          <a:latin typeface="Arial"/>
                        </a:rPr>
                        <a:t>6</a:t>
                      </a:r>
                    </a:p>
                  </a:txBody>
                  <a:tcPr marL="9739" marR="9739" marT="9739" marB="0" anchor="ctr">
                    <a:lnL>
                      <a:noFill/>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a:solidFill>
                            <a:srgbClr val="000000"/>
                          </a:solidFill>
                          <a:effectLst/>
                          <a:latin typeface="Arial"/>
                        </a:rPr>
                        <a:t>7</a:t>
                      </a:r>
                    </a:p>
                  </a:txBody>
                  <a:tcPr marL="9739" marR="9739" marT="19478" marB="19478" anchor="ctr">
                    <a:lnL w="12700" cap="flat" cmpd="sng" algn="ctr">
                      <a:solidFill>
                        <a:scrgbClr r="0" g="0" b="0"/>
                      </a:solidFill>
                      <a:prstDash val="solid"/>
                      <a:round/>
                      <a:headEnd type="none" w="med" len="med"/>
                      <a:tailEnd type="none" w="med" len="med"/>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a:solidFill>
                            <a:srgbClr val="000000"/>
                          </a:solidFill>
                          <a:effectLst/>
                          <a:latin typeface="Arial"/>
                        </a:rPr>
                        <a:t>8</a:t>
                      </a:r>
                    </a:p>
                  </a:txBody>
                  <a:tcPr marL="9739" marR="9739" marT="19478" marB="19478"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a:solidFill>
                            <a:srgbClr val="000000"/>
                          </a:solidFill>
                          <a:effectLst/>
                          <a:latin typeface="Arial"/>
                        </a:rPr>
                        <a:t>9</a:t>
                      </a:r>
                    </a:p>
                  </a:txBody>
                  <a:tcPr marL="9739" marR="9739" marT="19478" marB="19478"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a:solidFill>
                            <a:srgbClr val="000000"/>
                          </a:solidFill>
                          <a:effectLst/>
                          <a:latin typeface="Arial"/>
                        </a:rPr>
                        <a:t>10</a:t>
                      </a:r>
                    </a:p>
                  </a:txBody>
                  <a:tcPr marL="9739" marR="9739" marT="19478" marB="19478"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cs-CZ" sz="900" b="0" i="0" u="none" strike="noStrike">
                          <a:solidFill>
                            <a:srgbClr val="000000"/>
                          </a:solidFill>
                          <a:effectLst/>
                          <a:latin typeface="Arial"/>
                        </a:rPr>
                        <a:t>11</a:t>
                      </a:r>
                    </a:p>
                  </a:txBody>
                  <a:tcPr marL="9739" marR="9739" marT="19478" marB="19478"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is-IS" sz="900" b="0" i="0" u="none" strike="noStrike">
                          <a:solidFill>
                            <a:srgbClr val="000000"/>
                          </a:solidFill>
                          <a:effectLst/>
                          <a:latin typeface="Arial"/>
                        </a:rPr>
                        <a:t>12</a:t>
                      </a:r>
                    </a:p>
                  </a:txBody>
                  <a:tcPr marL="9739" marR="9739" marT="19478" marB="19478" anchor="ctr">
                    <a:lnL>
                      <a:noFill/>
                    </a:lnL>
                    <a:lnR>
                      <a:noFill/>
                    </a:lnR>
                    <a:lnT>
                      <a:noFill/>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142244">
                <a:tc>
                  <a:txBody>
                    <a:bodyPr/>
                    <a:lstStyle/>
                    <a:p>
                      <a:pPr algn="ctr" rtl="0" fontAlgn="b"/>
                      <a:r>
                        <a:rPr lang="en-US" sz="900" b="0" i="0" u="none" strike="noStrike">
                          <a:solidFill>
                            <a:srgbClr val="000000"/>
                          </a:solidFill>
                          <a:effectLst/>
                          <a:latin typeface="Arial"/>
                        </a:rPr>
                        <a:t>A</a:t>
                      </a:r>
                    </a:p>
                  </a:txBody>
                  <a:tcPr marL="9739" marR="9739" marT="19478" marB="19478" anchor="ctr">
                    <a:lnL>
                      <a:noFill/>
                    </a:lnL>
                    <a:lnR w="12700" cap="flat" cmpd="sng" algn="ctr">
                      <a:solidFill>
                        <a:scrgbClr r="0" g="0" b="0"/>
                      </a:solidFill>
                      <a:prstDash val="solid"/>
                      <a:round/>
                      <a:headEnd type="none" w="med" len="med"/>
                      <a:tailEnd type="none" w="med" len="med"/>
                    </a:lnR>
                    <a:lnT>
                      <a:noFill/>
                    </a:lnT>
                    <a:lnB>
                      <a:noFill/>
                    </a:lnB>
                  </a:tcPr>
                </a:tc>
                <a:tc gridSpan="6">
                  <a:txBody>
                    <a:bodyPr/>
                    <a:lstStyle/>
                    <a:p>
                      <a:pPr algn="ctr" rtl="0" fontAlgn="b"/>
                      <a:r>
                        <a:rPr lang="en-US" sz="900" b="0" i="0" u="none" strike="noStrike" dirty="0">
                          <a:solidFill>
                            <a:srgbClr val="000000"/>
                          </a:solidFill>
                          <a:effectLst/>
                          <a:latin typeface="Arial"/>
                        </a:rPr>
                        <a:t>experiment 1</a:t>
                      </a: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tcPr>
                </a:tc>
                <a:tc hMerge="1">
                  <a:txBody>
                    <a:bodyPr/>
                    <a:lstStyle/>
                    <a:p>
                      <a:endParaRPr lang="en-US" dirty="0"/>
                    </a:p>
                  </a:txBody>
                  <a:tcPr marL="9739" marR="9739" marT="19478" marB="19478" anchor="b">
                    <a:lnL>
                      <a:noFill/>
                    </a:lnL>
                    <a:lnR>
                      <a:noFill/>
                    </a:lnR>
                    <a:lnT>
                      <a:noFill/>
                    </a:lnT>
                    <a:lnB>
                      <a:noFill/>
                    </a:lnB>
                  </a:tcPr>
                </a:tc>
                <a:tc hMerge="1">
                  <a:txBody>
                    <a:bodyPr/>
                    <a:lstStyle/>
                    <a:p>
                      <a:endParaRPr lang="en-US"/>
                    </a:p>
                  </a:txBody>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gridSpan="6">
                  <a:txBody>
                    <a:bodyPr/>
                    <a:lstStyle/>
                    <a:p>
                      <a:pPr algn="ctr" rtl="0" fontAlgn="b"/>
                      <a:r>
                        <a:rPr lang="en-US" sz="900" b="0" i="0" u="none" strike="noStrike" dirty="0">
                          <a:solidFill>
                            <a:srgbClr val="000000"/>
                          </a:solidFill>
                          <a:effectLst/>
                          <a:latin typeface="Arial"/>
                        </a:rPr>
                        <a:t>experiment 9</a:t>
                      </a: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tcPr>
                </a:tc>
                <a:tc hMerge="1">
                  <a:txBody>
                    <a:bodyPr/>
                    <a:lstStyle/>
                    <a:p>
                      <a:endParaRPr lang="en-US"/>
                    </a:p>
                  </a:txBody>
                  <a:tcPr>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extLst>
                  <a:ext uri="{0D108BD9-81ED-4DB2-BD59-A6C34878D82A}">
                    <a16:rowId xmlns:a16="http://schemas.microsoft.com/office/drawing/2014/main" val="10002"/>
                  </a:ext>
                </a:extLst>
              </a:tr>
              <a:tr h="142244">
                <a:tc>
                  <a:txBody>
                    <a:bodyPr/>
                    <a:lstStyle/>
                    <a:p>
                      <a:pPr algn="ctr" rtl="0" fontAlgn="b"/>
                      <a:r>
                        <a:rPr lang="en-US" sz="900" b="0" i="0" u="none" strike="noStrike">
                          <a:solidFill>
                            <a:srgbClr val="000000"/>
                          </a:solidFill>
                          <a:effectLst/>
                          <a:latin typeface="Arial"/>
                        </a:rPr>
                        <a:t>B</a:t>
                      </a:r>
                    </a:p>
                  </a:txBody>
                  <a:tcPr marL="9739" marR="9739" marT="19478" marB="19478" anchor="ctr">
                    <a:lnL>
                      <a:noFill/>
                    </a:lnL>
                    <a:lnR w="12700" cap="flat" cmpd="sng" algn="ctr">
                      <a:solidFill>
                        <a:scrgbClr r="0" g="0" b="0"/>
                      </a:solidFill>
                      <a:prstDash val="solid"/>
                      <a:round/>
                      <a:headEnd type="none" w="med" len="med"/>
                      <a:tailEnd type="none" w="med" len="med"/>
                    </a:lnR>
                    <a:lnT>
                      <a:noFill/>
                    </a:lnT>
                    <a:lnB>
                      <a:noFill/>
                    </a:lnB>
                  </a:tcPr>
                </a:tc>
                <a:tc gridSpan="6">
                  <a:txBody>
                    <a:bodyPr/>
                    <a:lstStyle/>
                    <a:p>
                      <a:pPr algn="ctr" rtl="0" fontAlgn="b"/>
                      <a:r>
                        <a:rPr lang="en-US" sz="900" b="0" i="0" u="none" strike="noStrike" dirty="0">
                          <a:solidFill>
                            <a:srgbClr val="000000"/>
                          </a:solidFill>
                          <a:effectLst/>
                          <a:latin typeface="Arial"/>
                        </a:rPr>
                        <a:t>experiment 2</a:t>
                      </a: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hMerge="1">
                  <a:txBody>
                    <a:bodyPr/>
                    <a:lstStyle/>
                    <a:p>
                      <a:endParaRPr lang="en-US" dirty="0"/>
                    </a:p>
                  </a:txBody>
                  <a:tcPr marL="9739" marR="9739" marT="19478" marB="19478" anchor="b">
                    <a:lnL>
                      <a:noFill/>
                    </a:lnL>
                    <a:lnR>
                      <a:noFill/>
                    </a:lnR>
                    <a:lnT>
                      <a:noFill/>
                    </a:lnT>
                    <a:lnB>
                      <a:noFill/>
                    </a:lnB>
                  </a:tcPr>
                </a:tc>
                <a:tc hMerge="1">
                  <a:txBody>
                    <a:bodyPr/>
                    <a:lstStyle/>
                    <a:p>
                      <a:endParaRPr lang="en-US"/>
                    </a:p>
                  </a:txBody>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gridSpan="6">
                  <a:txBody>
                    <a:bodyPr/>
                    <a:lstStyle/>
                    <a:p>
                      <a:pPr algn="ctr" rtl="0" fontAlgn="b"/>
                      <a:r>
                        <a:rPr lang="en-US" sz="900" b="0" i="0" u="none" strike="noStrike" dirty="0">
                          <a:solidFill>
                            <a:srgbClr val="000000"/>
                          </a:solidFill>
                          <a:effectLst/>
                          <a:latin typeface="Arial"/>
                        </a:rPr>
                        <a:t>experiment 10</a:t>
                      </a: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hMerge="1">
                  <a:txBody>
                    <a:bodyPr/>
                    <a:lstStyle/>
                    <a:p>
                      <a:endParaRPr lang="en-US"/>
                    </a:p>
                  </a:txBody>
                  <a:tcPr>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extLst>
                  <a:ext uri="{0D108BD9-81ED-4DB2-BD59-A6C34878D82A}">
                    <a16:rowId xmlns:a16="http://schemas.microsoft.com/office/drawing/2014/main" val="10003"/>
                  </a:ext>
                </a:extLst>
              </a:tr>
              <a:tr h="142244">
                <a:tc>
                  <a:txBody>
                    <a:bodyPr/>
                    <a:lstStyle/>
                    <a:p>
                      <a:pPr algn="ctr" rtl="0" fontAlgn="b"/>
                      <a:r>
                        <a:rPr lang="en-US" sz="900" b="0" i="0" u="none" strike="noStrike">
                          <a:solidFill>
                            <a:srgbClr val="000000"/>
                          </a:solidFill>
                          <a:effectLst/>
                          <a:latin typeface="Arial"/>
                        </a:rPr>
                        <a:t>C</a:t>
                      </a:r>
                    </a:p>
                  </a:txBody>
                  <a:tcPr marL="9739" marR="9739" marT="19478" marB="19478" anchor="ctr">
                    <a:lnL>
                      <a:noFill/>
                    </a:lnL>
                    <a:lnR w="12700" cap="flat" cmpd="sng" algn="ctr">
                      <a:solidFill>
                        <a:scrgbClr r="0" g="0" b="0"/>
                      </a:solidFill>
                      <a:prstDash val="solid"/>
                      <a:round/>
                      <a:headEnd type="none" w="med" len="med"/>
                      <a:tailEnd type="none" w="med" len="med"/>
                    </a:lnR>
                    <a:lnT>
                      <a:noFill/>
                    </a:lnT>
                    <a:lnB>
                      <a:noFill/>
                    </a:lnB>
                  </a:tcPr>
                </a:tc>
                <a:tc gridSpan="6">
                  <a:txBody>
                    <a:bodyPr/>
                    <a:lstStyle/>
                    <a:p>
                      <a:pPr algn="ctr" rtl="0" fontAlgn="b"/>
                      <a:r>
                        <a:rPr lang="en-US" sz="900" b="0" i="0" u="none" strike="noStrike" dirty="0">
                          <a:solidFill>
                            <a:srgbClr val="000000"/>
                          </a:solidFill>
                          <a:effectLst/>
                          <a:latin typeface="Arial"/>
                        </a:rPr>
                        <a:t>experiment 3</a:t>
                      </a: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hMerge="1">
                  <a:txBody>
                    <a:bodyPr/>
                    <a:lstStyle/>
                    <a:p>
                      <a:endParaRPr lang="en-US" dirty="0"/>
                    </a:p>
                  </a:txBody>
                  <a:tcPr marL="9739" marR="9739" marT="19478" marB="19478" anchor="b">
                    <a:lnL>
                      <a:noFill/>
                    </a:lnL>
                    <a:lnR>
                      <a:noFill/>
                    </a:lnR>
                    <a:lnT>
                      <a:noFill/>
                    </a:lnT>
                    <a:lnB>
                      <a:noFill/>
                    </a:lnB>
                  </a:tcPr>
                </a:tc>
                <a:tc hMerge="1">
                  <a:txBody>
                    <a:bodyPr/>
                    <a:lstStyle/>
                    <a:p>
                      <a:endParaRPr lang="en-US"/>
                    </a:p>
                  </a:txBody>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gridSpan="6">
                  <a:txBody>
                    <a:bodyPr/>
                    <a:lstStyle/>
                    <a:p>
                      <a:pPr algn="ctr" rtl="0" fontAlgn="b"/>
                      <a:r>
                        <a:rPr lang="en-US" sz="900" b="0" i="0" u="none" strike="noStrike" dirty="0">
                          <a:solidFill>
                            <a:srgbClr val="000000"/>
                          </a:solidFill>
                          <a:effectLst/>
                          <a:latin typeface="Arial"/>
                        </a:rPr>
                        <a:t>experiment 11</a:t>
                      </a: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hMerge="1">
                  <a:txBody>
                    <a:bodyPr/>
                    <a:lstStyle/>
                    <a:p>
                      <a:endParaRPr lang="en-US"/>
                    </a:p>
                  </a:txBody>
                  <a:tcPr>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extLst>
                  <a:ext uri="{0D108BD9-81ED-4DB2-BD59-A6C34878D82A}">
                    <a16:rowId xmlns:a16="http://schemas.microsoft.com/office/drawing/2014/main" val="10004"/>
                  </a:ext>
                </a:extLst>
              </a:tr>
              <a:tr h="142244">
                <a:tc>
                  <a:txBody>
                    <a:bodyPr/>
                    <a:lstStyle/>
                    <a:p>
                      <a:pPr algn="ctr" rtl="0" fontAlgn="b"/>
                      <a:r>
                        <a:rPr lang="en-US" sz="900" b="0" i="0" u="none" strike="noStrike">
                          <a:solidFill>
                            <a:srgbClr val="000000"/>
                          </a:solidFill>
                          <a:effectLst/>
                          <a:latin typeface="Arial"/>
                        </a:rPr>
                        <a:t>D</a:t>
                      </a:r>
                    </a:p>
                  </a:txBody>
                  <a:tcPr marL="9739" marR="9739" marT="19478" marB="19478" anchor="ctr">
                    <a:lnL>
                      <a:noFill/>
                    </a:lnL>
                    <a:lnR w="12700" cap="flat" cmpd="sng" algn="ctr">
                      <a:solidFill>
                        <a:scrgbClr r="0" g="0" b="0"/>
                      </a:solidFill>
                      <a:prstDash val="solid"/>
                      <a:round/>
                      <a:headEnd type="none" w="med" len="med"/>
                      <a:tailEnd type="none" w="med" len="med"/>
                    </a:lnR>
                    <a:lnT>
                      <a:noFill/>
                    </a:lnT>
                    <a:lnB>
                      <a:noFill/>
                    </a:lnB>
                  </a:tcPr>
                </a:tc>
                <a:tc gridSpan="6">
                  <a:txBody>
                    <a:bodyPr/>
                    <a:lstStyle/>
                    <a:p>
                      <a:pPr algn="ctr" rtl="0" fontAlgn="b"/>
                      <a:r>
                        <a:rPr lang="en-US" sz="900" b="0" i="0" u="none" strike="noStrike" dirty="0">
                          <a:solidFill>
                            <a:srgbClr val="000000"/>
                          </a:solidFill>
                          <a:effectLst/>
                          <a:latin typeface="Arial"/>
                        </a:rPr>
                        <a:t>experiment 4</a:t>
                      </a: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hMerge="1">
                  <a:txBody>
                    <a:bodyPr/>
                    <a:lstStyle/>
                    <a:p>
                      <a:endParaRPr lang="en-US" dirty="0"/>
                    </a:p>
                  </a:txBody>
                  <a:tcPr marL="9739" marR="9739" marT="19478" marB="19478" anchor="b">
                    <a:lnL>
                      <a:noFill/>
                    </a:lnL>
                    <a:lnR>
                      <a:noFill/>
                    </a:lnR>
                    <a:lnT>
                      <a:noFill/>
                    </a:lnT>
                    <a:lnB>
                      <a:noFill/>
                    </a:lnB>
                  </a:tcPr>
                </a:tc>
                <a:tc hMerge="1">
                  <a:txBody>
                    <a:bodyPr/>
                    <a:lstStyle/>
                    <a:p>
                      <a:endParaRPr lang="en-US"/>
                    </a:p>
                  </a:txBody>
                  <a:tcPr/>
                </a:tc>
                <a:tc hMerge="1">
                  <a:txBody>
                    <a:bodyPr/>
                    <a:lstStyle/>
                    <a:p>
                      <a:pPr algn="ctr" rtl="0" fontAlgn="b"/>
                      <a:endParaRPr lang="en-US" sz="900" b="0" i="0" u="none" strike="noStrike">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gridSpan="6">
                  <a:txBody>
                    <a:bodyPr/>
                    <a:lstStyle/>
                    <a:p>
                      <a:pPr algn="ctr" rtl="0" fontAlgn="b"/>
                      <a:r>
                        <a:rPr lang="en-US" sz="900" b="0" i="0" u="none" strike="noStrike" dirty="0">
                          <a:solidFill>
                            <a:srgbClr val="000000"/>
                          </a:solidFill>
                          <a:effectLst/>
                          <a:latin typeface="Arial"/>
                        </a:rPr>
                        <a:t>experiment 12</a:t>
                      </a: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hMerge="1">
                  <a:txBody>
                    <a:bodyPr/>
                    <a:lstStyle/>
                    <a:p>
                      <a:endParaRPr lang="en-US"/>
                    </a:p>
                  </a:txBody>
                  <a:tcPr>
                    <a:lnL>
                      <a:noFill/>
                    </a:lnL>
                    <a:lnR>
                      <a:noFill/>
                    </a:lnR>
                    <a:lnT>
                      <a:noFill/>
                    </a:lnT>
                    <a:lnB>
                      <a:noFill/>
                    </a:lnB>
                  </a:tcPr>
                </a:tc>
                <a:tc hMerge="1">
                  <a:txBody>
                    <a:bodyPr/>
                    <a:lstStyle/>
                    <a:p>
                      <a:pPr algn="ctr" rtl="0" fontAlgn="b"/>
                      <a:endParaRPr lang="en-US" sz="900" b="0" i="0" u="none" strike="noStrike">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extLst>
                  <a:ext uri="{0D108BD9-81ED-4DB2-BD59-A6C34878D82A}">
                    <a16:rowId xmlns:a16="http://schemas.microsoft.com/office/drawing/2014/main" val="10005"/>
                  </a:ext>
                </a:extLst>
              </a:tr>
              <a:tr h="142244">
                <a:tc>
                  <a:txBody>
                    <a:bodyPr/>
                    <a:lstStyle/>
                    <a:p>
                      <a:pPr algn="ctr" rtl="0" fontAlgn="b"/>
                      <a:r>
                        <a:rPr lang="en-US" sz="900" b="0" i="0" u="none" strike="noStrike">
                          <a:solidFill>
                            <a:srgbClr val="000000"/>
                          </a:solidFill>
                          <a:effectLst/>
                          <a:latin typeface="Arial"/>
                        </a:rPr>
                        <a:t>E</a:t>
                      </a:r>
                    </a:p>
                  </a:txBody>
                  <a:tcPr marL="9739" marR="9739" marT="19478" marB="19478" anchor="ctr">
                    <a:lnL>
                      <a:noFill/>
                    </a:lnL>
                    <a:lnR w="12700" cap="flat" cmpd="sng" algn="ctr">
                      <a:solidFill>
                        <a:scrgbClr r="0" g="0" b="0"/>
                      </a:solidFill>
                      <a:prstDash val="solid"/>
                      <a:round/>
                      <a:headEnd type="none" w="med" len="med"/>
                      <a:tailEnd type="none" w="med" len="med"/>
                    </a:lnR>
                    <a:lnT>
                      <a:noFill/>
                    </a:lnT>
                    <a:lnB>
                      <a:noFill/>
                    </a:lnB>
                  </a:tcPr>
                </a:tc>
                <a:tc gridSpan="6">
                  <a:txBody>
                    <a:bodyPr/>
                    <a:lstStyle/>
                    <a:p>
                      <a:pPr algn="ctr" rtl="0" fontAlgn="b"/>
                      <a:r>
                        <a:rPr lang="en-US" sz="900" b="0" i="0" u="none" strike="noStrike" dirty="0">
                          <a:solidFill>
                            <a:srgbClr val="000000"/>
                          </a:solidFill>
                          <a:effectLst/>
                          <a:latin typeface="Arial"/>
                        </a:rPr>
                        <a:t>experiment 5</a:t>
                      </a: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hMerge="1">
                  <a:txBody>
                    <a:bodyPr/>
                    <a:lstStyle/>
                    <a:p>
                      <a:endParaRPr lang="en-US" dirty="0"/>
                    </a:p>
                  </a:txBody>
                  <a:tcPr marL="9739" marR="9739" marT="19478" marB="19478" anchor="b">
                    <a:lnL>
                      <a:noFill/>
                    </a:lnL>
                    <a:lnR>
                      <a:noFill/>
                    </a:lnR>
                    <a:lnT>
                      <a:noFill/>
                    </a:lnT>
                    <a:lnB>
                      <a:noFill/>
                    </a:lnB>
                  </a:tcPr>
                </a:tc>
                <a:tc hMerge="1">
                  <a:txBody>
                    <a:bodyPr/>
                    <a:lstStyle/>
                    <a:p>
                      <a:endParaRPr lang="en-US"/>
                    </a:p>
                  </a:txBody>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gridSpan="6">
                  <a:txBody>
                    <a:bodyPr/>
                    <a:lstStyle/>
                    <a:p>
                      <a:pPr algn="ctr" rtl="0" fontAlgn="b"/>
                      <a:r>
                        <a:rPr lang="en-US" sz="900" b="0" i="0" u="none" strike="noStrike" dirty="0">
                          <a:solidFill>
                            <a:srgbClr val="000000"/>
                          </a:solidFill>
                          <a:effectLst/>
                          <a:latin typeface="Arial"/>
                        </a:rPr>
                        <a:t>experiment 13</a:t>
                      </a: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hMerge="1">
                  <a:txBody>
                    <a:bodyPr/>
                    <a:lstStyle/>
                    <a:p>
                      <a:endParaRPr lang="en-US"/>
                    </a:p>
                  </a:txBody>
                  <a:tcPr>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extLst>
                  <a:ext uri="{0D108BD9-81ED-4DB2-BD59-A6C34878D82A}">
                    <a16:rowId xmlns:a16="http://schemas.microsoft.com/office/drawing/2014/main" val="10006"/>
                  </a:ext>
                </a:extLst>
              </a:tr>
              <a:tr h="142244">
                <a:tc>
                  <a:txBody>
                    <a:bodyPr/>
                    <a:lstStyle/>
                    <a:p>
                      <a:pPr algn="ctr" rtl="0" fontAlgn="b"/>
                      <a:r>
                        <a:rPr lang="en-US" sz="900" b="0" i="0" u="none" strike="noStrike">
                          <a:solidFill>
                            <a:srgbClr val="000000"/>
                          </a:solidFill>
                          <a:effectLst/>
                          <a:latin typeface="Arial"/>
                        </a:rPr>
                        <a:t>F</a:t>
                      </a:r>
                    </a:p>
                  </a:txBody>
                  <a:tcPr marL="9739" marR="9739" marT="19478" marB="19478" anchor="ctr">
                    <a:lnL>
                      <a:noFill/>
                    </a:lnL>
                    <a:lnR w="12700" cap="flat" cmpd="sng" algn="ctr">
                      <a:solidFill>
                        <a:scrgbClr r="0" g="0" b="0"/>
                      </a:solidFill>
                      <a:prstDash val="solid"/>
                      <a:round/>
                      <a:headEnd type="none" w="med" len="med"/>
                      <a:tailEnd type="none" w="med" len="med"/>
                    </a:lnR>
                    <a:lnT>
                      <a:noFill/>
                    </a:lnT>
                    <a:lnB>
                      <a:noFill/>
                    </a:lnB>
                  </a:tcPr>
                </a:tc>
                <a:tc gridSpan="6">
                  <a:txBody>
                    <a:bodyPr/>
                    <a:lstStyle/>
                    <a:p>
                      <a:pPr algn="ctr" rtl="0" fontAlgn="b"/>
                      <a:r>
                        <a:rPr lang="en-US" sz="900" b="0" i="0" u="none" strike="noStrike" dirty="0">
                          <a:solidFill>
                            <a:srgbClr val="000000"/>
                          </a:solidFill>
                          <a:effectLst/>
                          <a:latin typeface="Arial"/>
                        </a:rPr>
                        <a:t>experiment 6</a:t>
                      </a: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hMerge="1">
                  <a:txBody>
                    <a:bodyPr/>
                    <a:lstStyle/>
                    <a:p>
                      <a:endParaRPr lang="en-US" dirty="0"/>
                    </a:p>
                  </a:txBody>
                  <a:tcPr marL="9739" marR="9739" marT="19478" marB="19478" anchor="b">
                    <a:lnL>
                      <a:noFill/>
                    </a:lnL>
                    <a:lnR>
                      <a:noFill/>
                    </a:lnR>
                    <a:lnT>
                      <a:noFill/>
                    </a:lnT>
                    <a:lnB>
                      <a:noFill/>
                    </a:lnB>
                  </a:tcPr>
                </a:tc>
                <a:tc hMerge="1">
                  <a:txBody>
                    <a:bodyPr/>
                    <a:lstStyle/>
                    <a:p>
                      <a:endParaRPr lang="en-US"/>
                    </a:p>
                  </a:txBody>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gridSpan="6">
                  <a:txBody>
                    <a:bodyPr/>
                    <a:lstStyle/>
                    <a:p>
                      <a:pPr algn="ctr" rtl="0" fontAlgn="b"/>
                      <a:r>
                        <a:rPr lang="en-US" sz="900" b="0" i="0" u="none" strike="noStrike" dirty="0">
                          <a:solidFill>
                            <a:srgbClr val="000000"/>
                          </a:solidFill>
                          <a:effectLst/>
                          <a:latin typeface="Arial"/>
                        </a:rPr>
                        <a:t>experiment 14</a:t>
                      </a: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hMerge="1">
                  <a:txBody>
                    <a:bodyPr/>
                    <a:lstStyle/>
                    <a:p>
                      <a:endParaRPr lang="en-US"/>
                    </a:p>
                  </a:txBody>
                  <a:tcPr>
                    <a:lnL>
                      <a:noFill/>
                    </a:lnL>
                    <a:lnR>
                      <a:noFill/>
                    </a:lnR>
                    <a:lnT>
                      <a:noFill/>
                    </a:lnT>
                    <a:lnB>
                      <a:noFill/>
                    </a:lnB>
                  </a:tcPr>
                </a:tc>
                <a:tc hMerge="1">
                  <a:txBody>
                    <a:bodyPr/>
                    <a:lstStyle/>
                    <a:p>
                      <a:pPr algn="ctr" rtl="0" fontAlgn="b"/>
                      <a:endParaRPr lang="en-US" sz="900" b="0" i="0" u="none" strike="noStrike">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extLst>
                  <a:ext uri="{0D108BD9-81ED-4DB2-BD59-A6C34878D82A}">
                    <a16:rowId xmlns:a16="http://schemas.microsoft.com/office/drawing/2014/main" val="10007"/>
                  </a:ext>
                </a:extLst>
              </a:tr>
              <a:tr h="142244">
                <a:tc>
                  <a:txBody>
                    <a:bodyPr/>
                    <a:lstStyle/>
                    <a:p>
                      <a:pPr algn="ctr" rtl="0" fontAlgn="b"/>
                      <a:r>
                        <a:rPr lang="en-US" sz="900" b="0" i="0" u="none" strike="noStrike">
                          <a:solidFill>
                            <a:srgbClr val="000000"/>
                          </a:solidFill>
                          <a:effectLst/>
                          <a:latin typeface="Arial"/>
                        </a:rPr>
                        <a:t>G</a:t>
                      </a:r>
                    </a:p>
                  </a:txBody>
                  <a:tcPr marL="9739" marR="9739" marT="19478" marB="19478" anchor="ctr">
                    <a:lnL>
                      <a:noFill/>
                    </a:lnL>
                    <a:lnR w="12700" cap="flat" cmpd="sng" algn="ctr">
                      <a:solidFill>
                        <a:scrgbClr r="0" g="0" b="0"/>
                      </a:solidFill>
                      <a:prstDash val="solid"/>
                      <a:round/>
                      <a:headEnd type="none" w="med" len="med"/>
                      <a:tailEnd type="none" w="med" len="med"/>
                    </a:lnR>
                    <a:lnT>
                      <a:noFill/>
                    </a:lnT>
                    <a:lnB>
                      <a:noFill/>
                    </a:lnB>
                  </a:tcPr>
                </a:tc>
                <a:tc gridSpan="6">
                  <a:txBody>
                    <a:bodyPr/>
                    <a:lstStyle/>
                    <a:p>
                      <a:pPr algn="ctr" rtl="0" fontAlgn="b"/>
                      <a:r>
                        <a:rPr lang="en-US" sz="900" b="0" i="0" u="none" strike="noStrike" dirty="0">
                          <a:solidFill>
                            <a:srgbClr val="000000"/>
                          </a:solidFill>
                          <a:effectLst/>
                          <a:latin typeface="Arial"/>
                        </a:rPr>
                        <a:t>experiment 7</a:t>
                      </a: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hMerge="1">
                  <a:txBody>
                    <a:bodyPr/>
                    <a:lstStyle/>
                    <a:p>
                      <a:endParaRPr lang="en-US" dirty="0"/>
                    </a:p>
                  </a:txBody>
                  <a:tcPr marL="9739" marR="9739" marT="19478" marB="19478" anchor="b">
                    <a:lnL>
                      <a:noFill/>
                    </a:lnL>
                    <a:lnR>
                      <a:noFill/>
                    </a:lnR>
                    <a:lnT>
                      <a:noFill/>
                    </a:lnT>
                    <a:lnB>
                      <a:noFill/>
                    </a:lnB>
                  </a:tcPr>
                </a:tc>
                <a:tc hMerge="1">
                  <a:txBody>
                    <a:bodyPr/>
                    <a:lstStyle/>
                    <a:p>
                      <a:endParaRPr lang="en-US"/>
                    </a:p>
                  </a:txBody>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gridSpan="6">
                  <a:txBody>
                    <a:bodyPr/>
                    <a:lstStyle/>
                    <a:p>
                      <a:pPr algn="ctr" rtl="0" fontAlgn="b"/>
                      <a:r>
                        <a:rPr lang="en-US" sz="900" b="0" i="0" u="none" strike="noStrike" dirty="0">
                          <a:solidFill>
                            <a:srgbClr val="000000"/>
                          </a:solidFill>
                          <a:effectLst/>
                          <a:latin typeface="Arial"/>
                        </a:rPr>
                        <a:t>experiment 15</a:t>
                      </a: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hMerge="1">
                  <a:txBody>
                    <a:bodyPr/>
                    <a:lstStyle/>
                    <a:p>
                      <a:endParaRPr lang="en-US"/>
                    </a:p>
                  </a:txBody>
                  <a:tcPr>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extLst>
                  <a:ext uri="{0D108BD9-81ED-4DB2-BD59-A6C34878D82A}">
                    <a16:rowId xmlns:a16="http://schemas.microsoft.com/office/drawing/2014/main" val="10008"/>
                  </a:ext>
                </a:extLst>
              </a:tr>
              <a:tr h="130121">
                <a:tc>
                  <a:txBody>
                    <a:bodyPr/>
                    <a:lstStyle/>
                    <a:p>
                      <a:pPr algn="ctr" rtl="0" fontAlgn="b"/>
                      <a:r>
                        <a:rPr lang="en-US" sz="900" b="0" i="0" u="none" strike="noStrike">
                          <a:solidFill>
                            <a:srgbClr val="000000"/>
                          </a:solidFill>
                          <a:effectLst/>
                          <a:latin typeface="Arial"/>
                        </a:rPr>
                        <a:t>H</a:t>
                      </a:r>
                    </a:p>
                  </a:txBody>
                  <a:tcPr marL="9739" marR="9739" marT="19478" marB="19478" anchor="ctr">
                    <a:lnL>
                      <a:noFill/>
                    </a:lnL>
                    <a:lnR w="12700" cap="flat" cmpd="sng" algn="ctr">
                      <a:solidFill>
                        <a:scrgbClr r="0" g="0" b="0"/>
                      </a:solidFill>
                      <a:prstDash val="solid"/>
                      <a:round/>
                      <a:headEnd type="none" w="med" len="med"/>
                      <a:tailEnd type="none" w="med" len="med"/>
                    </a:lnR>
                    <a:lnT>
                      <a:noFill/>
                    </a:lnT>
                    <a:lnB>
                      <a:noFill/>
                    </a:lnB>
                  </a:tcPr>
                </a:tc>
                <a:tc gridSpan="6">
                  <a:txBody>
                    <a:bodyPr/>
                    <a:lstStyle/>
                    <a:p>
                      <a:pPr algn="ctr" rtl="0" fontAlgn="b"/>
                      <a:r>
                        <a:rPr lang="en-US" sz="900" b="0" i="0" u="none" strike="noStrike" dirty="0">
                          <a:solidFill>
                            <a:srgbClr val="000000"/>
                          </a:solidFill>
                          <a:effectLst/>
                          <a:latin typeface="Arial"/>
                        </a:rPr>
                        <a:t>experiment 8</a:t>
                      </a:r>
                    </a:p>
                  </a:txBody>
                  <a:tcPr marL="9739" marR="9739" marT="973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tc hMerge="1">
                  <a:txBody>
                    <a:bodyPr/>
                    <a:lstStyle/>
                    <a:p>
                      <a:endParaRPr lang="en-US" dirty="0"/>
                    </a:p>
                  </a:txBody>
                  <a:tcPr marL="9739" marR="9739" marT="9739" marB="0" anchor="b">
                    <a:lnL>
                      <a:noFill/>
                    </a:lnL>
                    <a:lnR>
                      <a:noFill/>
                    </a:lnR>
                    <a:lnT>
                      <a:noFill/>
                    </a:lnT>
                    <a:lnB>
                      <a:noFill/>
                    </a:lnB>
                  </a:tcPr>
                </a:tc>
                <a:tc hMerge="1">
                  <a:txBody>
                    <a:bodyPr/>
                    <a:lstStyle/>
                    <a:p>
                      <a:endParaRPr lang="en-US"/>
                    </a:p>
                  </a:txBody>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gridSpan="6">
                  <a:txBody>
                    <a:bodyPr/>
                    <a:lstStyle/>
                    <a:p>
                      <a:pPr algn="ctr" rtl="0" fontAlgn="b"/>
                      <a:r>
                        <a:rPr lang="en-US" sz="900" b="0" i="0" u="none" strike="noStrike" dirty="0">
                          <a:solidFill>
                            <a:srgbClr val="000000"/>
                          </a:solidFill>
                          <a:effectLst/>
                          <a:latin typeface="Arial"/>
                        </a:rPr>
                        <a:t>experiment 16</a:t>
                      </a:r>
                    </a:p>
                  </a:txBody>
                  <a:tcPr marL="9739" marR="9739" marT="973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tc hMerge="1">
                  <a:txBody>
                    <a:bodyPr/>
                    <a:lstStyle/>
                    <a:p>
                      <a:endParaRPr lang="en-US"/>
                    </a:p>
                  </a:txBody>
                  <a:tcPr>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extLst>
                  <a:ext uri="{0D108BD9-81ED-4DB2-BD59-A6C34878D82A}">
                    <a16:rowId xmlns:a16="http://schemas.microsoft.com/office/drawing/2014/main" val="10009"/>
                  </a:ext>
                </a:extLst>
              </a:tr>
            </a:tbl>
          </a:graphicData>
        </a:graphic>
      </p:graphicFrame>
      <p:graphicFrame>
        <p:nvGraphicFramePr>
          <p:cNvPr id="4" name="Table 3"/>
          <p:cNvGraphicFramePr>
            <a:graphicFrameLocks noGrp="1"/>
          </p:cNvGraphicFramePr>
          <p:nvPr>
            <p:extLst/>
          </p:nvPr>
        </p:nvGraphicFramePr>
        <p:xfrm>
          <a:off x="483069" y="4912793"/>
          <a:ext cx="7869472" cy="1761160"/>
        </p:xfrm>
        <a:graphic>
          <a:graphicData uri="http://schemas.openxmlformats.org/drawingml/2006/table">
            <a:tbl>
              <a:tblPr/>
              <a:tblGrid>
                <a:gridCol w="605344">
                  <a:extLst>
                    <a:ext uri="{9D8B030D-6E8A-4147-A177-3AD203B41FA5}">
                      <a16:colId xmlns:a16="http://schemas.microsoft.com/office/drawing/2014/main" val="20000"/>
                    </a:ext>
                  </a:extLst>
                </a:gridCol>
                <a:gridCol w="605344">
                  <a:extLst>
                    <a:ext uri="{9D8B030D-6E8A-4147-A177-3AD203B41FA5}">
                      <a16:colId xmlns:a16="http://schemas.microsoft.com/office/drawing/2014/main" val="20001"/>
                    </a:ext>
                  </a:extLst>
                </a:gridCol>
                <a:gridCol w="605344">
                  <a:extLst>
                    <a:ext uri="{9D8B030D-6E8A-4147-A177-3AD203B41FA5}">
                      <a16:colId xmlns:a16="http://schemas.microsoft.com/office/drawing/2014/main" val="20002"/>
                    </a:ext>
                  </a:extLst>
                </a:gridCol>
                <a:gridCol w="605344">
                  <a:extLst>
                    <a:ext uri="{9D8B030D-6E8A-4147-A177-3AD203B41FA5}">
                      <a16:colId xmlns:a16="http://schemas.microsoft.com/office/drawing/2014/main" val="20003"/>
                    </a:ext>
                  </a:extLst>
                </a:gridCol>
                <a:gridCol w="605344">
                  <a:extLst>
                    <a:ext uri="{9D8B030D-6E8A-4147-A177-3AD203B41FA5}">
                      <a16:colId xmlns:a16="http://schemas.microsoft.com/office/drawing/2014/main" val="20004"/>
                    </a:ext>
                  </a:extLst>
                </a:gridCol>
                <a:gridCol w="605344">
                  <a:extLst>
                    <a:ext uri="{9D8B030D-6E8A-4147-A177-3AD203B41FA5}">
                      <a16:colId xmlns:a16="http://schemas.microsoft.com/office/drawing/2014/main" val="20005"/>
                    </a:ext>
                  </a:extLst>
                </a:gridCol>
                <a:gridCol w="605344">
                  <a:extLst>
                    <a:ext uri="{9D8B030D-6E8A-4147-A177-3AD203B41FA5}">
                      <a16:colId xmlns:a16="http://schemas.microsoft.com/office/drawing/2014/main" val="20006"/>
                    </a:ext>
                  </a:extLst>
                </a:gridCol>
                <a:gridCol w="605344">
                  <a:extLst>
                    <a:ext uri="{9D8B030D-6E8A-4147-A177-3AD203B41FA5}">
                      <a16:colId xmlns:a16="http://schemas.microsoft.com/office/drawing/2014/main" val="20007"/>
                    </a:ext>
                  </a:extLst>
                </a:gridCol>
                <a:gridCol w="605344">
                  <a:extLst>
                    <a:ext uri="{9D8B030D-6E8A-4147-A177-3AD203B41FA5}">
                      <a16:colId xmlns:a16="http://schemas.microsoft.com/office/drawing/2014/main" val="20008"/>
                    </a:ext>
                  </a:extLst>
                </a:gridCol>
                <a:gridCol w="605344">
                  <a:extLst>
                    <a:ext uri="{9D8B030D-6E8A-4147-A177-3AD203B41FA5}">
                      <a16:colId xmlns:a16="http://schemas.microsoft.com/office/drawing/2014/main" val="20009"/>
                    </a:ext>
                  </a:extLst>
                </a:gridCol>
                <a:gridCol w="605344">
                  <a:extLst>
                    <a:ext uri="{9D8B030D-6E8A-4147-A177-3AD203B41FA5}">
                      <a16:colId xmlns:a16="http://schemas.microsoft.com/office/drawing/2014/main" val="20010"/>
                    </a:ext>
                  </a:extLst>
                </a:gridCol>
                <a:gridCol w="605344">
                  <a:extLst>
                    <a:ext uri="{9D8B030D-6E8A-4147-A177-3AD203B41FA5}">
                      <a16:colId xmlns:a16="http://schemas.microsoft.com/office/drawing/2014/main" val="20011"/>
                    </a:ext>
                  </a:extLst>
                </a:gridCol>
                <a:gridCol w="605344">
                  <a:extLst>
                    <a:ext uri="{9D8B030D-6E8A-4147-A177-3AD203B41FA5}">
                      <a16:colId xmlns:a16="http://schemas.microsoft.com/office/drawing/2014/main" val="20012"/>
                    </a:ext>
                  </a:extLst>
                </a:gridCol>
              </a:tblGrid>
              <a:tr h="107339">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1" i="0" u="none" strike="noStrike" dirty="0">
                          <a:solidFill>
                            <a:srgbClr val="000000"/>
                          </a:solidFill>
                          <a:effectLst/>
                          <a:latin typeface="Arial"/>
                        </a:rPr>
                        <a:t>Plate 2</a:t>
                      </a:r>
                    </a:p>
                  </a:txBody>
                  <a:tcPr marL="9739" marR="9739" marT="19478" marB="19478" anchor="ctr">
                    <a:lnL>
                      <a:noFill/>
                    </a:lnL>
                    <a:lnR>
                      <a:noFill/>
                    </a:lnR>
                    <a:lnT>
                      <a:noFill/>
                    </a:lnT>
                    <a:lnB>
                      <a:noFill/>
                    </a:lnB>
                  </a:tcPr>
                </a:tc>
                <a:tc>
                  <a:txBody>
                    <a:bodyPr/>
                    <a:lstStyle/>
                    <a:p>
                      <a:pPr algn="ctr" rtl="0" fontAlgn="b"/>
                      <a:r>
                        <a:rPr lang="en-US" sz="900" b="0" i="1" u="none" strike="noStrike" dirty="0" err="1">
                          <a:solidFill>
                            <a:srgbClr val="000000"/>
                          </a:solidFill>
                          <a:effectLst/>
                          <a:latin typeface="Arial"/>
                        </a:rPr>
                        <a:t>subamp</a:t>
                      </a:r>
                      <a:r>
                        <a:rPr lang="en-US" sz="900" b="0" i="1" u="none" strike="noStrike" dirty="0">
                          <a:solidFill>
                            <a:srgbClr val="000000"/>
                          </a:solidFill>
                          <a:effectLst/>
                          <a:latin typeface="Arial"/>
                        </a:rPr>
                        <a:t> 1</a:t>
                      </a:r>
                    </a:p>
                  </a:txBody>
                  <a:tcPr marL="9739" marR="9739" marT="19478" marB="19478" anchor="ctr">
                    <a:lnL>
                      <a:noFill/>
                    </a:lnL>
                    <a:lnR>
                      <a:noFill/>
                    </a:lnR>
                    <a:lnT>
                      <a:noFill/>
                    </a:lnT>
                    <a:lnB>
                      <a:noFill/>
                    </a:lnB>
                  </a:tcPr>
                </a:tc>
                <a:tc>
                  <a:txBody>
                    <a:bodyPr/>
                    <a:lstStyle/>
                    <a:p>
                      <a:pPr algn="ctr" rtl="0" fontAlgn="b"/>
                      <a:r>
                        <a:rPr lang="en-US" sz="900" b="0" i="1" u="none" strike="noStrike" dirty="0" err="1">
                          <a:solidFill>
                            <a:srgbClr val="000000"/>
                          </a:solidFill>
                          <a:effectLst/>
                          <a:latin typeface="Arial"/>
                        </a:rPr>
                        <a:t>subamp</a:t>
                      </a:r>
                      <a:r>
                        <a:rPr lang="en-US" sz="900" b="0" i="1" u="none" strike="noStrike" dirty="0">
                          <a:solidFill>
                            <a:srgbClr val="000000"/>
                          </a:solidFill>
                          <a:effectLst/>
                          <a:latin typeface="Arial"/>
                        </a:rPr>
                        <a:t> 2</a:t>
                      </a:r>
                    </a:p>
                  </a:txBody>
                  <a:tcPr marL="9739" marR="9739" marT="19478" marB="19478" anchor="ctr">
                    <a:lnL>
                      <a:noFill/>
                    </a:lnL>
                    <a:lnR>
                      <a:noFill/>
                    </a:lnR>
                    <a:lnT>
                      <a:noFill/>
                    </a:lnT>
                    <a:lnB>
                      <a:noFill/>
                    </a:lnB>
                  </a:tcPr>
                </a:tc>
                <a:tc>
                  <a:txBody>
                    <a:bodyPr/>
                    <a:lstStyle/>
                    <a:p>
                      <a:pPr algn="ctr" rtl="0" fontAlgn="b"/>
                      <a:r>
                        <a:rPr lang="en-US" sz="900" b="0" i="1" u="none" strike="noStrike">
                          <a:solidFill>
                            <a:srgbClr val="000000"/>
                          </a:solidFill>
                          <a:effectLst/>
                          <a:latin typeface="Arial"/>
                        </a:rPr>
                        <a:t>subamp 3</a:t>
                      </a:r>
                    </a:p>
                  </a:txBody>
                  <a:tcPr marL="9739" marR="9739" marT="19478" marB="19478" anchor="ctr">
                    <a:lnL>
                      <a:noFill/>
                    </a:lnL>
                    <a:lnR>
                      <a:noFill/>
                    </a:lnR>
                    <a:lnT>
                      <a:noFill/>
                    </a:lnT>
                    <a:lnB>
                      <a:noFill/>
                    </a:lnB>
                  </a:tcPr>
                </a:tc>
                <a:tc>
                  <a:txBody>
                    <a:bodyPr/>
                    <a:lstStyle/>
                    <a:p>
                      <a:pPr algn="ctr" rtl="0" fontAlgn="b"/>
                      <a:r>
                        <a:rPr lang="en-US" sz="900" b="0" i="1" u="none" strike="noStrike">
                          <a:solidFill>
                            <a:srgbClr val="000000"/>
                          </a:solidFill>
                          <a:effectLst/>
                          <a:latin typeface="Arial"/>
                        </a:rPr>
                        <a:t>subamp 4</a:t>
                      </a:r>
                    </a:p>
                  </a:txBody>
                  <a:tcPr marL="9739" marR="9739" marT="19478" marB="19478" anchor="ctr">
                    <a:lnL>
                      <a:noFill/>
                    </a:lnL>
                    <a:lnR>
                      <a:noFill/>
                    </a:lnR>
                    <a:lnT>
                      <a:noFill/>
                    </a:lnT>
                    <a:lnB>
                      <a:noFill/>
                    </a:lnB>
                  </a:tcPr>
                </a:tc>
                <a:tc>
                  <a:txBody>
                    <a:bodyPr/>
                    <a:lstStyle/>
                    <a:p>
                      <a:pPr algn="ctr" rtl="0" fontAlgn="b"/>
                      <a:r>
                        <a:rPr lang="en-US" sz="900" b="0" i="1" u="none" strike="noStrike">
                          <a:solidFill>
                            <a:srgbClr val="000000"/>
                          </a:solidFill>
                          <a:effectLst/>
                          <a:latin typeface="Arial"/>
                        </a:rPr>
                        <a:t>subamp 5</a:t>
                      </a:r>
                    </a:p>
                  </a:txBody>
                  <a:tcPr marL="9739" marR="9739" marT="19478" marB="19478" anchor="ctr">
                    <a:lnL>
                      <a:noFill/>
                    </a:lnL>
                    <a:lnR>
                      <a:noFill/>
                    </a:lnR>
                    <a:lnT>
                      <a:noFill/>
                    </a:lnT>
                    <a:lnB>
                      <a:noFill/>
                    </a:lnB>
                  </a:tcPr>
                </a:tc>
                <a:tc>
                  <a:txBody>
                    <a:bodyPr/>
                    <a:lstStyle/>
                    <a:p>
                      <a:pPr algn="ctr" rtl="0" fontAlgn="b"/>
                      <a:r>
                        <a:rPr lang="en-US" sz="900" b="0" i="1" u="none" strike="noStrike">
                          <a:solidFill>
                            <a:srgbClr val="000000"/>
                          </a:solidFill>
                          <a:effectLst/>
                          <a:latin typeface="Arial"/>
                        </a:rPr>
                        <a:t>subamp 6</a:t>
                      </a:r>
                    </a:p>
                  </a:txBody>
                  <a:tcPr marL="9739" marR="9739" marT="9739"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rtl="0" fontAlgn="b"/>
                      <a:r>
                        <a:rPr lang="en-US" sz="900" b="0" i="1" u="none" strike="noStrike">
                          <a:solidFill>
                            <a:srgbClr val="000000"/>
                          </a:solidFill>
                          <a:effectLst/>
                          <a:latin typeface="Arial"/>
                        </a:rPr>
                        <a:t>subamp 1</a:t>
                      </a:r>
                    </a:p>
                  </a:txBody>
                  <a:tcPr marL="9739" marR="9739" marT="19478" marB="19478" anchor="ctr">
                    <a:lnL w="12700" cap="flat" cmpd="sng" algn="ctr">
                      <a:solidFill>
                        <a:scrgbClr r="0" g="0" b="0"/>
                      </a:solidFill>
                      <a:prstDash val="solid"/>
                      <a:round/>
                      <a:headEnd type="none" w="med" len="med"/>
                      <a:tailEnd type="none" w="med" len="med"/>
                    </a:lnL>
                    <a:lnR>
                      <a:noFill/>
                    </a:lnR>
                    <a:lnT>
                      <a:noFill/>
                    </a:lnT>
                    <a:lnB>
                      <a:noFill/>
                    </a:lnB>
                  </a:tcPr>
                </a:tc>
                <a:tc>
                  <a:txBody>
                    <a:bodyPr/>
                    <a:lstStyle/>
                    <a:p>
                      <a:pPr algn="ctr" rtl="0" fontAlgn="b"/>
                      <a:r>
                        <a:rPr lang="en-US" sz="900" b="0" i="1" u="none" strike="noStrike">
                          <a:solidFill>
                            <a:srgbClr val="000000"/>
                          </a:solidFill>
                          <a:effectLst/>
                          <a:latin typeface="Arial"/>
                        </a:rPr>
                        <a:t>subamp 2</a:t>
                      </a:r>
                    </a:p>
                  </a:txBody>
                  <a:tcPr marL="9739" marR="9739" marT="19478" marB="19478" anchor="ctr">
                    <a:lnL>
                      <a:noFill/>
                    </a:lnL>
                    <a:lnR>
                      <a:noFill/>
                    </a:lnR>
                    <a:lnT>
                      <a:noFill/>
                    </a:lnT>
                    <a:lnB>
                      <a:noFill/>
                    </a:lnB>
                  </a:tcPr>
                </a:tc>
                <a:tc>
                  <a:txBody>
                    <a:bodyPr/>
                    <a:lstStyle/>
                    <a:p>
                      <a:pPr algn="ctr" rtl="0" fontAlgn="b"/>
                      <a:r>
                        <a:rPr lang="en-US" sz="900" b="0" i="1" u="none" strike="noStrike">
                          <a:solidFill>
                            <a:srgbClr val="000000"/>
                          </a:solidFill>
                          <a:effectLst/>
                          <a:latin typeface="Arial"/>
                        </a:rPr>
                        <a:t>subamp 3</a:t>
                      </a:r>
                    </a:p>
                  </a:txBody>
                  <a:tcPr marL="9739" marR="9739" marT="19478" marB="19478" anchor="ctr">
                    <a:lnL>
                      <a:noFill/>
                    </a:lnL>
                    <a:lnR>
                      <a:noFill/>
                    </a:lnR>
                    <a:lnT>
                      <a:noFill/>
                    </a:lnT>
                    <a:lnB>
                      <a:noFill/>
                    </a:lnB>
                  </a:tcPr>
                </a:tc>
                <a:tc>
                  <a:txBody>
                    <a:bodyPr/>
                    <a:lstStyle/>
                    <a:p>
                      <a:pPr algn="ctr" rtl="0" fontAlgn="b"/>
                      <a:r>
                        <a:rPr lang="en-US" sz="900" b="0" i="1" u="none" strike="noStrike">
                          <a:solidFill>
                            <a:srgbClr val="000000"/>
                          </a:solidFill>
                          <a:effectLst/>
                          <a:latin typeface="Arial"/>
                        </a:rPr>
                        <a:t>subamp 4</a:t>
                      </a:r>
                    </a:p>
                  </a:txBody>
                  <a:tcPr marL="9739" marR="9739" marT="19478" marB="19478" anchor="ctr">
                    <a:lnL>
                      <a:noFill/>
                    </a:lnL>
                    <a:lnR>
                      <a:noFill/>
                    </a:lnR>
                    <a:lnT>
                      <a:noFill/>
                    </a:lnT>
                    <a:lnB>
                      <a:noFill/>
                    </a:lnB>
                  </a:tcPr>
                </a:tc>
                <a:tc>
                  <a:txBody>
                    <a:bodyPr/>
                    <a:lstStyle/>
                    <a:p>
                      <a:pPr algn="ctr" rtl="0" fontAlgn="b"/>
                      <a:r>
                        <a:rPr lang="en-US" sz="900" b="0" i="1" u="none" strike="noStrike">
                          <a:solidFill>
                            <a:srgbClr val="000000"/>
                          </a:solidFill>
                          <a:effectLst/>
                          <a:latin typeface="Arial"/>
                        </a:rPr>
                        <a:t>subamp 5</a:t>
                      </a:r>
                    </a:p>
                  </a:txBody>
                  <a:tcPr marL="9739" marR="9739" marT="19478" marB="19478" anchor="ctr">
                    <a:lnL>
                      <a:noFill/>
                    </a:lnL>
                    <a:lnR>
                      <a:noFill/>
                    </a:lnR>
                    <a:lnT>
                      <a:noFill/>
                    </a:lnT>
                    <a:lnB>
                      <a:noFill/>
                    </a:lnB>
                  </a:tcPr>
                </a:tc>
                <a:tc>
                  <a:txBody>
                    <a:bodyPr/>
                    <a:lstStyle/>
                    <a:p>
                      <a:pPr algn="ctr" rtl="0" fontAlgn="b"/>
                      <a:r>
                        <a:rPr lang="en-US" sz="900" b="0" i="1" u="none" strike="noStrike">
                          <a:solidFill>
                            <a:srgbClr val="000000"/>
                          </a:solidFill>
                          <a:effectLst/>
                          <a:latin typeface="Arial"/>
                        </a:rPr>
                        <a:t>subamp 6</a:t>
                      </a:r>
                    </a:p>
                  </a:txBody>
                  <a:tcPr marL="9739" marR="9739" marT="19478" marB="19478" anchor="ctr">
                    <a:lnL>
                      <a:noFill/>
                    </a:lnL>
                    <a:lnR>
                      <a:noFill/>
                    </a:lnR>
                    <a:lnT>
                      <a:noFill/>
                    </a:lnT>
                    <a:lnB>
                      <a:noFill/>
                    </a:lnB>
                  </a:tcPr>
                </a:tc>
                <a:extLst>
                  <a:ext uri="{0D108BD9-81ED-4DB2-BD59-A6C34878D82A}">
                    <a16:rowId xmlns:a16="http://schemas.microsoft.com/office/drawing/2014/main" val="10000"/>
                  </a:ext>
                </a:extLst>
              </a:tr>
              <a:tr h="107339">
                <a:tc>
                  <a:txBody>
                    <a:bodyPr/>
                    <a:lstStyle/>
                    <a:p>
                      <a:pPr algn="ctr" rtl="0" fontAlgn="b"/>
                      <a:endParaRPr lang="en-US" sz="900" b="0" i="0" u="none" strike="noStrike">
                        <a:solidFill>
                          <a:srgbClr val="000000"/>
                        </a:solidFill>
                        <a:effectLst/>
                        <a:latin typeface="Arial"/>
                      </a:endParaRPr>
                    </a:p>
                  </a:txBody>
                  <a:tcPr marL="9739" marR="9739" marT="19478" marB="19478" anchor="ctr">
                    <a:lnL>
                      <a:noFill/>
                    </a:lnL>
                    <a:lnR>
                      <a:noFill/>
                    </a:lnR>
                    <a:lnT>
                      <a:noFill/>
                    </a:lnT>
                    <a:lnB>
                      <a:noFill/>
                    </a:lnB>
                  </a:tcPr>
                </a:tc>
                <a:tc>
                  <a:txBody>
                    <a:bodyPr/>
                    <a:lstStyle/>
                    <a:p>
                      <a:pPr algn="ctr" rtl="0" fontAlgn="b"/>
                      <a:r>
                        <a:rPr lang="en-US" sz="900" b="0" i="0" u="none" strike="noStrike">
                          <a:solidFill>
                            <a:srgbClr val="000000"/>
                          </a:solidFill>
                          <a:effectLst/>
                          <a:latin typeface="Arial"/>
                        </a:rPr>
                        <a:t>1</a:t>
                      </a:r>
                    </a:p>
                  </a:txBody>
                  <a:tcPr marL="9739" marR="9739" marT="19478" marB="19478"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is-IS" sz="900" b="0" i="0" u="none" strike="noStrike">
                          <a:solidFill>
                            <a:srgbClr val="000000"/>
                          </a:solidFill>
                          <a:effectLst/>
                          <a:latin typeface="Arial"/>
                        </a:rPr>
                        <a:t>2</a:t>
                      </a:r>
                    </a:p>
                  </a:txBody>
                  <a:tcPr marL="9739" marR="9739" marT="19478" marB="19478"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a:solidFill>
                            <a:srgbClr val="000000"/>
                          </a:solidFill>
                          <a:effectLst/>
                          <a:latin typeface="Arial"/>
                        </a:rPr>
                        <a:t>3</a:t>
                      </a:r>
                    </a:p>
                  </a:txBody>
                  <a:tcPr marL="9739" marR="9739" marT="19478" marB="19478"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rPr>
                        <a:t>4</a:t>
                      </a:r>
                    </a:p>
                  </a:txBody>
                  <a:tcPr marL="9739" marR="9739" marT="19478" marB="19478"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rPr>
                        <a:t>5</a:t>
                      </a:r>
                    </a:p>
                  </a:txBody>
                  <a:tcPr marL="9739" marR="9739" marT="19478" marB="19478"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a:solidFill>
                            <a:srgbClr val="000000"/>
                          </a:solidFill>
                          <a:effectLst/>
                          <a:latin typeface="Arial"/>
                        </a:rPr>
                        <a:t>6</a:t>
                      </a:r>
                    </a:p>
                  </a:txBody>
                  <a:tcPr marL="9739" marR="9739" marT="9739" marB="0" anchor="ctr">
                    <a:lnL>
                      <a:noFill/>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a:solidFill>
                            <a:srgbClr val="000000"/>
                          </a:solidFill>
                          <a:effectLst/>
                          <a:latin typeface="Arial"/>
                        </a:rPr>
                        <a:t>7</a:t>
                      </a:r>
                    </a:p>
                  </a:txBody>
                  <a:tcPr marL="9739" marR="9739" marT="19478" marB="19478" anchor="ctr">
                    <a:lnL w="12700" cap="flat" cmpd="sng" algn="ctr">
                      <a:solidFill>
                        <a:scrgbClr r="0" g="0" b="0"/>
                      </a:solidFill>
                      <a:prstDash val="solid"/>
                      <a:round/>
                      <a:headEnd type="none" w="med" len="med"/>
                      <a:tailEnd type="none" w="med" len="med"/>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a:solidFill>
                            <a:srgbClr val="000000"/>
                          </a:solidFill>
                          <a:effectLst/>
                          <a:latin typeface="Arial"/>
                        </a:rPr>
                        <a:t>8</a:t>
                      </a:r>
                    </a:p>
                  </a:txBody>
                  <a:tcPr marL="9739" marR="9739" marT="19478" marB="19478"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a:solidFill>
                            <a:srgbClr val="000000"/>
                          </a:solidFill>
                          <a:effectLst/>
                          <a:latin typeface="Arial"/>
                        </a:rPr>
                        <a:t>9</a:t>
                      </a:r>
                    </a:p>
                  </a:txBody>
                  <a:tcPr marL="9739" marR="9739" marT="19478" marB="19478"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en-US" sz="900" b="0" i="0" u="none" strike="noStrike">
                          <a:solidFill>
                            <a:srgbClr val="000000"/>
                          </a:solidFill>
                          <a:effectLst/>
                          <a:latin typeface="Arial"/>
                        </a:rPr>
                        <a:t>10</a:t>
                      </a:r>
                    </a:p>
                  </a:txBody>
                  <a:tcPr marL="9739" marR="9739" marT="19478" marB="19478"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cs-CZ" sz="900" b="0" i="0" u="none" strike="noStrike">
                          <a:solidFill>
                            <a:srgbClr val="000000"/>
                          </a:solidFill>
                          <a:effectLst/>
                          <a:latin typeface="Arial"/>
                        </a:rPr>
                        <a:t>11</a:t>
                      </a:r>
                    </a:p>
                  </a:txBody>
                  <a:tcPr marL="9739" marR="9739" marT="19478" marB="19478"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algn="ctr" rtl="0" fontAlgn="b"/>
                      <a:r>
                        <a:rPr lang="is-IS" sz="900" b="0" i="0" u="none" strike="noStrike">
                          <a:solidFill>
                            <a:srgbClr val="000000"/>
                          </a:solidFill>
                          <a:effectLst/>
                          <a:latin typeface="Arial"/>
                        </a:rPr>
                        <a:t>12</a:t>
                      </a:r>
                    </a:p>
                  </a:txBody>
                  <a:tcPr marL="9739" marR="9739" marT="19478" marB="19478" anchor="ctr">
                    <a:lnL>
                      <a:noFill/>
                    </a:lnL>
                    <a:lnR>
                      <a:noFill/>
                    </a:lnR>
                    <a:lnT>
                      <a:noFill/>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142244">
                <a:tc>
                  <a:txBody>
                    <a:bodyPr/>
                    <a:lstStyle/>
                    <a:p>
                      <a:pPr algn="ctr" rtl="0" fontAlgn="b"/>
                      <a:r>
                        <a:rPr lang="en-US" sz="900" b="0" i="0" u="none" strike="noStrike">
                          <a:solidFill>
                            <a:srgbClr val="000000"/>
                          </a:solidFill>
                          <a:effectLst/>
                          <a:latin typeface="Arial"/>
                        </a:rPr>
                        <a:t>A</a:t>
                      </a:r>
                    </a:p>
                  </a:txBody>
                  <a:tcPr marL="9739" marR="9739" marT="19478" marB="19478" anchor="ctr">
                    <a:lnL>
                      <a:noFill/>
                    </a:lnL>
                    <a:lnR w="12700" cap="flat" cmpd="sng" algn="ctr">
                      <a:solidFill>
                        <a:scrgbClr r="0" g="0" b="0"/>
                      </a:solidFill>
                      <a:prstDash val="solid"/>
                      <a:round/>
                      <a:headEnd type="none" w="med" len="med"/>
                      <a:tailEnd type="none" w="med" len="med"/>
                    </a:lnR>
                    <a:lnT>
                      <a:noFill/>
                    </a:lnT>
                    <a:lnB>
                      <a:noFill/>
                    </a:lnB>
                  </a:tcPr>
                </a:tc>
                <a:tc gridSpan="6">
                  <a:txBody>
                    <a:bodyPr/>
                    <a:lstStyle/>
                    <a:p>
                      <a:pPr algn="ctr" rtl="0" fontAlgn="b"/>
                      <a:r>
                        <a:rPr lang="en-US" sz="900" b="0" i="0" u="none" strike="noStrike" dirty="0">
                          <a:solidFill>
                            <a:srgbClr val="000000"/>
                          </a:solidFill>
                          <a:effectLst/>
                          <a:latin typeface="Arial"/>
                        </a:rPr>
                        <a:t>experiment 17</a:t>
                      </a: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tcPr>
                </a:tc>
                <a:tc hMerge="1">
                  <a:txBody>
                    <a:bodyPr/>
                    <a:lstStyle/>
                    <a:p>
                      <a:endParaRPr lang="en-US" dirty="0"/>
                    </a:p>
                  </a:txBody>
                  <a:tcPr marL="9739" marR="9739" marT="19478" marB="19478" anchor="b">
                    <a:lnL>
                      <a:noFill/>
                    </a:lnL>
                    <a:lnR>
                      <a:noFill/>
                    </a:lnR>
                    <a:lnT>
                      <a:noFill/>
                    </a:lnT>
                    <a:lnB>
                      <a:noFill/>
                    </a:lnB>
                  </a:tcPr>
                </a:tc>
                <a:tc hMerge="1">
                  <a:txBody>
                    <a:bodyPr/>
                    <a:lstStyle/>
                    <a:p>
                      <a:endParaRPr lang="en-US"/>
                    </a:p>
                  </a:txBody>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gridSpan="6">
                  <a:txBody>
                    <a:bodyPr/>
                    <a:lstStyle/>
                    <a:p>
                      <a:pPr algn="ctr" rtl="0" fontAlgn="b"/>
                      <a:endParaRPr lang="en-US" sz="900" b="0" i="0" u="none" strike="noStrike" dirty="0">
                        <a:solidFill>
                          <a:srgbClr val="000000"/>
                        </a:solidFill>
                        <a:effectLst/>
                        <a:latin typeface="Arial"/>
                      </a:endParaRP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tcPr>
                </a:tc>
                <a:tc hMerge="1">
                  <a:txBody>
                    <a:bodyPr/>
                    <a:lstStyle/>
                    <a:p>
                      <a:endParaRPr lang="en-US"/>
                    </a:p>
                  </a:txBody>
                  <a:tcPr>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extLst>
                  <a:ext uri="{0D108BD9-81ED-4DB2-BD59-A6C34878D82A}">
                    <a16:rowId xmlns:a16="http://schemas.microsoft.com/office/drawing/2014/main" val="10002"/>
                  </a:ext>
                </a:extLst>
              </a:tr>
              <a:tr h="142244">
                <a:tc>
                  <a:txBody>
                    <a:bodyPr/>
                    <a:lstStyle/>
                    <a:p>
                      <a:pPr algn="ctr" rtl="0" fontAlgn="b"/>
                      <a:r>
                        <a:rPr lang="en-US" sz="900" b="0" i="0" u="none" strike="noStrike">
                          <a:solidFill>
                            <a:srgbClr val="000000"/>
                          </a:solidFill>
                          <a:effectLst/>
                          <a:latin typeface="Arial"/>
                        </a:rPr>
                        <a:t>B</a:t>
                      </a:r>
                    </a:p>
                  </a:txBody>
                  <a:tcPr marL="9739" marR="9739" marT="19478" marB="19478" anchor="ctr">
                    <a:lnL>
                      <a:noFill/>
                    </a:lnL>
                    <a:lnR w="12700" cap="flat" cmpd="sng" algn="ctr">
                      <a:solidFill>
                        <a:scrgbClr r="0" g="0" b="0"/>
                      </a:solidFill>
                      <a:prstDash val="solid"/>
                      <a:round/>
                      <a:headEnd type="none" w="med" len="med"/>
                      <a:tailEnd type="none" w="med" len="med"/>
                    </a:lnR>
                    <a:lnT>
                      <a:noFill/>
                    </a:lnT>
                    <a:lnB>
                      <a:noFill/>
                    </a:lnB>
                  </a:tcPr>
                </a:tc>
                <a:tc gridSpan="6">
                  <a:txBody>
                    <a:bodyPr/>
                    <a:lstStyle/>
                    <a:p>
                      <a:pPr algn="ctr" rtl="0" fontAlgn="b"/>
                      <a:r>
                        <a:rPr lang="en-US" sz="900" b="0" i="0" u="none" strike="noStrike" dirty="0">
                          <a:solidFill>
                            <a:srgbClr val="000000"/>
                          </a:solidFill>
                          <a:effectLst/>
                          <a:latin typeface="Arial"/>
                        </a:rPr>
                        <a:t>experiment 18</a:t>
                      </a: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hMerge="1">
                  <a:txBody>
                    <a:bodyPr/>
                    <a:lstStyle/>
                    <a:p>
                      <a:endParaRPr lang="en-US" dirty="0"/>
                    </a:p>
                  </a:txBody>
                  <a:tcPr marL="9739" marR="9739" marT="19478" marB="19478" anchor="b">
                    <a:lnL>
                      <a:noFill/>
                    </a:lnL>
                    <a:lnR>
                      <a:noFill/>
                    </a:lnR>
                    <a:lnT>
                      <a:noFill/>
                    </a:lnT>
                    <a:lnB>
                      <a:noFill/>
                    </a:lnB>
                  </a:tcPr>
                </a:tc>
                <a:tc hMerge="1">
                  <a:txBody>
                    <a:bodyPr/>
                    <a:lstStyle/>
                    <a:p>
                      <a:endParaRPr lang="en-US"/>
                    </a:p>
                  </a:txBody>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gridSpan="6">
                  <a:txBody>
                    <a:bodyPr/>
                    <a:lstStyle/>
                    <a:p>
                      <a:pPr algn="ctr" rtl="0" fontAlgn="b"/>
                      <a:endParaRPr lang="en-US" sz="900" b="0" i="0" u="none" strike="noStrike" dirty="0">
                        <a:solidFill>
                          <a:srgbClr val="000000"/>
                        </a:solidFill>
                        <a:effectLst/>
                        <a:latin typeface="Arial"/>
                      </a:endParaRP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hMerge="1">
                  <a:txBody>
                    <a:bodyPr/>
                    <a:lstStyle/>
                    <a:p>
                      <a:endParaRPr lang="en-US"/>
                    </a:p>
                  </a:txBody>
                  <a:tcPr>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extLst>
                  <a:ext uri="{0D108BD9-81ED-4DB2-BD59-A6C34878D82A}">
                    <a16:rowId xmlns:a16="http://schemas.microsoft.com/office/drawing/2014/main" val="10003"/>
                  </a:ext>
                </a:extLst>
              </a:tr>
              <a:tr h="142244">
                <a:tc>
                  <a:txBody>
                    <a:bodyPr/>
                    <a:lstStyle/>
                    <a:p>
                      <a:pPr algn="ctr" rtl="0" fontAlgn="b"/>
                      <a:r>
                        <a:rPr lang="en-US" sz="900" b="0" i="0" u="none" strike="noStrike">
                          <a:solidFill>
                            <a:srgbClr val="000000"/>
                          </a:solidFill>
                          <a:effectLst/>
                          <a:latin typeface="Arial"/>
                        </a:rPr>
                        <a:t>C</a:t>
                      </a:r>
                    </a:p>
                  </a:txBody>
                  <a:tcPr marL="9739" marR="9739" marT="19478" marB="19478" anchor="ctr">
                    <a:lnL>
                      <a:noFill/>
                    </a:lnL>
                    <a:lnR w="12700" cap="flat" cmpd="sng" algn="ctr">
                      <a:solidFill>
                        <a:scrgbClr r="0" g="0" b="0"/>
                      </a:solidFill>
                      <a:prstDash val="solid"/>
                      <a:round/>
                      <a:headEnd type="none" w="med" len="med"/>
                      <a:tailEnd type="none" w="med" len="med"/>
                    </a:lnR>
                    <a:lnT>
                      <a:noFill/>
                    </a:lnT>
                    <a:lnB>
                      <a:noFill/>
                    </a:lnB>
                  </a:tcPr>
                </a:tc>
                <a:tc gridSpan="6">
                  <a:txBody>
                    <a:bodyPr/>
                    <a:lstStyle/>
                    <a:p>
                      <a:pPr algn="ctr" rtl="0" fontAlgn="b"/>
                      <a:r>
                        <a:rPr lang="en-US" sz="900" b="0" i="0" u="none" strike="noStrike" dirty="0">
                          <a:solidFill>
                            <a:srgbClr val="000000"/>
                          </a:solidFill>
                          <a:effectLst/>
                          <a:latin typeface="Arial"/>
                        </a:rPr>
                        <a:t>experiment 19</a:t>
                      </a: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hMerge="1">
                  <a:txBody>
                    <a:bodyPr/>
                    <a:lstStyle/>
                    <a:p>
                      <a:endParaRPr lang="en-US" dirty="0"/>
                    </a:p>
                  </a:txBody>
                  <a:tcPr marL="9739" marR="9739" marT="19478" marB="19478" anchor="b">
                    <a:lnL>
                      <a:noFill/>
                    </a:lnL>
                    <a:lnR>
                      <a:noFill/>
                    </a:lnR>
                    <a:lnT>
                      <a:noFill/>
                    </a:lnT>
                    <a:lnB>
                      <a:noFill/>
                    </a:lnB>
                  </a:tcPr>
                </a:tc>
                <a:tc hMerge="1">
                  <a:txBody>
                    <a:bodyPr/>
                    <a:lstStyle/>
                    <a:p>
                      <a:endParaRPr lang="en-US"/>
                    </a:p>
                  </a:txBody>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gridSpan="6">
                  <a:txBody>
                    <a:bodyPr/>
                    <a:lstStyle/>
                    <a:p>
                      <a:pPr algn="ctr" rtl="0" fontAlgn="b"/>
                      <a:endParaRPr lang="en-US" sz="900" b="0" i="0" u="none" strike="noStrike" dirty="0">
                        <a:solidFill>
                          <a:srgbClr val="000000"/>
                        </a:solidFill>
                        <a:effectLst/>
                        <a:latin typeface="Arial"/>
                      </a:endParaRP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hMerge="1">
                  <a:txBody>
                    <a:bodyPr/>
                    <a:lstStyle/>
                    <a:p>
                      <a:endParaRPr lang="en-US"/>
                    </a:p>
                  </a:txBody>
                  <a:tcPr>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extLst>
                  <a:ext uri="{0D108BD9-81ED-4DB2-BD59-A6C34878D82A}">
                    <a16:rowId xmlns:a16="http://schemas.microsoft.com/office/drawing/2014/main" val="10004"/>
                  </a:ext>
                </a:extLst>
              </a:tr>
              <a:tr h="142244">
                <a:tc>
                  <a:txBody>
                    <a:bodyPr/>
                    <a:lstStyle/>
                    <a:p>
                      <a:pPr algn="ctr" rtl="0" fontAlgn="b"/>
                      <a:r>
                        <a:rPr lang="en-US" sz="900" b="0" i="0" u="none" strike="noStrike">
                          <a:solidFill>
                            <a:srgbClr val="000000"/>
                          </a:solidFill>
                          <a:effectLst/>
                          <a:latin typeface="Arial"/>
                        </a:rPr>
                        <a:t>D</a:t>
                      </a:r>
                    </a:p>
                  </a:txBody>
                  <a:tcPr marL="9739" marR="9739" marT="19478" marB="19478" anchor="ctr">
                    <a:lnL>
                      <a:noFill/>
                    </a:lnL>
                    <a:lnR w="12700" cap="flat" cmpd="sng" algn="ctr">
                      <a:solidFill>
                        <a:scrgbClr r="0" g="0" b="0"/>
                      </a:solidFill>
                      <a:prstDash val="solid"/>
                      <a:round/>
                      <a:headEnd type="none" w="med" len="med"/>
                      <a:tailEnd type="none" w="med" len="med"/>
                    </a:lnR>
                    <a:lnT>
                      <a:noFill/>
                    </a:lnT>
                    <a:lnB>
                      <a:noFill/>
                    </a:lnB>
                  </a:tcPr>
                </a:tc>
                <a:tc gridSpan="6">
                  <a:txBody>
                    <a:bodyPr/>
                    <a:lstStyle/>
                    <a:p>
                      <a:pPr algn="ctr" rtl="0" fontAlgn="b"/>
                      <a:r>
                        <a:rPr lang="en-US" sz="900" b="0" i="0" u="none" strike="noStrike" dirty="0">
                          <a:solidFill>
                            <a:srgbClr val="000000"/>
                          </a:solidFill>
                          <a:effectLst/>
                          <a:latin typeface="Arial"/>
                        </a:rPr>
                        <a:t>experiment 20</a:t>
                      </a: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hMerge="1">
                  <a:txBody>
                    <a:bodyPr/>
                    <a:lstStyle/>
                    <a:p>
                      <a:endParaRPr lang="en-US" dirty="0"/>
                    </a:p>
                  </a:txBody>
                  <a:tcPr marL="9739" marR="9739" marT="19478" marB="19478" anchor="b">
                    <a:lnL>
                      <a:noFill/>
                    </a:lnL>
                    <a:lnR>
                      <a:noFill/>
                    </a:lnR>
                    <a:lnT>
                      <a:noFill/>
                    </a:lnT>
                    <a:lnB>
                      <a:noFill/>
                    </a:lnB>
                  </a:tcPr>
                </a:tc>
                <a:tc hMerge="1">
                  <a:txBody>
                    <a:bodyPr/>
                    <a:lstStyle/>
                    <a:p>
                      <a:endParaRPr lang="en-US"/>
                    </a:p>
                  </a:txBody>
                  <a:tcPr/>
                </a:tc>
                <a:tc hMerge="1">
                  <a:txBody>
                    <a:bodyPr/>
                    <a:lstStyle/>
                    <a:p>
                      <a:pPr algn="ctr" rtl="0" fontAlgn="b"/>
                      <a:endParaRPr lang="en-US" sz="900" b="0" i="0" u="none" strike="noStrike">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gridSpan="6">
                  <a:txBody>
                    <a:bodyPr/>
                    <a:lstStyle/>
                    <a:p>
                      <a:pPr algn="ctr" rtl="0" fontAlgn="b"/>
                      <a:endParaRPr lang="en-US" sz="900" b="0" i="0" u="none" strike="noStrike" dirty="0">
                        <a:solidFill>
                          <a:srgbClr val="000000"/>
                        </a:solidFill>
                        <a:effectLst/>
                        <a:latin typeface="Arial"/>
                      </a:endParaRP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hMerge="1">
                  <a:txBody>
                    <a:bodyPr/>
                    <a:lstStyle/>
                    <a:p>
                      <a:endParaRPr lang="en-US"/>
                    </a:p>
                  </a:txBody>
                  <a:tcPr>
                    <a:lnL>
                      <a:noFill/>
                    </a:lnL>
                    <a:lnR>
                      <a:noFill/>
                    </a:lnR>
                    <a:lnT>
                      <a:noFill/>
                    </a:lnT>
                    <a:lnB>
                      <a:noFill/>
                    </a:lnB>
                  </a:tcPr>
                </a:tc>
                <a:tc hMerge="1">
                  <a:txBody>
                    <a:bodyPr/>
                    <a:lstStyle/>
                    <a:p>
                      <a:pPr algn="ctr" rtl="0" fontAlgn="b"/>
                      <a:endParaRPr lang="en-US" sz="900" b="0" i="0" u="none" strike="noStrike">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extLst>
                  <a:ext uri="{0D108BD9-81ED-4DB2-BD59-A6C34878D82A}">
                    <a16:rowId xmlns:a16="http://schemas.microsoft.com/office/drawing/2014/main" val="10005"/>
                  </a:ext>
                </a:extLst>
              </a:tr>
              <a:tr h="142244">
                <a:tc>
                  <a:txBody>
                    <a:bodyPr/>
                    <a:lstStyle/>
                    <a:p>
                      <a:pPr algn="ctr" rtl="0" fontAlgn="b"/>
                      <a:r>
                        <a:rPr lang="en-US" sz="900" b="0" i="0" u="none" strike="noStrike">
                          <a:solidFill>
                            <a:srgbClr val="000000"/>
                          </a:solidFill>
                          <a:effectLst/>
                          <a:latin typeface="Arial"/>
                        </a:rPr>
                        <a:t>E</a:t>
                      </a:r>
                    </a:p>
                  </a:txBody>
                  <a:tcPr marL="9739" marR="9739" marT="19478" marB="19478" anchor="ctr">
                    <a:lnL>
                      <a:noFill/>
                    </a:lnL>
                    <a:lnR w="12700" cap="flat" cmpd="sng" algn="ctr">
                      <a:solidFill>
                        <a:scrgbClr r="0" g="0" b="0"/>
                      </a:solidFill>
                      <a:prstDash val="solid"/>
                      <a:round/>
                      <a:headEnd type="none" w="med" len="med"/>
                      <a:tailEnd type="none" w="med" len="med"/>
                    </a:lnR>
                    <a:lnT>
                      <a:noFill/>
                    </a:lnT>
                    <a:lnB>
                      <a:noFill/>
                    </a:lnB>
                  </a:tcPr>
                </a:tc>
                <a:tc gridSpan="6">
                  <a:txBody>
                    <a:bodyPr/>
                    <a:lstStyle/>
                    <a:p>
                      <a:pPr algn="ctr" rtl="0" fontAlgn="b"/>
                      <a:r>
                        <a:rPr lang="en-US" sz="900" b="0" i="0" u="none" strike="noStrike" dirty="0">
                          <a:solidFill>
                            <a:srgbClr val="000000"/>
                          </a:solidFill>
                          <a:effectLst/>
                          <a:latin typeface="Arial"/>
                        </a:rPr>
                        <a:t>experiment 21</a:t>
                      </a: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hMerge="1">
                  <a:txBody>
                    <a:bodyPr/>
                    <a:lstStyle/>
                    <a:p>
                      <a:endParaRPr lang="en-US" dirty="0"/>
                    </a:p>
                  </a:txBody>
                  <a:tcPr marL="9739" marR="9739" marT="19478" marB="19478" anchor="b">
                    <a:lnL>
                      <a:noFill/>
                    </a:lnL>
                    <a:lnR>
                      <a:noFill/>
                    </a:lnR>
                    <a:lnT>
                      <a:noFill/>
                    </a:lnT>
                    <a:lnB>
                      <a:noFill/>
                    </a:lnB>
                  </a:tcPr>
                </a:tc>
                <a:tc hMerge="1">
                  <a:txBody>
                    <a:bodyPr/>
                    <a:lstStyle/>
                    <a:p>
                      <a:endParaRPr lang="en-US"/>
                    </a:p>
                  </a:txBody>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gridSpan="6">
                  <a:txBody>
                    <a:bodyPr/>
                    <a:lstStyle/>
                    <a:p>
                      <a:pPr algn="ctr" rtl="0" fontAlgn="b"/>
                      <a:endParaRPr lang="en-US" sz="900" b="0" i="0" u="none" strike="noStrike" dirty="0">
                        <a:solidFill>
                          <a:srgbClr val="000000"/>
                        </a:solidFill>
                        <a:effectLst/>
                        <a:latin typeface="Arial"/>
                      </a:endParaRP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hMerge="1">
                  <a:txBody>
                    <a:bodyPr/>
                    <a:lstStyle/>
                    <a:p>
                      <a:endParaRPr lang="en-US"/>
                    </a:p>
                  </a:txBody>
                  <a:tcPr>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extLst>
                  <a:ext uri="{0D108BD9-81ED-4DB2-BD59-A6C34878D82A}">
                    <a16:rowId xmlns:a16="http://schemas.microsoft.com/office/drawing/2014/main" val="10006"/>
                  </a:ext>
                </a:extLst>
              </a:tr>
              <a:tr h="142244">
                <a:tc>
                  <a:txBody>
                    <a:bodyPr/>
                    <a:lstStyle/>
                    <a:p>
                      <a:pPr algn="ctr" rtl="0" fontAlgn="b"/>
                      <a:r>
                        <a:rPr lang="en-US" sz="900" b="0" i="0" u="none" strike="noStrike">
                          <a:solidFill>
                            <a:srgbClr val="000000"/>
                          </a:solidFill>
                          <a:effectLst/>
                          <a:latin typeface="Arial"/>
                        </a:rPr>
                        <a:t>F</a:t>
                      </a:r>
                    </a:p>
                  </a:txBody>
                  <a:tcPr marL="9739" marR="9739" marT="19478" marB="19478" anchor="ctr">
                    <a:lnL>
                      <a:noFill/>
                    </a:lnL>
                    <a:lnR w="12700" cap="flat" cmpd="sng" algn="ctr">
                      <a:solidFill>
                        <a:scrgbClr r="0" g="0" b="0"/>
                      </a:solidFill>
                      <a:prstDash val="solid"/>
                      <a:round/>
                      <a:headEnd type="none" w="med" len="med"/>
                      <a:tailEnd type="none" w="med" len="med"/>
                    </a:lnR>
                    <a:lnT>
                      <a:noFill/>
                    </a:lnT>
                    <a:lnB>
                      <a:noFill/>
                    </a:lnB>
                  </a:tcPr>
                </a:tc>
                <a:tc gridSpan="6">
                  <a:txBody>
                    <a:bodyPr/>
                    <a:lstStyle/>
                    <a:p>
                      <a:pPr algn="ctr" rtl="0" fontAlgn="b"/>
                      <a:r>
                        <a:rPr lang="en-US" sz="900" b="0" i="0" u="none" strike="noStrike" dirty="0">
                          <a:solidFill>
                            <a:srgbClr val="000000"/>
                          </a:solidFill>
                          <a:effectLst/>
                          <a:latin typeface="Arial"/>
                        </a:rPr>
                        <a:t>experiment 22</a:t>
                      </a: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hMerge="1">
                  <a:txBody>
                    <a:bodyPr/>
                    <a:lstStyle/>
                    <a:p>
                      <a:endParaRPr lang="en-US" dirty="0"/>
                    </a:p>
                  </a:txBody>
                  <a:tcPr marL="9739" marR="9739" marT="19478" marB="19478" anchor="b">
                    <a:lnL>
                      <a:noFill/>
                    </a:lnL>
                    <a:lnR>
                      <a:noFill/>
                    </a:lnR>
                    <a:lnT>
                      <a:noFill/>
                    </a:lnT>
                    <a:lnB>
                      <a:noFill/>
                    </a:lnB>
                  </a:tcPr>
                </a:tc>
                <a:tc hMerge="1">
                  <a:txBody>
                    <a:bodyPr/>
                    <a:lstStyle/>
                    <a:p>
                      <a:endParaRPr lang="en-US"/>
                    </a:p>
                  </a:txBody>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gridSpan="6">
                  <a:txBody>
                    <a:bodyPr/>
                    <a:lstStyle/>
                    <a:p>
                      <a:pPr algn="ctr" rtl="0" fontAlgn="b"/>
                      <a:endParaRPr lang="en-US" sz="900" b="0" i="0" u="none" strike="noStrike" dirty="0">
                        <a:solidFill>
                          <a:srgbClr val="000000"/>
                        </a:solidFill>
                        <a:effectLst/>
                        <a:latin typeface="Arial"/>
                      </a:endParaRP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hMerge="1">
                  <a:txBody>
                    <a:bodyPr/>
                    <a:lstStyle/>
                    <a:p>
                      <a:endParaRPr lang="en-US"/>
                    </a:p>
                  </a:txBody>
                  <a:tcPr>
                    <a:lnL>
                      <a:noFill/>
                    </a:lnL>
                    <a:lnR>
                      <a:noFill/>
                    </a:lnR>
                    <a:lnT>
                      <a:noFill/>
                    </a:lnT>
                    <a:lnB>
                      <a:noFill/>
                    </a:lnB>
                  </a:tcPr>
                </a:tc>
                <a:tc hMerge="1">
                  <a:txBody>
                    <a:bodyPr/>
                    <a:lstStyle/>
                    <a:p>
                      <a:pPr algn="ctr" rtl="0" fontAlgn="b"/>
                      <a:endParaRPr lang="en-US" sz="900" b="0" i="0" u="none" strike="noStrike">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extLst>
                  <a:ext uri="{0D108BD9-81ED-4DB2-BD59-A6C34878D82A}">
                    <a16:rowId xmlns:a16="http://schemas.microsoft.com/office/drawing/2014/main" val="10007"/>
                  </a:ext>
                </a:extLst>
              </a:tr>
              <a:tr h="142244">
                <a:tc>
                  <a:txBody>
                    <a:bodyPr/>
                    <a:lstStyle/>
                    <a:p>
                      <a:pPr algn="ctr" rtl="0" fontAlgn="b"/>
                      <a:r>
                        <a:rPr lang="en-US" sz="900" b="0" i="0" u="none" strike="noStrike">
                          <a:solidFill>
                            <a:srgbClr val="000000"/>
                          </a:solidFill>
                          <a:effectLst/>
                          <a:latin typeface="Arial"/>
                        </a:rPr>
                        <a:t>G</a:t>
                      </a:r>
                    </a:p>
                  </a:txBody>
                  <a:tcPr marL="9739" marR="9739" marT="19478" marB="19478" anchor="ctr">
                    <a:lnL>
                      <a:noFill/>
                    </a:lnL>
                    <a:lnR w="12700" cap="flat" cmpd="sng" algn="ctr">
                      <a:solidFill>
                        <a:scrgbClr r="0" g="0" b="0"/>
                      </a:solidFill>
                      <a:prstDash val="solid"/>
                      <a:round/>
                      <a:headEnd type="none" w="med" len="med"/>
                      <a:tailEnd type="none" w="med" len="med"/>
                    </a:lnR>
                    <a:lnT>
                      <a:noFill/>
                    </a:lnT>
                    <a:lnB>
                      <a:noFill/>
                    </a:lnB>
                  </a:tcPr>
                </a:tc>
                <a:tc gridSpan="6">
                  <a:txBody>
                    <a:bodyPr/>
                    <a:lstStyle/>
                    <a:p>
                      <a:pPr algn="ctr" rtl="0" fontAlgn="b"/>
                      <a:r>
                        <a:rPr lang="en-US" sz="900" b="0" i="0" u="none" strike="noStrike" dirty="0" err="1">
                          <a:solidFill>
                            <a:srgbClr val="000000"/>
                          </a:solidFill>
                          <a:effectLst/>
                          <a:latin typeface="Arial"/>
                        </a:rPr>
                        <a:t>neg</a:t>
                      </a:r>
                      <a:r>
                        <a:rPr lang="en-US" sz="900" b="0" i="0" u="none" strike="noStrike" dirty="0">
                          <a:solidFill>
                            <a:srgbClr val="000000"/>
                          </a:solidFill>
                          <a:effectLst/>
                          <a:latin typeface="Arial"/>
                        </a:rPr>
                        <a:t> ctrl</a:t>
                      </a: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hMerge="1">
                  <a:txBody>
                    <a:bodyPr/>
                    <a:lstStyle/>
                    <a:p>
                      <a:endParaRPr lang="en-US" dirty="0"/>
                    </a:p>
                  </a:txBody>
                  <a:tcPr marL="9739" marR="9739" marT="19478" marB="19478" anchor="b">
                    <a:lnL>
                      <a:noFill/>
                    </a:lnL>
                    <a:lnR>
                      <a:noFill/>
                    </a:lnR>
                    <a:lnT>
                      <a:noFill/>
                    </a:lnT>
                    <a:lnB>
                      <a:noFill/>
                    </a:lnB>
                  </a:tcPr>
                </a:tc>
                <a:tc hMerge="1">
                  <a:txBody>
                    <a:bodyPr/>
                    <a:lstStyle/>
                    <a:p>
                      <a:endParaRPr lang="en-US"/>
                    </a:p>
                  </a:txBody>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gridSpan="6">
                  <a:txBody>
                    <a:bodyPr/>
                    <a:lstStyle/>
                    <a:p>
                      <a:pPr algn="ctr" rtl="0" fontAlgn="b"/>
                      <a:endParaRPr lang="en-US" sz="900" b="0" i="0" u="none" strike="noStrike" dirty="0">
                        <a:solidFill>
                          <a:srgbClr val="000000"/>
                        </a:solidFill>
                        <a:effectLst/>
                        <a:latin typeface="Arial"/>
                      </a:endParaRPr>
                    </a:p>
                  </a:txBody>
                  <a:tcPr marL="9739" marR="9739" marT="19478" marB="1947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hMerge="1">
                  <a:txBody>
                    <a:bodyPr/>
                    <a:lstStyle/>
                    <a:p>
                      <a:endParaRPr lang="en-US"/>
                    </a:p>
                  </a:txBody>
                  <a:tcPr>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extLst>
                  <a:ext uri="{0D108BD9-81ED-4DB2-BD59-A6C34878D82A}">
                    <a16:rowId xmlns:a16="http://schemas.microsoft.com/office/drawing/2014/main" val="10008"/>
                  </a:ext>
                </a:extLst>
              </a:tr>
              <a:tr h="130121">
                <a:tc>
                  <a:txBody>
                    <a:bodyPr/>
                    <a:lstStyle/>
                    <a:p>
                      <a:pPr algn="ctr" rtl="0" fontAlgn="b"/>
                      <a:r>
                        <a:rPr lang="en-US" sz="900" b="0" i="0" u="none" strike="noStrike">
                          <a:solidFill>
                            <a:srgbClr val="000000"/>
                          </a:solidFill>
                          <a:effectLst/>
                          <a:latin typeface="Arial"/>
                        </a:rPr>
                        <a:t>H</a:t>
                      </a:r>
                    </a:p>
                  </a:txBody>
                  <a:tcPr marL="9739" marR="9739" marT="19478" marB="19478" anchor="ctr">
                    <a:lnL>
                      <a:noFill/>
                    </a:lnL>
                    <a:lnR w="12700" cap="flat" cmpd="sng" algn="ctr">
                      <a:solidFill>
                        <a:scrgbClr r="0" g="0" b="0"/>
                      </a:solidFill>
                      <a:prstDash val="solid"/>
                      <a:round/>
                      <a:headEnd type="none" w="med" len="med"/>
                      <a:tailEnd type="none" w="med" len="med"/>
                    </a:lnR>
                    <a:lnT>
                      <a:noFill/>
                    </a:lnT>
                    <a:lnB>
                      <a:noFill/>
                    </a:lnB>
                  </a:tcPr>
                </a:tc>
                <a:tc gridSpan="6">
                  <a:txBody>
                    <a:bodyPr/>
                    <a:lstStyle/>
                    <a:p>
                      <a:pPr algn="ctr" rtl="0" fontAlgn="b"/>
                      <a:endParaRPr lang="en-US" sz="900" b="0" i="0" u="none" strike="noStrike" dirty="0">
                        <a:solidFill>
                          <a:srgbClr val="000000"/>
                        </a:solidFill>
                        <a:effectLst/>
                        <a:latin typeface="Arial"/>
                      </a:endParaRPr>
                    </a:p>
                  </a:txBody>
                  <a:tcPr marL="9739" marR="9739" marT="973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tc hMerge="1">
                  <a:txBody>
                    <a:bodyPr/>
                    <a:lstStyle/>
                    <a:p>
                      <a:endParaRPr lang="en-US" dirty="0"/>
                    </a:p>
                  </a:txBody>
                  <a:tcPr marL="9739" marR="9739" marT="9739" marB="0" anchor="b">
                    <a:lnL>
                      <a:noFill/>
                    </a:lnL>
                    <a:lnR>
                      <a:noFill/>
                    </a:lnR>
                    <a:lnT>
                      <a:noFill/>
                    </a:lnT>
                    <a:lnB>
                      <a:noFill/>
                    </a:lnB>
                  </a:tcPr>
                </a:tc>
                <a:tc hMerge="1">
                  <a:txBody>
                    <a:bodyPr/>
                    <a:lstStyle/>
                    <a:p>
                      <a:endParaRPr lang="en-US"/>
                    </a:p>
                  </a:txBody>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gridSpan="6">
                  <a:txBody>
                    <a:bodyPr/>
                    <a:lstStyle/>
                    <a:p>
                      <a:pPr algn="ctr" rtl="0" fontAlgn="b"/>
                      <a:endParaRPr lang="en-US" sz="900" b="0" i="0" u="none" strike="noStrike" dirty="0">
                        <a:solidFill>
                          <a:srgbClr val="000000"/>
                        </a:solidFill>
                        <a:effectLst/>
                        <a:latin typeface="Arial"/>
                      </a:endParaRPr>
                    </a:p>
                  </a:txBody>
                  <a:tcPr marL="9739" marR="9739" marT="973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tc hMerge="1">
                  <a:txBody>
                    <a:bodyPr/>
                    <a:lstStyle/>
                    <a:p>
                      <a:endParaRPr lang="en-US"/>
                    </a:p>
                  </a:txBody>
                  <a:tcPr>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tc hMerge="1">
                  <a:txBody>
                    <a:bodyPr/>
                    <a:lstStyle/>
                    <a:p>
                      <a:pPr algn="ctr" rtl="0" fontAlgn="b"/>
                      <a:endParaRPr lang="en-US" sz="900" b="0" i="0" u="none" strike="noStrike" dirty="0">
                        <a:solidFill>
                          <a:srgbClr val="000000"/>
                        </a:solidFill>
                        <a:effectLst/>
                        <a:latin typeface="Calibri"/>
                      </a:endParaRPr>
                    </a:p>
                  </a:txBody>
                  <a:tcPr marL="9739" marR="9739" marT="9739" marB="0" anchor="b">
                    <a:lnL>
                      <a:noFill/>
                    </a:lnL>
                    <a:lnR>
                      <a:noFill/>
                    </a:lnR>
                    <a:lnT>
                      <a:noFill/>
                    </a:lnT>
                    <a:lnB>
                      <a:noFill/>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006091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TotalTime>
  <Words>6252</Words>
  <Application>Microsoft Macintosh PowerPoint</Application>
  <PresentationFormat>On-screen Show (4:3)</PresentationFormat>
  <Paragraphs>1964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Consolas</vt:lpstr>
      <vt:lpstr>Courier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Juhye M. Lee</dc:creator>
  <cp:lastModifiedBy>kistlerk</cp:lastModifiedBy>
  <cp:revision>10</cp:revision>
  <dcterms:created xsi:type="dcterms:W3CDTF">2019-01-26T01:23:34Z</dcterms:created>
  <dcterms:modified xsi:type="dcterms:W3CDTF">2019-05-21T19:34:17Z</dcterms:modified>
</cp:coreProperties>
</file>