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Sox10:eos 57-73 hpf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cartoon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 Lyons paper?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Bergles paper…injury response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BOARD!!!!!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nervous system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 few slides showing the research the lab does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cartoon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3276600" y="-457199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lvl="1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lvl="2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lvl="3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lvl="4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lvl="5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lvl="6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lvl="7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lvl="8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-914400" y="2133601"/>
            <a:ext cx="518160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3124200" y="457201"/>
            <a:ext cx="45720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lvl="1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lvl="2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lvl="3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lvl="4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lvl="5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lvl="6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lvl="7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lvl="8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lvl="1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lvl="2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lvl="3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lvl="4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lvl="5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lvl="6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lvl="7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lvl="8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1828800" y="3159759"/>
            <a:ext cx="457200" cy="1034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0" rIns="0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777239" y="1219200"/>
            <a:ext cx="7543800" cy="2152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2133600" y="3375491"/>
            <a:ext cx="61721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None/>
              <a:defRPr/>
            </a:lvl1pPr>
            <a:lvl2pPr indent="0" lvl="1" marL="457200" marR="0" rtl="0" algn="ctr">
              <a:spcBef>
                <a:spcPts val="380"/>
              </a:spcBef>
              <a:buClr>
                <a:schemeClr val="lt1"/>
              </a:buClr>
              <a:buFont typeface="Noto Symbol"/>
              <a:buNone/>
              <a:defRPr/>
            </a:lvl2pPr>
            <a:lvl3pPr indent="0" lvl="2" marL="914400" marR="0" rtl="0" algn="ctr">
              <a:spcBef>
                <a:spcPts val="340"/>
              </a:spcBef>
              <a:buClr>
                <a:schemeClr val="lt1"/>
              </a:buClr>
              <a:buFont typeface="Noto Symbol"/>
              <a:buNone/>
              <a:defRPr/>
            </a:lvl3pPr>
            <a:lvl4pPr indent="0" lvl="3" marL="1371600" marR="0" rtl="0" algn="ctr">
              <a:spcBef>
                <a:spcPts val="320"/>
              </a:spcBef>
              <a:buClr>
                <a:schemeClr val="lt1"/>
              </a:buClr>
              <a:buFont typeface="Noto Symbol"/>
              <a:buNone/>
              <a:defRPr/>
            </a:lvl4pPr>
            <a:lvl5pPr indent="0" lvl="4" marL="1828800" marR="0" rtl="0" algn="ctr">
              <a:spcBef>
                <a:spcPts val="300"/>
              </a:spcBef>
              <a:buClr>
                <a:schemeClr val="lt1"/>
              </a:buClr>
              <a:buFont typeface="Noto Symbol"/>
              <a:buNone/>
              <a:defRPr/>
            </a:lvl5pPr>
            <a:lvl6pPr indent="0" lvl="5" marL="2286000" marR="0" rtl="0" algn="ctr">
              <a:spcBef>
                <a:spcPts val="280"/>
              </a:spcBef>
              <a:buClr>
                <a:schemeClr val="lt1"/>
              </a:buClr>
              <a:buFont typeface="Noto Symbol"/>
              <a:buNone/>
              <a:defRPr/>
            </a:lvl6pPr>
            <a:lvl7pPr indent="0" lvl="6" marL="2743200" marR="0" rtl="0" algn="ctr">
              <a:spcBef>
                <a:spcPts val="280"/>
              </a:spcBef>
              <a:buClr>
                <a:schemeClr val="lt1"/>
              </a:buClr>
              <a:buFont typeface="Noto Symbol"/>
              <a:buNone/>
              <a:defRPr/>
            </a:lvl7pPr>
            <a:lvl8pPr indent="0" lvl="7" marL="3200400" marR="0" rtl="0" algn="ctr">
              <a:spcBef>
                <a:spcPts val="280"/>
              </a:spcBef>
              <a:buClr>
                <a:schemeClr val="lt1"/>
              </a:buClr>
              <a:buFont typeface="Noto Symbol"/>
              <a:buNone/>
              <a:defRPr/>
            </a:lvl8pPr>
            <a:lvl9pPr indent="0" lvl="8" marL="3657600" marR="0" rtl="0" algn="ctr">
              <a:spcBef>
                <a:spcPts val="280"/>
              </a:spcBef>
              <a:buClr>
                <a:schemeClr val="l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4267200" y="4074496"/>
            <a:ext cx="4572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0" y="4267367"/>
            <a:ext cx="3733800" cy="731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286000" y="1905000"/>
            <a:ext cx="6035039" cy="23500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mar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344167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lvl="1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lvl="2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lvl="3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lvl="4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lvl="5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lvl="6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lvl="7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lvl="8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lvl="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lvl="1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lvl="2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lvl="3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lvl="4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lvl="5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lvl="6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lvl="7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lvl="8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41120" y="661975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344167" y="1371600"/>
            <a:ext cx="32766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029200" y="661975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5029200" y="1371600"/>
            <a:ext cx="327355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/>
        </p:nvSpPr>
        <p:spPr>
          <a:xfrm>
            <a:off x="1056640" y="520191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780280" y="520191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328919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8200" y="685800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5715000" y="68580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pic"/>
          </p:nvPr>
        </p:nvSpPr>
        <p:spPr>
          <a:xfrm>
            <a:off x="1219200" y="612775"/>
            <a:ext cx="6705599" cy="2546984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743200" y="3453046"/>
            <a:ext cx="5029199" cy="7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/>
        </p:nvSpPr>
        <p:spPr>
          <a:xfrm>
            <a:off x="2435351" y="3331464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5686"/>
                </a:srgbClr>
              </a:gs>
              <a:gs pos="100000">
                <a:srgbClr val="242852">
                  <a:alpha val="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/>
          <p:nvPr/>
        </p:nvSpPr>
        <p:spPr>
          <a:xfrm rot="-1875725">
            <a:off x="1373220" y="1038439"/>
            <a:ext cx="7240619" cy="5706986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/>
          <p:nvPr/>
        </p:nvSpPr>
        <p:spPr>
          <a:xfrm rot="-3943090">
            <a:off x="-274210" y="1165874"/>
            <a:ext cx="5538471" cy="4480459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/>
          <p:nvPr/>
        </p:nvSpPr>
        <p:spPr>
          <a:xfrm rot="-1875725">
            <a:off x="3277955" y="116853"/>
            <a:ext cx="6479362" cy="4754756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lvl="1" marL="640080" marR="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lvl="2" marL="1005839" marR="0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lvl="4" marL="1645920" marR="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lvl="5" marL="1965960" marR="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lvl="6" marL="2240280" marR="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lvl="7" marL="2514600" marR="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lvl="8" marL="2834640" marR="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291978" y="26726"/>
            <a:ext cx="6416589" cy="683127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4294967295" type="ctrTitle"/>
          </p:nvPr>
        </p:nvSpPr>
        <p:spPr>
          <a:xfrm>
            <a:off x="0" y="1041212"/>
            <a:ext cx="9029700" cy="2152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only had a brain…</a:t>
            </a: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spinal cord, and a peripheral nervous system…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087601" y="5155466"/>
            <a:ext cx="267809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Awareness Week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Albemarle High School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16,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77239" y="644593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Schwann cells insulate axons of the peripheral nervous system</a:t>
            </a:r>
          </a:p>
        </p:txBody>
      </p:sp>
      <p:pic>
        <p:nvPicPr>
          <p:cNvPr id="161" name="Shape 1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603" l="0" r="0" t="9110"/>
          <a:stretch/>
        </p:blipFill>
        <p:spPr>
          <a:xfrm>
            <a:off x="1124275" y="1747208"/>
            <a:ext cx="6863431" cy="44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77239" y="812222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Oligodendrocytes insulate axons of the central nervous system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27186" l="9562" r="10222" t="10984"/>
          <a:stretch/>
        </p:blipFill>
        <p:spPr>
          <a:xfrm>
            <a:off x="1119919" y="2055889"/>
            <a:ext cx="6519819" cy="376912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1552137" y="4232710"/>
            <a:ext cx="967564" cy="50389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18433" y="6182648"/>
            <a:ext cx="571657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http://wmaresh.wikispaces.com/09.++Nervous+System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77239" y="550193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Oligodendrocytes insulate axons of the central nervous system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489" y="1600836"/>
            <a:ext cx="4321634" cy="441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0" y="6239953"/>
            <a:ext cx="9144000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Hughes EG, Kang SH, Masahiro F and Bergles DE. Oligodendrocyte progenitors balance growth with self-repulsion to achieve homeostasis in the adult brain. Nat Neurosci., 16 (2013) 668-676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291978" y="26726"/>
            <a:ext cx="6416589" cy="683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291978" y="26726"/>
            <a:ext cx="6416589" cy="683127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685800" y="3312432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lab studies how glia help the nervous system develop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77239" y="248460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your nervous system do?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77239" y="248460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2 nervous systems: </a:t>
            </a:r>
            <a:r>
              <a:rPr b="0" i="0" lang="en-US" sz="49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</a:t>
            </a:r>
            <a:r>
              <a:rPr b="0" i="0" lang="en-US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9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345" y="0"/>
            <a:ext cx="46121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6196496" y="5724237"/>
            <a:ext cx="294750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http://healthfavo.com/human-nervous-system-function.html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77239" y="839262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nervous system is made of cells called neurons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504" y="1753663"/>
            <a:ext cx="7229011" cy="466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77239" y="839262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those other cells…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29" y="2587458"/>
            <a:ext cx="8368555" cy="23910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187926" y="886034"/>
            <a:ext cx="2398756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GLIA!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291978" y="26726"/>
            <a:ext cx="6416589" cy="68312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685800" y="3110875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Glia: a crash course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854762" y="1572654"/>
            <a:ext cx="7466277" cy="455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616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ymbol"/>
              <a:buChar char="❧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healthy environment for neurons</a:t>
            </a:r>
          </a:p>
          <a:p>
            <a:pPr indent="-2616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ymbol"/>
              <a:buChar char="❧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electrical insulation</a:t>
            </a:r>
          </a:p>
          <a:p>
            <a:pPr indent="-2616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ymbol"/>
              <a:buChar char="❧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 neurons how to develop</a:t>
            </a:r>
          </a:p>
          <a:p>
            <a:pPr indent="-2616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ymbol"/>
              <a:buChar char="❧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 and destroy germs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777239" y="44253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glia do?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77239" y="644593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Schwann cells insulate axons of the peripheral nervous system</a:t>
            </a:r>
          </a:p>
        </p:txBody>
      </p:sp>
      <p:sp>
        <p:nvSpPr>
          <p:cNvPr id="152" name="Shape 152"/>
          <p:cNvSpPr/>
          <p:nvPr/>
        </p:nvSpPr>
        <p:spPr>
          <a:xfrm>
            <a:off x="181421" y="6174692"/>
            <a:ext cx="876856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http://embryology.med.unsw.edu.au/embryology/index.php?title=File:Schwann_cell_myelination_and_dedifferentiation.jpg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34685" l="0" r="23946" t="13243"/>
          <a:stretch/>
        </p:blipFill>
        <p:spPr>
          <a:xfrm>
            <a:off x="777239" y="2096200"/>
            <a:ext cx="6954379" cy="308383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5261139" y="4635826"/>
            <a:ext cx="2470479" cy="54420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