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5" name="Google Shape;14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brain_sketch.jpg" id="88" name="Google Shape;88;p13"/>
          <p:cNvPicPr preferRelativeResize="0"/>
          <p:nvPr/>
        </p:nvPicPr>
        <p:blipFill rotWithShape="1">
          <a:blip r:embed="rId3">
            <a:alphaModFix/>
          </a:blip>
          <a:srcRect b="0" l="0" r="0" t="0"/>
          <a:stretch/>
        </p:blipFill>
        <p:spPr>
          <a:xfrm>
            <a:off x="-105538" y="0"/>
            <a:ext cx="9826176" cy="6788150"/>
          </a:xfrm>
          <a:prstGeom prst="rect">
            <a:avLst/>
          </a:prstGeom>
          <a:noFill/>
          <a:ln>
            <a:noFill/>
          </a:ln>
        </p:spPr>
      </p:pic>
      <p:sp>
        <p:nvSpPr>
          <p:cNvPr id="89" name="Google Shape;89;p13"/>
          <p:cNvSpPr txBox="1"/>
          <p:nvPr>
            <p:ph type="ctrTitle"/>
          </p:nvPr>
        </p:nvSpPr>
        <p:spPr>
          <a:xfrm>
            <a:off x="685800" y="1219200"/>
            <a:ext cx="7772400" cy="1066800"/>
          </a:xfrm>
          <a:prstGeom prst="rect">
            <a:avLst/>
          </a:prstGeom>
          <a:solidFill>
            <a:schemeClr val="lt1">
              <a:alpha val="7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Brain Awareness Week</a:t>
            </a:r>
            <a:endParaRPr b="0" i="0" sz="4400" u="none" cap="none" strike="noStrike">
              <a:solidFill>
                <a:schemeClr val="dk1"/>
              </a:solidFill>
              <a:latin typeface="Calibri"/>
              <a:ea typeface="Calibri"/>
              <a:cs typeface="Calibri"/>
              <a:sym typeface="Calibri"/>
            </a:endParaRPr>
          </a:p>
        </p:txBody>
      </p:sp>
      <p:sp>
        <p:nvSpPr>
          <p:cNvPr id="90" name="Google Shape;90;p13"/>
          <p:cNvSpPr txBox="1"/>
          <p:nvPr>
            <p:ph idx="1" type="subTitle"/>
          </p:nvPr>
        </p:nvSpPr>
        <p:spPr>
          <a:xfrm>
            <a:off x="1375299" y="4876800"/>
            <a:ext cx="6400800" cy="1752600"/>
          </a:xfrm>
          <a:prstGeom prst="rect">
            <a:avLst/>
          </a:prstGeom>
          <a:solidFill>
            <a:schemeClr val="lt1">
              <a:alpha val="77647"/>
            </a:schemeClr>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Bryson Reynolds</a:t>
            </a:r>
            <a:endParaRPr/>
          </a:p>
          <a:p>
            <a:pPr indent="0" lvl="0" marL="0" marR="0" rtl="0" algn="ctr">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UVA Neuroscience Graduate Program</a:t>
            </a:r>
            <a:endParaRPr/>
          </a:p>
          <a:p>
            <a:pPr indent="0" lvl="0" marL="0" marR="0" rtl="0" algn="ctr">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Adapted from Victoria Sanchez, PhD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Synaptic transmission</a:t>
            </a:r>
            <a:endParaRPr b="0" i="0" sz="4400" u="none" cap="none" strike="noStrike">
              <a:solidFill>
                <a:schemeClr val="dk1"/>
              </a:solidFill>
              <a:latin typeface="Calibri"/>
              <a:ea typeface="Calibri"/>
              <a:cs typeface="Calibri"/>
              <a:sym typeface="Calibri"/>
            </a:endParaRPr>
          </a:p>
        </p:txBody>
      </p:sp>
      <p:pic>
        <p:nvPicPr>
          <p:cNvPr id="148" name="Google Shape;148;p22"/>
          <p:cNvPicPr preferRelativeResize="0"/>
          <p:nvPr>
            <p:ph idx="1" type="body"/>
          </p:nvPr>
        </p:nvPicPr>
        <p:blipFill rotWithShape="1">
          <a:blip r:embed="rId3">
            <a:alphaModFix/>
          </a:blip>
          <a:srcRect b="13336" l="0" r="0" t="13335"/>
          <a:stretch/>
        </p:blipFill>
        <p:spPr>
          <a:xfrm>
            <a:off x="457200" y="1600200"/>
            <a:ext cx="8229600" cy="4525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Human brain – reward system</a:t>
            </a:r>
            <a:endParaRPr b="0" i="0" sz="4400" u="none" cap="none" strike="noStrike">
              <a:solidFill>
                <a:schemeClr val="dk1"/>
              </a:solidFill>
              <a:latin typeface="Calibri"/>
              <a:ea typeface="Calibri"/>
              <a:cs typeface="Calibri"/>
              <a:sym typeface="Calibri"/>
            </a:endParaRPr>
          </a:p>
        </p:txBody>
      </p:sp>
      <p:pic>
        <p:nvPicPr>
          <p:cNvPr id="154" name="Google Shape;154;p23"/>
          <p:cNvPicPr preferRelativeResize="0"/>
          <p:nvPr>
            <p:ph idx="1" type="body"/>
          </p:nvPr>
        </p:nvPicPr>
        <p:blipFill rotWithShape="1">
          <a:blip r:embed="rId3">
            <a:alphaModFix/>
          </a:blip>
          <a:srcRect b="21751" l="0" r="0" t="21751"/>
          <a:stretch/>
        </p:blipFill>
        <p:spPr>
          <a:xfrm>
            <a:off x="457200" y="1600200"/>
            <a:ext cx="8229600" cy="45259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This is your brain on drugs</a:t>
            </a:r>
            <a:endParaRPr b="0" i="0" sz="4400" u="none" cap="none" strike="noStrike">
              <a:solidFill>
                <a:schemeClr val="dk1"/>
              </a:solidFill>
              <a:latin typeface="Calibri"/>
              <a:ea typeface="Calibri"/>
              <a:cs typeface="Calibri"/>
              <a:sym typeface="Calibri"/>
            </a:endParaRPr>
          </a:p>
        </p:txBody>
      </p:sp>
      <p:pic>
        <p:nvPicPr>
          <p:cNvPr id="160" name="Google Shape;160;p24"/>
          <p:cNvPicPr preferRelativeResize="0"/>
          <p:nvPr/>
        </p:nvPicPr>
        <p:blipFill rotWithShape="1">
          <a:blip r:embed="rId3">
            <a:alphaModFix/>
          </a:blip>
          <a:srcRect b="0" l="0" r="0" t="0"/>
          <a:stretch/>
        </p:blipFill>
        <p:spPr>
          <a:xfrm>
            <a:off x="1295400" y="1600200"/>
            <a:ext cx="6654431" cy="43265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Addiction</a:t>
            </a:r>
            <a:endParaRPr b="0" i="0" sz="4400" u="none" cap="none" strike="noStrike">
              <a:solidFill>
                <a:schemeClr val="dk1"/>
              </a:solidFill>
              <a:latin typeface="Calibri"/>
              <a:ea typeface="Calibri"/>
              <a:cs typeface="Calibri"/>
              <a:sym typeface="Calibri"/>
            </a:endParaRPr>
          </a:p>
        </p:txBody>
      </p:sp>
      <p:sp>
        <p:nvSpPr>
          <p:cNvPr id="166" name="Google Shape;166;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960"/>
              <a:buFont typeface="Arial"/>
              <a:buNone/>
            </a:pPr>
            <a:r>
              <a:rPr b="1" i="0" lang="en-US" sz="2960" u="none" cap="none" strike="noStrike">
                <a:solidFill>
                  <a:schemeClr val="dk1"/>
                </a:solidFill>
                <a:latin typeface="Calibri"/>
                <a:ea typeface="Calibri"/>
                <a:cs typeface="Calibri"/>
                <a:sym typeface="Calibri"/>
              </a:rPr>
              <a:t>Drug addiction</a:t>
            </a:r>
            <a:r>
              <a:rPr b="0" i="0" lang="en-US" sz="2960" u="none" cap="none" strike="noStrike">
                <a:solidFill>
                  <a:schemeClr val="dk1"/>
                </a:solidFill>
                <a:latin typeface="Calibri"/>
                <a:ea typeface="Calibri"/>
                <a:cs typeface="Calibri"/>
                <a:sym typeface="Calibri"/>
              </a:rPr>
              <a:t> is defined as the continued compulsive use of drugs despite adverse health or social consequences.</a:t>
            </a:r>
            <a:r>
              <a:rPr b="0" baseline="30000" i="0" lang="en-US" sz="2960" u="none" cap="none" strike="noStrike">
                <a:solidFill>
                  <a:schemeClr val="dk1"/>
                </a:solidFill>
                <a:latin typeface="Calibri"/>
                <a:ea typeface="Calibri"/>
                <a:cs typeface="Calibri"/>
                <a:sym typeface="Calibri"/>
              </a:rPr>
              <a:t> </a:t>
            </a:r>
            <a:r>
              <a:rPr b="0" i="0" lang="en-US" sz="2960" u="none" cap="none" strike="noStrike">
                <a:solidFill>
                  <a:schemeClr val="dk1"/>
                </a:solidFill>
                <a:latin typeface="Calibri"/>
                <a:ea typeface="Calibri"/>
                <a:cs typeface="Calibri"/>
                <a:sym typeface="Calibri"/>
              </a:rPr>
              <a:t>Drug-addicted people have lost control of their drug use. Individuals who are addicted to drugs often become isolated from family or friends, have difficulty at work or school, may commit crimes, and become involved with the criminal justice system. For a person addicted to drugs, continuing to take them becomes the primary focus in life.</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Concussions and Head Impact</a:t>
            </a:r>
            <a:endParaRPr b="0" i="0" sz="4400" u="none" cap="none" strike="noStrike">
              <a:solidFill>
                <a:schemeClr val="dk1"/>
              </a:solidFill>
              <a:latin typeface="Calibri"/>
              <a:ea typeface="Calibri"/>
              <a:cs typeface="Calibri"/>
              <a:sym typeface="Calibri"/>
            </a:endParaRPr>
          </a:p>
        </p:txBody>
      </p:sp>
      <p:pic>
        <p:nvPicPr>
          <p:cNvPr descr="Research Outline.png" id="172" name="Google Shape;172;p26"/>
          <p:cNvPicPr preferRelativeResize="0"/>
          <p:nvPr/>
        </p:nvPicPr>
        <p:blipFill rotWithShape="1">
          <a:blip r:embed="rId3">
            <a:alphaModFix/>
          </a:blip>
          <a:srcRect b="0" l="0" r="0" t="0"/>
          <a:stretch/>
        </p:blipFill>
        <p:spPr>
          <a:xfrm>
            <a:off x="685800" y="1295400"/>
            <a:ext cx="7784592" cy="54071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Chronic Traumatic Encephalopathy</a:t>
            </a:r>
            <a:endParaRPr b="0" i="0" sz="4400" u="none" cap="none" strike="noStrike">
              <a:solidFill>
                <a:schemeClr val="dk1"/>
              </a:solidFill>
              <a:latin typeface="Calibri"/>
              <a:ea typeface="Calibri"/>
              <a:cs typeface="Calibri"/>
              <a:sym typeface="Calibri"/>
            </a:endParaRPr>
          </a:p>
        </p:txBody>
      </p:sp>
      <p:sp>
        <p:nvSpPr>
          <p:cNvPr id="178" name="Google Shape;178;p27"/>
          <p:cNvSpPr txBox="1"/>
          <p:nvPr>
            <p:ph idx="1" type="body"/>
          </p:nvPr>
        </p:nvSpPr>
        <p:spPr>
          <a:xfrm>
            <a:off x="603504" y="1447800"/>
            <a:ext cx="8172196" cy="4572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Chronic Traumatic Encephalopathy (CTE) is a progressive degenerative disease (Tauopathy)</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CTE is primarily found in athletes/military with a history of repetitive brain trauma </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CTE has been known to affect boxers since the 1920s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grpSp>
        <p:nvGrpSpPr>
          <p:cNvPr id="179" name="Google Shape;179;p27"/>
          <p:cNvGrpSpPr/>
          <p:nvPr/>
        </p:nvGrpSpPr>
        <p:grpSpPr>
          <a:xfrm>
            <a:off x="1539623" y="4214545"/>
            <a:ext cx="6619278" cy="2422237"/>
            <a:chOff x="1539623" y="4214545"/>
            <a:chExt cx="6619278" cy="2422237"/>
          </a:xfrm>
        </p:grpSpPr>
        <p:pic>
          <p:nvPicPr>
            <p:cNvPr id="180" name="Google Shape;180;p27"/>
            <p:cNvPicPr preferRelativeResize="0"/>
            <p:nvPr/>
          </p:nvPicPr>
          <p:blipFill rotWithShape="1">
            <a:blip r:embed="rId3">
              <a:alphaModFix/>
            </a:blip>
            <a:srcRect b="0" l="0" r="0" t="0"/>
            <a:stretch/>
          </p:blipFill>
          <p:spPr>
            <a:xfrm>
              <a:off x="2650489" y="4214545"/>
              <a:ext cx="3693191" cy="2141265"/>
            </a:xfrm>
            <a:prstGeom prst="rect">
              <a:avLst/>
            </a:prstGeom>
            <a:noFill/>
            <a:ln>
              <a:noFill/>
            </a:ln>
          </p:spPr>
        </p:pic>
        <p:sp>
          <p:nvSpPr>
            <p:cNvPr id="181" name="Google Shape;181;p27"/>
            <p:cNvSpPr txBox="1"/>
            <p:nvPr/>
          </p:nvSpPr>
          <p:spPr>
            <a:xfrm>
              <a:off x="1539623" y="6267450"/>
              <a:ext cx="66192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Boston University Center for the Study of Chronic Traumatic Encephalopathy</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Questions?</a:t>
            </a:r>
            <a:endParaRPr b="0" i="0" sz="4400" u="none" cap="none" strike="noStrike">
              <a:solidFill>
                <a:schemeClr val="dk1"/>
              </a:solidFill>
              <a:latin typeface="Calibri"/>
              <a:ea typeface="Calibri"/>
              <a:cs typeface="Calibri"/>
              <a:sym typeface="Calibri"/>
            </a:endParaRPr>
          </a:p>
        </p:txBody>
      </p:sp>
      <p:pic>
        <p:nvPicPr>
          <p:cNvPr descr="brain homer.jpeg" id="187" name="Google Shape;187;p28"/>
          <p:cNvPicPr preferRelativeResize="0"/>
          <p:nvPr>
            <p:ph idx="1" type="body"/>
          </p:nvPr>
        </p:nvPicPr>
        <p:blipFill rotWithShape="1">
          <a:blip r:embed="rId3">
            <a:alphaModFix/>
          </a:blip>
          <a:srcRect b="0" l="-18099" r="-18098" t="0"/>
          <a:stretch/>
        </p:blipFill>
        <p:spPr>
          <a:xfrm>
            <a:off x="1676400" y="2286000"/>
            <a:ext cx="5957872" cy="327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What I’m going to be talking about today…</a:t>
            </a:r>
            <a:endParaRPr b="0" i="0" sz="3959" u="none" cap="none" strike="noStrike">
              <a:solidFill>
                <a:schemeClr val="dk1"/>
              </a:solidFill>
              <a:latin typeface="Calibri"/>
              <a:ea typeface="Calibri"/>
              <a:cs typeface="Calibri"/>
              <a:sym typeface="Calibri"/>
            </a:endParaRPr>
          </a:p>
        </p:txBody>
      </p:sp>
      <p:sp>
        <p:nvSpPr>
          <p:cNvPr id="96" name="Google Shape;96;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Overview of the brain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brains do</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Regions of the brain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Anatomy of neurons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How neurons communicate</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Drugs and Addiction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Concussion and Head Impacts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AMA (about brains)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does the brain do?</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does the brain do?</a:t>
            </a:r>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Sensation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Perception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Create Plans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Create Desire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Control Desire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Create Emotions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Control Emotions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Body movement</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Body Position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Create Memories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Empathize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Manage Organs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Imagine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Many More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are some areas of the brain?</a:t>
            </a:r>
            <a:endParaRPr b="0" i="0" sz="4400" u="none" cap="none" strike="noStrike">
              <a:solidFill>
                <a:schemeClr val="dk1"/>
              </a:solidFill>
              <a:latin typeface="Calibri"/>
              <a:ea typeface="Calibri"/>
              <a:cs typeface="Calibri"/>
              <a:sym typeface="Calibri"/>
            </a:endParaRPr>
          </a:p>
        </p:txBody>
      </p:sp>
      <p:sp>
        <p:nvSpPr>
          <p:cNvPr id="113" name="Google Shape;1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Human brain – major regions</a:t>
            </a:r>
            <a:endParaRPr b="0" i="0" sz="4400" u="none" cap="none" strike="noStrike">
              <a:solidFill>
                <a:schemeClr val="dk1"/>
              </a:solidFill>
              <a:latin typeface="Calibri"/>
              <a:ea typeface="Calibri"/>
              <a:cs typeface="Calibri"/>
              <a:sym typeface="Calibri"/>
            </a:endParaRPr>
          </a:p>
        </p:txBody>
      </p:sp>
      <p:pic>
        <p:nvPicPr>
          <p:cNvPr id="119" name="Google Shape;119;p18"/>
          <p:cNvPicPr preferRelativeResize="0"/>
          <p:nvPr>
            <p:ph idx="1" type="body"/>
          </p:nvPr>
        </p:nvPicPr>
        <p:blipFill rotWithShape="1">
          <a:blip r:embed="rId3">
            <a:alphaModFix/>
          </a:blip>
          <a:srcRect b="20402" l="0" r="0" t="20401"/>
          <a:stretch/>
        </p:blipFill>
        <p:spPr>
          <a:xfrm>
            <a:off x="457200" y="1600200"/>
            <a:ext cx="8229600" cy="45259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Human brain - lobes</a:t>
            </a:r>
            <a:endParaRPr b="0" i="0" sz="4400" u="none" cap="none" strike="noStrike">
              <a:solidFill>
                <a:schemeClr val="dk1"/>
              </a:solidFill>
              <a:latin typeface="Calibri"/>
              <a:ea typeface="Calibri"/>
              <a:cs typeface="Calibri"/>
              <a:sym typeface="Calibri"/>
            </a:endParaRPr>
          </a:p>
        </p:txBody>
      </p:sp>
      <p:pic>
        <p:nvPicPr>
          <p:cNvPr id="125" name="Google Shape;125;p19"/>
          <p:cNvPicPr preferRelativeResize="0"/>
          <p:nvPr>
            <p:ph idx="1" type="body"/>
          </p:nvPr>
        </p:nvPicPr>
        <p:blipFill rotWithShape="1">
          <a:blip r:embed="rId3">
            <a:alphaModFix/>
          </a:blip>
          <a:srcRect b="0" l="0" r="0" t="0"/>
          <a:stretch/>
        </p:blipFill>
        <p:spPr>
          <a:xfrm>
            <a:off x="2147790" y="1371600"/>
            <a:ext cx="4786410" cy="54371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The brain is made up of a specialized cell type called…</a:t>
            </a:r>
            <a:endParaRPr b="0" i="0" sz="3959" u="none" cap="none" strike="noStrike">
              <a:solidFill>
                <a:schemeClr val="dk1"/>
              </a:solidFill>
              <a:latin typeface="Calibri"/>
              <a:ea typeface="Calibri"/>
              <a:cs typeface="Calibri"/>
              <a:sym typeface="Calibri"/>
            </a:endParaRPr>
          </a:p>
        </p:txBody>
      </p:sp>
      <p:sp>
        <p:nvSpPr>
          <p:cNvPr id="131" name="Google Shape;13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Neurons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100 billion neurons make up the brain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Communicate with each other using </a:t>
            </a:r>
            <a:r>
              <a:rPr b="0" i="0" lang="en-US" sz="3200" u="none" cap="none" strike="noStrike">
                <a:solidFill>
                  <a:srgbClr val="FF0000"/>
                </a:solidFill>
                <a:latin typeface="Calibri"/>
                <a:ea typeface="Calibri"/>
                <a:cs typeface="Calibri"/>
                <a:sym typeface="Calibri"/>
              </a:rPr>
              <a:t>chemical messages at synapses</a:t>
            </a:r>
            <a:endParaRPr b="0" i="0" sz="3200" u="none" cap="none" strike="noStrike">
              <a:solidFill>
                <a:schemeClr val="dk1"/>
              </a:solidFill>
              <a:latin typeface="Calibri"/>
              <a:ea typeface="Calibri"/>
              <a:cs typeface="Calibri"/>
              <a:sym typeface="Calibri"/>
            </a:endParaRPr>
          </a:p>
        </p:txBody>
      </p:sp>
      <p:pic>
        <p:nvPicPr>
          <p:cNvPr id="132" name="Google Shape;132;p20"/>
          <p:cNvPicPr preferRelativeResize="0"/>
          <p:nvPr/>
        </p:nvPicPr>
        <p:blipFill rotWithShape="1">
          <a:blip r:embed="rId3">
            <a:alphaModFix/>
          </a:blip>
          <a:srcRect b="0" l="0" r="0" t="0"/>
          <a:stretch/>
        </p:blipFill>
        <p:spPr>
          <a:xfrm>
            <a:off x="609600" y="3894843"/>
            <a:ext cx="8382000" cy="28126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Synapse</a:t>
            </a:r>
            <a:endParaRPr b="0" i="0" sz="4400" u="none" cap="none" strike="noStrike">
              <a:solidFill>
                <a:schemeClr val="dk1"/>
              </a:solidFill>
              <a:latin typeface="Calibri"/>
              <a:ea typeface="Calibri"/>
              <a:cs typeface="Calibri"/>
              <a:sym typeface="Calibri"/>
            </a:endParaRPr>
          </a:p>
        </p:txBody>
      </p:sp>
      <p:pic>
        <p:nvPicPr>
          <p:cNvPr id="138" name="Google Shape;138;p21"/>
          <p:cNvPicPr preferRelativeResize="0"/>
          <p:nvPr>
            <p:ph idx="1" type="body"/>
          </p:nvPr>
        </p:nvPicPr>
        <p:blipFill rotWithShape="1">
          <a:blip r:embed="rId3">
            <a:alphaModFix/>
          </a:blip>
          <a:srcRect b="0" l="4512" r="4511" t="0"/>
          <a:stretch/>
        </p:blipFill>
        <p:spPr>
          <a:xfrm>
            <a:off x="457200" y="1600200"/>
            <a:ext cx="8229600" cy="4525963"/>
          </a:xfrm>
          <a:prstGeom prst="rect">
            <a:avLst/>
          </a:prstGeom>
          <a:noFill/>
          <a:ln>
            <a:noFill/>
          </a:ln>
        </p:spPr>
      </p:pic>
      <p:pic>
        <p:nvPicPr>
          <p:cNvPr id="139" name="Google Shape;139;p21"/>
          <p:cNvPicPr preferRelativeResize="0"/>
          <p:nvPr/>
        </p:nvPicPr>
        <p:blipFill rotWithShape="1">
          <a:blip r:embed="rId4">
            <a:alphaModFix/>
          </a:blip>
          <a:srcRect b="0" l="0" r="0" t="0"/>
          <a:stretch/>
        </p:blipFill>
        <p:spPr>
          <a:xfrm>
            <a:off x="457201" y="1219200"/>
            <a:ext cx="3352799" cy="2553116"/>
          </a:xfrm>
          <a:prstGeom prst="rect">
            <a:avLst/>
          </a:prstGeom>
          <a:noFill/>
          <a:ln>
            <a:noFill/>
          </a:ln>
        </p:spPr>
      </p:pic>
      <p:pic>
        <p:nvPicPr>
          <p:cNvPr id="140" name="Google Shape;140;p21"/>
          <p:cNvPicPr preferRelativeResize="0"/>
          <p:nvPr/>
        </p:nvPicPr>
        <p:blipFill rotWithShape="1">
          <a:blip r:embed="rId3">
            <a:alphaModFix/>
          </a:blip>
          <a:srcRect b="0" l="0" r="50000" t="0"/>
          <a:stretch/>
        </p:blipFill>
        <p:spPr>
          <a:xfrm>
            <a:off x="2701528" y="3505200"/>
            <a:ext cx="3177381" cy="3177381"/>
          </a:xfrm>
          <a:prstGeom prst="rect">
            <a:avLst/>
          </a:prstGeom>
          <a:noFill/>
          <a:ln>
            <a:noFill/>
          </a:ln>
        </p:spPr>
      </p:pic>
      <p:sp>
        <p:nvSpPr>
          <p:cNvPr id="141" name="Google Shape;141;p21"/>
          <p:cNvSpPr txBox="1"/>
          <p:nvPr/>
        </p:nvSpPr>
        <p:spPr>
          <a:xfrm>
            <a:off x="3962400" y="3069860"/>
            <a:ext cx="4648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Electron Microscopy photograph of synapse</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