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51206400" cy="38404800"/>
  <p:notesSz cx="6858000" cy="9144000"/>
  <p:defaultTextStyle>
    <a:defPPr>
      <a:defRPr lang="en-US"/>
    </a:defPPr>
    <a:lvl1pPr marL="0" algn="l" defTabSz="4301092" rtl="0" eaLnBrk="1" latinLnBrk="0" hangingPunct="1">
      <a:defRPr sz="8467" kern="1200">
        <a:solidFill>
          <a:schemeClr val="tx1"/>
        </a:solidFill>
        <a:latin typeface="+mn-lt"/>
        <a:ea typeface="+mn-ea"/>
        <a:cs typeface="+mn-cs"/>
      </a:defRPr>
    </a:lvl1pPr>
    <a:lvl2pPr marL="2150545" algn="l" defTabSz="4301092" rtl="0" eaLnBrk="1" latinLnBrk="0" hangingPunct="1">
      <a:defRPr sz="8467" kern="1200">
        <a:solidFill>
          <a:schemeClr val="tx1"/>
        </a:solidFill>
        <a:latin typeface="+mn-lt"/>
        <a:ea typeface="+mn-ea"/>
        <a:cs typeface="+mn-cs"/>
      </a:defRPr>
    </a:lvl2pPr>
    <a:lvl3pPr marL="4301092" algn="l" defTabSz="4301092" rtl="0" eaLnBrk="1" latinLnBrk="0" hangingPunct="1">
      <a:defRPr sz="8467" kern="1200">
        <a:solidFill>
          <a:schemeClr val="tx1"/>
        </a:solidFill>
        <a:latin typeface="+mn-lt"/>
        <a:ea typeface="+mn-ea"/>
        <a:cs typeface="+mn-cs"/>
      </a:defRPr>
    </a:lvl3pPr>
    <a:lvl4pPr marL="6451637" algn="l" defTabSz="4301092" rtl="0" eaLnBrk="1" latinLnBrk="0" hangingPunct="1">
      <a:defRPr sz="8467" kern="1200">
        <a:solidFill>
          <a:schemeClr val="tx1"/>
        </a:solidFill>
        <a:latin typeface="+mn-lt"/>
        <a:ea typeface="+mn-ea"/>
        <a:cs typeface="+mn-cs"/>
      </a:defRPr>
    </a:lvl4pPr>
    <a:lvl5pPr marL="8602184" algn="l" defTabSz="4301092" rtl="0" eaLnBrk="1" latinLnBrk="0" hangingPunct="1">
      <a:defRPr sz="8467" kern="1200">
        <a:solidFill>
          <a:schemeClr val="tx1"/>
        </a:solidFill>
        <a:latin typeface="+mn-lt"/>
        <a:ea typeface="+mn-ea"/>
        <a:cs typeface="+mn-cs"/>
      </a:defRPr>
    </a:lvl5pPr>
    <a:lvl6pPr marL="10752730" algn="l" defTabSz="4301092" rtl="0" eaLnBrk="1" latinLnBrk="0" hangingPunct="1">
      <a:defRPr sz="8467" kern="1200">
        <a:solidFill>
          <a:schemeClr val="tx1"/>
        </a:solidFill>
        <a:latin typeface="+mn-lt"/>
        <a:ea typeface="+mn-ea"/>
        <a:cs typeface="+mn-cs"/>
      </a:defRPr>
    </a:lvl6pPr>
    <a:lvl7pPr marL="12903275" algn="l" defTabSz="4301092" rtl="0" eaLnBrk="1" latinLnBrk="0" hangingPunct="1">
      <a:defRPr sz="8467" kern="1200">
        <a:solidFill>
          <a:schemeClr val="tx1"/>
        </a:solidFill>
        <a:latin typeface="+mn-lt"/>
        <a:ea typeface="+mn-ea"/>
        <a:cs typeface="+mn-cs"/>
      </a:defRPr>
    </a:lvl7pPr>
    <a:lvl8pPr marL="15053822" algn="l" defTabSz="4301092" rtl="0" eaLnBrk="1" latinLnBrk="0" hangingPunct="1">
      <a:defRPr sz="8467" kern="1200">
        <a:solidFill>
          <a:schemeClr val="tx1"/>
        </a:solidFill>
        <a:latin typeface="+mn-lt"/>
        <a:ea typeface="+mn-ea"/>
        <a:cs typeface="+mn-cs"/>
      </a:defRPr>
    </a:lvl8pPr>
    <a:lvl9pPr marL="17204367" algn="l" defTabSz="4301092" rtl="0" eaLnBrk="1" latinLnBrk="0" hangingPunct="1">
      <a:defRPr sz="846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9892"/>
    <a:srgbClr val="67D9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61" autoAdjust="0"/>
    <p:restoredTop sz="94660"/>
  </p:normalViewPr>
  <p:slideViewPr>
    <p:cSldViewPr snapToGrid="0">
      <p:cViewPr>
        <p:scale>
          <a:sx n="20" d="100"/>
          <a:sy n="20" d="100"/>
        </p:scale>
        <p:origin x="215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52253-537B-4318-B1D0-EB6194A62DC6}" type="datetimeFigureOut">
              <a:rPr lang="es-US" smtClean="0"/>
              <a:t>12/11/2018</a:t>
            </a:fld>
            <a:endParaRPr lang="es-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6F4B7-3639-496C-B838-1046B7D51A5A}" type="slidenum">
              <a:rPr lang="es-US" smtClean="0"/>
              <a:t>‹#›</a:t>
            </a:fld>
            <a:endParaRPr lang="es-US"/>
          </a:p>
        </p:txBody>
      </p:sp>
    </p:spTree>
    <p:extLst>
      <p:ext uri="{BB962C8B-B14F-4D97-AF65-F5344CB8AC3E}">
        <p14:creationId xmlns:p14="http://schemas.microsoft.com/office/powerpoint/2010/main" val="1721282973"/>
      </p:ext>
    </p:extLst>
  </p:cSld>
  <p:clrMap bg1="lt1" tx1="dk1" bg2="lt2" tx2="dk2" accent1="accent1" accent2="accent2" accent3="accent3" accent4="accent4" accent5="accent5" accent6="accent6" hlink="hlink" folHlink="folHlink"/>
  <p:notesStyle>
    <a:lvl1pPr marL="0" algn="l" defTabSz="4301092" rtl="0" eaLnBrk="1" latinLnBrk="0" hangingPunct="1">
      <a:defRPr sz="5644" kern="1200">
        <a:solidFill>
          <a:schemeClr val="tx1"/>
        </a:solidFill>
        <a:latin typeface="+mn-lt"/>
        <a:ea typeface="+mn-ea"/>
        <a:cs typeface="+mn-cs"/>
      </a:defRPr>
    </a:lvl1pPr>
    <a:lvl2pPr marL="2150545" algn="l" defTabSz="4301092" rtl="0" eaLnBrk="1" latinLnBrk="0" hangingPunct="1">
      <a:defRPr sz="5644" kern="1200">
        <a:solidFill>
          <a:schemeClr val="tx1"/>
        </a:solidFill>
        <a:latin typeface="+mn-lt"/>
        <a:ea typeface="+mn-ea"/>
        <a:cs typeface="+mn-cs"/>
      </a:defRPr>
    </a:lvl2pPr>
    <a:lvl3pPr marL="4301092" algn="l" defTabSz="4301092" rtl="0" eaLnBrk="1" latinLnBrk="0" hangingPunct="1">
      <a:defRPr sz="5644" kern="1200">
        <a:solidFill>
          <a:schemeClr val="tx1"/>
        </a:solidFill>
        <a:latin typeface="+mn-lt"/>
        <a:ea typeface="+mn-ea"/>
        <a:cs typeface="+mn-cs"/>
      </a:defRPr>
    </a:lvl3pPr>
    <a:lvl4pPr marL="6451637" algn="l" defTabSz="4301092" rtl="0" eaLnBrk="1" latinLnBrk="0" hangingPunct="1">
      <a:defRPr sz="5644" kern="1200">
        <a:solidFill>
          <a:schemeClr val="tx1"/>
        </a:solidFill>
        <a:latin typeface="+mn-lt"/>
        <a:ea typeface="+mn-ea"/>
        <a:cs typeface="+mn-cs"/>
      </a:defRPr>
    </a:lvl4pPr>
    <a:lvl5pPr marL="8602184" algn="l" defTabSz="4301092" rtl="0" eaLnBrk="1" latinLnBrk="0" hangingPunct="1">
      <a:defRPr sz="5644" kern="1200">
        <a:solidFill>
          <a:schemeClr val="tx1"/>
        </a:solidFill>
        <a:latin typeface="+mn-lt"/>
        <a:ea typeface="+mn-ea"/>
        <a:cs typeface="+mn-cs"/>
      </a:defRPr>
    </a:lvl5pPr>
    <a:lvl6pPr marL="10752730" algn="l" defTabSz="4301092" rtl="0" eaLnBrk="1" latinLnBrk="0" hangingPunct="1">
      <a:defRPr sz="5644" kern="1200">
        <a:solidFill>
          <a:schemeClr val="tx1"/>
        </a:solidFill>
        <a:latin typeface="+mn-lt"/>
        <a:ea typeface="+mn-ea"/>
        <a:cs typeface="+mn-cs"/>
      </a:defRPr>
    </a:lvl6pPr>
    <a:lvl7pPr marL="12903275" algn="l" defTabSz="4301092" rtl="0" eaLnBrk="1" latinLnBrk="0" hangingPunct="1">
      <a:defRPr sz="5644" kern="1200">
        <a:solidFill>
          <a:schemeClr val="tx1"/>
        </a:solidFill>
        <a:latin typeface="+mn-lt"/>
        <a:ea typeface="+mn-ea"/>
        <a:cs typeface="+mn-cs"/>
      </a:defRPr>
    </a:lvl7pPr>
    <a:lvl8pPr marL="15053822" algn="l" defTabSz="4301092" rtl="0" eaLnBrk="1" latinLnBrk="0" hangingPunct="1">
      <a:defRPr sz="5644" kern="1200">
        <a:solidFill>
          <a:schemeClr val="tx1"/>
        </a:solidFill>
        <a:latin typeface="+mn-lt"/>
        <a:ea typeface="+mn-ea"/>
        <a:cs typeface="+mn-cs"/>
      </a:defRPr>
    </a:lvl8pPr>
    <a:lvl9pPr marL="17204367" algn="l" defTabSz="4301092" rtl="0" eaLnBrk="1" latinLnBrk="0" hangingPunct="1">
      <a:defRPr sz="564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S"/>
          </a:p>
        </p:txBody>
      </p:sp>
      <p:sp>
        <p:nvSpPr>
          <p:cNvPr id="4" name="Slide Number Placeholder 3"/>
          <p:cNvSpPr>
            <a:spLocks noGrp="1"/>
          </p:cNvSpPr>
          <p:nvPr>
            <p:ph type="sldNum" sz="quarter" idx="10"/>
          </p:nvPr>
        </p:nvSpPr>
        <p:spPr/>
        <p:txBody>
          <a:bodyPr/>
          <a:lstStyle/>
          <a:p>
            <a:fld id="{0816F4B7-3639-496C-B838-1046B7D51A5A}" type="slidenum">
              <a:rPr lang="es-US" smtClean="0"/>
              <a:t>1</a:t>
            </a:fld>
            <a:endParaRPr lang="es-US"/>
          </a:p>
        </p:txBody>
      </p:sp>
    </p:spTree>
    <p:extLst>
      <p:ext uri="{BB962C8B-B14F-4D97-AF65-F5344CB8AC3E}">
        <p14:creationId xmlns:p14="http://schemas.microsoft.com/office/powerpoint/2010/main" val="3920966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6285233"/>
            <a:ext cx="43525440" cy="13370560"/>
          </a:xfrm>
        </p:spPr>
        <p:txBody>
          <a:bodyPr anchor="b"/>
          <a:lstStyle>
            <a:lvl1pPr algn="ctr">
              <a:defRPr sz="33600"/>
            </a:lvl1pPr>
          </a:lstStyle>
          <a:p>
            <a:r>
              <a:rPr lang="en-US" smtClean="0"/>
              <a:t>Click to edit Master title style</a:t>
            </a:r>
            <a:endParaRPr lang="en-US" dirty="0"/>
          </a:p>
        </p:txBody>
      </p:sp>
      <p:sp>
        <p:nvSpPr>
          <p:cNvPr id="3" name="Subtitle 2"/>
          <p:cNvSpPr>
            <a:spLocks noGrp="1"/>
          </p:cNvSpPr>
          <p:nvPr>
            <p:ph type="subTitle" idx="1"/>
          </p:nvPr>
        </p:nvSpPr>
        <p:spPr>
          <a:xfrm>
            <a:off x="6400800" y="20171413"/>
            <a:ext cx="38404800" cy="9272267"/>
          </a:xfrm>
        </p:spPr>
        <p:txBody>
          <a:bodyPr/>
          <a:lstStyle>
            <a:lvl1pPr marL="0" indent="0" algn="ctr">
              <a:buNone/>
              <a:defRPr sz="13440"/>
            </a:lvl1pPr>
            <a:lvl2pPr marL="2560320" indent="0" algn="ctr">
              <a:buNone/>
              <a:defRPr sz="11200"/>
            </a:lvl2pPr>
            <a:lvl3pPr marL="5120640" indent="0" algn="ctr">
              <a:buNone/>
              <a:defRPr sz="10080"/>
            </a:lvl3pPr>
            <a:lvl4pPr marL="7680960" indent="0" algn="ctr">
              <a:buNone/>
              <a:defRPr sz="8960"/>
            </a:lvl4pPr>
            <a:lvl5pPr marL="10241280" indent="0" algn="ctr">
              <a:buNone/>
              <a:defRPr sz="8960"/>
            </a:lvl5pPr>
            <a:lvl6pPr marL="12801600" indent="0" algn="ctr">
              <a:buNone/>
              <a:defRPr sz="8960"/>
            </a:lvl6pPr>
            <a:lvl7pPr marL="15361920" indent="0" algn="ctr">
              <a:buNone/>
              <a:defRPr sz="8960"/>
            </a:lvl7pPr>
            <a:lvl8pPr marL="17922240" indent="0" algn="ctr">
              <a:buNone/>
              <a:defRPr sz="8960"/>
            </a:lvl8pPr>
            <a:lvl9pPr marL="20482560" indent="0" algn="ctr">
              <a:buNone/>
              <a:defRPr sz="89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14EF4-761C-4B69-B638-64D77A15A18D}" type="datetimeFigureOut">
              <a:rPr lang="es-US" smtClean="0"/>
              <a:t>12/11/2018</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25392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114EF4-761C-4B69-B638-64D77A15A18D}" type="datetimeFigureOut">
              <a:rPr lang="es-US" smtClean="0"/>
              <a:t>12/11/2018</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231965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3" y="2044700"/>
            <a:ext cx="11041380" cy="3254629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520443" y="2044700"/>
            <a:ext cx="32484060" cy="3254629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114EF4-761C-4B69-B638-64D77A15A18D}" type="datetimeFigureOut">
              <a:rPr lang="es-US" smtClean="0"/>
              <a:t>12/11/2018</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292336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114EF4-761C-4B69-B638-64D77A15A18D}" type="datetimeFigureOut">
              <a:rPr lang="es-US" smtClean="0"/>
              <a:t>12/11/2018</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156391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3" y="9574541"/>
            <a:ext cx="44165520" cy="15975327"/>
          </a:xfrm>
        </p:spPr>
        <p:txBody>
          <a:bodyPr anchor="b"/>
          <a:lstStyle>
            <a:lvl1pPr>
              <a:defRPr sz="33600"/>
            </a:lvl1pPr>
          </a:lstStyle>
          <a:p>
            <a:r>
              <a:rPr lang="en-US" smtClean="0"/>
              <a:t>Click to edit Master title style</a:t>
            </a:r>
            <a:endParaRPr lang="en-US" dirty="0"/>
          </a:p>
        </p:txBody>
      </p:sp>
      <p:sp>
        <p:nvSpPr>
          <p:cNvPr id="3" name="Text Placeholder 2"/>
          <p:cNvSpPr>
            <a:spLocks noGrp="1"/>
          </p:cNvSpPr>
          <p:nvPr>
            <p:ph type="body" idx="1"/>
          </p:nvPr>
        </p:nvSpPr>
        <p:spPr>
          <a:xfrm>
            <a:off x="3493773" y="25701001"/>
            <a:ext cx="44165520" cy="8401047"/>
          </a:xfrm>
        </p:spPr>
        <p:txBody>
          <a:bodyPr/>
          <a:lstStyle>
            <a:lvl1pPr marL="0" indent="0">
              <a:buNone/>
              <a:defRPr sz="13440">
                <a:solidFill>
                  <a:schemeClr val="tx1"/>
                </a:solidFill>
              </a:defRPr>
            </a:lvl1pPr>
            <a:lvl2pPr marL="2560320" indent="0">
              <a:buNone/>
              <a:defRPr sz="11200">
                <a:solidFill>
                  <a:schemeClr val="tx1">
                    <a:tint val="75000"/>
                  </a:schemeClr>
                </a:solidFill>
              </a:defRPr>
            </a:lvl2pPr>
            <a:lvl3pPr marL="5120640" indent="0">
              <a:buNone/>
              <a:defRPr sz="10080">
                <a:solidFill>
                  <a:schemeClr val="tx1">
                    <a:tint val="75000"/>
                  </a:schemeClr>
                </a:solidFill>
              </a:defRPr>
            </a:lvl3pPr>
            <a:lvl4pPr marL="7680960" indent="0">
              <a:buNone/>
              <a:defRPr sz="8960">
                <a:solidFill>
                  <a:schemeClr val="tx1">
                    <a:tint val="75000"/>
                  </a:schemeClr>
                </a:solidFill>
              </a:defRPr>
            </a:lvl4pPr>
            <a:lvl5pPr marL="10241280" indent="0">
              <a:buNone/>
              <a:defRPr sz="8960">
                <a:solidFill>
                  <a:schemeClr val="tx1">
                    <a:tint val="75000"/>
                  </a:schemeClr>
                </a:solidFill>
              </a:defRPr>
            </a:lvl5pPr>
            <a:lvl6pPr marL="12801600" indent="0">
              <a:buNone/>
              <a:defRPr sz="8960">
                <a:solidFill>
                  <a:schemeClr val="tx1">
                    <a:tint val="75000"/>
                  </a:schemeClr>
                </a:solidFill>
              </a:defRPr>
            </a:lvl6pPr>
            <a:lvl7pPr marL="15361920" indent="0">
              <a:buNone/>
              <a:defRPr sz="8960">
                <a:solidFill>
                  <a:schemeClr val="tx1">
                    <a:tint val="75000"/>
                  </a:schemeClr>
                </a:solidFill>
              </a:defRPr>
            </a:lvl7pPr>
            <a:lvl8pPr marL="17922240" indent="0">
              <a:buNone/>
              <a:defRPr sz="8960">
                <a:solidFill>
                  <a:schemeClr val="tx1">
                    <a:tint val="75000"/>
                  </a:schemeClr>
                </a:solidFill>
              </a:defRPr>
            </a:lvl8pPr>
            <a:lvl9pPr marL="20482560" indent="0">
              <a:buNone/>
              <a:defRPr sz="896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114EF4-761C-4B69-B638-64D77A15A18D}" type="datetimeFigureOut">
              <a:rPr lang="es-US" smtClean="0"/>
              <a:t>12/11/2018</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227913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520440" y="10223500"/>
            <a:ext cx="21762720" cy="243674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5923240" y="10223500"/>
            <a:ext cx="21762720" cy="243674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114EF4-761C-4B69-B638-64D77A15A18D}" type="datetimeFigureOut">
              <a:rPr lang="es-US" smtClean="0"/>
              <a:t>12/11/2018</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3272197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044708"/>
            <a:ext cx="44165520" cy="742315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527115" y="9414513"/>
            <a:ext cx="21662704" cy="4613907"/>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smtClean="0"/>
              <a:t>Edit Master text styles</a:t>
            </a:r>
          </a:p>
        </p:txBody>
      </p:sp>
      <p:sp>
        <p:nvSpPr>
          <p:cNvPr id="4" name="Content Placeholder 3"/>
          <p:cNvSpPr>
            <a:spLocks noGrp="1"/>
          </p:cNvSpPr>
          <p:nvPr>
            <p:ph sz="half" idx="2"/>
          </p:nvPr>
        </p:nvSpPr>
        <p:spPr>
          <a:xfrm>
            <a:off x="3527115" y="14028420"/>
            <a:ext cx="21662704" cy="206336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5923243" y="9414513"/>
            <a:ext cx="21769390" cy="4613907"/>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smtClean="0"/>
              <a:t>Edit Master text styles</a:t>
            </a:r>
          </a:p>
        </p:txBody>
      </p:sp>
      <p:sp>
        <p:nvSpPr>
          <p:cNvPr id="6" name="Content Placeholder 5"/>
          <p:cNvSpPr>
            <a:spLocks noGrp="1"/>
          </p:cNvSpPr>
          <p:nvPr>
            <p:ph sz="quarter" idx="4"/>
          </p:nvPr>
        </p:nvSpPr>
        <p:spPr>
          <a:xfrm>
            <a:off x="25923243" y="14028420"/>
            <a:ext cx="21769390" cy="206336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114EF4-761C-4B69-B638-64D77A15A18D}" type="datetimeFigureOut">
              <a:rPr lang="es-US" smtClean="0"/>
              <a:t>12/11/2018</a:t>
            </a:fld>
            <a:endParaRPr lang="es-US"/>
          </a:p>
        </p:txBody>
      </p:sp>
      <p:sp>
        <p:nvSpPr>
          <p:cNvPr id="8" name="Footer Placeholder 7"/>
          <p:cNvSpPr>
            <a:spLocks noGrp="1"/>
          </p:cNvSpPr>
          <p:nvPr>
            <p:ph type="ftr" sz="quarter" idx="11"/>
          </p:nvPr>
        </p:nvSpPr>
        <p:spPr/>
        <p:txBody>
          <a:bodyPr/>
          <a:lstStyle/>
          <a:p>
            <a:endParaRPr lang="es-US"/>
          </a:p>
        </p:txBody>
      </p:sp>
      <p:sp>
        <p:nvSpPr>
          <p:cNvPr id="9" name="Slide Number Placeholder 8"/>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2747941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114EF4-761C-4B69-B638-64D77A15A18D}" type="datetimeFigureOut">
              <a:rPr lang="es-US" smtClean="0"/>
              <a:t>12/11/2018</a:t>
            </a:fld>
            <a:endParaRPr lang="es-US"/>
          </a:p>
        </p:txBody>
      </p:sp>
      <p:sp>
        <p:nvSpPr>
          <p:cNvPr id="4" name="Footer Placeholder 3"/>
          <p:cNvSpPr>
            <a:spLocks noGrp="1"/>
          </p:cNvSpPr>
          <p:nvPr>
            <p:ph type="ftr" sz="quarter" idx="11"/>
          </p:nvPr>
        </p:nvSpPr>
        <p:spPr/>
        <p:txBody>
          <a:bodyPr/>
          <a:lstStyle/>
          <a:p>
            <a:endParaRPr lang="es-US"/>
          </a:p>
        </p:txBody>
      </p:sp>
      <p:sp>
        <p:nvSpPr>
          <p:cNvPr id="5" name="Slide Number Placeholder 4"/>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79120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14EF4-761C-4B69-B638-64D77A15A18D}" type="datetimeFigureOut">
              <a:rPr lang="es-US" smtClean="0"/>
              <a:t>12/11/2018</a:t>
            </a:fld>
            <a:endParaRPr lang="es-US"/>
          </a:p>
        </p:txBody>
      </p:sp>
      <p:sp>
        <p:nvSpPr>
          <p:cNvPr id="3" name="Footer Placeholder 2"/>
          <p:cNvSpPr>
            <a:spLocks noGrp="1"/>
          </p:cNvSpPr>
          <p:nvPr>
            <p:ph type="ftr" sz="quarter" idx="11"/>
          </p:nvPr>
        </p:nvSpPr>
        <p:spPr/>
        <p:txBody>
          <a:bodyPr/>
          <a:lstStyle/>
          <a:p>
            <a:endParaRPr lang="es-US"/>
          </a:p>
        </p:txBody>
      </p:sp>
      <p:sp>
        <p:nvSpPr>
          <p:cNvPr id="4" name="Slide Number Placeholder 3"/>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619878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560320"/>
            <a:ext cx="16515397" cy="8961120"/>
          </a:xfrm>
        </p:spPr>
        <p:txBody>
          <a:bodyPr anchor="b"/>
          <a:lstStyle>
            <a:lvl1pPr>
              <a:defRPr sz="17920"/>
            </a:lvl1pPr>
          </a:lstStyle>
          <a:p>
            <a:r>
              <a:rPr lang="en-US" smtClean="0"/>
              <a:t>Click to edit Master title style</a:t>
            </a:r>
            <a:endParaRPr lang="en-US" dirty="0"/>
          </a:p>
        </p:txBody>
      </p:sp>
      <p:sp>
        <p:nvSpPr>
          <p:cNvPr id="3" name="Content Placeholder 2"/>
          <p:cNvSpPr>
            <a:spLocks noGrp="1"/>
          </p:cNvSpPr>
          <p:nvPr>
            <p:ph idx="1"/>
          </p:nvPr>
        </p:nvSpPr>
        <p:spPr>
          <a:xfrm>
            <a:off x="21769390" y="5529588"/>
            <a:ext cx="25923240" cy="27292300"/>
          </a:xfrm>
        </p:spPr>
        <p:txBody>
          <a:bodyPr/>
          <a:lstStyle>
            <a:lvl1pPr>
              <a:defRPr sz="17920"/>
            </a:lvl1pPr>
            <a:lvl2pPr>
              <a:defRPr sz="15680"/>
            </a:lvl2pPr>
            <a:lvl3pPr>
              <a:defRPr sz="13440"/>
            </a:lvl3pPr>
            <a:lvl4pPr>
              <a:defRPr sz="11200"/>
            </a:lvl4pPr>
            <a:lvl5pPr>
              <a:defRPr sz="11200"/>
            </a:lvl5pPr>
            <a:lvl6pPr>
              <a:defRPr sz="11200"/>
            </a:lvl6pPr>
            <a:lvl7pPr>
              <a:defRPr sz="11200"/>
            </a:lvl7pPr>
            <a:lvl8pPr>
              <a:defRPr sz="11200"/>
            </a:lvl8pPr>
            <a:lvl9pPr>
              <a:defRPr sz="1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527110" y="11521440"/>
            <a:ext cx="16515397" cy="21344893"/>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smtClean="0"/>
              <a:t>Edit Master text styles</a:t>
            </a:r>
          </a:p>
        </p:txBody>
      </p:sp>
      <p:sp>
        <p:nvSpPr>
          <p:cNvPr id="5" name="Date Placeholder 4"/>
          <p:cNvSpPr>
            <a:spLocks noGrp="1"/>
          </p:cNvSpPr>
          <p:nvPr>
            <p:ph type="dt" sz="half" idx="10"/>
          </p:nvPr>
        </p:nvSpPr>
        <p:spPr/>
        <p:txBody>
          <a:bodyPr/>
          <a:lstStyle/>
          <a:p>
            <a:fld id="{3F114EF4-761C-4B69-B638-64D77A15A18D}" type="datetimeFigureOut">
              <a:rPr lang="es-US" smtClean="0"/>
              <a:t>12/11/2018</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2339169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560320"/>
            <a:ext cx="16515397" cy="8961120"/>
          </a:xfrm>
        </p:spPr>
        <p:txBody>
          <a:bodyPr anchor="b"/>
          <a:lstStyle>
            <a:lvl1pPr>
              <a:defRPr sz="179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1769390" y="5529588"/>
            <a:ext cx="25923240" cy="27292300"/>
          </a:xfrm>
        </p:spPr>
        <p:txBody>
          <a:bodyPr anchor="t"/>
          <a:lstStyle>
            <a:lvl1pPr marL="0" indent="0">
              <a:buNone/>
              <a:defRPr sz="17920"/>
            </a:lvl1pPr>
            <a:lvl2pPr marL="2560320" indent="0">
              <a:buNone/>
              <a:defRPr sz="15680"/>
            </a:lvl2pPr>
            <a:lvl3pPr marL="5120640" indent="0">
              <a:buNone/>
              <a:defRPr sz="1344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r>
              <a:rPr lang="en-US" smtClean="0"/>
              <a:t>Click icon to add picture</a:t>
            </a:r>
            <a:endParaRPr lang="en-US" dirty="0"/>
          </a:p>
        </p:txBody>
      </p:sp>
      <p:sp>
        <p:nvSpPr>
          <p:cNvPr id="4" name="Text Placeholder 3"/>
          <p:cNvSpPr>
            <a:spLocks noGrp="1"/>
          </p:cNvSpPr>
          <p:nvPr>
            <p:ph type="body" sz="half" idx="2"/>
          </p:nvPr>
        </p:nvSpPr>
        <p:spPr>
          <a:xfrm>
            <a:off x="3527110" y="11521440"/>
            <a:ext cx="16515397" cy="21344893"/>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smtClean="0"/>
              <a:t>Edit Master text styles</a:t>
            </a:r>
          </a:p>
        </p:txBody>
      </p:sp>
      <p:sp>
        <p:nvSpPr>
          <p:cNvPr id="5" name="Date Placeholder 4"/>
          <p:cNvSpPr>
            <a:spLocks noGrp="1"/>
          </p:cNvSpPr>
          <p:nvPr>
            <p:ph type="dt" sz="half" idx="10"/>
          </p:nvPr>
        </p:nvSpPr>
        <p:spPr/>
        <p:txBody>
          <a:bodyPr/>
          <a:lstStyle/>
          <a:p>
            <a:fld id="{3F114EF4-761C-4B69-B638-64D77A15A18D}" type="datetimeFigureOut">
              <a:rPr lang="es-US" smtClean="0"/>
              <a:t>12/11/2018</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9E9528BC-FF53-43C9-A720-84091DF2C145}" type="slidenum">
              <a:rPr lang="es-US" smtClean="0"/>
              <a:t>‹#›</a:t>
            </a:fld>
            <a:endParaRPr lang="es-US"/>
          </a:p>
        </p:txBody>
      </p:sp>
    </p:spTree>
    <p:extLst>
      <p:ext uri="{BB962C8B-B14F-4D97-AF65-F5344CB8AC3E}">
        <p14:creationId xmlns:p14="http://schemas.microsoft.com/office/powerpoint/2010/main" val="270494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2044708"/>
            <a:ext cx="44165520" cy="742315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0440" y="10223500"/>
            <a:ext cx="44165520" cy="2436749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0440" y="35595568"/>
            <a:ext cx="11521440" cy="2044700"/>
          </a:xfrm>
          <a:prstGeom prst="rect">
            <a:avLst/>
          </a:prstGeom>
        </p:spPr>
        <p:txBody>
          <a:bodyPr vert="horz" lIns="91440" tIns="45720" rIns="91440" bIns="45720" rtlCol="0" anchor="ctr"/>
          <a:lstStyle>
            <a:lvl1pPr algn="l">
              <a:defRPr sz="6720">
                <a:solidFill>
                  <a:schemeClr val="tx1">
                    <a:tint val="75000"/>
                  </a:schemeClr>
                </a:solidFill>
              </a:defRPr>
            </a:lvl1pPr>
          </a:lstStyle>
          <a:p>
            <a:fld id="{3F114EF4-761C-4B69-B638-64D77A15A18D}" type="datetimeFigureOut">
              <a:rPr lang="es-US" smtClean="0"/>
              <a:t>12/11/2018</a:t>
            </a:fld>
            <a:endParaRPr lang="es-US"/>
          </a:p>
        </p:txBody>
      </p:sp>
      <p:sp>
        <p:nvSpPr>
          <p:cNvPr id="5" name="Footer Placeholder 4"/>
          <p:cNvSpPr>
            <a:spLocks noGrp="1"/>
          </p:cNvSpPr>
          <p:nvPr>
            <p:ph type="ftr" sz="quarter" idx="3"/>
          </p:nvPr>
        </p:nvSpPr>
        <p:spPr>
          <a:xfrm>
            <a:off x="16962120" y="35595568"/>
            <a:ext cx="17282160" cy="2044700"/>
          </a:xfrm>
          <a:prstGeom prst="rect">
            <a:avLst/>
          </a:prstGeom>
        </p:spPr>
        <p:txBody>
          <a:bodyPr vert="horz" lIns="91440" tIns="45720" rIns="91440" bIns="45720" rtlCol="0" anchor="ctr"/>
          <a:lstStyle>
            <a:lvl1pPr algn="ctr">
              <a:defRPr sz="6720">
                <a:solidFill>
                  <a:schemeClr val="tx1">
                    <a:tint val="75000"/>
                  </a:schemeClr>
                </a:solidFill>
              </a:defRPr>
            </a:lvl1pPr>
          </a:lstStyle>
          <a:p>
            <a:endParaRPr lang="es-US"/>
          </a:p>
        </p:txBody>
      </p:sp>
      <p:sp>
        <p:nvSpPr>
          <p:cNvPr id="6" name="Slide Number Placeholder 5"/>
          <p:cNvSpPr>
            <a:spLocks noGrp="1"/>
          </p:cNvSpPr>
          <p:nvPr>
            <p:ph type="sldNum" sz="quarter" idx="4"/>
          </p:nvPr>
        </p:nvSpPr>
        <p:spPr>
          <a:xfrm>
            <a:off x="36164520" y="35595568"/>
            <a:ext cx="11521440" cy="2044700"/>
          </a:xfrm>
          <a:prstGeom prst="rect">
            <a:avLst/>
          </a:prstGeom>
        </p:spPr>
        <p:txBody>
          <a:bodyPr vert="horz" lIns="91440" tIns="45720" rIns="91440" bIns="45720" rtlCol="0" anchor="ctr"/>
          <a:lstStyle>
            <a:lvl1pPr algn="r">
              <a:defRPr sz="6720">
                <a:solidFill>
                  <a:schemeClr val="tx1">
                    <a:tint val="75000"/>
                  </a:schemeClr>
                </a:solidFill>
              </a:defRPr>
            </a:lvl1pPr>
          </a:lstStyle>
          <a:p>
            <a:fld id="{9E9528BC-FF53-43C9-A720-84091DF2C145}" type="slidenum">
              <a:rPr lang="es-US" smtClean="0"/>
              <a:t>‹#›</a:t>
            </a:fld>
            <a:endParaRPr lang="es-US"/>
          </a:p>
        </p:txBody>
      </p:sp>
    </p:spTree>
    <p:extLst>
      <p:ext uri="{BB962C8B-B14F-4D97-AF65-F5344CB8AC3E}">
        <p14:creationId xmlns:p14="http://schemas.microsoft.com/office/powerpoint/2010/main" val="21921330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5120640" rtl="0" eaLnBrk="1" latinLnBrk="0" hangingPunct="1">
        <a:lnSpc>
          <a:spcPct val="90000"/>
        </a:lnSpc>
        <a:spcBef>
          <a:spcPct val="0"/>
        </a:spcBef>
        <a:buNone/>
        <a:defRPr sz="24640" kern="1200">
          <a:solidFill>
            <a:schemeClr val="tx1"/>
          </a:solidFill>
          <a:latin typeface="+mj-lt"/>
          <a:ea typeface="+mj-ea"/>
          <a:cs typeface="+mj-cs"/>
        </a:defRPr>
      </a:lvl1pPr>
    </p:titleStyle>
    <p:body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7102" y="1018918"/>
            <a:ext cx="50135899" cy="4343959"/>
          </a:xfrm>
          <a:prstGeom prst="rect">
            <a:avLst/>
          </a:prstGeom>
          <a:solidFill>
            <a:schemeClr val="accent1">
              <a:lumMod val="20000"/>
              <a:lumOff val="80000"/>
            </a:schemeClr>
          </a:solidFill>
          <a:ln w="82550">
            <a:solidFill>
              <a:schemeClr val="accent1"/>
            </a:solidFill>
          </a:ln>
        </p:spPr>
        <p:txBody>
          <a:bodyPr wrap="square" rtlCol="0">
            <a:noAutofit/>
          </a:bodyPr>
          <a:lstStyle/>
          <a:p>
            <a:pPr algn="ctr"/>
            <a:r>
              <a:rPr lang="en-US" sz="10267" b="1" dirty="0" smtClean="0"/>
              <a:t>Effect </a:t>
            </a:r>
            <a:r>
              <a:rPr lang="en-US" sz="10267" b="1" dirty="0"/>
              <a:t>of </a:t>
            </a:r>
            <a:r>
              <a:rPr lang="en-US" sz="10267" b="1" dirty="0"/>
              <a:t>Ethosuximide Treatment During Neural Development on Adult </a:t>
            </a:r>
            <a:r>
              <a:rPr lang="en-US" sz="10267" b="1" dirty="0"/>
              <a:t>Behavior</a:t>
            </a:r>
          </a:p>
          <a:p>
            <a:pPr algn="ctr"/>
            <a:r>
              <a:rPr lang="en-US" sz="7700" b="1" dirty="0"/>
              <a:t>Alexa Gracias</a:t>
            </a:r>
            <a:r>
              <a:rPr lang="en-US" sz="7700" b="1" baseline="30000" dirty="0"/>
              <a:t>1,2</a:t>
            </a:r>
            <a:r>
              <a:rPr lang="en-US" sz="7700" b="1" dirty="0"/>
              <a:t>, Viktoria Usova</a:t>
            </a:r>
            <a:r>
              <a:rPr lang="en-US" sz="7700" b="1" baseline="30000" dirty="0"/>
              <a:t>1,2</a:t>
            </a:r>
            <a:r>
              <a:rPr lang="en-US" sz="7700" b="1" dirty="0"/>
              <a:t>, Mark Beenhakker</a:t>
            </a:r>
            <a:r>
              <a:rPr lang="en-US" sz="7700" b="1" baseline="30000" dirty="0"/>
              <a:t>1 </a:t>
            </a:r>
            <a:endParaRPr lang="en-US" sz="7700" b="1" dirty="0"/>
          </a:p>
          <a:p>
            <a:pPr algn="ctr"/>
            <a:r>
              <a:rPr lang="en-US" sz="5600" b="1" dirty="0"/>
              <a:t>Pharmacology Department</a:t>
            </a:r>
            <a:r>
              <a:rPr lang="en-US" sz="5600" b="1" baseline="30000" dirty="0"/>
              <a:t>1</a:t>
            </a:r>
            <a:r>
              <a:rPr lang="en-US" sz="5600" b="1" dirty="0"/>
              <a:t> and Neuroscience Undergraduate Program</a:t>
            </a:r>
            <a:r>
              <a:rPr lang="en-US" sz="5600" b="1" baseline="30000" dirty="0"/>
              <a:t>2</a:t>
            </a:r>
            <a:r>
              <a:rPr lang="en-US" sz="5600" b="1" dirty="0"/>
              <a:t>, University of Virginia, Charlottesville, VA</a:t>
            </a:r>
            <a:endParaRPr lang="en-US" sz="5600" b="1" dirty="0"/>
          </a:p>
          <a:p>
            <a:pPr algn="ctr"/>
            <a:endParaRPr lang="en-US" sz="5600" b="1" dirty="0"/>
          </a:p>
          <a:p>
            <a:pPr algn="ctr"/>
            <a:endParaRPr lang="en-US" sz="5600" b="1" dirty="0"/>
          </a:p>
        </p:txBody>
      </p:sp>
      <p:sp>
        <p:nvSpPr>
          <p:cNvPr id="7" name="TextBox 6"/>
          <p:cNvSpPr txBox="1"/>
          <p:nvPr/>
        </p:nvSpPr>
        <p:spPr>
          <a:xfrm>
            <a:off x="537102" y="5626446"/>
            <a:ext cx="16645998" cy="12276887"/>
          </a:xfrm>
          <a:prstGeom prst="rect">
            <a:avLst/>
          </a:prstGeom>
          <a:noFill/>
          <a:ln w="82550">
            <a:solidFill>
              <a:schemeClr val="accent1"/>
            </a:solidFill>
          </a:ln>
        </p:spPr>
        <p:txBody>
          <a:bodyPr wrap="square" rtlCol="0">
            <a:spAutoFit/>
          </a:bodyPr>
          <a:lstStyle/>
          <a:p>
            <a:pPr algn="ctr"/>
            <a:r>
              <a:rPr lang="en-US" sz="9878" b="1" dirty="0">
                <a:solidFill>
                  <a:srgbClr val="FA9892"/>
                </a:solidFill>
              </a:rPr>
              <a:t>Introduction</a:t>
            </a:r>
          </a:p>
          <a:p>
            <a:pPr marL="1333538" indent="-1333538">
              <a:buFont typeface="Wingdings" panose="05000000000000000000" pitchFamily="2" charset="2"/>
              <a:buChar char="v"/>
            </a:pPr>
            <a:r>
              <a:rPr lang="en-US" sz="6300" dirty="0"/>
              <a:t>Childhood Absence Epilepsy is the most common pediatric epilepsy</a:t>
            </a:r>
          </a:p>
          <a:p>
            <a:pPr marL="1333538" indent="-1333538">
              <a:buFont typeface="Wingdings" panose="05000000000000000000" pitchFamily="2" charset="2"/>
              <a:buChar char="v"/>
            </a:pPr>
            <a:r>
              <a:rPr lang="en-US" sz="6300" dirty="0"/>
              <a:t>Current treatment is administered during a crucial period for neural development</a:t>
            </a:r>
          </a:p>
          <a:p>
            <a:pPr marL="1333538" indent="-1333538">
              <a:buFont typeface="Wingdings" panose="05000000000000000000" pitchFamily="2" charset="2"/>
              <a:buChar char="v"/>
            </a:pPr>
            <a:r>
              <a:rPr lang="en-US" sz="6300" dirty="0"/>
              <a:t>Effect of treatment on normal neural development is unknown</a:t>
            </a:r>
          </a:p>
          <a:p>
            <a:pPr marL="1333538" indent="-1333538">
              <a:buFont typeface="Wingdings" panose="05000000000000000000" pitchFamily="2" charset="2"/>
              <a:buChar char="v"/>
            </a:pPr>
            <a:r>
              <a:rPr lang="en-US" sz="6300" dirty="0"/>
              <a:t>Among common treatments, ethosuximide</a:t>
            </a:r>
            <a:r>
              <a:rPr lang="en-US" sz="6300" dirty="0"/>
              <a:t> is most effective with </a:t>
            </a:r>
            <a:r>
              <a:rPr lang="en-US" sz="6300" dirty="0" smtClean="0"/>
              <a:t>fewer </a:t>
            </a:r>
            <a:r>
              <a:rPr lang="en-US" sz="6300" dirty="0"/>
              <a:t>side effects</a:t>
            </a:r>
          </a:p>
          <a:p>
            <a:r>
              <a:rPr lang="en-US" sz="6300" dirty="0">
                <a:solidFill>
                  <a:schemeClr val="accent1">
                    <a:lumMod val="75000"/>
                  </a:schemeClr>
                </a:solidFill>
              </a:rPr>
              <a:t>   </a:t>
            </a:r>
            <a:r>
              <a:rPr lang="en-US" sz="6300" b="1" dirty="0">
                <a:solidFill>
                  <a:schemeClr val="accent1">
                    <a:lumMod val="75000"/>
                  </a:schemeClr>
                </a:solidFill>
              </a:rPr>
              <a:t>Aim: Determine whether chronic ethosuximide treatment during neural development influences adult behavior.</a:t>
            </a:r>
            <a:endParaRPr lang="en-US" sz="6300" b="1" dirty="0">
              <a:solidFill>
                <a:schemeClr val="accent1">
                  <a:lumMod val="75000"/>
                </a:schemeClr>
              </a:solidFill>
            </a:endParaRPr>
          </a:p>
        </p:txBody>
      </p:sp>
      <p:sp>
        <p:nvSpPr>
          <p:cNvPr id="9" name="TextBox 8"/>
          <p:cNvSpPr txBox="1"/>
          <p:nvPr/>
        </p:nvSpPr>
        <p:spPr>
          <a:xfrm>
            <a:off x="537104" y="17903333"/>
            <a:ext cx="16645994" cy="19224805"/>
          </a:xfrm>
          <a:prstGeom prst="rect">
            <a:avLst/>
          </a:prstGeom>
          <a:noFill/>
          <a:ln w="82550" cmpd="sng">
            <a:solidFill>
              <a:schemeClr val="accent1"/>
            </a:solidFill>
          </a:ln>
        </p:spPr>
        <p:txBody>
          <a:bodyPr wrap="square" rtlCol="0">
            <a:noAutofit/>
          </a:bodyPr>
          <a:lstStyle/>
          <a:p>
            <a:pPr algn="ctr"/>
            <a:r>
              <a:rPr lang="en-US" sz="9878" b="1" dirty="0">
                <a:solidFill>
                  <a:srgbClr val="FA9892"/>
                </a:solidFill>
              </a:rPr>
              <a:t>Methods</a:t>
            </a:r>
          </a:p>
          <a:p>
            <a:endParaRPr lang="es-US" sz="9878" dirty="0"/>
          </a:p>
          <a:p>
            <a:endParaRPr lang="es-US" sz="9878" dirty="0"/>
          </a:p>
          <a:p>
            <a:endParaRPr lang="es-US" sz="9878" dirty="0"/>
          </a:p>
          <a:p>
            <a:endParaRPr lang="es-US" sz="9878" dirty="0"/>
          </a:p>
          <a:p>
            <a:endParaRPr lang="es-US" sz="9878" dirty="0"/>
          </a:p>
          <a:p>
            <a:r>
              <a:rPr lang="en-US" sz="6300" dirty="0"/>
              <a:t>   </a:t>
            </a:r>
            <a:r>
              <a:rPr lang="en-US" sz="6300" b="1" dirty="0"/>
              <a:t>Intraperitoneal Injections</a:t>
            </a:r>
            <a:endParaRPr lang="en-US" sz="6300" dirty="0"/>
          </a:p>
          <a:p>
            <a:pPr marL="1333538" indent="-1333538">
              <a:buFont typeface="Wingdings" panose="05000000000000000000" pitchFamily="2" charset="2"/>
              <a:buChar char="v"/>
            </a:pPr>
            <a:r>
              <a:rPr lang="en-US" sz="6300" dirty="0" smtClean="0"/>
              <a:t>Sprague-Dawley </a:t>
            </a:r>
            <a:r>
              <a:rPr lang="en-US" sz="6300" dirty="0"/>
              <a:t>rats, p10-p30</a:t>
            </a:r>
          </a:p>
          <a:p>
            <a:pPr marL="1333538" indent="-1333538">
              <a:buFont typeface="Wingdings" panose="05000000000000000000" pitchFamily="2" charset="2"/>
              <a:buChar char="v"/>
            </a:pPr>
            <a:r>
              <a:rPr lang="en-US" sz="6300" dirty="0"/>
              <a:t>200mg/kg Ethosuximide or Saline (control)</a:t>
            </a:r>
          </a:p>
          <a:p>
            <a:pPr marL="1333538" indent="-1333538">
              <a:buFont typeface="Wingdings" panose="05000000000000000000" pitchFamily="2" charset="2"/>
              <a:buChar char="v"/>
            </a:pPr>
            <a:r>
              <a:rPr lang="en-US" sz="6300" dirty="0"/>
              <a:t>n=10 per treatment group</a:t>
            </a:r>
            <a:endParaRPr lang="en-US" sz="9878" dirty="0"/>
          </a:p>
          <a:p>
            <a:r>
              <a:rPr lang="en-US" sz="6300" dirty="0"/>
              <a:t>   </a:t>
            </a:r>
            <a:r>
              <a:rPr lang="en-US" sz="6300" b="1" dirty="0"/>
              <a:t>Open Field</a:t>
            </a:r>
            <a:endParaRPr lang="en-US" sz="6300" dirty="0"/>
          </a:p>
          <a:p>
            <a:pPr marL="1333538" indent="-1333538">
              <a:buFont typeface="Wingdings" panose="05000000000000000000" pitchFamily="2" charset="2"/>
              <a:buChar char="v"/>
            </a:pPr>
            <a:r>
              <a:rPr lang="en-US" sz="6300" dirty="0"/>
              <a:t>10 min habituation</a:t>
            </a:r>
          </a:p>
          <a:p>
            <a:r>
              <a:rPr lang="en-US" sz="6300" dirty="0"/>
              <a:t>   </a:t>
            </a:r>
            <a:r>
              <a:rPr lang="en-US" sz="6300" b="1" dirty="0"/>
              <a:t>Novel Object Recognition</a:t>
            </a:r>
            <a:r>
              <a:rPr lang="en-US" sz="6300" dirty="0"/>
              <a:t> </a:t>
            </a:r>
          </a:p>
          <a:p>
            <a:pPr marL="800123" indent="-800123">
              <a:buFont typeface="Wingdings" panose="05000000000000000000" pitchFamily="2" charset="2"/>
              <a:buChar char="v"/>
            </a:pPr>
            <a:r>
              <a:rPr lang="en-US" sz="6300" dirty="0"/>
              <a:t>10 min familiarization </a:t>
            </a:r>
          </a:p>
          <a:p>
            <a:pPr marL="800123" indent="-800123">
              <a:buFont typeface="Wingdings" panose="05000000000000000000" pitchFamily="2" charset="2"/>
              <a:buChar char="v"/>
            </a:pPr>
            <a:r>
              <a:rPr lang="en-US" sz="6300" dirty="0"/>
              <a:t>10 min exploration</a:t>
            </a:r>
          </a:p>
          <a:p>
            <a:r>
              <a:rPr lang="es-US" sz="5133" dirty="0"/>
              <a:t>   Arena: 91cmX91cmX35cm</a:t>
            </a:r>
          </a:p>
          <a:p>
            <a:r>
              <a:rPr lang="es-US" sz="5133" dirty="0"/>
              <a:t>   </a:t>
            </a:r>
            <a:r>
              <a:rPr lang="es-US" sz="5133" dirty="0" err="1"/>
              <a:t>Ethovision</a:t>
            </a:r>
            <a:r>
              <a:rPr lang="es-US" sz="5133" dirty="0"/>
              <a:t> tracking software </a:t>
            </a:r>
          </a:p>
          <a:p>
            <a:endParaRPr lang="en-US" sz="5133" dirty="0"/>
          </a:p>
        </p:txBody>
      </p:sp>
      <p:sp>
        <p:nvSpPr>
          <p:cNvPr id="10" name="TextBox 9"/>
          <p:cNvSpPr txBox="1"/>
          <p:nvPr/>
        </p:nvSpPr>
        <p:spPr>
          <a:xfrm>
            <a:off x="17136847" y="5626445"/>
            <a:ext cx="18973801" cy="31501692"/>
          </a:xfrm>
          <a:prstGeom prst="rect">
            <a:avLst/>
          </a:prstGeom>
          <a:noFill/>
          <a:ln w="82550">
            <a:solidFill>
              <a:schemeClr val="accent1"/>
            </a:solidFill>
          </a:ln>
        </p:spPr>
        <p:txBody>
          <a:bodyPr wrap="square" rtlCol="0">
            <a:noAutofit/>
          </a:bodyPr>
          <a:lstStyle/>
          <a:p>
            <a:pPr algn="ctr"/>
            <a:r>
              <a:rPr lang="en-US" sz="9878" b="1" dirty="0">
                <a:solidFill>
                  <a:srgbClr val="FA9892"/>
                </a:solidFill>
              </a:rPr>
              <a:t>Results</a:t>
            </a:r>
          </a:p>
          <a:p>
            <a:pPr algn="ctr"/>
            <a:endParaRPr lang="en-US" sz="9878" b="1" dirty="0">
              <a:solidFill>
                <a:srgbClr val="FA9892"/>
              </a:solidFill>
            </a:endParaRPr>
          </a:p>
          <a:p>
            <a:endParaRPr lang="en-US" sz="9878" b="1" dirty="0">
              <a:solidFill>
                <a:srgbClr val="FA9892"/>
              </a:solidFill>
            </a:endParaRPr>
          </a:p>
          <a:p>
            <a:endParaRPr lang="en-US" sz="9878" b="1" dirty="0">
              <a:solidFill>
                <a:srgbClr val="FA9892"/>
              </a:solidFill>
            </a:endParaRPr>
          </a:p>
          <a:p>
            <a:endParaRPr lang="en-US" sz="9878" b="1" dirty="0">
              <a:solidFill>
                <a:srgbClr val="FA9892"/>
              </a:solidFill>
            </a:endParaRPr>
          </a:p>
          <a:p>
            <a:endParaRPr lang="en-US" sz="9878" b="1" dirty="0">
              <a:solidFill>
                <a:srgbClr val="FA9892"/>
              </a:solidFill>
            </a:endParaRPr>
          </a:p>
          <a:p>
            <a:endParaRPr lang="en-US" sz="9878" b="1" dirty="0">
              <a:solidFill>
                <a:srgbClr val="FA9892"/>
              </a:solidFill>
            </a:endParaRPr>
          </a:p>
          <a:p>
            <a:endParaRPr lang="en-US" sz="9878" b="1" dirty="0">
              <a:solidFill>
                <a:srgbClr val="FA9892"/>
              </a:solidFill>
            </a:endParaRPr>
          </a:p>
          <a:p>
            <a:endParaRPr lang="en-US" sz="9878" b="1" dirty="0">
              <a:solidFill>
                <a:srgbClr val="FA9892"/>
              </a:solidFill>
            </a:endParaRPr>
          </a:p>
          <a:p>
            <a:endParaRPr lang="en-US" sz="9878" b="1" dirty="0">
              <a:solidFill>
                <a:srgbClr val="FA9892"/>
              </a:solidFill>
            </a:endParaRPr>
          </a:p>
          <a:p>
            <a:endParaRPr lang="en-US" sz="9878" b="1" dirty="0">
              <a:solidFill>
                <a:srgbClr val="FA9892"/>
              </a:solidFill>
            </a:endParaRPr>
          </a:p>
          <a:p>
            <a:endParaRPr lang="en-US" sz="9878" b="1" dirty="0">
              <a:solidFill>
                <a:srgbClr val="FA9892"/>
              </a:solidFill>
            </a:endParaRPr>
          </a:p>
          <a:p>
            <a:endParaRPr lang="en-US" sz="9878" b="1" dirty="0">
              <a:solidFill>
                <a:srgbClr val="FA9892"/>
              </a:solidFill>
            </a:endParaRPr>
          </a:p>
          <a:p>
            <a:endParaRPr lang="en-US" sz="9878" b="1" dirty="0">
              <a:solidFill>
                <a:srgbClr val="FA9892"/>
              </a:solidFill>
            </a:endParaRPr>
          </a:p>
          <a:p>
            <a:endParaRPr lang="en-US" sz="9878" b="1" dirty="0">
              <a:solidFill>
                <a:srgbClr val="FA9892"/>
              </a:solidFill>
            </a:endParaRPr>
          </a:p>
          <a:p>
            <a:endParaRPr lang="en-US" sz="9878" b="1" dirty="0">
              <a:solidFill>
                <a:srgbClr val="FA9892"/>
              </a:solidFill>
            </a:endParaRPr>
          </a:p>
          <a:p>
            <a:endParaRPr lang="en-US" sz="9878" b="1" dirty="0">
              <a:solidFill>
                <a:srgbClr val="FA9892"/>
              </a:solidFill>
            </a:endParaRPr>
          </a:p>
          <a:p>
            <a:endParaRPr lang="en-US" sz="9878" b="1" dirty="0">
              <a:solidFill>
                <a:srgbClr val="FA9892"/>
              </a:solidFill>
            </a:endParaRPr>
          </a:p>
          <a:p>
            <a:endParaRPr lang="en-US" sz="9878" b="1" dirty="0">
              <a:solidFill>
                <a:srgbClr val="FA9892"/>
              </a:solidFill>
            </a:endParaRPr>
          </a:p>
          <a:p>
            <a:endParaRPr lang="en-US" sz="9878" b="1" dirty="0">
              <a:solidFill>
                <a:srgbClr val="FA9892"/>
              </a:solidFill>
            </a:endParaRPr>
          </a:p>
          <a:p>
            <a:endParaRPr lang="en-US" sz="9878" b="1" dirty="0">
              <a:solidFill>
                <a:srgbClr val="FA9892"/>
              </a:solidFill>
            </a:endParaRPr>
          </a:p>
          <a:p>
            <a:endParaRPr lang="en-US" sz="9878" b="1" dirty="0">
              <a:solidFill>
                <a:srgbClr val="FA9892"/>
              </a:solidFill>
            </a:endParaRPr>
          </a:p>
          <a:p>
            <a:endParaRPr lang="en-US" sz="9878" b="1" dirty="0">
              <a:solidFill>
                <a:srgbClr val="FA9892"/>
              </a:solidFill>
            </a:endParaRPr>
          </a:p>
          <a:p>
            <a:endParaRPr lang="en-US" sz="2100" b="1" dirty="0">
              <a:solidFill>
                <a:srgbClr val="FA9892"/>
              </a:solidFill>
            </a:endParaRPr>
          </a:p>
          <a:p>
            <a:endParaRPr lang="en-US" sz="2100" b="1" dirty="0">
              <a:solidFill>
                <a:srgbClr val="FA9892"/>
              </a:solidFill>
            </a:endParaRPr>
          </a:p>
          <a:p>
            <a:endParaRPr lang="en-US" sz="2100" b="1" dirty="0">
              <a:solidFill>
                <a:srgbClr val="FA9892"/>
              </a:solidFill>
            </a:endParaRPr>
          </a:p>
          <a:p>
            <a:endParaRPr lang="en-US" sz="2100" b="1" dirty="0">
              <a:solidFill>
                <a:srgbClr val="FA9892"/>
              </a:solidFill>
            </a:endParaRPr>
          </a:p>
          <a:p>
            <a:endParaRPr lang="en-US" sz="2100" b="1" dirty="0">
              <a:solidFill>
                <a:srgbClr val="FA9892"/>
              </a:solidFill>
            </a:endParaRPr>
          </a:p>
        </p:txBody>
      </p:sp>
      <p:sp>
        <p:nvSpPr>
          <p:cNvPr id="11" name="TextBox 10"/>
          <p:cNvSpPr txBox="1"/>
          <p:nvPr/>
        </p:nvSpPr>
        <p:spPr>
          <a:xfrm>
            <a:off x="36156899" y="26241921"/>
            <a:ext cx="14516101" cy="3865544"/>
          </a:xfrm>
          <a:prstGeom prst="rect">
            <a:avLst/>
          </a:prstGeom>
          <a:noFill/>
          <a:ln w="82550">
            <a:solidFill>
              <a:schemeClr val="accent1"/>
            </a:solidFill>
          </a:ln>
        </p:spPr>
        <p:txBody>
          <a:bodyPr wrap="square" rtlCol="0">
            <a:noAutofit/>
          </a:bodyPr>
          <a:lstStyle/>
          <a:p>
            <a:pPr algn="ctr"/>
            <a:r>
              <a:rPr lang="en-US" sz="9878" b="1" dirty="0">
                <a:solidFill>
                  <a:srgbClr val="FA9892"/>
                </a:solidFill>
              </a:rPr>
              <a:t>Acknowledgements</a:t>
            </a:r>
            <a:endParaRPr lang="es-US" sz="9878" b="1" dirty="0">
              <a:solidFill>
                <a:srgbClr val="FA9892"/>
              </a:solidFill>
            </a:endParaRPr>
          </a:p>
          <a:p>
            <a:r>
              <a:rPr lang="en-US" sz="3267" dirty="0"/>
              <a:t>Thank you to Michael Scott and Brandon </a:t>
            </a:r>
            <a:r>
              <a:rPr lang="en-US" sz="3267" dirty="0" err="1"/>
              <a:t>Newmyer</a:t>
            </a:r>
            <a:r>
              <a:rPr lang="en-US" sz="3267" dirty="0"/>
              <a:t> for assistance with behavior equipment and protocol. Thank you to Adam Lu for assistance with data analysis. Thank you to Finnegan O’Dell for help during the injection phase. Thank you to members of </a:t>
            </a:r>
            <a:r>
              <a:rPr lang="en-US" sz="3267" dirty="0" err="1"/>
              <a:t>Beenhakker</a:t>
            </a:r>
            <a:r>
              <a:rPr lang="en-US" sz="3267" dirty="0"/>
              <a:t> lab for support.  </a:t>
            </a:r>
          </a:p>
          <a:p>
            <a:endParaRPr lang="en-US" sz="3267" dirty="0"/>
          </a:p>
        </p:txBody>
      </p:sp>
      <p:sp>
        <p:nvSpPr>
          <p:cNvPr id="12" name="TextBox 11"/>
          <p:cNvSpPr txBox="1"/>
          <p:nvPr/>
        </p:nvSpPr>
        <p:spPr>
          <a:xfrm>
            <a:off x="36156901" y="20751507"/>
            <a:ext cx="14516100" cy="5490414"/>
          </a:xfrm>
          <a:prstGeom prst="rect">
            <a:avLst/>
          </a:prstGeom>
          <a:noFill/>
          <a:ln w="82550">
            <a:solidFill>
              <a:schemeClr val="accent1"/>
            </a:solidFill>
          </a:ln>
        </p:spPr>
        <p:txBody>
          <a:bodyPr wrap="square" rtlCol="0">
            <a:spAutoFit/>
          </a:bodyPr>
          <a:lstStyle/>
          <a:p>
            <a:pPr algn="ctr"/>
            <a:r>
              <a:rPr lang="en-US" sz="9878" b="1" dirty="0">
                <a:solidFill>
                  <a:srgbClr val="FA9892"/>
                </a:solidFill>
              </a:rPr>
              <a:t>Future Research</a:t>
            </a:r>
          </a:p>
          <a:p>
            <a:pPr marL="800123" indent="-800123">
              <a:buFont typeface="Wingdings" panose="05000000000000000000" pitchFamily="2" charset="2"/>
              <a:buChar char="v"/>
            </a:pPr>
            <a:r>
              <a:rPr lang="en-US" sz="6300" dirty="0"/>
              <a:t>Effect of ethosuximide treatment on social interaction behavior</a:t>
            </a:r>
          </a:p>
          <a:p>
            <a:pPr marL="800123" indent="-800123">
              <a:buFont typeface="Wingdings" panose="05000000000000000000" pitchFamily="2" charset="2"/>
              <a:buChar char="v"/>
            </a:pPr>
            <a:r>
              <a:rPr lang="en-US" sz="6300" dirty="0"/>
              <a:t>Effect of ethosuximide treatment on EEG sleep analysis</a:t>
            </a:r>
          </a:p>
        </p:txBody>
      </p:sp>
      <p:sp>
        <p:nvSpPr>
          <p:cNvPr id="13" name="TextBox 12"/>
          <p:cNvSpPr txBox="1"/>
          <p:nvPr/>
        </p:nvSpPr>
        <p:spPr>
          <a:xfrm>
            <a:off x="36156897" y="5626444"/>
            <a:ext cx="14516103" cy="15185375"/>
          </a:xfrm>
          <a:prstGeom prst="rect">
            <a:avLst/>
          </a:prstGeom>
          <a:noFill/>
          <a:ln w="82550">
            <a:solidFill>
              <a:schemeClr val="accent1"/>
            </a:solidFill>
          </a:ln>
        </p:spPr>
        <p:txBody>
          <a:bodyPr wrap="square" rtlCol="0">
            <a:spAutoFit/>
          </a:bodyPr>
          <a:lstStyle/>
          <a:p>
            <a:pPr algn="ctr"/>
            <a:r>
              <a:rPr lang="en-US" sz="9878" b="1" dirty="0">
                <a:solidFill>
                  <a:srgbClr val="FA9892"/>
                </a:solidFill>
              </a:rPr>
              <a:t>Conclusions</a:t>
            </a:r>
          </a:p>
          <a:p>
            <a:r>
              <a:rPr lang="en-US" sz="6300" b="1" dirty="0"/>
              <a:t>Open</a:t>
            </a:r>
            <a:r>
              <a:rPr lang="en-US" sz="6300" dirty="0"/>
              <a:t> </a:t>
            </a:r>
            <a:r>
              <a:rPr lang="en-US" sz="6300" b="1" dirty="0"/>
              <a:t>Field</a:t>
            </a:r>
          </a:p>
          <a:p>
            <a:pPr marL="800123" indent="-800123">
              <a:buFont typeface="Wingdings" panose="05000000000000000000" pitchFamily="2" charset="2"/>
              <a:buChar char="v"/>
            </a:pPr>
            <a:r>
              <a:rPr lang="en-US" sz="6300" dirty="0"/>
              <a:t>No significant difference between exploration for in border and in center between treatment groups</a:t>
            </a:r>
          </a:p>
          <a:p>
            <a:r>
              <a:rPr lang="en-US" sz="6300" b="1" dirty="0"/>
              <a:t>Novel Object Recognition</a:t>
            </a:r>
          </a:p>
          <a:p>
            <a:pPr marL="800123" indent="-800123">
              <a:buFont typeface="Wingdings" panose="05000000000000000000" pitchFamily="2" charset="2"/>
              <a:buChar char="v"/>
            </a:pPr>
            <a:r>
              <a:rPr lang="en-US" sz="6300" dirty="0"/>
              <a:t>Significant difference between the familiar and novel object trials </a:t>
            </a:r>
            <a:r>
              <a:rPr lang="en-US" sz="6300" dirty="0" smtClean="0"/>
              <a:t>when </a:t>
            </a:r>
            <a:r>
              <a:rPr lang="en-US" sz="6300" dirty="0"/>
              <a:t>treatment </a:t>
            </a:r>
            <a:r>
              <a:rPr lang="en-US" sz="6300" dirty="0" smtClean="0"/>
              <a:t>group is accounted for</a:t>
            </a:r>
            <a:endParaRPr lang="en-US" sz="6300" dirty="0"/>
          </a:p>
          <a:p>
            <a:pPr marL="800123" indent="-800123">
              <a:buFont typeface="Wingdings" panose="05000000000000000000" pitchFamily="2" charset="2"/>
              <a:buChar char="v"/>
            </a:pPr>
            <a:r>
              <a:rPr lang="en-US" sz="6300" dirty="0"/>
              <a:t>No significant difference in discrimination index between control and </a:t>
            </a:r>
            <a:r>
              <a:rPr lang="en-US" sz="6300" dirty="0" err="1"/>
              <a:t>ethosuximide</a:t>
            </a:r>
            <a:r>
              <a:rPr lang="en-US" sz="6300" dirty="0"/>
              <a:t> </a:t>
            </a:r>
            <a:r>
              <a:rPr lang="en-US" sz="6300" dirty="0" smtClean="0"/>
              <a:t>treatment</a:t>
            </a:r>
            <a:endParaRPr lang="en-US" sz="6300" dirty="0"/>
          </a:p>
          <a:p>
            <a:r>
              <a:rPr lang="en-US" sz="6300" b="1" dirty="0"/>
              <a:t>Limitations</a:t>
            </a:r>
          </a:p>
          <a:p>
            <a:pPr marL="800123" indent="-800123">
              <a:buFont typeface="Wingdings" panose="05000000000000000000" pitchFamily="2" charset="2"/>
              <a:buChar char="v"/>
            </a:pPr>
            <a:r>
              <a:rPr lang="en-US" sz="6300" dirty="0"/>
              <a:t>Small sample size</a:t>
            </a:r>
          </a:p>
          <a:p>
            <a:pPr marL="800123" indent="-800123">
              <a:buFont typeface="Wingdings" panose="05000000000000000000" pitchFamily="2" charset="2"/>
              <a:buChar char="v"/>
            </a:pPr>
            <a:r>
              <a:rPr lang="en-US" sz="6300" dirty="0"/>
              <a:t>Tracking software difficult to work with</a:t>
            </a:r>
            <a:endParaRPr lang="es-US" sz="9878" dirty="0"/>
          </a:p>
        </p:txBody>
      </p:sp>
      <p:pic>
        <p:nvPicPr>
          <p:cNvPr id="14" name="Picture 13"/>
          <p:cNvPicPr>
            <a:picLocks noChangeAspect="1"/>
          </p:cNvPicPr>
          <p:nvPr/>
        </p:nvPicPr>
        <p:blipFill>
          <a:blip r:embed="rId3"/>
          <a:stretch>
            <a:fillRect/>
          </a:stretch>
        </p:blipFill>
        <p:spPr>
          <a:xfrm>
            <a:off x="803804" y="2980800"/>
            <a:ext cx="5133171" cy="2165406"/>
          </a:xfrm>
          <a:prstGeom prst="rect">
            <a:avLst/>
          </a:prstGeom>
        </p:spPr>
      </p:pic>
      <p:sp>
        <p:nvSpPr>
          <p:cNvPr id="17" name="AutoShape 6" descr="image.png"/>
          <p:cNvSpPr>
            <a:spLocks noChangeAspect="1" noChangeArrowheads="1"/>
          </p:cNvSpPr>
          <p:nvPr/>
        </p:nvSpPr>
        <p:spPr bwMode="auto">
          <a:xfrm>
            <a:off x="181504" y="-168540"/>
            <a:ext cx="355600" cy="355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6680" tIns="53340" rIns="106680" bIns="53340" numCol="1" anchor="t" anchorCtr="0" compatLnSpc="1">
            <a:prstTxWarp prst="textNoShape">
              <a:avLst/>
            </a:prstTxWarp>
          </a:bodyPr>
          <a:lstStyle/>
          <a:p>
            <a:endParaRPr lang="es-US" sz="9878"/>
          </a:p>
        </p:txBody>
      </p:sp>
      <p:pic>
        <p:nvPicPr>
          <p:cNvPr id="18" name="Picture 17"/>
          <p:cNvPicPr>
            <a:picLocks noChangeAspect="1"/>
          </p:cNvPicPr>
          <p:nvPr/>
        </p:nvPicPr>
        <p:blipFill>
          <a:blip r:embed="rId4"/>
          <a:stretch>
            <a:fillRect/>
          </a:stretch>
        </p:blipFill>
        <p:spPr>
          <a:xfrm>
            <a:off x="48117341" y="2980801"/>
            <a:ext cx="2207790" cy="2207790"/>
          </a:xfrm>
          <a:prstGeom prst="rect">
            <a:avLst/>
          </a:prstGeom>
        </p:spPr>
      </p:pic>
      <p:sp>
        <p:nvSpPr>
          <p:cNvPr id="19" name="TextBox 18"/>
          <p:cNvSpPr txBox="1"/>
          <p:nvPr/>
        </p:nvSpPr>
        <p:spPr>
          <a:xfrm>
            <a:off x="36156899" y="30107467"/>
            <a:ext cx="14516101" cy="7020670"/>
          </a:xfrm>
          <a:prstGeom prst="rect">
            <a:avLst/>
          </a:prstGeom>
          <a:noFill/>
          <a:ln w="82550">
            <a:solidFill>
              <a:schemeClr val="accent1"/>
            </a:solidFill>
          </a:ln>
        </p:spPr>
        <p:txBody>
          <a:bodyPr wrap="square" rtlCol="0">
            <a:noAutofit/>
          </a:bodyPr>
          <a:lstStyle/>
          <a:p>
            <a:pPr algn="ctr"/>
            <a:r>
              <a:rPr lang="en-US" sz="9878" b="1" dirty="0">
                <a:solidFill>
                  <a:srgbClr val="FA9892"/>
                </a:solidFill>
              </a:rPr>
              <a:t>References</a:t>
            </a:r>
          </a:p>
          <a:p>
            <a:pPr marL="533415" indent="-533415">
              <a:buFontTx/>
              <a:buAutoNum type="arabicPeriod"/>
            </a:pPr>
            <a:r>
              <a:rPr lang="en-US" sz="2100" dirty="0" err="1"/>
              <a:t>Antunes</a:t>
            </a:r>
            <a:r>
              <a:rPr lang="en-US" sz="2100" dirty="0"/>
              <a:t>, M., and G. </a:t>
            </a:r>
            <a:r>
              <a:rPr lang="en-US" sz="2100" dirty="0" err="1"/>
              <a:t>Biala</a:t>
            </a:r>
            <a:r>
              <a:rPr lang="en-US" sz="2100" dirty="0"/>
              <a:t>. “The Novel Object Recognition Memory: Neurobiology, Test Procedure, and Its Modifications.” </a:t>
            </a:r>
            <a:r>
              <a:rPr lang="en-US" sz="2100" i="1" dirty="0"/>
              <a:t>Cognitive Processing</a:t>
            </a:r>
            <a:r>
              <a:rPr lang="en-US" sz="2100" dirty="0"/>
              <a:t>13.2 (2012): 93–110. </a:t>
            </a:r>
            <a:r>
              <a:rPr lang="en-US" sz="2100" i="1" dirty="0"/>
              <a:t>PMC</a:t>
            </a:r>
            <a:r>
              <a:rPr lang="en-US" sz="2100" dirty="0"/>
              <a:t>. Web. 7 Nov. 2017.</a:t>
            </a:r>
          </a:p>
          <a:p>
            <a:pPr marL="533415" indent="-533415">
              <a:buAutoNum type="arabicPeriod"/>
            </a:pPr>
            <a:r>
              <a:rPr lang="en-US" sz="2100" dirty="0" err="1"/>
              <a:t>Glauser</a:t>
            </a:r>
            <a:r>
              <a:rPr lang="en-US" sz="2100" dirty="0"/>
              <a:t>, Tracy A. et al. Ethosuximide, Valproic Acid, and Lamotrigine in Childhood Absence Epilepsy. The New England journal of medicine 362.9 (2010): 790–799. PMC. Web. https://www.ncbi.nlm.nih.gov/pmc/articles/PMC2924476/#</a:t>
            </a:r>
            <a:r>
              <a:rPr lang="en-US" sz="2100" dirty="0"/>
              <a:t>R2</a:t>
            </a:r>
          </a:p>
          <a:p>
            <a:pPr marL="533415" indent="-533415">
              <a:buAutoNum type="arabicPeriod"/>
            </a:pPr>
            <a:r>
              <a:rPr lang="en-US" sz="2100" dirty="0" err="1"/>
              <a:t>Glauser</a:t>
            </a:r>
            <a:r>
              <a:rPr lang="en-US" sz="2100" dirty="0"/>
              <a:t>, T. A., </a:t>
            </a:r>
            <a:r>
              <a:rPr lang="en-US" sz="2100" dirty="0" err="1"/>
              <a:t>Cnaan</a:t>
            </a:r>
            <a:r>
              <a:rPr lang="en-US" sz="2100" dirty="0"/>
              <a:t>, A., </a:t>
            </a:r>
            <a:r>
              <a:rPr lang="en-US" sz="2100" dirty="0" err="1"/>
              <a:t>Shinnar</a:t>
            </a:r>
            <a:r>
              <a:rPr lang="en-US" sz="2100" dirty="0"/>
              <a:t>, S., </a:t>
            </a:r>
            <a:r>
              <a:rPr lang="en-US" sz="2100" dirty="0" err="1"/>
              <a:t>Hirtz</a:t>
            </a:r>
            <a:r>
              <a:rPr lang="en-US" sz="2100" dirty="0"/>
              <a:t>, D. G., </a:t>
            </a:r>
            <a:r>
              <a:rPr lang="en-US" sz="2100" dirty="0" err="1"/>
              <a:t>Dlugos</a:t>
            </a:r>
            <a:r>
              <a:rPr lang="en-US" sz="2100" dirty="0"/>
              <a:t>, D., </a:t>
            </a:r>
            <a:r>
              <a:rPr lang="en-US" sz="2100" dirty="0" err="1"/>
              <a:t>Masur</a:t>
            </a:r>
            <a:r>
              <a:rPr lang="en-US" sz="2100" dirty="0"/>
              <a:t>, D., Clark, P. O., Adamson, P. C. and for the Childhood Absence Epilepsy Study Team (2013), Ethosuximide, valproic acid, and lamotrigine in childhood absence epilepsy: Initial monotherapy outcomes at 12 months. </a:t>
            </a:r>
            <a:r>
              <a:rPr lang="en-US" sz="2100" dirty="0" err="1"/>
              <a:t>Epilepsia</a:t>
            </a:r>
            <a:r>
              <a:rPr lang="en-US" sz="2100" dirty="0"/>
              <a:t>, 54: 141–155. doi:10.1111/epi.12028 http://</a:t>
            </a:r>
            <a:r>
              <a:rPr lang="en-US" sz="2100" dirty="0"/>
              <a:t>onlinelibrary.wiley.com/doi/10.1111/epi.12028/full</a:t>
            </a:r>
          </a:p>
          <a:p>
            <a:pPr marL="533415" indent="-533415">
              <a:buFontTx/>
              <a:buAutoNum type="arabicPeriod"/>
            </a:pPr>
            <a:r>
              <a:rPr lang="en-US" sz="2100" dirty="0" err="1"/>
              <a:t>Ponnusamy</a:t>
            </a:r>
            <a:r>
              <a:rPr lang="en-US" sz="2100" dirty="0"/>
              <a:t>, R., &amp; Pradhan, N. (2006). The effects of chronic administration of ethosuximide on learning and memory: a behavioral and biochemical study on </a:t>
            </a:r>
            <a:r>
              <a:rPr lang="en-US" sz="2100" dirty="0" err="1"/>
              <a:t>nonepileptic</a:t>
            </a:r>
            <a:r>
              <a:rPr lang="en-US" sz="2100" dirty="0"/>
              <a:t> rats. </a:t>
            </a:r>
            <a:r>
              <a:rPr lang="en-US" sz="2100" i="1" dirty="0" err="1"/>
              <a:t>Behavioural</a:t>
            </a:r>
            <a:r>
              <a:rPr lang="en-US" sz="2100" i="1" dirty="0"/>
              <a:t> Pharmacology</a:t>
            </a:r>
            <a:r>
              <a:rPr lang="en-US" sz="2100" dirty="0"/>
              <a:t>, </a:t>
            </a:r>
            <a:r>
              <a:rPr lang="en-US" sz="2100" i="1" dirty="0"/>
              <a:t>17</a:t>
            </a:r>
            <a:r>
              <a:rPr lang="en-US" sz="2100" dirty="0"/>
              <a:t>(7). Retrieved from https://journals.lww.com/behaviouralpharm/Fulltext/2006/11000/The_effects_of_chronic_administration_of.2.aspx</a:t>
            </a:r>
          </a:p>
          <a:p>
            <a:pPr marL="533415" indent="-533415">
              <a:buAutoNum type="arabicPeriod"/>
            </a:pPr>
            <a:r>
              <a:rPr lang="en-US" sz="2100" dirty="0" err="1"/>
              <a:t>Seibenhener</a:t>
            </a:r>
            <a:r>
              <a:rPr lang="en-US" sz="2100" dirty="0"/>
              <a:t>, Michael L., and Michael C. Wooten. “Use of the Open Field Maze to Measure Locomotor and Anxiety-like Behavior in Mice.” </a:t>
            </a:r>
            <a:r>
              <a:rPr lang="en-US" sz="2100" i="1" dirty="0"/>
              <a:t>Journal of Visualized Experiments : </a:t>
            </a:r>
            <a:r>
              <a:rPr lang="en-US" sz="2100" i="1" dirty="0" err="1"/>
              <a:t>JoVE</a:t>
            </a:r>
            <a:r>
              <a:rPr lang="en-US" sz="2100" dirty="0"/>
              <a:t> 96 (2015): 52434. </a:t>
            </a:r>
            <a:r>
              <a:rPr lang="en-US" sz="2100" i="1" dirty="0"/>
              <a:t>PMC</a:t>
            </a:r>
            <a:r>
              <a:rPr lang="en-US" sz="2100" dirty="0"/>
              <a:t>. Web. 7 Nov. 2017</a:t>
            </a:r>
            <a:r>
              <a:rPr lang="en-US" sz="2100" dirty="0"/>
              <a:t>.</a:t>
            </a:r>
          </a:p>
          <a:p>
            <a:pPr marL="533415" indent="-533415">
              <a:buAutoNum type="arabicPeriod"/>
            </a:pPr>
            <a:r>
              <a:rPr lang="en-US" sz="2100" dirty="0" err="1"/>
              <a:t>Sengupta</a:t>
            </a:r>
            <a:r>
              <a:rPr lang="en-US" sz="2100" dirty="0"/>
              <a:t>, </a:t>
            </a:r>
            <a:r>
              <a:rPr lang="en-US" sz="2100" dirty="0" err="1"/>
              <a:t>Pallav</a:t>
            </a:r>
            <a:r>
              <a:rPr lang="en-US" sz="2100" dirty="0"/>
              <a:t>. “The Laboratory Rat: Relating Its Age With Human’s.” </a:t>
            </a:r>
            <a:r>
              <a:rPr lang="en-US" sz="2100" i="1" dirty="0"/>
              <a:t>International Journal of Preventive Medicine</a:t>
            </a:r>
            <a:r>
              <a:rPr lang="en-US" sz="2100" dirty="0"/>
              <a:t> 4.6 (2013): 624–630. </a:t>
            </a:r>
            <a:r>
              <a:rPr lang="en-US" sz="2100" dirty="0"/>
              <a:t>Print. </a:t>
            </a:r>
          </a:p>
          <a:p>
            <a:pPr marL="533415" indent="-533415">
              <a:buFontTx/>
              <a:buAutoNum type="arabicPeriod"/>
            </a:pPr>
            <a:r>
              <a:rPr lang="en-US" sz="2100" dirty="0"/>
              <a:t>Vogel-</a:t>
            </a:r>
            <a:r>
              <a:rPr lang="en-US" sz="2100" dirty="0" err="1"/>
              <a:t>Ciernia</a:t>
            </a:r>
            <a:r>
              <a:rPr lang="en-US" sz="2100" dirty="0"/>
              <a:t> A, Wood MA. Examining object location and object recognition memory in mice. </a:t>
            </a:r>
            <a:r>
              <a:rPr lang="en-US" sz="2100" i="1" dirty="0" err="1"/>
              <a:t>Curr</a:t>
            </a:r>
            <a:r>
              <a:rPr lang="en-US" sz="2100" i="1" dirty="0"/>
              <a:t> </a:t>
            </a:r>
            <a:r>
              <a:rPr lang="en-US" sz="2100" i="1" dirty="0" err="1"/>
              <a:t>Protoc</a:t>
            </a:r>
            <a:r>
              <a:rPr lang="en-US" sz="2100" i="1" dirty="0"/>
              <a:t> </a:t>
            </a:r>
            <a:r>
              <a:rPr lang="en-US" sz="2100" i="1" dirty="0" err="1"/>
              <a:t>Neurosci</a:t>
            </a:r>
            <a:r>
              <a:rPr lang="en-US" sz="2100" dirty="0"/>
              <a:t>. 2014;69:8.31.1-17. Published 2014 Oct 8. doi:10.1002/0471142301.ns0831s69</a:t>
            </a:r>
          </a:p>
          <a:p>
            <a:pPr marL="533415" indent="-533415">
              <a:buFontTx/>
              <a:buAutoNum type="arabicPeriod"/>
            </a:pPr>
            <a:endParaRPr lang="en-US" sz="2100" dirty="0"/>
          </a:p>
          <a:p>
            <a:pPr marL="533415" indent="-533415">
              <a:buAutoNum type="arabicPeriod"/>
            </a:pPr>
            <a:endParaRPr lang="en-US" sz="2100" dirty="0"/>
          </a:p>
          <a:p>
            <a:pPr marL="533415" indent="-533415">
              <a:buAutoNum type="arabicPeriod"/>
            </a:pPr>
            <a:endParaRPr lang="en-US" sz="2100" dirty="0"/>
          </a:p>
          <a:p>
            <a:pPr marL="533415" indent="-533415">
              <a:buAutoNum type="arabicPeriod"/>
            </a:pPr>
            <a:endParaRPr lang="es-US" sz="2800" b="1" dirty="0"/>
          </a:p>
          <a:p>
            <a:pPr algn="ctr"/>
            <a:endParaRPr lang="es-US" sz="9878" dirty="0"/>
          </a:p>
          <a:p>
            <a:pPr algn="ctr"/>
            <a:endParaRPr lang="es-US" sz="9878" dirty="0"/>
          </a:p>
        </p:txBody>
      </p:sp>
      <p:pic>
        <p:nvPicPr>
          <p:cNvPr id="21" name="Picture 20"/>
          <p:cNvPicPr>
            <a:picLocks noChangeAspect="1"/>
          </p:cNvPicPr>
          <p:nvPr/>
        </p:nvPicPr>
        <p:blipFill>
          <a:blip r:embed="rId5"/>
          <a:stretch>
            <a:fillRect/>
          </a:stretch>
        </p:blipFill>
        <p:spPr>
          <a:xfrm>
            <a:off x="17188145" y="21984256"/>
            <a:ext cx="18871206" cy="13332054"/>
          </a:xfrm>
          <a:prstGeom prst="rect">
            <a:avLst/>
          </a:prstGeom>
        </p:spPr>
      </p:pic>
      <p:pic>
        <p:nvPicPr>
          <p:cNvPr id="25" name="Picture 24"/>
          <p:cNvPicPr>
            <a:picLocks noChangeAspect="1"/>
          </p:cNvPicPr>
          <p:nvPr/>
        </p:nvPicPr>
        <p:blipFill rotWithShape="1">
          <a:blip r:embed="rId6"/>
          <a:srcRect l="1604" b="8408"/>
          <a:stretch/>
        </p:blipFill>
        <p:spPr>
          <a:xfrm>
            <a:off x="2172328" y="19696115"/>
            <a:ext cx="12366632" cy="7251810"/>
          </a:xfrm>
          <a:prstGeom prst="rect">
            <a:avLst/>
          </a:prstGeom>
        </p:spPr>
      </p:pic>
      <p:pic>
        <p:nvPicPr>
          <p:cNvPr id="26" name="Picture 25"/>
          <p:cNvPicPr>
            <a:picLocks noChangeAspect="1"/>
          </p:cNvPicPr>
          <p:nvPr/>
        </p:nvPicPr>
        <p:blipFill>
          <a:blip r:embed="rId7"/>
          <a:stretch>
            <a:fillRect/>
          </a:stretch>
        </p:blipFill>
        <p:spPr>
          <a:xfrm>
            <a:off x="10152923" y="31041782"/>
            <a:ext cx="6611938" cy="5167313"/>
          </a:xfrm>
          <a:prstGeom prst="rect">
            <a:avLst/>
          </a:prstGeom>
        </p:spPr>
      </p:pic>
      <p:sp>
        <p:nvSpPr>
          <p:cNvPr id="29" name="TextBox 28"/>
          <p:cNvSpPr txBox="1"/>
          <p:nvPr/>
        </p:nvSpPr>
        <p:spPr>
          <a:xfrm>
            <a:off x="21133426" y="20054534"/>
            <a:ext cx="11330982" cy="1097865"/>
          </a:xfrm>
          <a:prstGeom prst="rect">
            <a:avLst/>
          </a:prstGeom>
          <a:noFill/>
        </p:spPr>
        <p:txBody>
          <a:bodyPr wrap="square" rtlCol="0">
            <a:spAutoFit/>
          </a:bodyPr>
          <a:lstStyle/>
          <a:p>
            <a:r>
              <a:rPr lang="en-US" sz="3267" b="1" dirty="0"/>
              <a:t>Figure 1: Ratio of duration in border and duration in center between  treatment groups</a:t>
            </a:r>
            <a:r>
              <a:rPr lang="en-US" sz="3267" dirty="0"/>
              <a:t>. </a:t>
            </a:r>
            <a:r>
              <a:rPr lang="en-US" sz="3267" dirty="0" smtClean="0"/>
              <a:t>Wilcoxon rank sum test,  </a:t>
            </a:r>
            <a:r>
              <a:rPr lang="en-US" sz="3267" dirty="0"/>
              <a:t>p=0.549.</a:t>
            </a:r>
          </a:p>
        </p:txBody>
      </p:sp>
      <p:sp>
        <p:nvSpPr>
          <p:cNvPr id="31" name="TextBox 30"/>
          <p:cNvSpPr txBox="1"/>
          <p:nvPr/>
        </p:nvSpPr>
        <p:spPr>
          <a:xfrm>
            <a:off x="21133426" y="35316311"/>
            <a:ext cx="12231178" cy="1555959"/>
          </a:xfrm>
          <a:prstGeom prst="rect">
            <a:avLst/>
          </a:prstGeom>
          <a:noFill/>
        </p:spPr>
        <p:txBody>
          <a:bodyPr wrap="square" rtlCol="0">
            <a:noAutofit/>
          </a:bodyPr>
          <a:lstStyle/>
          <a:p>
            <a:r>
              <a:rPr lang="en-US" sz="3267" b="1" dirty="0"/>
              <a:t>Figure 2: Discrimination Index between treatment groups and trial type.  </a:t>
            </a:r>
            <a:r>
              <a:rPr lang="en-US" sz="3267" dirty="0"/>
              <a:t>Two way </a:t>
            </a:r>
            <a:r>
              <a:rPr lang="en-US" sz="3267" dirty="0" smtClean="0"/>
              <a:t>ANOVA: </a:t>
            </a:r>
            <a:r>
              <a:rPr lang="en-US" sz="3267" dirty="0"/>
              <a:t>Trial </a:t>
            </a:r>
            <a:r>
              <a:rPr lang="en-US" sz="3267" dirty="0" smtClean="0"/>
              <a:t>Type, p= </a:t>
            </a:r>
            <a:r>
              <a:rPr lang="en-US" sz="3267" dirty="0"/>
              <a:t>0.00529 , </a:t>
            </a:r>
            <a:r>
              <a:rPr lang="en-US" sz="3267" dirty="0" smtClean="0"/>
              <a:t>Treatment, p=0.69606</a:t>
            </a:r>
            <a:endParaRPr lang="es-US" sz="3267" dirty="0"/>
          </a:p>
          <a:p>
            <a:endParaRPr lang="es-US" sz="4200" dirty="0"/>
          </a:p>
        </p:txBody>
      </p:sp>
      <p:pic>
        <p:nvPicPr>
          <p:cNvPr id="30" name="Picture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720561" y="7275548"/>
            <a:ext cx="18067678" cy="12896881"/>
          </a:xfrm>
          <a:prstGeom prst="rect">
            <a:avLst/>
          </a:prstGeom>
        </p:spPr>
      </p:pic>
      <p:sp>
        <p:nvSpPr>
          <p:cNvPr id="2" name="TextBox 1"/>
          <p:cNvSpPr txBox="1"/>
          <p:nvPr/>
        </p:nvSpPr>
        <p:spPr>
          <a:xfrm>
            <a:off x="1302073" y="22701052"/>
            <a:ext cx="1368524"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Days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5593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278</TotalTime>
  <Words>545</Words>
  <Application>Microsoft Office PowerPoint</Application>
  <PresentationFormat>Custom</PresentationFormat>
  <Paragraphs>82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 Gracias</dc:creator>
  <cp:lastModifiedBy>lab</cp:lastModifiedBy>
  <cp:revision>32</cp:revision>
  <dcterms:created xsi:type="dcterms:W3CDTF">2018-12-11T16:07:35Z</dcterms:created>
  <dcterms:modified xsi:type="dcterms:W3CDTF">2018-12-11T20:55:30Z</dcterms:modified>
</cp:coreProperties>
</file>