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9892"/>
    <a:srgbClr val="67D9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196" autoAdjust="0"/>
    <p:restoredTop sz="94660"/>
  </p:normalViewPr>
  <p:slideViewPr>
    <p:cSldViewPr snapToGrid="0">
      <p:cViewPr>
        <p:scale>
          <a:sx n="20" d="100"/>
          <a:sy n="20" d="100"/>
        </p:scale>
        <p:origin x="120" y="-1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152253-537B-4318-B1D0-EB6194A62DC6}" type="datetimeFigureOut">
              <a:rPr lang="es-US" smtClean="0"/>
              <a:t>12/11/2018</a:t>
            </a:fld>
            <a:endParaRPr lang="es-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16F4B7-3639-496C-B838-1046B7D51A5A}" type="slidenum">
              <a:rPr lang="es-US" smtClean="0"/>
              <a:t>‹#›</a:t>
            </a:fld>
            <a:endParaRPr lang="es-US"/>
          </a:p>
        </p:txBody>
      </p:sp>
    </p:spTree>
    <p:extLst>
      <p:ext uri="{BB962C8B-B14F-4D97-AF65-F5344CB8AC3E}">
        <p14:creationId xmlns:p14="http://schemas.microsoft.com/office/powerpoint/2010/main" val="1721282973"/>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US"/>
          </a:p>
        </p:txBody>
      </p:sp>
      <p:sp>
        <p:nvSpPr>
          <p:cNvPr id="4" name="Slide Number Placeholder 3"/>
          <p:cNvSpPr>
            <a:spLocks noGrp="1"/>
          </p:cNvSpPr>
          <p:nvPr>
            <p:ph type="sldNum" sz="quarter" idx="10"/>
          </p:nvPr>
        </p:nvSpPr>
        <p:spPr/>
        <p:txBody>
          <a:bodyPr/>
          <a:lstStyle/>
          <a:p>
            <a:fld id="{0816F4B7-3639-496C-B838-1046B7D51A5A}" type="slidenum">
              <a:rPr lang="es-US" smtClean="0"/>
              <a:t>1</a:t>
            </a:fld>
            <a:endParaRPr lang="es-US"/>
          </a:p>
        </p:txBody>
      </p:sp>
    </p:spTree>
    <p:extLst>
      <p:ext uri="{BB962C8B-B14F-4D97-AF65-F5344CB8AC3E}">
        <p14:creationId xmlns:p14="http://schemas.microsoft.com/office/powerpoint/2010/main" val="3920966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114EF4-761C-4B69-B638-64D77A15A18D}" type="datetimeFigureOut">
              <a:rPr lang="es-US" smtClean="0"/>
              <a:t>12/11/2018</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9E9528BC-FF53-43C9-A720-84091DF2C145}" type="slidenum">
              <a:rPr lang="es-US" smtClean="0"/>
              <a:t>‹#›</a:t>
            </a:fld>
            <a:endParaRPr lang="es-US"/>
          </a:p>
        </p:txBody>
      </p:sp>
    </p:spTree>
    <p:extLst>
      <p:ext uri="{BB962C8B-B14F-4D97-AF65-F5344CB8AC3E}">
        <p14:creationId xmlns:p14="http://schemas.microsoft.com/office/powerpoint/2010/main" val="3079230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114EF4-761C-4B69-B638-64D77A15A18D}" type="datetimeFigureOut">
              <a:rPr lang="es-US" smtClean="0"/>
              <a:t>12/11/2018</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9E9528BC-FF53-43C9-A720-84091DF2C145}" type="slidenum">
              <a:rPr lang="es-US" smtClean="0"/>
              <a:t>‹#›</a:t>
            </a:fld>
            <a:endParaRPr lang="es-US"/>
          </a:p>
        </p:txBody>
      </p:sp>
    </p:spTree>
    <p:extLst>
      <p:ext uri="{BB962C8B-B14F-4D97-AF65-F5344CB8AC3E}">
        <p14:creationId xmlns:p14="http://schemas.microsoft.com/office/powerpoint/2010/main" val="1284439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114EF4-761C-4B69-B638-64D77A15A18D}" type="datetimeFigureOut">
              <a:rPr lang="es-US" smtClean="0"/>
              <a:t>12/11/2018</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9E9528BC-FF53-43C9-A720-84091DF2C145}" type="slidenum">
              <a:rPr lang="es-US" smtClean="0"/>
              <a:t>‹#›</a:t>
            </a:fld>
            <a:endParaRPr lang="es-US"/>
          </a:p>
        </p:txBody>
      </p:sp>
    </p:spTree>
    <p:extLst>
      <p:ext uri="{BB962C8B-B14F-4D97-AF65-F5344CB8AC3E}">
        <p14:creationId xmlns:p14="http://schemas.microsoft.com/office/powerpoint/2010/main" val="2406864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114EF4-761C-4B69-B638-64D77A15A18D}" type="datetimeFigureOut">
              <a:rPr lang="es-US" smtClean="0"/>
              <a:t>12/11/2018</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9E9528BC-FF53-43C9-A720-84091DF2C145}" type="slidenum">
              <a:rPr lang="es-US" smtClean="0"/>
              <a:t>‹#›</a:t>
            </a:fld>
            <a:endParaRPr lang="es-US"/>
          </a:p>
        </p:txBody>
      </p:sp>
    </p:spTree>
    <p:extLst>
      <p:ext uri="{BB962C8B-B14F-4D97-AF65-F5344CB8AC3E}">
        <p14:creationId xmlns:p14="http://schemas.microsoft.com/office/powerpoint/2010/main" val="1075131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114EF4-761C-4B69-B638-64D77A15A18D}" type="datetimeFigureOut">
              <a:rPr lang="es-US" smtClean="0"/>
              <a:t>12/11/2018</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9E9528BC-FF53-43C9-A720-84091DF2C145}" type="slidenum">
              <a:rPr lang="es-US" smtClean="0"/>
              <a:t>‹#›</a:t>
            </a:fld>
            <a:endParaRPr lang="es-US"/>
          </a:p>
        </p:txBody>
      </p:sp>
    </p:spTree>
    <p:extLst>
      <p:ext uri="{BB962C8B-B14F-4D97-AF65-F5344CB8AC3E}">
        <p14:creationId xmlns:p14="http://schemas.microsoft.com/office/powerpoint/2010/main" val="936066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114EF4-761C-4B69-B638-64D77A15A18D}" type="datetimeFigureOut">
              <a:rPr lang="es-US" smtClean="0"/>
              <a:t>12/11/2018</a:t>
            </a:fld>
            <a:endParaRPr lang="es-US"/>
          </a:p>
        </p:txBody>
      </p:sp>
      <p:sp>
        <p:nvSpPr>
          <p:cNvPr id="6" name="Footer Placeholder 5"/>
          <p:cNvSpPr>
            <a:spLocks noGrp="1"/>
          </p:cNvSpPr>
          <p:nvPr>
            <p:ph type="ftr" sz="quarter" idx="11"/>
          </p:nvPr>
        </p:nvSpPr>
        <p:spPr/>
        <p:txBody>
          <a:bodyPr/>
          <a:lstStyle/>
          <a:p>
            <a:endParaRPr lang="es-US"/>
          </a:p>
        </p:txBody>
      </p:sp>
      <p:sp>
        <p:nvSpPr>
          <p:cNvPr id="7" name="Slide Number Placeholder 6"/>
          <p:cNvSpPr>
            <a:spLocks noGrp="1"/>
          </p:cNvSpPr>
          <p:nvPr>
            <p:ph type="sldNum" sz="quarter" idx="12"/>
          </p:nvPr>
        </p:nvSpPr>
        <p:spPr/>
        <p:txBody>
          <a:bodyPr/>
          <a:lstStyle/>
          <a:p>
            <a:fld id="{9E9528BC-FF53-43C9-A720-84091DF2C145}" type="slidenum">
              <a:rPr lang="es-US" smtClean="0"/>
              <a:t>‹#›</a:t>
            </a:fld>
            <a:endParaRPr lang="es-US"/>
          </a:p>
        </p:txBody>
      </p:sp>
    </p:spTree>
    <p:extLst>
      <p:ext uri="{BB962C8B-B14F-4D97-AF65-F5344CB8AC3E}">
        <p14:creationId xmlns:p14="http://schemas.microsoft.com/office/powerpoint/2010/main" val="2632868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114EF4-761C-4B69-B638-64D77A15A18D}" type="datetimeFigureOut">
              <a:rPr lang="es-US" smtClean="0"/>
              <a:t>12/11/2018</a:t>
            </a:fld>
            <a:endParaRPr lang="es-US"/>
          </a:p>
        </p:txBody>
      </p:sp>
      <p:sp>
        <p:nvSpPr>
          <p:cNvPr id="8" name="Footer Placeholder 7"/>
          <p:cNvSpPr>
            <a:spLocks noGrp="1"/>
          </p:cNvSpPr>
          <p:nvPr>
            <p:ph type="ftr" sz="quarter" idx="11"/>
          </p:nvPr>
        </p:nvSpPr>
        <p:spPr/>
        <p:txBody>
          <a:bodyPr/>
          <a:lstStyle/>
          <a:p>
            <a:endParaRPr lang="es-US"/>
          </a:p>
        </p:txBody>
      </p:sp>
      <p:sp>
        <p:nvSpPr>
          <p:cNvPr id="9" name="Slide Number Placeholder 8"/>
          <p:cNvSpPr>
            <a:spLocks noGrp="1"/>
          </p:cNvSpPr>
          <p:nvPr>
            <p:ph type="sldNum" sz="quarter" idx="12"/>
          </p:nvPr>
        </p:nvSpPr>
        <p:spPr/>
        <p:txBody>
          <a:bodyPr/>
          <a:lstStyle/>
          <a:p>
            <a:fld id="{9E9528BC-FF53-43C9-A720-84091DF2C145}" type="slidenum">
              <a:rPr lang="es-US" smtClean="0"/>
              <a:t>‹#›</a:t>
            </a:fld>
            <a:endParaRPr lang="es-US"/>
          </a:p>
        </p:txBody>
      </p:sp>
    </p:spTree>
    <p:extLst>
      <p:ext uri="{BB962C8B-B14F-4D97-AF65-F5344CB8AC3E}">
        <p14:creationId xmlns:p14="http://schemas.microsoft.com/office/powerpoint/2010/main" val="1110602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114EF4-761C-4B69-B638-64D77A15A18D}" type="datetimeFigureOut">
              <a:rPr lang="es-US" smtClean="0"/>
              <a:t>12/11/2018</a:t>
            </a:fld>
            <a:endParaRPr lang="es-US"/>
          </a:p>
        </p:txBody>
      </p:sp>
      <p:sp>
        <p:nvSpPr>
          <p:cNvPr id="4" name="Footer Placeholder 3"/>
          <p:cNvSpPr>
            <a:spLocks noGrp="1"/>
          </p:cNvSpPr>
          <p:nvPr>
            <p:ph type="ftr" sz="quarter" idx="11"/>
          </p:nvPr>
        </p:nvSpPr>
        <p:spPr/>
        <p:txBody>
          <a:bodyPr/>
          <a:lstStyle/>
          <a:p>
            <a:endParaRPr lang="es-US"/>
          </a:p>
        </p:txBody>
      </p:sp>
      <p:sp>
        <p:nvSpPr>
          <p:cNvPr id="5" name="Slide Number Placeholder 4"/>
          <p:cNvSpPr>
            <a:spLocks noGrp="1"/>
          </p:cNvSpPr>
          <p:nvPr>
            <p:ph type="sldNum" sz="quarter" idx="12"/>
          </p:nvPr>
        </p:nvSpPr>
        <p:spPr/>
        <p:txBody>
          <a:bodyPr/>
          <a:lstStyle/>
          <a:p>
            <a:fld id="{9E9528BC-FF53-43C9-A720-84091DF2C145}" type="slidenum">
              <a:rPr lang="es-US" smtClean="0"/>
              <a:t>‹#›</a:t>
            </a:fld>
            <a:endParaRPr lang="es-US"/>
          </a:p>
        </p:txBody>
      </p:sp>
    </p:spTree>
    <p:extLst>
      <p:ext uri="{BB962C8B-B14F-4D97-AF65-F5344CB8AC3E}">
        <p14:creationId xmlns:p14="http://schemas.microsoft.com/office/powerpoint/2010/main" val="1014878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14EF4-761C-4B69-B638-64D77A15A18D}" type="datetimeFigureOut">
              <a:rPr lang="es-US" smtClean="0"/>
              <a:t>12/11/2018</a:t>
            </a:fld>
            <a:endParaRPr lang="es-US"/>
          </a:p>
        </p:txBody>
      </p:sp>
      <p:sp>
        <p:nvSpPr>
          <p:cNvPr id="3" name="Footer Placeholder 2"/>
          <p:cNvSpPr>
            <a:spLocks noGrp="1"/>
          </p:cNvSpPr>
          <p:nvPr>
            <p:ph type="ftr" sz="quarter" idx="11"/>
          </p:nvPr>
        </p:nvSpPr>
        <p:spPr/>
        <p:txBody>
          <a:bodyPr/>
          <a:lstStyle/>
          <a:p>
            <a:endParaRPr lang="es-US"/>
          </a:p>
        </p:txBody>
      </p:sp>
      <p:sp>
        <p:nvSpPr>
          <p:cNvPr id="4" name="Slide Number Placeholder 3"/>
          <p:cNvSpPr>
            <a:spLocks noGrp="1"/>
          </p:cNvSpPr>
          <p:nvPr>
            <p:ph type="sldNum" sz="quarter" idx="12"/>
          </p:nvPr>
        </p:nvSpPr>
        <p:spPr/>
        <p:txBody>
          <a:bodyPr/>
          <a:lstStyle/>
          <a:p>
            <a:fld id="{9E9528BC-FF53-43C9-A720-84091DF2C145}" type="slidenum">
              <a:rPr lang="es-US" smtClean="0"/>
              <a:t>‹#›</a:t>
            </a:fld>
            <a:endParaRPr lang="es-US"/>
          </a:p>
        </p:txBody>
      </p:sp>
    </p:spTree>
    <p:extLst>
      <p:ext uri="{BB962C8B-B14F-4D97-AF65-F5344CB8AC3E}">
        <p14:creationId xmlns:p14="http://schemas.microsoft.com/office/powerpoint/2010/main" val="4291038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114EF4-761C-4B69-B638-64D77A15A18D}" type="datetimeFigureOut">
              <a:rPr lang="es-US" smtClean="0"/>
              <a:t>12/11/2018</a:t>
            </a:fld>
            <a:endParaRPr lang="es-US"/>
          </a:p>
        </p:txBody>
      </p:sp>
      <p:sp>
        <p:nvSpPr>
          <p:cNvPr id="6" name="Footer Placeholder 5"/>
          <p:cNvSpPr>
            <a:spLocks noGrp="1"/>
          </p:cNvSpPr>
          <p:nvPr>
            <p:ph type="ftr" sz="quarter" idx="11"/>
          </p:nvPr>
        </p:nvSpPr>
        <p:spPr/>
        <p:txBody>
          <a:bodyPr/>
          <a:lstStyle/>
          <a:p>
            <a:endParaRPr lang="es-US"/>
          </a:p>
        </p:txBody>
      </p:sp>
      <p:sp>
        <p:nvSpPr>
          <p:cNvPr id="7" name="Slide Number Placeholder 6"/>
          <p:cNvSpPr>
            <a:spLocks noGrp="1"/>
          </p:cNvSpPr>
          <p:nvPr>
            <p:ph type="sldNum" sz="quarter" idx="12"/>
          </p:nvPr>
        </p:nvSpPr>
        <p:spPr/>
        <p:txBody>
          <a:bodyPr/>
          <a:lstStyle/>
          <a:p>
            <a:fld id="{9E9528BC-FF53-43C9-A720-84091DF2C145}" type="slidenum">
              <a:rPr lang="es-US" smtClean="0"/>
              <a:t>‹#›</a:t>
            </a:fld>
            <a:endParaRPr lang="es-US"/>
          </a:p>
        </p:txBody>
      </p:sp>
    </p:spTree>
    <p:extLst>
      <p:ext uri="{BB962C8B-B14F-4D97-AF65-F5344CB8AC3E}">
        <p14:creationId xmlns:p14="http://schemas.microsoft.com/office/powerpoint/2010/main" val="219977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114EF4-761C-4B69-B638-64D77A15A18D}" type="datetimeFigureOut">
              <a:rPr lang="es-US" smtClean="0"/>
              <a:t>12/11/2018</a:t>
            </a:fld>
            <a:endParaRPr lang="es-US"/>
          </a:p>
        </p:txBody>
      </p:sp>
      <p:sp>
        <p:nvSpPr>
          <p:cNvPr id="6" name="Footer Placeholder 5"/>
          <p:cNvSpPr>
            <a:spLocks noGrp="1"/>
          </p:cNvSpPr>
          <p:nvPr>
            <p:ph type="ftr" sz="quarter" idx="11"/>
          </p:nvPr>
        </p:nvSpPr>
        <p:spPr/>
        <p:txBody>
          <a:bodyPr/>
          <a:lstStyle/>
          <a:p>
            <a:endParaRPr lang="es-US"/>
          </a:p>
        </p:txBody>
      </p:sp>
      <p:sp>
        <p:nvSpPr>
          <p:cNvPr id="7" name="Slide Number Placeholder 6"/>
          <p:cNvSpPr>
            <a:spLocks noGrp="1"/>
          </p:cNvSpPr>
          <p:nvPr>
            <p:ph type="sldNum" sz="quarter" idx="12"/>
          </p:nvPr>
        </p:nvSpPr>
        <p:spPr/>
        <p:txBody>
          <a:bodyPr/>
          <a:lstStyle/>
          <a:p>
            <a:fld id="{9E9528BC-FF53-43C9-A720-84091DF2C145}" type="slidenum">
              <a:rPr lang="es-US" smtClean="0"/>
              <a:t>‹#›</a:t>
            </a:fld>
            <a:endParaRPr lang="es-US"/>
          </a:p>
        </p:txBody>
      </p:sp>
    </p:spTree>
    <p:extLst>
      <p:ext uri="{BB962C8B-B14F-4D97-AF65-F5344CB8AC3E}">
        <p14:creationId xmlns:p14="http://schemas.microsoft.com/office/powerpoint/2010/main" val="1215463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3F114EF4-761C-4B69-B638-64D77A15A18D}" type="datetimeFigureOut">
              <a:rPr lang="es-US" smtClean="0"/>
              <a:t>12/11/2018</a:t>
            </a:fld>
            <a:endParaRPr lang="es-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s-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9E9528BC-FF53-43C9-A720-84091DF2C145}" type="slidenum">
              <a:rPr lang="es-US" smtClean="0"/>
              <a:t>‹#›</a:t>
            </a:fld>
            <a:endParaRPr lang="es-US"/>
          </a:p>
        </p:txBody>
      </p:sp>
    </p:spTree>
    <p:extLst>
      <p:ext uri="{BB962C8B-B14F-4D97-AF65-F5344CB8AC3E}">
        <p14:creationId xmlns:p14="http://schemas.microsoft.com/office/powerpoint/2010/main" val="24445933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0373" y="0"/>
            <a:ext cx="42973628" cy="4646768"/>
          </a:xfrm>
          <a:prstGeom prst="rect">
            <a:avLst/>
          </a:prstGeom>
          <a:solidFill>
            <a:schemeClr val="accent1">
              <a:lumMod val="20000"/>
              <a:lumOff val="80000"/>
            </a:schemeClr>
          </a:solidFill>
          <a:ln w="82550">
            <a:solidFill>
              <a:schemeClr val="accent1"/>
            </a:solidFill>
          </a:ln>
        </p:spPr>
        <p:txBody>
          <a:bodyPr wrap="square" rtlCol="0">
            <a:spAutoFit/>
          </a:bodyPr>
          <a:lstStyle/>
          <a:p>
            <a:pPr algn="ctr"/>
            <a:r>
              <a:rPr lang="en-US" sz="8800" b="1" dirty="0" smtClean="0"/>
              <a:t>Effect </a:t>
            </a:r>
            <a:r>
              <a:rPr lang="en-US" sz="8800" b="1" dirty="0"/>
              <a:t>of Ethosuximide Treatment During Neural Development on Adult </a:t>
            </a:r>
            <a:r>
              <a:rPr lang="en-US" sz="8800" b="1" dirty="0" smtClean="0"/>
              <a:t>Behavior</a:t>
            </a:r>
          </a:p>
          <a:p>
            <a:pPr algn="ctr"/>
            <a:r>
              <a:rPr lang="en-US" sz="6600" b="1" dirty="0" smtClean="0"/>
              <a:t>Alexa Gracias</a:t>
            </a:r>
            <a:r>
              <a:rPr lang="en-US" sz="6600" b="1" baseline="30000" dirty="0" smtClean="0"/>
              <a:t>1,2</a:t>
            </a:r>
            <a:r>
              <a:rPr lang="en-US" sz="6600" b="1" dirty="0" smtClean="0"/>
              <a:t>, Viktoria Usova</a:t>
            </a:r>
            <a:r>
              <a:rPr lang="en-US" sz="6600" b="1" baseline="30000" dirty="0" smtClean="0"/>
              <a:t>1,2</a:t>
            </a:r>
            <a:r>
              <a:rPr lang="en-US" sz="6600" b="1" dirty="0" smtClean="0"/>
              <a:t>, Mark Beenhakker</a:t>
            </a:r>
            <a:r>
              <a:rPr lang="en-US" sz="6600" b="1" baseline="30000" dirty="0" smtClean="0"/>
              <a:t>1 </a:t>
            </a:r>
            <a:endParaRPr lang="en-US" sz="6600" b="1" dirty="0" smtClean="0"/>
          </a:p>
          <a:p>
            <a:pPr algn="ctr"/>
            <a:r>
              <a:rPr lang="en-US" sz="4800" b="1" dirty="0" smtClean="0"/>
              <a:t>Pharmacology Department</a:t>
            </a:r>
            <a:r>
              <a:rPr lang="en-US" sz="4800" b="1" baseline="30000" dirty="0" smtClean="0"/>
              <a:t>1</a:t>
            </a:r>
            <a:r>
              <a:rPr lang="en-US" sz="4800" b="1" dirty="0" smtClean="0"/>
              <a:t> and Neuroscience Undergraduate Program</a:t>
            </a:r>
            <a:r>
              <a:rPr lang="en-US" sz="4800" b="1" baseline="30000" dirty="0" smtClean="0"/>
              <a:t>2</a:t>
            </a:r>
            <a:r>
              <a:rPr lang="en-US" sz="4800" b="1" dirty="0" smtClean="0"/>
              <a:t>, University of Virginia, Charlottesville, VA</a:t>
            </a:r>
            <a:endParaRPr lang="en-US" sz="4800" b="1" dirty="0"/>
          </a:p>
          <a:p>
            <a:pPr algn="ctr"/>
            <a:endParaRPr lang="en-US" sz="4800" b="1" dirty="0" smtClean="0"/>
          </a:p>
          <a:p>
            <a:pPr algn="ctr"/>
            <a:endParaRPr lang="en-US" sz="4800" b="1" dirty="0" smtClean="0"/>
          </a:p>
        </p:txBody>
      </p:sp>
      <p:sp>
        <p:nvSpPr>
          <p:cNvPr id="7" name="TextBox 6"/>
          <p:cNvSpPr txBox="1"/>
          <p:nvPr/>
        </p:nvSpPr>
        <p:spPr>
          <a:xfrm>
            <a:off x="460373" y="4822667"/>
            <a:ext cx="14267998" cy="10350206"/>
          </a:xfrm>
          <a:prstGeom prst="rect">
            <a:avLst/>
          </a:prstGeom>
          <a:noFill/>
          <a:ln w="82550">
            <a:solidFill>
              <a:schemeClr val="accent1"/>
            </a:solidFill>
          </a:ln>
        </p:spPr>
        <p:txBody>
          <a:bodyPr wrap="square" rtlCol="0">
            <a:spAutoFit/>
          </a:bodyPr>
          <a:lstStyle/>
          <a:p>
            <a:pPr algn="ctr"/>
            <a:r>
              <a:rPr lang="en-US" b="1" dirty="0" smtClean="0">
                <a:solidFill>
                  <a:srgbClr val="FA9892"/>
                </a:solidFill>
              </a:rPr>
              <a:t>Introduction</a:t>
            </a:r>
          </a:p>
          <a:p>
            <a:pPr marL="1143000" indent="-1143000">
              <a:buFont typeface="Wingdings" panose="05000000000000000000" pitchFamily="2" charset="2"/>
              <a:buChar char="v"/>
            </a:pPr>
            <a:r>
              <a:rPr lang="en-US" sz="5400" dirty="0" smtClean="0"/>
              <a:t>Childhood Absence Epilepsy is the most common pediatric epilepsy</a:t>
            </a:r>
          </a:p>
          <a:p>
            <a:pPr marL="1143000" indent="-1143000">
              <a:buFont typeface="Wingdings" panose="05000000000000000000" pitchFamily="2" charset="2"/>
              <a:buChar char="v"/>
            </a:pPr>
            <a:r>
              <a:rPr lang="en-US" sz="5400" dirty="0" smtClean="0"/>
              <a:t>Current treatment is administered during a crucial period for neural development</a:t>
            </a:r>
          </a:p>
          <a:p>
            <a:pPr marL="1143000" indent="-1143000">
              <a:buFont typeface="Wingdings" panose="05000000000000000000" pitchFamily="2" charset="2"/>
              <a:buChar char="v"/>
            </a:pPr>
            <a:r>
              <a:rPr lang="en-US" sz="5400" dirty="0" smtClean="0"/>
              <a:t>Effect of treatment on normal neural development is unknown</a:t>
            </a:r>
          </a:p>
          <a:p>
            <a:pPr marL="1143000" indent="-1143000">
              <a:buFont typeface="Wingdings" panose="05000000000000000000" pitchFamily="2" charset="2"/>
              <a:buChar char="v"/>
            </a:pPr>
            <a:r>
              <a:rPr lang="en-US" sz="5400" dirty="0" smtClean="0"/>
              <a:t>Among common treatments, ethosuximide is most effective with reduced side effects</a:t>
            </a:r>
          </a:p>
          <a:p>
            <a:r>
              <a:rPr lang="en-US" sz="5400" dirty="0" smtClean="0">
                <a:solidFill>
                  <a:schemeClr val="accent1">
                    <a:lumMod val="75000"/>
                  </a:schemeClr>
                </a:solidFill>
              </a:rPr>
              <a:t>   </a:t>
            </a:r>
            <a:r>
              <a:rPr lang="en-US" sz="5400" b="1" dirty="0" smtClean="0">
                <a:solidFill>
                  <a:schemeClr val="accent1">
                    <a:lumMod val="75000"/>
                  </a:schemeClr>
                </a:solidFill>
              </a:rPr>
              <a:t>Aim: Determine whether chronic ethosuximide treatment during neural development influences adult behavior.</a:t>
            </a:r>
            <a:endParaRPr lang="en-US" sz="5400" b="1" dirty="0">
              <a:solidFill>
                <a:schemeClr val="accent1">
                  <a:lumMod val="75000"/>
                </a:schemeClr>
              </a:solidFill>
            </a:endParaRPr>
          </a:p>
        </p:txBody>
      </p:sp>
      <p:sp>
        <p:nvSpPr>
          <p:cNvPr id="9" name="TextBox 8"/>
          <p:cNvSpPr txBox="1"/>
          <p:nvPr/>
        </p:nvSpPr>
        <p:spPr>
          <a:xfrm>
            <a:off x="460374" y="15172874"/>
            <a:ext cx="14267995" cy="16651244"/>
          </a:xfrm>
          <a:prstGeom prst="rect">
            <a:avLst/>
          </a:prstGeom>
          <a:noFill/>
          <a:ln w="82550" cmpd="sng">
            <a:solidFill>
              <a:schemeClr val="accent1"/>
            </a:solidFill>
          </a:ln>
        </p:spPr>
        <p:txBody>
          <a:bodyPr wrap="square" rtlCol="0">
            <a:noAutofit/>
          </a:bodyPr>
          <a:lstStyle/>
          <a:p>
            <a:pPr algn="ctr"/>
            <a:r>
              <a:rPr lang="en-US" b="1" dirty="0" smtClean="0">
                <a:solidFill>
                  <a:srgbClr val="FA9892"/>
                </a:solidFill>
              </a:rPr>
              <a:t>Methods</a:t>
            </a:r>
          </a:p>
          <a:p>
            <a:endParaRPr lang="es-US" dirty="0"/>
          </a:p>
          <a:p>
            <a:endParaRPr lang="es-US" dirty="0" smtClean="0"/>
          </a:p>
          <a:p>
            <a:endParaRPr lang="es-US" dirty="0"/>
          </a:p>
          <a:p>
            <a:endParaRPr lang="es-US" dirty="0" smtClean="0"/>
          </a:p>
          <a:p>
            <a:endParaRPr lang="es-US" dirty="0"/>
          </a:p>
          <a:p>
            <a:r>
              <a:rPr lang="en-US" sz="5400" dirty="0" smtClean="0"/>
              <a:t>   </a:t>
            </a:r>
            <a:r>
              <a:rPr lang="en-US" sz="5400" b="1" dirty="0" smtClean="0"/>
              <a:t>Intraperitoneal </a:t>
            </a:r>
            <a:r>
              <a:rPr lang="en-US" sz="5400" b="1" dirty="0" smtClean="0"/>
              <a:t>Injections</a:t>
            </a:r>
            <a:endParaRPr lang="en-US" sz="5400" dirty="0" smtClean="0"/>
          </a:p>
          <a:p>
            <a:pPr marL="1143000" indent="-1143000">
              <a:buFont typeface="Wingdings" panose="05000000000000000000" pitchFamily="2" charset="2"/>
              <a:buChar char="v"/>
            </a:pPr>
            <a:r>
              <a:rPr lang="en-US" sz="5400" dirty="0" smtClean="0"/>
              <a:t> p10-p30, Sprague Dawley </a:t>
            </a:r>
            <a:r>
              <a:rPr lang="en-US" sz="5400" dirty="0" smtClean="0"/>
              <a:t>rats</a:t>
            </a:r>
          </a:p>
          <a:p>
            <a:pPr marL="1143000" indent="-1143000">
              <a:buFont typeface="Wingdings" panose="05000000000000000000" pitchFamily="2" charset="2"/>
              <a:buChar char="v"/>
            </a:pPr>
            <a:r>
              <a:rPr lang="en-US" sz="5400" dirty="0" smtClean="0"/>
              <a:t> 200mg/kg Ethosuximide or Saline (control)</a:t>
            </a:r>
          </a:p>
          <a:p>
            <a:pPr marL="1143000" indent="-1143000">
              <a:buFont typeface="Wingdings" panose="05000000000000000000" pitchFamily="2" charset="2"/>
              <a:buChar char="v"/>
            </a:pPr>
            <a:r>
              <a:rPr lang="en-US" sz="5400" dirty="0" smtClean="0"/>
              <a:t>n=10 per treatment group</a:t>
            </a:r>
            <a:endParaRPr lang="en-US" dirty="0"/>
          </a:p>
          <a:p>
            <a:r>
              <a:rPr lang="en-US" sz="5400" dirty="0" smtClean="0"/>
              <a:t>   </a:t>
            </a:r>
            <a:r>
              <a:rPr lang="en-US" sz="5400" b="1" dirty="0" smtClean="0"/>
              <a:t>Open Field</a:t>
            </a:r>
            <a:endParaRPr lang="en-US" sz="5400" dirty="0" smtClean="0"/>
          </a:p>
          <a:p>
            <a:pPr marL="1143000" indent="-1143000">
              <a:buFont typeface="Wingdings" panose="05000000000000000000" pitchFamily="2" charset="2"/>
              <a:buChar char="v"/>
            </a:pPr>
            <a:r>
              <a:rPr lang="en-US" sz="5400" dirty="0" smtClean="0"/>
              <a:t>10 min habituation</a:t>
            </a:r>
          </a:p>
          <a:p>
            <a:r>
              <a:rPr lang="en-US" sz="5400" dirty="0" smtClean="0"/>
              <a:t>   </a:t>
            </a:r>
            <a:r>
              <a:rPr lang="en-US" sz="5400" b="1" dirty="0" smtClean="0"/>
              <a:t>Novel Object Recognition</a:t>
            </a:r>
            <a:r>
              <a:rPr lang="en-US" sz="5400" dirty="0" smtClean="0"/>
              <a:t> </a:t>
            </a:r>
          </a:p>
          <a:p>
            <a:pPr marL="685800" indent="-685800">
              <a:buFont typeface="Wingdings" panose="05000000000000000000" pitchFamily="2" charset="2"/>
              <a:buChar char="v"/>
            </a:pPr>
            <a:r>
              <a:rPr lang="en-US" sz="5400" dirty="0" smtClean="0"/>
              <a:t>10 min familiarization </a:t>
            </a:r>
          </a:p>
          <a:p>
            <a:pPr marL="685800" indent="-685800">
              <a:buFont typeface="Wingdings" panose="05000000000000000000" pitchFamily="2" charset="2"/>
              <a:buChar char="v"/>
            </a:pPr>
            <a:r>
              <a:rPr lang="en-US" sz="5400" dirty="0" smtClean="0"/>
              <a:t>10 min exploration</a:t>
            </a:r>
          </a:p>
          <a:p>
            <a:r>
              <a:rPr lang="es-US" sz="4400" dirty="0" smtClean="0"/>
              <a:t>   Arena: 91cmX91cmX35cm</a:t>
            </a:r>
          </a:p>
          <a:p>
            <a:r>
              <a:rPr lang="es-US" sz="4400" dirty="0" smtClean="0"/>
              <a:t>   </a:t>
            </a:r>
            <a:r>
              <a:rPr lang="es-US" sz="4400" dirty="0" err="1" smtClean="0"/>
              <a:t>Ethovision</a:t>
            </a:r>
            <a:r>
              <a:rPr lang="es-US" sz="4400" dirty="0" smtClean="0"/>
              <a:t> tracking software </a:t>
            </a:r>
          </a:p>
          <a:p>
            <a:endParaRPr lang="en-US" sz="4400" dirty="0"/>
          </a:p>
        </p:txBody>
      </p:sp>
      <p:sp>
        <p:nvSpPr>
          <p:cNvPr id="10" name="TextBox 9"/>
          <p:cNvSpPr txBox="1"/>
          <p:nvPr/>
        </p:nvSpPr>
        <p:spPr>
          <a:xfrm>
            <a:off x="14728370" y="4822667"/>
            <a:ext cx="16263258" cy="27001450"/>
          </a:xfrm>
          <a:prstGeom prst="rect">
            <a:avLst/>
          </a:prstGeom>
          <a:noFill/>
          <a:ln w="82550">
            <a:solidFill>
              <a:schemeClr val="accent1"/>
            </a:solidFill>
          </a:ln>
        </p:spPr>
        <p:txBody>
          <a:bodyPr wrap="square" rtlCol="0">
            <a:noAutofit/>
          </a:bodyPr>
          <a:lstStyle/>
          <a:p>
            <a:pPr algn="ctr"/>
            <a:r>
              <a:rPr lang="en-US" b="1" dirty="0" smtClean="0">
                <a:solidFill>
                  <a:srgbClr val="FA9892"/>
                </a:solidFill>
              </a:rPr>
              <a:t>Results</a:t>
            </a:r>
          </a:p>
          <a:p>
            <a:pPr algn="ctr"/>
            <a:endParaRPr lang="en-US" b="1" dirty="0" smtClean="0">
              <a:solidFill>
                <a:srgbClr val="FA9892"/>
              </a:solidFill>
            </a:endParaRPr>
          </a:p>
          <a:p>
            <a:endParaRPr lang="en-US" b="1" dirty="0">
              <a:solidFill>
                <a:srgbClr val="FA9892"/>
              </a:solidFill>
            </a:endParaRPr>
          </a:p>
          <a:p>
            <a:endParaRPr lang="en-US" b="1" dirty="0" smtClean="0">
              <a:solidFill>
                <a:srgbClr val="FA9892"/>
              </a:solidFill>
            </a:endParaRPr>
          </a:p>
          <a:p>
            <a:endParaRPr lang="en-US" b="1" dirty="0">
              <a:solidFill>
                <a:srgbClr val="FA9892"/>
              </a:solidFill>
            </a:endParaRPr>
          </a:p>
          <a:p>
            <a:endParaRPr lang="en-US" b="1" dirty="0" smtClean="0">
              <a:solidFill>
                <a:srgbClr val="FA9892"/>
              </a:solidFill>
            </a:endParaRPr>
          </a:p>
          <a:p>
            <a:endParaRPr lang="en-US" b="1" dirty="0">
              <a:solidFill>
                <a:srgbClr val="FA9892"/>
              </a:solidFill>
            </a:endParaRPr>
          </a:p>
          <a:p>
            <a:endParaRPr lang="en-US" b="1" dirty="0" smtClean="0">
              <a:solidFill>
                <a:srgbClr val="FA9892"/>
              </a:solidFill>
            </a:endParaRPr>
          </a:p>
          <a:p>
            <a:endParaRPr lang="en-US" b="1" dirty="0">
              <a:solidFill>
                <a:srgbClr val="FA9892"/>
              </a:solidFill>
            </a:endParaRPr>
          </a:p>
          <a:p>
            <a:endParaRPr lang="en-US" b="1" dirty="0" smtClean="0">
              <a:solidFill>
                <a:srgbClr val="FA9892"/>
              </a:solidFill>
            </a:endParaRPr>
          </a:p>
          <a:p>
            <a:endParaRPr lang="en-US" b="1" dirty="0">
              <a:solidFill>
                <a:srgbClr val="FA9892"/>
              </a:solidFill>
            </a:endParaRPr>
          </a:p>
          <a:p>
            <a:endParaRPr lang="en-US" b="1" dirty="0" smtClean="0">
              <a:solidFill>
                <a:srgbClr val="FA9892"/>
              </a:solidFill>
            </a:endParaRPr>
          </a:p>
          <a:p>
            <a:endParaRPr lang="en-US" b="1" dirty="0">
              <a:solidFill>
                <a:srgbClr val="FA9892"/>
              </a:solidFill>
            </a:endParaRPr>
          </a:p>
          <a:p>
            <a:endParaRPr lang="en-US" b="1" dirty="0" smtClean="0">
              <a:solidFill>
                <a:srgbClr val="FA9892"/>
              </a:solidFill>
            </a:endParaRPr>
          </a:p>
          <a:p>
            <a:endParaRPr lang="en-US" b="1" dirty="0">
              <a:solidFill>
                <a:srgbClr val="FA9892"/>
              </a:solidFill>
            </a:endParaRPr>
          </a:p>
          <a:p>
            <a:endParaRPr lang="en-US" b="1" dirty="0" smtClean="0">
              <a:solidFill>
                <a:srgbClr val="FA9892"/>
              </a:solidFill>
            </a:endParaRPr>
          </a:p>
          <a:p>
            <a:endParaRPr lang="en-US" b="1" dirty="0">
              <a:solidFill>
                <a:srgbClr val="FA9892"/>
              </a:solidFill>
            </a:endParaRPr>
          </a:p>
          <a:p>
            <a:endParaRPr lang="en-US" b="1" dirty="0" smtClean="0">
              <a:solidFill>
                <a:srgbClr val="FA9892"/>
              </a:solidFill>
            </a:endParaRPr>
          </a:p>
          <a:p>
            <a:endParaRPr lang="en-US" b="1" dirty="0">
              <a:solidFill>
                <a:srgbClr val="FA9892"/>
              </a:solidFill>
            </a:endParaRPr>
          </a:p>
          <a:p>
            <a:endParaRPr lang="en-US" b="1" dirty="0" smtClean="0">
              <a:solidFill>
                <a:srgbClr val="FA9892"/>
              </a:solidFill>
            </a:endParaRPr>
          </a:p>
          <a:p>
            <a:endParaRPr lang="en-US" b="1" dirty="0">
              <a:solidFill>
                <a:srgbClr val="FA9892"/>
              </a:solidFill>
            </a:endParaRPr>
          </a:p>
          <a:p>
            <a:endParaRPr lang="en-US" b="1" dirty="0" smtClean="0">
              <a:solidFill>
                <a:srgbClr val="FA9892"/>
              </a:solidFill>
            </a:endParaRPr>
          </a:p>
          <a:p>
            <a:endParaRPr lang="en-US" b="1" dirty="0">
              <a:solidFill>
                <a:srgbClr val="FA9892"/>
              </a:solidFill>
            </a:endParaRPr>
          </a:p>
          <a:p>
            <a:endParaRPr lang="en-US" sz="1800" b="1" dirty="0" smtClean="0">
              <a:solidFill>
                <a:srgbClr val="FA9892"/>
              </a:solidFill>
            </a:endParaRPr>
          </a:p>
          <a:p>
            <a:endParaRPr lang="en-US" sz="1800" b="1" dirty="0">
              <a:solidFill>
                <a:srgbClr val="FA9892"/>
              </a:solidFill>
            </a:endParaRPr>
          </a:p>
          <a:p>
            <a:endParaRPr lang="en-US" sz="1800" b="1" dirty="0" smtClean="0">
              <a:solidFill>
                <a:srgbClr val="FA9892"/>
              </a:solidFill>
            </a:endParaRPr>
          </a:p>
          <a:p>
            <a:endParaRPr lang="en-US" sz="1800" b="1" dirty="0">
              <a:solidFill>
                <a:srgbClr val="FA9892"/>
              </a:solidFill>
            </a:endParaRPr>
          </a:p>
          <a:p>
            <a:endParaRPr lang="en-US" sz="1800" b="1" dirty="0" smtClean="0">
              <a:solidFill>
                <a:srgbClr val="FA9892"/>
              </a:solidFill>
            </a:endParaRPr>
          </a:p>
        </p:txBody>
      </p:sp>
      <p:sp>
        <p:nvSpPr>
          <p:cNvPr id="11" name="TextBox 10"/>
          <p:cNvSpPr txBox="1"/>
          <p:nvPr/>
        </p:nvSpPr>
        <p:spPr>
          <a:xfrm>
            <a:off x="30991628" y="22320235"/>
            <a:ext cx="12442372" cy="2932791"/>
          </a:xfrm>
          <a:prstGeom prst="rect">
            <a:avLst/>
          </a:prstGeom>
          <a:noFill/>
          <a:ln w="82550">
            <a:solidFill>
              <a:schemeClr val="accent1"/>
            </a:solidFill>
          </a:ln>
        </p:spPr>
        <p:txBody>
          <a:bodyPr wrap="square" rtlCol="0">
            <a:spAutoFit/>
          </a:bodyPr>
          <a:lstStyle/>
          <a:p>
            <a:pPr algn="ctr"/>
            <a:r>
              <a:rPr lang="en-US" b="1" dirty="0" smtClean="0">
                <a:solidFill>
                  <a:srgbClr val="FA9892"/>
                </a:solidFill>
              </a:rPr>
              <a:t>Acknowledgements</a:t>
            </a:r>
            <a:endParaRPr lang="es-US" b="1" dirty="0">
              <a:solidFill>
                <a:srgbClr val="FA9892"/>
              </a:solidFill>
            </a:endParaRPr>
          </a:p>
          <a:p>
            <a:r>
              <a:rPr lang="en-US" sz="2800" dirty="0" smtClean="0"/>
              <a:t>Thank you to </a:t>
            </a:r>
            <a:r>
              <a:rPr lang="en-US" sz="2800" dirty="0" smtClean="0"/>
              <a:t>Michael Scott and </a:t>
            </a:r>
            <a:r>
              <a:rPr lang="en-US" sz="2800" dirty="0" smtClean="0"/>
              <a:t>Brandon </a:t>
            </a:r>
            <a:r>
              <a:rPr lang="en-US" sz="2800" dirty="0" err="1" smtClean="0"/>
              <a:t>Newmyer</a:t>
            </a:r>
            <a:r>
              <a:rPr lang="en-US" sz="2800" dirty="0" smtClean="0"/>
              <a:t> for assistance with behavior equipment and protocol. Thank you to Adam Lu for assistance with data analysis. Thank you to Finnegan O’Dell for help during the injection phase. Thank you to members of </a:t>
            </a:r>
            <a:r>
              <a:rPr lang="en-US" sz="2800" dirty="0" err="1" smtClean="0"/>
              <a:t>Beenhakker</a:t>
            </a:r>
            <a:r>
              <a:rPr lang="en-US" sz="2800" dirty="0" smtClean="0"/>
              <a:t> lab for support.  </a:t>
            </a:r>
            <a:endParaRPr lang="en-US" sz="2800" dirty="0"/>
          </a:p>
        </p:txBody>
      </p:sp>
      <p:sp>
        <p:nvSpPr>
          <p:cNvPr id="12" name="TextBox 11"/>
          <p:cNvSpPr txBox="1"/>
          <p:nvPr/>
        </p:nvSpPr>
        <p:spPr>
          <a:xfrm>
            <a:off x="30991629" y="17787006"/>
            <a:ext cx="12442371" cy="4533229"/>
          </a:xfrm>
          <a:prstGeom prst="rect">
            <a:avLst/>
          </a:prstGeom>
          <a:noFill/>
          <a:ln w="82550">
            <a:solidFill>
              <a:schemeClr val="accent1"/>
            </a:solidFill>
          </a:ln>
        </p:spPr>
        <p:txBody>
          <a:bodyPr wrap="square" rtlCol="0">
            <a:spAutoFit/>
          </a:bodyPr>
          <a:lstStyle/>
          <a:p>
            <a:pPr algn="ctr"/>
            <a:r>
              <a:rPr lang="en-US" b="1" dirty="0" smtClean="0">
                <a:solidFill>
                  <a:srgbClr val="FA9892"/>
                </a:solidFill>
              </a:rPr>
              <a:t>Future Research</a:t>
            </a:r>
          </a:p>
          <a:p>
            <a:pPr marL="685800" indent="-685800">
              <a:buFont typeface="Wingdings" panose="05000000000000000000" pitchFamily="2" charset="2"/>
              <a:buChar char="v"/>
            </a:pPr>
            <a:r>
              <a:rPr lang="en-US" sz="5400" dirty="0" smtClean="0"/>
              <a:t>Effect of ethosuximide treatment on social interaction behavior</a:t>
            </a:r>
          </a:p>
          <a:p>
            <a:pPr marL="685800" indent="-685800">
              <a:buFont typeface="Wingdings" panose="05000000000000000000" pitchFamily="2" charset="2"/>
              <a:buChar char="v"/>
            </a:pPr>
            <a:r>
              <a:rPr lang="en-US" sz="5400" dirty="0" smtClean="0"/>
              <a:t>Effect of ethosuximide treatment on EEG sleep analysis</a:t>
            </a:r>
          </a:p>
        </p:txBody>
      </p:sp>
      <p:sp>
        <p:nvSpPr>
          <p:cNvPr id="13" name="TextBox 12"/>
          <p:cNvSpPr txBox="1"/>
          <p:nvPr/>
        </p:nvSpPr>
        <p:spPr>
          <a:xfrm>
            <a:off x="30991626" y="4822666"/>
            <a:ext cx="12442374" cy="12964340"/>
          </a:xfrm>
          <a:prstGeom prst="rect">
            <a:avLst/>
          </a:prstGeom>
          <a:noFill/>
          <a:ln w="82550">
            <a:solidFill>
              <a:schemeClr val="accent1"/>
            </a:solidFill>
          </a:ln>
        </p:spPr>
        <p:txBody>
          <a:bodyPr wrap="square" rtlCol="0">
            <a:spAutoFit/>
          </a:bodyPr>
          <a:lstStyle/>
          <a:p>
            <a:pPr algn="ctr"/>
            <a:r>
              <a:rPr lang="en-US" b="1" dirty="0" smtClean="0">
                <a:solidFill>
                  <a:srgbClr val="FA9892"/>
                </a:solidFill>
              </a:rPr>
              <a:t>Conclusions</a:t>
            </a:r>
          </a:p>
          <a:p>
            <a:r>
              <a:rPr lang="en-US" sz="5400" b="1" dirty="0" smtClean="0"/>
              <a:t>Open</a:t>
            </a:r>
            <a:r>
              <a:rPr lang="en-US" sz="5400" dirty="0" smtClean="0"/>
              <a:t> </a:t>
            </a:r>
            <a:r>
              <a:rPr lang="en-US" sz="5400" b="1" dirty="0" smtClean="0"/>
              <a:t>Field</a:t>
            </a:r>
          </a:p>
          <a:p>
            <a:pPr marL="685800" indent="-685800">
              <a:buFont typeface="Wingdings" panose="05000000000000000000" pitchFamily="2" charset="2"/>
              <a:buChar char="v"/>
            </a:pPr>
            <a:r>
              <a:rPr lang="en-US" sz="5400" dirty="0" smtClean="0"/>
              <a:t>No significant difference between exploration for in border and in center between treatment groups</a:t>
            </a:r>
          </a:p>
          <a:p>
            <a:r>
              <a:rPr lang="en-US" sz="5400" b="1" dirty="0" smtClean="0"/>
              <a:t>Novel Object Recognition</a:t>
            </a:r>
          </a:p>
          <a:p>
            <a:pPr marL="685800" indent="-685800">
              <a:buFont typeface="Wingdings" panose="05000000000000000000" pitchFamily="2" charset="2"/>
              <a:buChar char="v"/>
            </a:pPr>
            <a:r>
              <a:rPr lang="en-US" sz="5400" dirty="0" smtClean="0"/>
              <a:t>Significant difference between the familiar and novel object trials within each treatment group</a:t>
            </a:r>
          </a:p>
          <a:p>
            <a:pPr marL="685800" indent="-685800">
              <a:buFont typeface="Wingdings" panose="05000000000000000000" pitchFamily="2" charset="2"/>
              <a:buChar char="v"/>
            </a:pPr>
            <a:r>
              <a:rPr lang="en-US" sz="5400" dirty="0" smtClean="0"/>
              <a:t>No significant difference in discrimination index between control and ethosuximide treatment.</a:t>
            </a:r>
          </a:p>
          <a:p>
            <a:r>
              <a:rPr lang="en-US" sz="5400" b="1" dirty="0" smtClean="0"/>
              <a:t>Limitations</a:t>
            </a:r>
          </a:p>
          <a:p>
            <a:pPr marL="685800" indent="-685800">
              <a:buFont typeface="Wingdings" panose="05000000000000000000" pitchFamily="2" charset="2"/>
              <a:buChar char="v"/>
            </a:pPr>
            <a:r>
              <a:rPr lang="en-US" sz="5400" dirty="0" smtClean="0"/>
              <a:t>Small sample size</a:t>
            </a:r>
          </a:p>
          <a:p>
            <a:pPr marL="685800" indent="-685800">
              <a:buFont typeface="Wingdings" panose="05000000000000000000" pitchFamily="2" charset="2"/>
              <a:buChar char="v"/>
            </a:pPr>
            <a:r>
              <a:rPr lang="en-US" sz="5400" dirty="0" smtClean="0"/>
              <a:t>Tracking software difficult to work with</a:t>
            </a:r>
            <a:endParaRPr lang="es-US" dirty="0"/>
          </a:p>
        </p:txBody>
      </p:sp>
      <p:pic>
        <p:nvPicPr>
          <p:cNvPr id="14" name="Picture 13"/>
          <p:cNvPicPr>
            <a:picLocks noChangeAspect="1"/>
          </p:cNvPicPr>
          <p:nvPr/>
        </p:nvPicPr>
        <p:blipFill>
          <a:blip r:embed="rId3"/>
          <a:stretch>
            <a:fillRect/>
          </a:stretch>
        </p:blipFill>
        <p:spPr>
          <a:xfrm>
            <a:off x="688974" y="1728297"/>
            <a:ext cx="6359525" cy="2682737"/>
          </a:xfrm>
          <a:prstGeom prst="rect">
            <a:avLst/>
          </a:prstGeom>
        </p:spPr>
      </p:pic>
      <p:sp>
        <p:nvSpPr>
          <p:cNvPr id="17" name="AutoShape 6"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US"/>
          </a:p>
        </p:txBody>
      </p:sp>
      <p:pic>
        <p:nvPicPr>
          <p:cNvPr id="18" name="Picture 17"/>
          <p:cNvPicPr>
            <a:picLocks noChangeAspect="1"/>
          </p:cNvPicPr>
          <p:nvPr/>
        </p:nvPicPr>
        <p:blipFill>
          <a:blip r:embed="rId4"/>
          <a:stretch>
            <a:fillRect/>
          </a:stretch>
        </p:blipFill>
        <p:spPr>
          <a:xfrm>
            <a:off x="40150494" y="1256830"/>
            <a:ext cx="3154204" cy="3154204"/>
          </a:xfrm>
          <a:prstGeom prst="rect">
            <a:avLst/>
          </a:prstGeom>
        </p:spPr>
      </p:pic>
      <p:sp>
        <p:nvSpPr>
          <p:cNvPr id="19" name="TextBox 18"/>
          <p:cNvSpPr txBox="1"/>
          <p:nvPr/>
        </p:nvSpPr>
        <p:spPr>
          <a:xfrm>
            <a:off x="30991628" y="25253026"/>
            <a:ext cx="12442372" cy="6571091"/>
          </a:xfrm>
          <a:prstGeom prst="rect">
            <a:avLst/>
          </a:prstGeom>
          <a:noFill/>
          <a:ln w="82550">
            <a:solidFill>
              <a:schemeClr val="accent1"/>
            </a:solidFill>
          </a:ln>
        </p:spPr>
        <p:txBody>
          <a:bodyPr wrap="square" rtlCol="0">
            <a:noAutofit/>
          </a:bodyPr>
          <a:lstStyle/>
          <a:p>
            <a:pPr algn="ctr"/>
            <a:r>
              <a:rPr lang="en-US" b="1" dirty="0" smtClean="0">
                <a:solidFill>
                  <a:srgbClr val="FA9892"/>
                </a:solidFill>
              </a:rPr>
              <a:t>References</a:t>
            </a:r>
          </a:p>
          <a:p>
            <a:pPr marL="457200" indent="-457200">
              <a:buFontTx/>
              <a:buAutoNum type="arabicPeriod"/>
            </a:pPr>
            <a:r>
              <a:rPr lang="en-US" sz="1800" dirty="0" err="1" smtClean="0"/>
              <a:t>Antunes</a:t>
            </a:r>
            <a:r>
              <a:rPr lang="en-US" sz="1800" dirty="0" smtClean="0"/>
              <a:t>, M., and G. </a:t>
            </a:r>
            <a:r>
              <a:rPr lang="en-US" sz="1800" dirty="0" err="1" smtClean="0"/>
              <a:t>Biala</a:t>
            </a:r>
            <a:r>
              <a:rPr lang="en-US" sz="1800" dirty="0" smtClean="0"/>
              <a:t>. “The Novel Object Recognition Memory: Neurobiology, Test Procedure, and Its Modifications.” </a:t>
            </a:r>
            <a:r>
              <a:rPr lang="en-US" sz="1800" i="1" dirty="0" smtClean="0"/>
              <a:t>Cognitive Processing</a:t>
            </a:r>
            <a:r>
              <a:rPr lang="en-US" sz="1800" dirty="0" smtClean="0"/>
              <a:t>13.2 (2012): 93–110. </a:t>
            </a:r>
            <a:r>
              <a:rPr lang="en-US" sz="1800" i="1" dirty="0" smtClean="0"/>
              <a:t>PMC</a:t>
            </a:r>
            <a:r>
              <a:rPr lang="en-US" sz="1800" dirty="0" smtClean="0"/>
              <a:t>. Web. 7 Nov. 2017.</a:t>
            </a:r>
            <a:endParaRPr lang="en-US" sz="1800" dirty="0" smtClean="0"/>
          </a:p>
          <a:p>
            <a:pPr marL="457200" indent="-457200">
              <a:buAutoNum type="arabicPeriod"/>
            </a:pPr>
            <a:r>
              <a:rPr lang="en-US" sz="1800" dirty="0" err="1" smtClean="0"/>
              <a:t>Glauser</a:t>
            </a:r>
            <a:r>
              <a:rPr lang="en-US" sz="1800" dirty="0"/>
              <a:t>, Tracy A. et al. Ethosuximide, Valproic Acid, and Lamotrigine in Childhood Absence Epilepsy. The New England journal of medicine 362.9 (2010): 790–799. PMC. Web. https://www.ncbi.nlm.nih.gov/pmc/articles/PMC2924476/#</a:t>
            </a:r>
            <a:r>
              <a:rPr lang="en-US" sz="1800" dirty="0" smtClean="0"/>
              <a:t>R2</a:t>
            </a:r>
          </a:p>
          <a:p>
            <a:pPr marL="457200" indent="-457200">
              <a:buAutoNum type="arabicPeriod"/>
            </a:pPr>
            <a:r>
              <a:rPr lang="en-US" sz="1800" dirty="0" err="1" smtClean="0"/>
              <a:t>Glauser</a:t>
            </a:r>
            <a:r>
              <a:rPr lang="en-US" sz="1800" dirty="0"/>
              <a:t>, T. A., </a:t>
            </a:r>
            <a:r>
              <a:rPr lang="en-US" sz="1800" dirty="0" err="1"/>
              <a:t>Cnaan</a:t>
            </a:r>
            <a:r>
              <a:rPr lang="en-US" sz="1800" dirty="0"/>
              <a:t>, A., </a:t>
            </a:r>
            <a:r>
              <a:rPr lang="en-US" sz="1800" dirty="0" err="1"/>
              <a:t>Shinnar</a:t>
            </a:r>
            <a:r>
              <a:rPr lang="en-US" sz="1800" dirty="0"/>
              <a:t>, S., </a:t>
            </a:r>
            <a:r>
              <a:rPr lang="en-US" sz="1800" dirty="0" err="1"/>
              <a:t>Hirtz</a:t>
            </a:r>
            <a:r>
              <a:rPr lang="en-US" sz="1800" dirty="0"/>
              <a:t>, D. G., </a:t>
            </a:r>
            <a:r>
              <a:rPr lang="en-US" sz="1800" dirty="0" err="1"/>
              <a:t>Dlugos</a:t>
            </a:r>
            <a:r>
              <a:rPr lang="en-US" sz="1800" dirty="0"/>
              <a:t>, D., </a:t>
            </a:r>
            <a:r>
              <a:rPr lang="en-US" sz="1800" dirty="0" err="1"/>
              <a:t>Masur</a:t>
            </a:r>
            <a:r>
              <a:rPr lang="en-US" sz="1800" dirty="0"/>
              <a:t>, D., Clark, P. O., Adamson, P. C. and for the Childhood Absence Epilepsy Study Team (2013), Ethosuximide, valproic acid, and lamotrigine in childhood absence epilepsy: Initial monotherapy outcomes at 12 months. </a:t>
            </a:r>
            <a:r>
              <a:rPr lang="en-US" sz="1800" dirty="0" err="1"/>
              <a:t>Epilepsia</a:t>
            </a:r>
            <a:r>
              <a:rPr lang="en-US" sz="1800" dirty="0"/>
              <a:t>, 54: 141–155. doi:10.1111/epi.12028 http://</a:t>
            </a:r>
            <a:r>
              <a:rPr lang="en-US" sz="1800" dirty="0" smtClean="0"/>
              <a:t>onlinelibrary.wiley.com/doi/10.1111/epi.12028/full</a:t>
            </a:r>
          </a:p>
          <a:p>
            <a:pPr marL="457200" indent="-457200">
              <a:buFontTx/>
              <a:buAutoNum type="arabicPeriod"/>
            </a:pPr>
            <a:r>
              <a:rPr lang="en-US" sz="1800" dirty="0" err="1" smtClean="0">
                <a:effectLst/>
              </a:rPr>
              <a:t>Ponnusamy</a:t>
            </a:r>
            <a:r>
              <a:rPr lang="en-US" sz="1800" dirty="0" smtClean="0">
                <a:effectLst/>
              </a:rPr>
              <a:t>, R., &amp; Pradhan, N. (2006). The effects of chronic administration of ethosuximide on learning and memory: a behavioral and biochemical study on </a:t>
            </a:r>
            <a:r>
              <a:rPr lang="en-US" sz="1800" dirty="0" err="1" smtClean="0">
                <a:effectLst/>
              </a:rPr>
              <a:t>nonepileptic</a:t>
            </a:r>
            <a:r>
              <a:rPr lang="en-US" sz="1800" dirty="0" smtClean="0">
                <a:effectLst/>
              </a:rPr>
              <a:t> rats. </a:t>
            </a:r>
            <a:r>
              <a:rPr lang="en-US" sz="1800" i="1" dirty="0" err="1" smtClean="0">
                <a:effectLst/>
              </a:rPr>
              <a:t>Behavioural</a:t>
            </a:r>
            <a:r>
              <a:rPr lang="en-US" sz="1800" i="1" dirty="0" smtClean="0">
                <a:effectLst/>
              </a:rPr>
              <a:t> Pharmacology</a:t>
            </a:r>
            <a:r>
              <a:rPr lang="en-US" sz="1800" dirty="0" smtClean="0">
                <a:effectLst/>
              </a:rPr>
              <a:t>, </a:t>
            </a:r>
            <a:r>
              <a:rPr lang="en-US" sz="1800" i="1" dirty="0" smtClean="0">
                <a:effectLst/>
              </a:rPr>
              <a:t>17</a:t>
            </a:r>
            <a:r>
              <a:rPr lang="en-US" sz="1800" dirty="0" smtClean="0">
                <a:effectLst/>
              </a:rPr>
              <a:t>(7). Retrieved from https://journals.lww.com/behaviouralpharm/Fulltext/2006/11000/The_effects_of_chronic_administration_of.2.aspx</a:t>
            </a:r>
            <a:endParaRPr lang="en-US" sz="1800" dirty="0" smtClean="0"/>
          </a:p>
          <a:p>
            <a:pPr marL="457200" indent="-457200">
              <a:buAutoNum type="arabicPeriod"/>
            </a:pPr>
            <a:r>
              <a:rPr lang="en-US" sz="1800" dirty="0" err="1"/>
              <a:t>Seibenhener</a:t>
            </a:r>
            <a:r>
              <a:rPr lang="en-US" sz="1800" dirty="0"/>
              <a:t>, Michael L., and Michael C. Wooten. “Use of the Open Field Maze to Measure Locomotor and Anxiety-like Behavior in Mice.” </a:t>
            </a:r>
            <a:r>
              <a:rPr lang="en-US" sz="1800" i="1" dirty="0"/>
              <a:t>Journal of Visualized Experiments : </a:t>
            </a:r>
            <a:r>
              <a:rPr lang="en-US" sz="1800" i="1" dirty="0" err="1"/>
              <a:t>JoVE</a:t>
            </a:r>
            <a:r>
              <a:rPr lang="en-US" sz="1800" dirty="0"/>
              <a:t> 96 (2015): 52434. </a:t>
            </a:r>
            <a:r>
              <a:rPr lang="en-US" sz="1800" i="1" dirty="0"/>
              <a:t>PMC</a:t>
            </a:r>
            <a:r>
              <a:rPr lang="en-US" sz="1800" dirty="0"/>
              <a:t>. Web. 7 Nov. 2017</a:t>
            </a:r>
            <a:r>
              <a:rPr lang="en-US" sz="1800" dirty="0" smtClean="0"/>
              <a:t>.</a:t>
            </a:r>
          </a:p>
          <a:p>
            <a:pPr marL="457200" indent="-457200">
              <a:buAutoNum type="arabicPeriod"/>
            </a:pPr>
            <a:r>
              <a:rPr lang="en-US" sz="1800" dirty="0" err="1" smtClean="0"/>
              <a:t>Sengupta</a:t>
            </a:r>
            <a:r>
              <a:rPr lang="en-US" sz="1800" dirty="0"/>
              <a:t>, </a:t>
            </a:r>
            <a:r>
              <a:rPr lang="en-US" sz="1800" dirty="0" err="1"/>
              <a:t>Pallav</a:t>
            </a:r>
            <a:r>
              <a:rPr lang="en-US" sz="1800" dirty="0"/>
              <a:t>. “The Laboratory Rat: Relating Its Age With Human’s.” </a:t>
            </a:r>
            <a:r>
              <a:rPr lang="en-US" sz="1800" i="1" dirty="0"/>
              <a:t>International Journal of Preventive Medicine</a:t>
            </a:r>
            <a:r>
              <a:rPr lang="en-US" sz="1800" dirty="0"/>
              <a:t> 4.6 (2013): 624–630. </a:t>
            </a:r>
            <a:r>
              <a:rPr lang="en-US" sz="1800" dirty="0" smtClean="0"/>
              <a:t>Print. </a:t>
            </a:r>
          </a:p>
          <a:p>
            <a:pPr marL="457200" indent="-457200">
              <a:buFontTx/>
              <a:buAutoNum type="arabicPeriod"/>
            </a:pPr>
            <a:r>
              <a:rPr lang="en-US" sz="1800" dirty="0" smtClean="0"/>
              <a:t>Vogel-</a:t>
            </a:r>
            <a:r>
              <a:rPr lang="en-US" sz="1800" dirty="0" err="1" smtClean="0"/>
              <a:t>Ciernia</a:t>
            </a:r>
            <a:r>
              <a:rPr lang="en-US" sz="1800" dirty="0" smtClean="0"/>
              <a:t> A, Wood MA. Examining object location and object recognition memory in mice. </a:t>
            </a:r>
            <a:r>
              <a:rPr lang="en-US" sz="1800" i="1" dirty="0" err="1" smtClean="0"/>
              <a:t>Curr</a:t>
            </a:r>
            <a:r>
              <a:rPr lang="en-US" sz="1800" i="1" dirty="0" smtClean="0"/>
              <a:t> </a:t>
            </a:r>
            <a:r>
              <a:rPr lang="en-US" sz="1800" i="1" dirty="0" err="1" smtClean="0"/>
              <a:t>Protoc</a:t>
            </a:r>
            <a:r>
              <a:rPr lang="en-US" sz="1800" i="1" dirty="0" smtClean="0"/>
              <a:t> </a:t>
            </a:r>
            <a:r>
              <a:rPr lang="en-US" sz="1800" i="1" dirty="0" err="1" smtClean="0"/>
              <a:t>Neurosci</a:t>
            </a:r>
            <a:r>
              <a:rPr lang="en-US" sz="1800" dirty="0" smtClean="0"/>
              <a:t>. 2014;69:8.31.1-17. Published 2014 Oct 8. doi:10.1002/0471142301.ns0831s69</a:t>
            </a:r>
          </a:p>
          <a:p>
            <a:pPr marL="457200" indent="-457200">
              <a:buFontTx/>
              <a:buAutoNum type="arabicPeriod"/>
            </a:pPr>
            <a:endParaRPr lang="en-US" sz="1800" dirty="0" smtClean="0">
              <a:effectLst/>
            </a:endParaRPr>
          </a:p>
          <a:p>
            <a:pPr marL="457200" indent="-457200">
              <a:buAutoNum type="arabicPeriod"/>
            </a:pPr>
            <a:endParaRPr lang="en-US" sz="1800" dirty="0" smtClean="0"/>
          </a:p>
          <a:p>
            <a:pPr marL="457200" indent="-457200">
              <a:buAutoNum type="arabicPeriod"/>
            </a:pPr>
            <a:endParaRPr lang="en-US" sz="1800" dirty="0" smtClean="0"/>
          </a:p>
          <a:p>
            <a:pPr marL="457200" indent="-457200">
              <a:buAutoNum type="arabicPeriod"/>
            </a:pPr>
            <a:endParaRPr lang="es-US" sz="2400" b="1" dirty="0"/>
          </a:p>
          <a:p>
            <a:pPr algn="ctr"/>
            <a:endParaRPr lang="es-US" dirty="0" smtClean="0"/>
          </a:p>
          <a:p>
            <a:pPr algn="ctr"/>
            <a:endParaRPr lang="es-US" dirty="0" smtClean="0"/>
          </a:p>
        </p:txBody>
      </p:sp>
      <p:pic>
        <p:nvPicPr>
          <p:cNvPr id="21" name="Picture 20"/>
          <p:cNvPicPr>
            <a:picLocks noChangeAspect="1"/>
          </p:cNvPicPr>
          <p:nvPr/>
        </p:nvPicPr>
        <p:blipFill>
          <a:blip r:embed="rId5"/>
          <a:stretch>
            <a:fillRect/>
          </a:stretch>
        </p:blipFill>
        <p:spPr>
          <a:xfrm>
            <a:off x="15695728" y="18996589"/>
            <a:ext cx="14526110" cy="10262348"/>
          </a:xfrm>
          <a:prstGeom prst="rect">
            <a:avLst/>
          </a:prstGeom>
        </p:spPr>
      </p:pic>
      <p:pic>
        <p:nvPicPr>
          <p:cNvPr id="25" name="Picture 24"/>
          <p:cNvPicPr>
            <a:picLocks noChangeAspect="1"/>
          </p:cNvPicPr>
          <p:nvPr/>
        </p:nvPicPr>
        <p:blipFill rotWithShape="1">
          <a:blip r:embed="rId6"/>
          <a:srcRect l="1604" b="8408"/>
          <a:stretch/>
        </p:blipFill>
        <p:spPr>
          <a:xfrm>
            <a:off x="2666998" y="16882384"/>
            <a:ext cx="8763001" cy="5138636"/>
          </a:xfrm>
          <a:prstGeom prst="rect">
            <a:avLst/>
          </a:prstGeom>
        </p:spPr>
      </p:pic>
      <p:pic>
        <p:nvPicPr>
          <p:cNvPr id="26" name="Picture 25"/>
          <p:cNvPicPr>
            <a:picLocks noChangeAspect="1"/>
          </p:cNvPicPr>
          <p:nvPr/>
        </p:nvPicPr>
        <p:blipFill>
          <a:blip r:embed="rId7"/>
          <a:stretch>
            <a:fillRect/>
          </a:stretch>
        </p:blipFill>
        <p:spPr>
          <a:xfrm>
            <a:off x="8702505" y="26607241"/>
            <a:ext cx="5667375" cy="4429125"/>
          </a:xfrm>
          <a:prstGeom prst="rect">
            <a:avLst/>
          </a:prstGeom>
        </p:spPr>
      </p:pic>
      <p:sp>
        <p:nvSpPr>
          <p:cNvPr id="29" name="TextBox 28"/>
          <p:cNvSpPr txBox="1"/>
          <p:nvPr/>
        </p:nvSpPr>
        <p:spPr>
          <a:xfrm>
            <a:off x="18327713" y="16125309"/>
            <a:ext cx="9064570" cy="1815882"/>
          </a:xfrm>
          <a:prstGeom prst="rect">
            <a:avLst/>
          </a:prstGeom>
          <a:noFill/>
        </p:spPr>
        <p:txBody>
          <a:bodyPr wrap="square" rtlCol="0">
            <a:spAutoFit/>
          </a:bodyPr>
          <a:lstStyle/>
          <a:p>
            <a:r>
              <a:rPr lang="en-US" sz="2800" b="1" dirty="0" smtClean="0"/>
              <a:t>Figure 1: Ratio of duration in border and duration in center between  treatment groups</a:t>
            </a:r>
            <a:r>
              <a:rPr lang="en-US" sz="2800" dirty="0" smtClean="0"/>
              <a:t>. Mean duration in center: control= 21.5 s,  ethosuximide = 15.3s. Welch two sample t-test: p=0.549.</a:t>
            </a:r>
            <a:endParaRPr lang="en-US" sz="2800" dirty="0" smtClean="0"/>
          </a:p>
        </p:txBody>
      </p:sp>
      <p:sp>
        <p:nvSpPr>
          <p:cNvPr id="31" name="TextBox 30"/>
          <p:cNvSpPr txBox="1"/>
          <p:nvPr/>
        </p:nvSpPr>
        <p:spPr>
          <a:xfrm>
            <a:off x="18327713" y="29346886"/>
            <a:ext cx="9712270" cy="1333679"/>
          </a:xfrm>
          <a:prstGeom prst="rect">
            <a:avLst/>
          </a:prstGeom>
          <a:noFill/>
        </p:spPr>
        <p:txBody>
          <a:bodyPr wrap="square" rtlCol="0">
            <a:noAutofit/>
          </a:bodyPr>
          <a:lstStyle/>
          <a:p>
            <a:r>
              <a:rPr lang="en-US" sz="2800" b="1" dirty="0" smtClean="0"/>
              <a:t>Figure 2: Discrimination Index between treatment groups and trial type.  </a:t>
            </a:r>
            <a:r>
              <a:rPr lang="en-US" sz="2800" dirty="0" smtClean="0"/>
              <a:t>Two way </a:t>
            </a:r>
            <a:r>
              <a:rPr lang="en-US" sz="2800" dirty="0" err="1" smtClean="0"/>
              <a:t>Anova</a:t>
            </a:r>
            <a:r>
              <a:rPr lang="en-US" sz="2800" dirty="0" smtClean="0"/>
              <a:t>: Trial Type= 0.00529 , Treatment=0.69606</a:t>
            </a:r>
            <a:endParaRPr lang="es-US" sz="2800" dirty="0" smtClean="0"/>
          </a:p>
          <a:p>
            <a:endParaRPr lang="es-US" sz="3600" dirty="0"/>
          </a:p>
        </p:txBody>
      </p:sp>
      <p:pic>
        <p:nvPicPr>
          <p:cNvPr id="30" name="Picture 2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295467" y="6596743"/>
            <a:ext cx="13141403" cy="9380458"/>
          </a:xfrm>
          <a:prstGeom prst="rect">
            <a:avLst/>
          </a:prstGeom>
        </p:spPr>
      </p:pic>
    </p:spTree>
    <p:extLst>
      <p:ext uri="{BB962C8B-B14F-4D97-AF65-F5344CB8AC3E}">
        <p14:creationId xmlns:p14="http://schemas.microsoft.com/office/powerpoint/2010/main" val="4645593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250</TotalTime>
  <Words>556</Words>
  <Application>Microsoft Office PowerPoint</Application>
  <PresentationFormat>Custom</PresentationFormat>
  <Paragraphs>81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 Gracias</dc:creator>
  <cp:lastModifiedBy>Alexa Gracias</cp:lastModifiedBy>
  <cp:revision>25</cp:revision>
  <dcterms:created xsi:type="dcterms:W3CDTF">2018-12-11T16:07:35Z</dcterms:created>
  <dcterms:modified xsi:type="dcterms:W3CDTF">2018-12-11T20:18:16Z</dcterms:modified>
</cp:coreProperties>
</file>