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ora Medium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51550A-BE0D-4AF5-933E-8203EA37E07F}">
  <a:tblStyle styleId="{6B51550A-BE0D-4AF5-933E-8203EA37E0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oraMedium-bold.fntdata"/><Relationship Id="rId21" Type="http://schemas.openxmlformats.org/officeDocument/2006/relationships/font" Target="fonts/LoraMedium-regular.fntdata"/><Relationship Id="rId24" Type="http://schemas.openxmlformats.org/officeDocument/2006/relationships/font" Target="fonts/LoraMedium-boldItalic.fntdata"/><Relationship Id="rId23" Type="http://schemas.openxmlformats.org/officeDocument/2006/relationships/font" Target="fonts/Lora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175395c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175395c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175395c8c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175395c8c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16f4e6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16f4e6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efbdd0031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efbdd0031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16f4e6a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16f4e6a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17877d8b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17877d8b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17877d8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17877d8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efbdd003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efbdd003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efbdd0031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efbdd0031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fbdd0031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fbdd0031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efbdd0031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efbdd0031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efbdd0031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efbdd0031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175395c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175395c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57150"/>
            <a:ext cx="77724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2457450"/>
            <a:ext cx="77724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6E2C11"/>
              </a:buClr>
              <a:buSzPts val="2000"/>
              <a:buNone/>
              <a:defRPr b="0" cap="none">
                <a:solidFill>
                  <a:srgbClr val="6E2C1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83561" l="137" r="0" t="5480"/>
          <a:stretch/>
        </p:blipFill>
        <p:spPr>
          <a:xfrm>
            <a:off x="0" y="4607161"/>
            <a:ext cx="9144000" cy="56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304800" y="-1085850"/>
            <a:ext cx="7772400" cy="58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rgbClr val="6E2C1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04800" y="171450"/>
            <a:ext cx="7772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0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33400" y="118110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800600" y="118110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48640" y="1200150"/>
            <a:ext cx="3733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533400" y="1735074"/>
            <a:ext cx="37338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5093208" y="1200150"/>
            <a:ext cx="3669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4"/>
          <p:cNvSpPr txBox="1"/>
          <p:nvPr>
            <p:ph idx="4" type="body"/>
          </p:nvPr>
        </p:nvSpPr>
        <p:spPr>
          <a:xfrm>
            <a:off x="5093208" y="1748790"/>
            <a:ext cx="3669900" cy="28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315325" y="4847035"/>
            <a:ext cx="56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</a:t>
            </a:r>
            <a:fld id="{00000000-1234-1234-1234-123412341234}" type="slidenum">
              <a:rPr b="0" i="0" lang="en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314450"/>
            <a:ext cx="838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ded Column text boxes">
  <p:cSld name="Shaded Column text boxe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C1D2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599516" y="4972050"/>
            <a:ext cx="544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762000" y="1200150"/>
            <a:ext cx="3810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76800" y="1200150"/>
            <a:ext cx="3810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body"/>
          </p:nvPr>
        </p:nvSpPr>
        <p:spPr>
          <a:xfrm>
            <a:off x="781334" y="1659056"/>
            <a:ext cx="3810000" cy="1257300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rgbClr val="85DFF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9C1D22"/>
              </a:buClr>
              <a:buSzPts val="2400"/>
              <a:buNone/>
              <a:defRPr b="1" sz="2400">
                <a:solidFill>
                  <a:srgbClr val="9C1D22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body"/>
          </p:nvPr>
        </p:nvSpPr>
        <p:spPr>
          <a:xfrm>
            <a:off x="4876800" y="1657350"/>
            <a:ext cx="3810000" cy="1257300"/>
          </a:xfrm>
          <a:prstGeom prst="rect">
            <a:avLst/>
          </a:prstGeom>
          <a:gradFill>
            <a:gsLst>
              <a:gs pos="0">
                <a:srgbClr val="CCFFFF"/>
              </a:gs>
              <a:gs pos="100000">
                <a:srgbClr val="85DFFF"/>
              </a:gs>
            </a:gsLst>
            <a:lin ang="162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9C1D22"/>
              </a:buClr>
              <a:buSzPts val="2400"/>
              <a:buNone/>
              <a:defRPr b="1" sz="2400">
                <a:solidFill>
                  <a:srgbClr val="9C1D22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ULLET List">
  <p:cSld name="7_BULLET Lis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1000" y="9715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ts val="20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763000" y="4914900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List">
  <p:cSld name="Bullet Lis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C1D2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4800" y="4914900"/>
            <a:ext cx="28956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9C1D2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99516" y="4972050"/>
            <a:ext cx="544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57200" y="971550"/>
            <a:ext cx="8534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768"/>
              </a:spcBef>
              <a:spcAft>
                <a:spcPts val="0"/>
              </a:spcAft>
              <a:buClr>
                <a:srgbClr val="33CC33"/>
              </a:buClr>
              <a:buSzPts val="2000"/>
              <a:buFont typeface="Noto Sans Symbols"/>
              <a:buChar char="▪"/>
              <a:defRPr>
                <a:solidFill>
                  <a:srgbClr val="9C1D22"/>
                </a:solidFill>
              </a:defRPr>
            </a:lvl1pPr>
            <a:lvl2pPr indent="-355600" lvl="1" marL="914400" algn="l">
              <a:spcBef>
                <a:spcPts val="768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Noto Sans Symbols"/>
              <a:buChar char="▪"/>
              <a:defRPr>
                <a:solidFill>
                  <a:srgbClr val="9C1D22"/>
                </a:solidFill>
              </a:defRPr>
            </a:lvl2pPr>
            <a:lvl3pPr indent="-342900" lvl="2" marL="1371600" algn="l">
              <a:spcBef>
                <a:spcPts val="768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▪"/>
              <a:defRPr>
                <a:solidFill>
                  <a:srgbClr val="9C1D22"/>
                </a:solidFill>
              </a:defRPr>
            </a:lvl3pPr>
            <a:lvl4pPr indent="-342900" lvl="3" marL="1828800" algn="l">
              <a:spcBef>
                <a:spcPts val="768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Noto Sans Symbols"/>
              <a:buChar char="▪"/>
              <a:defRPr>
                <a:solidFill>
                  <a:srgbClr val="9C1D22"/>
                </a:solidFill>
              </a:defRPr>
            </a:lvl4pPr>
            <a:lvl5pPr indent="-342900" lvl="4" marL="2286000" algn="l">
              <a:spcBef>
                <a:spcPts val="768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Noto Sans Symbols"/>
              <a:buChar char="▪"/>
              <a:defRPr>
                <a:solidFill>
                  <a:srgbClr val="9C1D22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ULLET List">
  <p:cSld name="2_BULLET Lis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1000" y="971550"/>
            <a:ext cx="8686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spcBef>
                <a:spcPts val="600"/>
              </a:spcBef>
              <a:spcAft>
                <a:spcPts val="0"/>
              </a:spcAft>
              <a:buClr>
                <a:srgbClr val="009999"/>
              </a:buClr>
              <a:buSzPts val="20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>
                <a:solidFill>
                  <a:srgbClr val="6C6F8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763000" y="4914900"/>
            <a:ext cx="38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ullet list">
  <p:cSld name="1_Bullet lis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81000" y="857250"/>
            <a:ext cx="83820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3048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9516" y="4972050"/>
            <a:ext cx="5445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C1D2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85800" y="228600"/>
            <a:ext cx="7772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/>
          <p:nvPr>
            <p:ph idx="2" type="clipArt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6E2C1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14450"/>
            <a:ext cx="8382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7467600" y="4808339"/>
            <a:ext cx="16764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8581" y="5011439"/>
            <a:ext cx="6864435" cy="176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6.xml"/><Relationship Id="rId4" Type="http://schemas.openxmlformats.org/officeDocument/2006/relationships/slide" Target="/ppt/slides/slide7.xml"/><Relationship Id="rId5" Type="http://schemas.openxmlformats.org/officeDocument/2006/relationships/slide" Target="/ppt/slides/slide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slide" Target="/ppt/slides/slide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38125" y="238125"/>
            <a:ext cx="8382000" cy="18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6E2C12"/>
                </a:solidFill>
                <a:latin typeface="Lora Medium"/>
                <a:ea typeface="Lora Medium"/>
                <a:cs typeface="Lora Medium"/>
                <a:sym typeface="Lora Medium"/>
              </a:rPr>
              <a:t>Business Analytics in R</a:t>
            </a:r>
            <a:endParaRPr sz="4900">
              <a:solidFill>
                <a:srgbClr val="6E2C12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6E2C12"/>
                </a:solidFill>
                <a:latin typeface="Lora Medium"/>
                <a:ea typeface="Lora Medium"/>
                <a:cs typeface="Lora Medium"/>
                <a:sym typeface="Lora Medium"/>
              </a:rPr>
              <a:t>Homework -2 Group Part</a:t>
            </a:r>
            <a:endParaRPr sz="4900">
              <a:solidFill>
                <a:srgbClr val="6E2C12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46775" y="2843700"/>
            <a:ext cx="37617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 members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Anshu Mehta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Shrawani Tare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Justin </a:t>
            </a:r>
            <a:r>
              <a:rPr lang="en" sz="1800">
                <a:solidFill>
                  <a:schemeClr val="dk1"/>
                </a:solidFill>
              </a:rPr>
              <a:t>Varghese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Tenzin Jangchup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Chenxiang Ma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56200"/>
            <a:ext cx="8382000" cy="53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DETAILED MARKETING ANALYSIS</a:t>
            </a:r>
            <a:endParaRPr/>
          </a:p>
        </p:txBody>
      </p:sp>
      <p:graphicFrame>
        <p:nvGraphicFramePr>
          <p:cNvPr id="142" name="Google Shape;142;p24"/>
          <p:cNvGraphicFramePr/>
          <p:nvPr/>
        </p:nvGraphicFramePr>
        <p:xfrm>
          <a:off x="153850" y="106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{6B51550A-BE0D-4AF5-933E-8203EA37E07F}</a:tableStyleId>
              </a:tblPr>
              <a:tblGrid>
                <a:gridCol w="714300"/>
                <a:gridCol w="714300"/>
                <a:gridCol w="814325"/>
                <a:gridCol w="714300"/>
                <a:gridCol w="714300"/>
                <a:gridCol w="714300"/>
                <a:gridCol w="714300"/>
              </a:tblGrid>
              <a:tr h="119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Targeting Level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Users Targeted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Adopters Captured by Model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Total Adopters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Costs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ROI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 Profit</a:t>
                      </a:r>
                      <a:endParaRPr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A0019"/>
                    </a:solidFill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8,308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21,194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243%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51,488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16,616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1,232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40,447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88,765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24,924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1,386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54,850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90,514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33,232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1,463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68,282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85,158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9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41,540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1,540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81,714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98%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79,801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75" y="632225"/>
            <a:ext cx="3506175" cy="42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5150"/>
            <a:ext cx="8839202" cy="40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457200" y="56200"/>
            <a:ext cx="8382000" cy="53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CUMULATIVE RESPONSE CURVE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2104075" y="2877575"/>
            <a:ext cx="683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20% , 45%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3301000" y="1748350"/>
            <a:ext cx="683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4</a:t>
            </a:r>
            <a:r>
              <a:rPr lang="en" sz="800">
                <a:solidFill>
                  <a:schemeClr val="dk2"/>
                </a:solidFill>
              </a:rPr>
              <a:t>0% , 80%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4572000" y="1511350"/>
            <a:ext cx="683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6</a:t>
            </a:r>
            <a:r>
              <a:rPr lang="en" sz="800">
                <a:solidFill>
                  <a:schemeClr val="dk2"/>
                </a:solidFill>
              </a:rPr>
              <a:t>0% , 90%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6010975" y="1341850"/>
            <a:ext cx="683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8</a:t>
            </a:r>
            <a:r>
              <a:rPr lang="en" sz="800">
                <a:solidFill>
                  <a:schemeClr val="dk2"/>
                </a:solidFill>
              </a:rPr>
              <a:t>0%, 95%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7580525" y="1223250"/>
            <a:ext cx="8526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10</a:t>
            </a:r>
            <a:r>
              <a:rPr lang="en" sz="800">
                <a:solidFill>
                  <a:schemeClr val="dk2"/>
                </a:solidFill>
              </a:rPr>
              <a:t>0%, 100%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00" y="0"/>
            <a:ext cx="6048575" cy="35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604500" y="3617875"/>
            <a:ext cx="3970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Population Targeting Level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 txBox="1"/>
          <p:nvPr/>
        </p:nvSpPr>
        <p:spPr>
          <a:xfrm rot="-5400000">
            <a:off x="4090050" y="1893875"/>
            <a:ext cx="3970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ROI (%)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 rot="-5400000">
            <a:off x="-1614200" y="1893875"/>
            <a:ext cx="39705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Dollar Amount ($)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306000" y="4295825"/>
            <a:ext cx="6048600" cy="615900"/>
          </a:xfrm>
          <a:prstGeom prst="roundRect">
            <a:avLst>
              <a:gd fmla="val 16667" name="adj"/>
            </a:avLst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Recommendation: Target 40% of population for optimal balance between market capture, profitability, and resource efficiency.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6354600" y="548800"/>
            <a:ext cx="27525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EF2F2"/>
                </a:highlight>
              </a:rPr>
              <a:t>Optimal Target: 40%</a:t>
            </a:r>
            <a:endParaRPr b="1" sz="16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EF2F2"/>
                </a:highlight>
              </a:rPr>
              <a:t>Captures 80% of total adopters</a:t>
            </a:r>
            <a:endParaRPr sz="12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EF2F2"/>
                </a:highlight>
              </a:rPr>
              <a:t>Achieves $88,765 in net profit</a:t>
            </a:r>
            <a:endParaRPr sz="12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EF2F2"/>
                </a:highlight>
              </a:rPr>
              <a:t>Maintains high ROI of 219%</a:t>
            </a:r>
            <a:endParaRPr sz="12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EF2F2"/>
                </a:highlight>
              </a:rPr>
              <a:t>Moderate total costs of $40,447</a:t>
            </a:r>
            <a:endParaRPr sz="1200">
              <a:solidFill>
                <a:schemeClr val="dk1"/>
              </a:solidFill>
              <a:highlight>
                <a:srgbClr val="FEF2F2"/>
              </a:highlight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6354600" y="2476650"/>
            <a:ext cx="2752500" cy="20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EF2F2"/>
                </a:highlight>
              </a:rPr>
              <a:t>Supporting Analysis</a:t>
            </a:r>
            <a:endParaRPr b="1" sz="13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EF2F2"/>
                </a:highlight>
              </a:rPr>
              <a:t>Beyond 40%, costs rise faster than profits</a:t>
            </a:r>
            <a:endParaRPr sz="11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EF2F2"/>
                </a:highlight>
              </a:rPr>
              <a:t>ROI drops significantly after 40% target</a:t>
            </a:r>
            <a:endParaRPr sz="11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EF2F2"/>
                </a:highlight>
              </a:rPr>
              <a:t>Most efficient cost-to-adoption ratio</a:t>
            </a:r>
            <a:endParaRPr sz="1100">
              <a:solidFill>
                <a:schemeClr val="dk1"/>
              </a:solidFill>
              <a:highlight>
                <a:srgbClr val="FEF2F2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EF2F2"/>
                </a:highlight>
              </a:rPr>
              <a:t>Balances reach and resource utilization</a:t>
            </a:r>
            <a:endParaRPr b="1">
              <a:solidFill>
                <a:schemeClr val="dk1"/>
              </a:solidFill>
              <a:highlight>
                <a:srgbClr val="FEF2F2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1400" l="0" r="1941" t="0"/>
          <a:stretch/>
        </p:blipFill>
        <p:spPr>
          <a:xfrm>
            <a:off x="593025" y="186300"/>
            <a:ext cx="8167175" cy="477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25" y="152400"/>
            <a:ext cx="7998675" cy="4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99750" y="297350"/>
            <a:ext cx="8739600" cy="84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3446"/>
              <a:t>Business Challenge &amp; Data-Driven Solution</a:t>
            </a:r>
            <a:endParaRPr sz="344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14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14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 data-driven approach to enhance conversion rates through predictive modeling</a:t>
            </a:r>
            <a:endParaRPr sz="3040"/>
          </a:p>
        </p:txBody>
      </p:sp>
      <p:sp>
        <p:nvSpPr>
          <p:cNvPr id="78" name="Google Shape;78;p16"/>
          <p:cNvSpPr/>
          <p:nvPr/>
        </p:nvSpPr>
        <p:spPr>
          <a:xfrm>
            <a:off x="43100" y="1234600"/>
            <a:ext cx="2167200" cy="33054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Current Situation</a:t>
            </a:r>
            <a:r>
              <a:rPr b="1" lang="en" sz="1100">
                <a:solidFill>
                  <a:schemeClr val="lt1"/>
                </a:solidFill>
              </a:rPr>
              <a:t>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music streaming platform using a freemium model.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latest campaign targeted 41,540 users but only achieved a 3.7% conversion rate, resulting in 1,540 upgrades to premium.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2319475" y="1268475"/>
            <a:ext cx="2167200" cy="32715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Key Players: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marketing team leads the campaign strategy.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Data scientists analyze user patterns.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collaborative approach focuses on user behavior analysis.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595825" y="1268600"/>
            <a:ext cx="2167200" cy="32715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Challenges: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Low conversion rate from free users.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Inefficient marketing spend.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Need for improved user targeting.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Goal to improve campaign effectiveness.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872200" y="1268600"/>
            <a:ext cx="2167200" cy="32715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Solution: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Build a predictive model to identify high-potential users.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Optimize targeting strategies.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Enhance conversion rates through data-driven campaigns.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15690" t="12656"/>
          <a:stretch/>
        </p:blipFill>
        <p:spPr>
          <a:xfrm>
            <a:off x="765975" y="1437850"/>
            <a:ext cx="868680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857" y="1437837"/>
            <a:ext cx="868680" cy="59436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750" y="1371852"/>
            <a:ext cx="867375" cy="596725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5600" y="1373050"/>
            <a:ext cx="868680" cy="59436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57200" y="114300"/>
            <a:ext cx="8309100" cy="88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Deliverables </a:t>
            </a:r>
            <a:endParaRPr b="1" u="sng"/>
          </a:p>
        </p:txBody>
      </p:sp>
      <p:sp>
        <p:nvSpPr>
          <p:cNvPr id="91" name="Google Shape;91;p17"/>
          <p:cNvSpPr/>
          <p:nvPr/>
        </p:nvSpPr>
        <p:spPr>
          <a:xfrm>
            <a:off x="1059975" y="1048275"/>
            <a:ext cx="2968800" cy="3896400"/>
          </a:xfrm>
          <a:prstGeom prst="roundRect">
            <a:avLst>
              <a:gd fmla="val 16667" name="adj"/>
            </a:avLst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Model 1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 Profit Maximization Model: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To improve marketing efficiency by targeting users who are more likely to subscribe.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Higher conversion rates result in better ROI since the cost per successful conversion decreases, indicating fewer resources are wasted on users unlikely to convert.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Focus on optimizing which users receive promotional materials based on </a:t>
            </a:r>
            <a:r>
              <a:rPr lang="en" sz="1100">
                <a:solidFill>
                  <a:schemeClr val="lt1"/>
                </a:solidFill>
              </a:rPr>
              <a:t>on high-probability subscribers.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309436" y="1120425"/>
            <a:ext cx="2859300" cy="3752100"/>
          </a:xfrm>
          <a:prstGeom prst="roundRect">
            <a:avLst>
              <a:gd fmla="val 16667" name="adj"/>
            </a:avLst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Model 2 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Customer Segmentation: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Segment users based on their likelihood of conversion.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Tailor marketing strategies to different user types.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Enables more personalized marketing, potentially increasing conversion rates by addressing specific user needs and interests.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Solution Map</a:t>
            </a:r>
            <a:endParaRPr b="1" u="sng"/>
          </a:p>
        </p:txBody>
      </p:sp>
      <p:sp>
        <p:nvSpPr>
          <p:cNvPr id="98" name="Google Shape;98;p18">
            <a:hlinkClick action="ppaction://hlinkshowjump?jump=nextslide"/>
          </p:cNvPr>
          <p:cNvSpPr/>
          <p:nvPr/>
        </p:nvSpPr>
        <p:spPr>
          <a:xfrm>
            <a:off x="706913" y="1441000"/>
            <a:ext cx="1800300" cy="26481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8">
            <a:hlinkClick action="ppaction://hlinksldjump" r:id="rId3"/>
          </p:cNvPr>
          <p:cNvSpPr/>
          <p:nvPr/>
        </p:nvSpPr>
        <p:spPr>
          <a:xfrm>
            <a:off x="2835713" y="1441000"/>
            <a:ext cx="1657500" cy="26481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8">
            <a:hlinkClick action="ppaction://hlinksldjump" r:id="rId4"/>
          </p:cNvPr>
          <p:cNvSpPr/>
          <p:nvPr/>
        </p:nvSpPr>
        <p:spPr>
          <a:xfrm>
            <a:off x="4932688" y="1441000"/>
            <a:ext cx="1566900" cy="26481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Training and 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>
            <a:hlinkClick action="ppaction://hlinksldjump" r:id="rId5"/>
          </p:cNvPr>
          <p:cNvSpPr/>
          <p:nvPr/>
        </p:nvSpPr>
        <p:spPr>
          <a:xfrm>
            <a:off x="6870188" y="1441000"/>
            <a:ext cx="1566900" cy="26481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Exploration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Source</a:t>
            </a:r>
            <a:endParaRPr b="1" u="sng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57200" y="1314450"/>
            <a:ext cx="83820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The dataset contains 41,540 records with 27 attributes, each representing a user who was targeted in a previous marketing campaign on the XYZ platform. Here are key observations: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Target Variable (Adopter)</a:t>
            </a:r>
            <a:r>
              <a:rPr lang="en" sz="1200"/>
              <a:t>: The adopter attribute is the outcome variable, indicating whether a user upgraded to a premium subscription within six months (1 for adopters, 0 for non-adopters). The conversion rate in this dataset is low, with only about 3.7% adopters.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User Demographics</a:t>
            </a:r>
            <a:r>
              <a:rPr lang="en" sz="1200"/>
              <a:t>: Attributes like age, male, and good_country capture basic demographic information.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The dataset contains:</a:t>
            </a:r>
            <a:br>
              <a:rPr b="1" lang="en" sz="1200"/>
            </a:br>
            <a:r>
              <a:rPr b="1" lang="en" sz="1200"/>
              <a:t>1,540 adopters</a:t>
            </a:r>
            <a:r>
              <a:rPr lang="en" sz="1200"/>
              <a:t> (users who upgraded to premium)</a:t>
            </a:r>
            <a:br>
              <a:rPr lang="en" sz="1200"/>
            </a:br>
            <a:r>
              <a:rPr b="1" lang="en" sz="1200"/>
              <a:t>40,000 non-adopters</a:t>
            </a:r>
            <a:r>
              <a:rPr lang="en" sz="1200"/>
              <a:t> (users who did not upgrade) ​</a:t>
            </a:r>
            <a:br>
              <a:rPr lang="en" sz="1200"/>
            </a:br>
            <a:r>
              <a:rPr lang="en" sz="1200"/>
              <a:t>This makes the dataset highly skewed towards the non adopters(97%).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" name="Google Shape;108;p19">
            <a:hlinkClick action="ppaction://hlinksldjump" r:id="rId3"/>
          </p:cNvPr>
          <p:cNvSpPr/>
          <p:nvPr/>
        </p:nvSpPr>
        <p:spPr>
          <a:xfrm>
            <a:off x="8017750" y="4295825"/>
            <a:ext cx="441300" cy="25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57200" y="114300"/>
            <a:ext cx="8382000" cy="1028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Feature Selection</a:t>
            </a:r>
            <a:endParaRPr b="1" u="sng"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314450"/>
            <a:ext cx="8382000" cy="34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Source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Data Source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8225" y="1257300"/>
            <a:ext cx="2819700" cy="34290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Data Source Features: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dataset can be divided into 6 categories.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1.Demographics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2.Social Connections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3.Platform Engagement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4.Tenure and Activity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5.Activity Changes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6.Target Variable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4303075" y="1257300"/>
            <a:ext cx="2973900" cy="3429000"/>
          </a:xfrm>
          <a:prstGeom prst="rect">
            <a:avLst/>
          </a:prstGeom>
          <a:solidFill>
            <a:srgbClr val="7A001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Automatic Feature Selection 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We have focused on these features for decision making: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1.delta_songsListened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2.lovedTracks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3.age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4.good_country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5.subscriber_friend_cnt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6.avg_friend_age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7.shouts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0">
            <a:hlinkClick action="ppaction://hlinksldjump" r:id="rId3"/>
          </p:cNvPr>
          <p:cNvSpPr/>
          <p:nvPr/>
        </p:nvSpPr>
        <p:spPr>
          <a:xfrm>
            <a:off x="8017750" y="4295825"/>
            <a:ext cx="441300" cy="25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26000" y="147950"/>
            <a:ext cx="8382000" cy="69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Model Training and evaluation</a:t>
            </a:r>
            <a:endParaRPr b="1" u="sng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1000" y="906250"/>
            <a:ext cx="8382000" cy="39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Our model is built on a decision tree framework, utilizing the rpart algorithm.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/>
              <a:t>Performance Metrics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/>
              <a:t>Performance was evaluated using ROC curve and AUC (Area Under the Curve) metrics, with a high AUC score indicating the model’s strong ability to distinguish between adopters and non-adopters. This reliability enables confident identification of likely adopters.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/>
              <a:t>Data Balancing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/>
              <a:t>To address the imbalance between adopters and non-adopters in the dataset, we used a hybrid sampling technique with the ROSE package. This approach (combining over-sampling and under-sampling) ensures a balanced representation, enhancing the model’s accuracy by preventing bias toward the non-adopter class.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/>
              <a:t>Model Training</a:t>
            </a:r>
            <a:r>
              <a:rPr lang="en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/>
              <a:t>We applied 10-fold cross-validation with the caret package, ensuring the model performs robustly across different data subsets. This step enhances the model’s ability to generalize, avoiding overfitting and maintaining predictive reliability.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/>
              <a:t>We implemented and fine-tuned three classification techniques—KNN, decision tree, and Naive Bayes—to determine the best model for predicting potential adopters. After extensive tuning and testing, the decision tree model stood out, achieving a notably higher AUC score compared to the other models, making it the top choice for accurate prediction in our analysis.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050" y="730550"/>
            <a:ext cx="5149451" cy="41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71800" y="240275"/>
            <a:ext cx="43002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E2C12"/>
                </a:solidFill>
              </a:rPr>
              <a:t>Decision Tree</a:t>
            </a:r>
            <a:endParaRPr sz="2200">
              <a:solidFill>
                <a:srgbClr val="6E2C12"/>
              </a:solidFill>
            </a:endParaRPr>
          </a:p>
        </p:txBody>
      </p:sp>
      <p:sp>
        <p:nvSpPr>
          <p:cNvPr id="130" name="Google Shape;130;p22">
            <a:hlinkClick action="ppaction://hlinksldjump" r:id="rId4"/>
          </p:cNvPr>
          <p:cNvSpPr/>
          <p:nvPr/>
        </p:nvSpPr>
        <p:spPr>
          <a:xfrm>
            <a:off x="8017750" y="4295825"/>
            <a:ext cx="441300" cy="258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56200"/>
            <a:ext cx="8382000" cy="53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2300" u="sng">
                <a:solidFill>
                  <a:srgbClr val="6E2C11"/>
                </a:solidFill>
              </a:rPr>
              <a:t>MODEL EXPLORATION</a:t>
            </a:r>
            <a:endParaRPr b="1" u="sng">
              <a:solidFill>
                <a:srgbClr val="6E2C11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57200" y="734975"/>
            <a:ext cx="8382000" cy="419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MODEL 1: To maximize profit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previous market campaign data,The company targeted - 41,540 users out of which 1,540 user became a subscriber within the 6 month period after the marketing campaign.Hence, the Base Adoption Rate was 3.71%.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evaluate the model we made the assumptions regarding the type of marketing </a:t>
            </a:r>
            <a:r>
              <a:rPr lang="en"/>
              <a:t>campaign</a:t>
            </a:r>
            <a:r>
              <a:rPr lang="en"/>
              <a:t> and the costs associated.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