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475" r:id="rId2"/>
    <p:sldId id="257" r:id="rId3"/>
    <p:sldId id="269" r:id="rId4"/>
    <p:sldId id="482" r:id="rId5"/>
    <p:sldId id="483" r:id="rId6"/>
    <p:sldId id="477" r:id="rId7"/>
    <p:sldId id="484" r:id="rId8"/>
    <p:sldId id="478" r:id="rId9"/>
    <p:sldId id="485" r:id="rId10"/>
    <p:sldId id="486" r:id="rId11"/>
    <p:sldId id="476" r:id="rId12"/>
    <p:sldId id="270" r:id="rId13"/>
    <p:sldId id="265" r:id="rId14"/>
    <p:sldId id="266" r:id="rId15"/>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66" d="100"/>
          <a:sy n="66" d="100"/>
        </p:scale>
        <p:origin x="856" y="4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t>3/19/2025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t>3/19/2025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t>3/19/2025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t>3/19/2025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t>‹#›</a:t>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t>3/19/2025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t>3/19/2025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t>3/19/2025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t>3/19/2025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t>3/19/2025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t>3/19/2025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t>3/19/2025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t>3/19/2025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t>3/19/2025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hishtank.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MCA Final Year Project (Review I)</a:t>
            </a:r>
            <a:br>
              <a:rPr lang="en-IN" sz="28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US" altLang="en-GB"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Detection Of Phishing Website Using Machine Learning</a:t>
            </a:r>
            <a:b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296773"/>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Master of Computer Applications(MCA)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Number : MCA_PR121</a:t>
            </a: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MS. </a:t>
            </a:r>
            <a:r>
              <a:rPr lang="en-IN" sz="2400" b="1" dirty="0" err="1">
                <a:solidFill>
                  <a:srgbClr val="C00000"/>
                </a:solidFill>
                <a:latin typeface="Times New Roman" panose="02020603050405020304" pitchFamily="18" charset="0"/>
                <a:cs typeface="Times New Roman" panose="02020603050405020304" pitchFamily="18" charset="0"/>
              </a:rPr>
              <a:t>Naiwrita</a:t>
            </a:r>
            <a:r>
              <a:rPr lang="en-IN" sz="2400" b="1" dirty="0">
                <a:solidFill>
                  <a:srgbClr val="C00000"/>
                </a:solidFill>
                <a:latin typeface="Times New Roman" panose="02020603050405020304" pitchFamily="18" charset="0"/>
                <a:cs typeface="Times New Roman" panose="02020603050405020304" pitchFamily="18" charset="0"/>
              </a:rPr>
              <a:t> Borah</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Asst. Prof.-SO</a:t>
            </a:r>
            <a:r>
              <a:rPr lang="en-GB" altLang="en-IN" sz="1200" b="1" dirty="0">
                <a:solidFill>
                  <a:srgbClr val="C00000"/>
                </a:solidFill>
                <a:latin typeface="Times New Roman" panose="02020603050405020304" pitchFamily="18" charset="0"/>
                <a:cs typeface="Times New Roman" panose="02020603050405020304" pitchFamily="18" charset="0"/>
              </a:rPr>
              <a:t>I</a:t>
            </a:r>
            <a:r>
              <a:rPr lang="en-IN" sz="1200" b="1" dirty="0">
                <a:solidFill>
                  <a:srgbClr val="C00000"/>
                </a:solidFill>
                <a:latin typeface="Times New Roman" panose="02020603050405020304" pitchFamily="18" charset="0"/>
                <a:cs typeface="Times New Roman" panose="02020603050405020304" pitchFamily="18" charset="0"/>
              </a:rPr>
              <a:t>S</a:t>
            </a:r>
            <a:br>
              <a:rPr lang="en-US" sz="1400" b="1" dirty="0">
                <a:latin typeface="Times New Roman" panose="02020603050405020304" pitchFamily="18" charset="0"/>
                <a:cs typeface="Times New Roman" panose="02020603050405020304" pitchFamily="18" charset="0"/>
              </a:rPr>
            </a:br>
            <a:r>
              <a:rPr lang="en-US" sz="1050" b="1" dirty="0">
                <a:solidFill>
                  <a:srgbClr val="C00000"/>
                </a:solidFill>
                <a:latin typeface="Times New Roman" panose="02020603050405020304" pitchFamily="18" charset="0"/>
                <a:cs typeface="Times New Roman" panose="02020603050405020304" pitchFamily="18" charset="0"/>
              </a:rPr>
              <a:t>School of </a:t>
            </a:r>
            <a:r>
              <a:rPr lang="en-GB" altLang="en-US" sz="1050" b="1" dirty="0">
                <a:solidFill>
                  <a:srgbClr val="C00000"/>
                </a:solidFill>
                <a:latin typeface="Times New Roman" panose="02020603050405020304" pitchFamily="18" charset="0"/>
                <a:cs typeface="Times New Roman" panose="02020603050405020304" pitchFamily="18" charset="0"/>
              </a:rPr>
              <a:t> Information Science</a:t>
            </a: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833191446"/>
              </p:ext>
            </p:extLst>
          </p:nvPr>
        </p:nvGraphicFramePr>
        <p:xfrm>
          <a:off x="3435224" y="2727287"/>
          <a:ext cx="5321552" cy="73152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0000"/>
                    </a:ext>
                  </a:extLst>
                </a:gridCol>
                <a:gridCol w="2660776">
                  <a:extLst>
                    <a:ext uri="{9D8B030D-6E8A-4147-A177-3AD203B41FA5}">
                      <a16:colId xmlns:a16="http://schemas.microsoft.com/office/drawing/2014/main" val="20001"/>
                    </a:ext>
                  </a:extLst>
                </a:gridCol>
              </a:tblGrid>
              <a:tr h="0">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10000"/>
                  </a:ext>
                </a:extLst>
              </a:tr>
              <a:tr h="362263">
                <a:tc>
                  <a:txBody>
                    <a:bodyPr/>
                    <a:lstStyle/>
                    <a:p>
                      <a:pPr algn="ctr"/>
                      <a:r>
                        <a:rPr lang="en-GB" altLang="en-US" dirty="0" err="1">
                          <a:latin typeface="Times New Roman" panose="02020603050405020304" pitchFamily="18" charset="0"/>
                          <a:cs typeface="Times New Roman" panose="02020603050405020304" pitchFamily="18" charset="0"/>
                        </a:rPr>
                        <a:t>Veeradimmu</a:t>
                      </a:r>
                      <a:r>
                        <a:rPr lang="en-GB" altLang="en-US" dirty="0">
                          <a:latin typeface="Times New Roman" panose="02020603050405020304" pitchFamily="18" charset="0"/>
                          <a:cs typeface="Times New Roman" panose="02020603050405020304" pitchFamily="18" charset="0"/>
                        </a:rPr>
                        <a:t> Madesh</a:t>
                      </a:r>
                    </a:p>
                  </a:txBody>
                  <a:tcPr/>
                </a:tc>
                <a:tc>
                  <a:txBody>
                    <a:bodyPr/>
                    <a:lstStyle/>
                    <a:p>
                      <a:pPr algn="ctr"/>
                      <a:r>
                        <a:rPr lang="en-US" dirty="0">
                          <a:latin typeface="Times New Roman" panose="02020603050405020304" pitchFamily="18" charset="0"/>
                          <a:cs typeface="Times New Roman" panose="02020603050405020304" pitchFamily="18" charset="0"/>
                        </a:rPr>
                        <a:t>20232MCA00</a:t>
                      </a:r>
                      <a:r>
                        <a:rPr lang="en-GB" dirty="0">
                          <a:latin typeface="Times New Roman" panose="02020603050405020304" pitchFamily="18" charset="0"/>
                          <a:cs typeface="Times New Roman" panose="02020603050405020304" pitchFamily="18" charset="0"/>
                        </a:rPr>
                        <a:t>49</a:t>
                      </a:r>
                      <a:endParaRPr lang="en-GB"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1FAA7E-DCDB-D175-1498-C8ED8C4E20F0}"/>
              </a:ext>
            </a:extLst>
          </p:cNvPr>
          <p:cNvSpPr>
            <a:spLocks noGrp="1"/>
          </p:cNvSpPr>
          <p:nvPr>
            <p:ph type="sldNum" sz="quarter" idx="12"/>
          </p:nvPr>
        </p:nvSpPr>
        <p:spPr/>
        <p:txBody>
          <a:bodyPr/>
          <a:lstStyle/>
          <a:p>
            <a:pPr>
              <a:defRPr/>
            </a:pPr>
            <a:fld id="{2F195F4C-44D2-4F45-A0AC-21646A9D27BF}" type="slidenum">
              <a:rPr lang="en-US" altLang="en-US" smtClean="0"/>
              <a:t>10</a:t>
            </a:fld>
            <a:endParaRPr lang="en-US" altLang="en-US"/>
          </a:p>
        </p:txBody>
      </p:sp>
      <p:pic>
        <p:nvPicPr>
          <p:cNvPr id="5" name="Picture 4">
            <a:extLst>
              <a:ext uri="{FF2B5EF4-FFF2-40B4-BE49-F238E27FC236}">
                <a16:creationId xmlns:a16="http://schemas.microsoft.com/office/drawing/2014/main" id="{09CD3378-0CE7-B4F0-3175-A84D77FA6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944" y="0"/>
            <a:ext cx="7828323" cy="5303520"/>
          </a:xfrm>
          <a:prstGeom prst="rect">
            <a:avLst/>
          </a:prstGeom>
        </p:spPr>
      </p:pic>
    </p:spTree>
    <p:extLst>
      <p:ext uri="{BB962C8B-B14F-4D97-AF65-F5344CB8AC3E}">
        <p14:creationId xmlns:p14="http://schemas.microsoft.com/office/powerpoint/2010/main" val="10424658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Title 1"/>
          <p:cNvSpPr>
            <a:spLocks noGrp="1"/>
          </p:cNvSpPr>
          <p:nvPr>
            <p:ph type="title"/>
          </p:nvPr>
        </p:nvSpPr>
        <p:spPr>
          <a:xfrm>
            <a:off x="747823" y="-17758"/>
            <a:ext cx="10696354" cy="1143000"/>
          </a:xfrm>
        </p:spPr>
        <p:txBody>
          <a:bodyPr/>
          <a:lstStyle/>
          <a:p>
            <a:pPr algn="ctr"/>
            <a:r>
              <a:rPr lang="en-US" b="1" dirty="0">
                <a:latin typeface="Times New Roman" panose="02020603050405020304" pitchFamily="18" charset="0"/>
                <a:ea typeface="Cambria" panose="02040503050406030204" pitchFamily="18" charset="0"/>
                <a:cs typeface="Times New Roman" panose="02020603050405020304" pitchFamily="18" charset="0"/>
              </a:rPr>
              <a:t>Tools And Technologies To Be Used</a:t>
            </a:r>
          </a:p>
        </p:txBody>
      </p:sp>
      <p:sp>
        <p:nvSpPr>
          <p:cNvPr id="4" name="Content Placeholder 2"/>
          <p:cNvSpPr>
            <a:spLocks noGrp="1"/>
          </p:cNvSpPr>
          <p:nvPr>
            <p:ph idx="1"/>
          </p:nvPr>
        </p:nvSpPr>
        <p:spPr>
          <a:xfrm>
            <a:off x="1013637" y="1296955"/>
            <a:ext cx="10164726" cy="3153747"/>
          </a:xfrm>
        </p:spPr>
        <p:txBody>
          <a:bodyPr/>
          <a:lstStyle/>
          <a:p>
            <a:pPr>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Development Tools</a:t>
            </a:r>
            <a:r>
              <a:rPr lang="en-IN" sz="1800" dirty="0">
                <a:latin typeface="Times New Roman" panose="02020603050405020304" pitchFamily="18" charset="0"/>
                <a:cs typeface="Times New Roman" panose="02020603050405020304" pitchFamily="18" charset="0"/>
              </a:rPr>
              <a:t>: PyCharm, VS Code, </a:t>
            </a:r>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 Notebook, Google </a:t>
            </a:r>
            <a:r>
              <a:rPr lang="en-IN" sz="1800" dirty="0" err="1">
                <a:latin typeface="Times New Roman" panose="02020603050405020304" pitchFamily="18" charset="0"/>
                <a:cs typeface="Times New Roman" panose="02020603050405020304" pitchFamily="18" charset="0"/>
              </a:rPr>
              <a:t>Colab</a:t>
            </a:r>
            <a:endParaRPr lang="en-IN"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Programming Languages</a:t>
            </a:r>
            <a:r>
              <a:rPr lang="en-IN" sz="1800" dirty="0">
                <a:latin typeface="Times New Roman" panose="02020603050405020304" pitchFamily="18" charset="0"/>
                <a:cs typeface="Times New Roman" panose="02020603050405020304" pitchFamily="18" charset="0"/>
              </a:rPr>
              <a:t>: Python</a:t>
            </a:r>
          </a:p>
          <a:p>
            <a:pPr>
              <a:lnSpc>
                <a:spcPct val="150000"/>
              </a:lnSpc>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Frameworks/Libraries</a:t>
            </a:r>
            <a:r>
              <a:rPr lang="en-IN" sz="1800" dirty="0">
                <a:latin typeface="Times New Roman" panose="02020603050405020304" pitchFamily="18" charset="0"/>
                <a:cs typeface="Times New Roman" panose="02020603050405020304" pitchFamily="18" charset="0"/>
              </a:rPr>
              <a:t>: Scikit-learn, </a:t>
            </a:r>
            <a:r>
              <a:rPr lang="en-IN" sz="1800" dirty="0" err="1">
                <a:latin typeface="Times New Roman" panose="02020603050405020304" pitchFamily="18" charset="0"/>
                <a:cs typeface="Times New Roman" panose="02020603050405020304" pitchFamily="18" charset="0"/>
              </a:rPr>
              <a:t>XGBoost</a:t>
            </a:r>
            <a:r>
              <a:rPr lang="en-IN" sz="1800" dirty="0">
                <a:latin typeface="Times New Roman" panose="02020603050405020304" pitchFamily="18" charset="0"/>
                <a:cs typeface="Times New Roman" panose="02020603050405020304" pitchFamily="18" charset="0"/>
              </a:rPr>
              <a:t>, Pandas, NumPy, Matplotlib, Flask(Optional For UI)</a:t>
            </a:r>
          </a:p>
          <a:p>
            <a:pPr>
              <a:lnSpc>
                <a:spcPct val="150000"/>
              </a:lnSpc>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Database</a:t>
            </a:r>
            <a:r>
              <a:rPr lang="en-IN" sz="1800" dirty="0">
                <a:latin typeface="Times New Roman" panose="02020603050405020304" pitchFamily="18" charset="0"/>
                <a:cs typeface="Times New Roman" panose="02020603050405020304" pitchFamily="18" charset="0"/>
              </a:rPr>
              <a:t>: SQLite (for storing reference signatures)</a:t>
            </a:r>
          </a:p>
          <a:p>
            <a:pPr>
              <a:lnSpc>
                <a:spcPct val="150000"/>
              </a:lnSpc>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Version Control</a:t>
            </a:r>
            <a:r>
              <a:rPr lang="en-IN" sz="1800" dirty="0">
                <a:latin typeface="Times New Roman" panose="02020603050405020304" pitchFamily="18" charset="0"/>
                <a:cs typeface="Times New Roman" panose="02020603050405020304" pitchFamily="18" charset="0"/>
              </a:rPr>
              <a:t>: Git, GitHub</a:t>
            </a:r>
          </a:p>
          <a:p>
            <a:pPr>
              <a:lnSpc>
                <a:spcPct val="150000"/>
              </a:lnSpc>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Additional Tools</a:t>
            </a:r>
            <a:r>
              <a:rPr lang="en-I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SHAP (for explainable AI), Imbalanced-learn (for handling imbalanced datasets)</a:t>
            </a:r>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b="1" dirty="0">
                <a:latin typeface="Times New Roman" panose="02020603050405020304" pitchFamily="18" charset="0"/>
                <a:ea typeface="Cambria" panose="02040503050406030204" pitchFamily="18" charset="0"/>
                <a:cs typeface="Times New Roman" panose="02020603050405020304" pitchFamily="18" charset="0"/>
              </a:rPr>
              <a:t>Timeline of the Project </a:t>
            </a:r>
            <a:endParaRPr b="1"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812800" y="1184663"/>
            <a:ext cx="8086725" cy="4305300"/>
          </a:xfrm>
          <a:prstGeom prst="rect">
            <a:avLst/>
          </a:prstGeom>
        </p:spPr>
      </p:pic>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02661" y="130259"/>
            <a:ext cx="10668000" cy="487500"/>
          </a:xfrm>
          <a:prstGeom prst="rect">
            <a:avLst/>
          </a:prstGeom>
          <a:noFill/>
          <a:ln>
            <a:noFill/>
          </a:ln>
        </p:spPr>
        <p:txBody>
          <a:bodyPr spcFirstLastPara="1" wrap="square" lIns="91425" tIns="45700" rIns="91425" bIns="45700" anchor="ctr" anchorCtr="0">
            <a:noAutofit/>
          </a:bodyPr>
          <a:lstStyle/>
          <a:p>
            <a:pPr lvl="0"/>
            <a:r>
              <a:rPr lang="en-GB" b="1" dirty="0">
                <a:latin typeface="Times New Roman" panose="02020603050405020304" pitchFamily="18" charset="0"/>
                <a:ea typeface="Cambria" panose="02040503050406030204" pitchFamily="18" charset="0"/>
                <a:cs typeface="Times New Roman" panose="02020603050405020304" pitchFamily="18" charset="0"/>
              </a:rPr>
              <a:t>References </a:t>
            </a:r>
            <a:endParaRPr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5" name="Google Shape;145;p22"/>
          <p:cNvSpPr txBox="1">
            <a:spLocks noGrp="1"/>
          </p:cNvSpPr>
          <p:nvPr>
            <p:ph type="body" idx="1"/>
          </p:nvPr>
        </p:nvSpPr>
        <p:spPr>
          <a:xfrm>
            <a:off x="481263" y="805332"/>
            <a:ext cx="11521439" cy="4228681"/>
          </a:xfrm>
          <a:prstGeom prst="rect">
            <a:avLst/>
          </a:prstGeom>
          <a:noFill/>
          <a:ln>
            <a:noFill/>
          </a:ln>
        </p:spPr>
        <p:txBody>
          <a:bodyPr spcFirstLastPara="1" wrap="square" lIns="91425" tIns="45700" rIns="91425" bIns="45700" anchor="t" anchorCtr="0">
            <a:normAutofit lnSpcReduction="10000"/>
          </a:bodyPr>
          <a:lstStyle/>
          <a:p>
            <a:pPr marL="342900" indent="-342900" algn="just">
              <a:buFont typeface="+mj-lt"/>
              <a:buAutoNum type="arabicPeriod"/>
            </a:pPr>
            <a:r>
              <a:rPr lang="en-US" sz="1800" b="1" dirty="0" err="1">
                <a:latin typeface="Times New Roman" panose="02020603050405020304" pitchFamily="18" charset="0"/>
                <a:cs typeface="Times New Roman" panose="02020603050405020304" pitchFamily="18" charset="0"/>
              </a:rPr>
              <a:t>Alzboon</a:t>
            </a:r>
            <a:r>
              <a:rPr lang="en-US" sz="1800" b="1" dirty="0">
                <a:latin typeface="Times New Roman" panose="02020603050405020304" pitchFamily="18" charset="0"/>
                <a:cs typeface="Times New Roman" panose="02020603050405020304" pitchFamily="18" charset="0"/>
              </a:rPr>
              <a:t>, M. S., et al. (2025).</a:t>
            </a:r>
            <a:r>
              <a:rPr lang="en-US" sz="1800" dirty="0">
                <a:latin typeface="Times New Roman" panose="02020603050405020304" pitchFamily="18" charset="0"/>
                <a:cs typeface="Times New Roman" panose="02020603050405020304" pitchFamily="18" charset="0"/>
              </a:rPr>
              <a:t> Phishing website detection using machine learning. </a:t>
            </a:r>
            <a:r>
              <a:rPr lang="en-US" sz="1800" i="1" dirty="0">
                <a:latin typeface="Times New Roman" panose="02020603050405020304" pitchFamily="18" charset="0"/>
                <a:cs typeface="Times New Roman" panose="02020603050405020304" pitchFamily="18" charset="0"/>
              </a:rPr>
              <a:t>Gamification and Augmented Reality</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Chen, L., &amp; Wang, H. (2024).</a:t>
            </a:r>
            <a:r>
              <a:rPr lang="en-US" sz="1800" dirty="0">
                <a:latin typeface="Times New Roman" panose="02020603050405020304" pitchFamily="18" charset="0"/>
                <a:cs typeface="Times New Roman" panose="02020603050405020304" pitchFamily="18" charset="0"/>
              </a:rPr>
              <a:t> Adversarial-resilient phishing detection. </a:t>
            </a:r>
            <a:r>
              <a:rPr lang="en-US" sz="1800" i="1" dirty="0">
                <a:latin typeface="Times New Roman" panose="02020603050405020304" pitchFamily="18" charset="0"/>
                <a:cs typeface="Times New Roman" panose="02020603050405020304" pitchFamily="18" charset="0"/>
              </a:rPr>
              <a:t>International Journal of Network Security</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Gupta, R., &amp; Sharma, A. (2024).</a:t>
            </a:r>
            <a:r>
              <a:rPr lang="en-US" sz="1800" dirty="0">
                <a:latin typeface="Times New Roman" panose="02020603050405020304" pitchFamily="18" charset="0"/>
                <a:cs typeface="Times New Roman" panose="02020603050405020304" pitchFamily="18" charset="0"/>
              </a:rPr>
              <a:t> Real-time phishing detection using edge computing. </a:t>
            </a:r>
            <a:r>
              <a:rPr lang="en-US" sz="1800" i="1" dirty="0">
                <a:latin typeface="Times New Roman" panose="02020603050405020304" pitchFamily="18" charset="0"/>
                <a:cs typeface="Times New Roman" panose="02020603050405020304" pitchFamily="18" charset="0"/>
              </a:rPr>
              <a:t>IEEE Transactions on Network and Service Management</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Mishra, P., &amp; Bose, S. (2024).</a:t>
            </a:r>
            <a:r>
              <a:rPr lang="en-US" sz="1800" dirty="0">
                <a:latin typeface="Times New Roman" panose="02020603050405020304" pitchFamily="18" charset="0"/>
                <a:cs typeface="Times New Roman" panose="02020603050405020304" pitchFamily="18" charset="0"/>
              </a:rPr>
              <a:t> Phishing detection with visual features. </a:t>
            </a:r>
            <a:r>
              <a:rPr lang="en-US" sz="1800" i="1" dirty="0">
                <a:latin typeface="Times New Roman" panose="02020603050405020304" pitchFamily="18" charset="0"/>
                <a:cs typeface="Times New Roman" panose="02020603050405020304" pitchFamily="18" charset="0"/>
              </a:rPr>
              <a:t>Pattern Recognition Letters</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Singh, M., &amp; Kaur, P. (2024).</a:t>
            </a:r>
            <a:r>
              <a:rPr lang="en-US" sz="1800" dirty="0">
                <a:latin typeface="Times New Roman" panose="02020603050405020304" pitchFamily="18" charset="0"/>
                <a:cs typeface="Times New Roman" panose="02020603050405020304" pitchFamily="18" charset="0"/>
              </a:rPr>
              <a:t> Multilingual phishing detection system. </a:t>
            </a:r>
            <a:r>
              <a:rPr lang="en-US" sz="1800" i="1" dirty="0">
                <a:latin typeface="Times New Roman" panose="02020603050405020304" pitchFamily="18" charset="0"/>
                <a:cs typeface="Times New Roman" panose="02020603050405020304" pitchFamily="18" charset="0"/>
              </a:rPr>
              <a:t>Journal of Human-Computer Interaction</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Ahmed, S., &amp; Khan, R. (2023).</a:t>
            </a:r>
            <a:r>
              <a:rPr lang="en-US" sz="1800" dirty="0">
                <a:latin typeface="Times New Roman" panose="02020603050405020304" pitchFamily="18" charset="0"/>
                <a:cs typeface="Times New Roman" panose="02020603050405020304" pitchFamily="18" charset="0"/>
              </a:rPr>
              <a:t> Explainable AI for phishing detection. </a:t>
            </a:r>
            <a:r>
              <a:rPr lang="en-US" sz="1800" i="1" dirty="0">
                <a:latin typeface="Times New Roman" panose="02020603050405020304" pitchFamily="18" charset="0"/>
                <a:cs typeface="Times New Roman" panose="02020603050405020304" pitchFamily="18" charset="0"/>
              </a:rPr>
              <a:t>Journal of Cybersecurity Research</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Li, X., &amp; Zhou, Y. (2023).</a:t>
            </a:r>
            <a:r>
              <a:rPr lang="en-US" sz="1800" dirty="0">
                <a:latin typeface="Times New Roman" panose="02020603050405020304" pitchFamily="18" charset="0"/>
                <a:cs typeface="Times New Roman" panose="02020603050405020304" pitchFamily="18" charset="0"/>
              </a:rPr>
              <a:t> Lightweight phishing detection for IoT devices. </a:t>
            </a:r>
            <a:r>
              <a:rPr lang="en-US" sz="1800" i="1" dirty="0">
                <a:latin typeface="Times New Roman" panose="02020603050405020304" pitchFamily="18" charset="0"/>
                <a:cs typeface="Times New Roman" panose="02020603050405020304" pitchFamily="18" charset="0"/>
              </a:rPr>
              <a:t>Journal of Internet of Things</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Nguyen, T., &amp; Tran, H. (2023).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Phishing detection using graph-based features.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Patel, R., et al. (2023).</a:t>
            </a:r>
            <a:r>
              <a:rPr lang="en-US" sz="1800" dirty="0">
                <a:latin typeface="Times New Roman" panose="02020603050405020304" pitchFamily="18" charset="0"/>
                <a:cs typeface="Times New Roman" panose="02020603050405020304" pitchFamily="18" charset="0"/>
              </a:rPr>
              <a:t> Feature selection in phishing detection. </a:t>
            </a:r>
            <a:r>
              <a:rPr lang="en-US" sz="1800" i="1" dirty="0">
                <a:latin typeface="Times New Roman" panose="02020603050405020304" pitchFamily="18" charset="0"/>
                <a:cs typeface="Times New Roman" panose="02020603050405020304" pitchFamily="18" charset="0"/>
              </a:rPr>
              <a:t>Journal of Machine Learning Research</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1" dirty="0" err="1">
                <a:latin typeface="Times New Roman" panose="02020603050405020304" pitchFamily="18" charset="0"/>
                <a:cs typeface="Times New Roman" panose="02020603050405020304" pitchFamily="18" charset="0"/>
              </a:rPr>
              <a:t>PhishTank</a:t>
            </a:r>
            <a:r>
              <a:rPr lang="en-US" sz="1800" b="1" dirty="0">
                <a:latin typeface="Times New Roman" panose="02020603050405020304" pitchFamily="18" charset="0"/>
                <a:cs typeface="Times New Roman" panose="02020603050405020304" pitchFamily="18" charset="0"/>
              </a:rPr>
              <a:t>. (2023).</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PhishTank</a:t>
            </a:r>
            <a:r>
              <a:rPr lang="en-US" sz="1800" dirty="0">
                <a:latin typeface="Times New Roman" panose="02020603050405020304" pitchFamily="18" charset="0"/>
                <a:cs typeface="Times New Roman" panose="02020603050405020304" pitchFamily="18" charset="0"/>
              </a:rPr>
              <a:t>: A collaborative project to track phishing sites. Retrieved from </a:t>
            </a:r>
            <a:r>
              <a:rPr lang="en-US" sz="1800" dirty="0">
                <a:latin typeface="Times New Roman" panose="02020603050405020304" pitchFamily="18" charset="0"/>
                <a:cs typeface="Times New Roman" panose="02020603050405020304" pitchFamily="18" charset="0"/>
                <a:hlinkClick r:id="rId3"/>
              </a:rPr>
              <a:t>https://www.phishtank.com/</a:t>
            </a:r>
            <a:endParaRPr lang="en-US" sz="1800" dirty="0">
              <a:latin typeface="Times New Roman" panose="02020603050405020304" pitchFamily="18" charset="0"/>
              <a:cs typeface="Times New Roman" panose="02020603050405020304" pitchFamily="18" charset="0"/>
            </a:endParaRPr>
          </a:p>
          <a:p>
            <a:pPr>
              <a:buFont typeface="+mj-lt"/>
              <a:buAutoNum type="arabicPeriod"/>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a:buFont typeface="+mj-lt"/>
              <a:buAutoNum type="arabicPeriod"/>
            </a:pPr>
            <a:endParaRPr lang="en-US" altLang="en-GB" sz="12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92500" lnSpcReduction="1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Tools and Technologies to be used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b="1" dirty="0">
                <a:latin typeface="Times New Roman" panose="02020603050405020304" pitchFamily="18" charset="0"/>
                <a:ea typeface="Cambria" panose="02040503050406030204" pitchFamily="18" charset="0"/>
                <a:cs typeface="Times New Roman" panose="02020603050405020304" pitchFamily="18" charset="0"/>
              </a:rPr>
              <a:t>Problem Statement</a:t>
            </a:r>
            <a:endParaRPr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2" name="Text Placeholder 1"/>
          <p:cNvSpPr>
            <a:spLocks noGrp="1" noChangeArrowheads="1"/>
          </p:cNvSpPr>
          <p:nvPr>
            <p:ph type="body" idx="1"/>
          </p:nvPr>
        </p:nvSpPr>
        <p:spPr bwMode="auto">
          <a:xfrm>
            <a:off x="1228029" y="782910"/>
            <a:ext cx="10149367" cy="3372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None/>
            </a:pPr>
            <a:r>
              <a:rPr lang="en-US" altLang="en-GB" sz="1600" b="1"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Background :</a:t>
            </a:r>
          </a:p>
          <a:p>
            <a:pPr marL="542925" marR="0" lvl="0" indent="-542925"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16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Phishing has become a serious threat in the cyber world, wherein the hackers build false websites that are similar to the real websites with an aim to trick the users into revealing confidential information like login passwords, bank details, or personal data. These are human vulnerability attacks and frequently get around the conventional security features like firewalls or antivirus. </a:t>
            </a:r>
          </a:p>
          <a:p>
            <a:pPr marL="542925" marR="0" lvl="0" indent="-542925"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16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With advancing phishing methods, there is a growing necessity for more sophisticated and adaptive techniques for detecting and warding off these attacks. Machine learning, in its capacity for pattern analysis and data learning, presents a very viable method for the identification of phishing sites as different from non-phishing sites based on various characteristics.</a:t>
            </a: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AFE1B1-3AF7-F0C1-A449-A5A39D2952DC}"/>
              </a:ext>
            </a:extLst>
          </p:cNvPr>
          <p:cNvSpPr>
            <a:spLocks noGrp="1"/>
          </p:cNvSpPr>
          <p:nvPr>
            <p:ph type="sldNum" sz="quarter" idx="12"/>
          </p:nvPr>
        </p:nvSpPr>
        <p:spPr/>
        <p:txBody>
          <a:bodyPr/>
          <a:lstStyle/>
          <a:p>
            <a:pPr>
              <a:defRPr/>
            </a:pPr>
            <a:fld id="{2F195F4C-44D2-4F45-A0AC-21646A9D27BF}" type="slidenum">
              <a:rPr lang="en-US" altLang="en-US" smtClean="0"/>
              <a:t>4</a:t>
            </a:fld>
            <a:endParaRPr lang="en-US" altLang="en-US"/>
          </a:p>
        </p:txBody>
      </p:sp>
      <p:sp>
        <p:nvSpPr>
          <p:cNvPr id="4" name="TextBox 3">
            <a:extLst>
              <a:ext uri="{FF2B5EF4-FFF2-40B4-BE49-F238E27FC236}">
                <a16:creationId xmlns:a16="http://schemas.microsoft.com/office/drawing/2014/main" id="{EEDACD20-B114-462D-7CE1-26C31006B852}"/>
              </a:ext>
            </a:extLst>
          </p:cNvPr>
          <p:cNvSpPr txBox="1"/>
          <p:nvPr/>
        </p:nvSpPr>
        <p:spPr>
          <a:xfrm>
            <a:off x="763604" y="939854"/>
            <a:ext cx="10590196" cy="3802964"/>
          </a:xfrm>
          <a:prstGeom prst="rect">
            <a:avLst/>
          </a:prstGeom>
          <a:noFill/>
        </p:spPr>
        <p:txBody>
          <a:bodyPr wrap="square">
            <a:spAutoFit/>
          </a:bodyPr>
          <a:lstStyle/>
          <a:p>
            <a:r>
              <a:rPr lang="en-US" b="1" dirty="0"/>
              <a:t>Problem :</a:t>
            </a:r>
          </a:p>
          <a:p>
            <a:endParaRPr lang="en-US" dirty="0"/>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rapid increase in phishing attacks poses a serious challenge to cybersecurity, as traditional rule-based detection methods (e.g., blacklisting, heuristic analysis) are often ineffective against new or sophisticated phishing websites. These methods struggle to keep up with the dynamic nature of phishing, where attackers frequently change domains, use obfuscation techniques, or employ social engineering tactics. </a:t>
            </a:r>
          </a:p>
          <a:p>
            <a:endParaRPr lang="en-US" sz="1600" dirty="0"/>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Additionally, manual identification of phishing websites is time-consuming and impractical given the scale of the internet. There is a critical need for an automated, accurate, and scalable solution to detect phishing websites in real-time, minimizing false positives (legitimate websites flagged as phishing) and false negatives (phishing websites missed by the system).</a:t>
            </a:r>
          </a:p>
        </p:txBody>
      </p:sp>
    </p:spTree>
    <p:extLst>
      <p:ext uri="{BB962C8B-B14F-4D97-AF65-F5344CB8AC3E}">
        <p14:creationId xmlns:p14="http://schemas.microsoft.com/office/powerpoint/2010/main" val="2121771557"/>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09E8FF-9B13-DBB7-BAE8-A28192E5701D}"/>
              </a:ext>
            </a:extLst>
          </p:cNvPr>
          <p:cNvSpPr>
            <a:spLocks noGrp="1"/>
          </p:cNvSpPr>
          <p:nvPr>
            <p:ph type="sldNum" sz="quarter" idx="12"/>
          </p:nvPr>
        </p:nvSpPr>
        <p:spPr/>
        <p:txBody>
          <a:bodyPr/>
          <a:lstStyle/>
          <a:p>
            <a:pPr>
              <a:defRPr/>
            </a:pPr>
            <a:fld id="{2F195F4C-44D2-4F45-A0AC-21646A9D27BF}" type="slidenum">
              <a:rPr lang="en-US" altLang="en-US" smtClean="0"/>
              <a:t>5</a:t>
            </a:fld>
            <a:endParaRPr lang="en-US" altLang="en-US"/>
          </a:p>
        </p:txBody>
      </p:sp>
      <p:sp>
        <p:nvSpPr>
          <p:cNvPr id="6" name="TextBox 5">
            <a:extLst>
              <a:ext uri="{FF2B5EF4-FFF2-40B4-BE49-F238E27FC236}">
                <a16:creationId xmlns:a16="http://schemas.microsoft.com/office/drawing/2014/main" id="{97174631-0ED8-AAC1-7946-1DD422E44C88}"/>
              </a:ext>
            </a:extLst>
          </p:cNvPr>
          <p:cNvSpPr txBox="1"/>
          <p:nvPr/>
        </p:nvSpPr>
        <p:spPr>
          <a:xfrm>
            <a:off x="773230" y="781417"/>
            <a:ext cx="10580570" cy="3788858"/>
          </a:xfrm>
          <a:prstGeom prst="rect">
            <a:avLst/>
          </a:prstGeom>
          <a:noFill/>
        </p:spPr>
        <p:txBody>
          <a:bodyPr wrap="square">
            <a:spAutoFit/>
          </a:bodyPr>
          <a:lstStyle/>
          <a:p>
            <a:pPr algn="just">
              <a:lnSpc>
                <a:spcPct val="150000"/>
              </a:lnSpc>
            </a:pPr>
            <a:r>
              <a:rPr lang="en-US" sz="1600" b="1" dirty="0"/>
              <a:t>Objective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aim of this project is to design a machine learning system for the identification of phishing websites. The system must examine website features—URL composition, webpage content, domain data, and security flags—to label websites as phishing or legitimate. The solution should be able to achieve high accuracy, minimize detection time, and keep pace with the changing nature of phishing techniques through the use of machine learning algorithms.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Identifying the most relevant features (e.g., URL length, presence of HTTPS, number of redirects, domain age, presence of suspicious keywords) that effectively differentiate phishing websites from legitimate ones.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Obtaining a reliable and balanced dataset of phishing and legitimate websites for training and testing the machine learning model.</a:t>
            </a:r>
          </a:p>
          <a:p>
            <a:pPr marL="285750" indent="-285750" algn="just">
              <a:lnSpc>
                <a:spcPct val="150000"/>
              </a:lnSpc>
              <a:buFont typeface="Wingdings" panose="05000000000000000000" pitchFamily="2" charset="2"/>
              <a:buChar char="Ø"/>
            </a:pPr>
            <a:endParaRPr lang="en-US" sz="1600" dirty="0"/>
          </a:p>
        </p:txBody>
      </p:sp>
    </p:spTree>
    <p:extLst>
      <p:ext uri="{BB962C8B-B14F-4D97-AF65-F5344CB8AC3E}">
        <p14:creationId xmlns:p14="http://schemas.microsoft.com/office/powerpoint/2010/main" val="162265433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b="1" dirty="0">
                <a:latin typeface="Times New Roman" panose="02020603050405020304" pitchFamily="18" charset="0"/>
                <a:ea typeface="Cambria" panose="02040503050406030204" pitchFamily="18" charset="0"/>
                <a:cs typeface="Times New Roman" panose="02020603050405020304" pitchFamily="18" charset="0"/>
              </a:rPr>
              <a:t>Literature Review</a:t>
            </a:r>
            <a:endParaRPr b="1"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2E331B6-C482-E3F0-1EED-6DBD7D228D90}"/>
              </a:ext>
            </a:extLst>
          </p:cNvPr>
          <p:cNvGraphicFramePr>
            <a:graphicFrameLocks noGrp="1"/>
          </p:cNvGraphicFramePr>
          <p:nvPr>
            <p:extLst>
              <p:ext uri="{D42A27DB-BD31-4B8C-83A1-F6EECF244321}">
                <p14:modId xmlns:p14="http://schemas.microsoft.com/office/powerpoint/2010/main" val="2763358878"/>
              </p:ext>
            </p:extLst>
          </p:nvPr>
        </p:nvGraphicFramePr>
        <p:xfrm>
          <a:off x="564698" y="1106903"/>
          <a:ext cx="11298958" cy="4267200"/>
        </p:xfrm>
        <a:graphic>
          <a:graphicData uri="http://schemas.openxmlformats.org/drawingml/2006/table">
            <a:tbl>
              <a:tblPr firstRow="1" bandRow="1">
                <a:tableStyleId>{5C22544A-7EE6-4342-B048-85BDC9FD1C3A}</a:tableStyleId>
              </a:tblPr>
              <a:tblGrid>
                <a:gridCol w="404262">
                  <a:extLst>
                    <a:ext uri="{9D8B030D-6E8A-4147-A177-3AD203B41FA5}">
                      <a16:colId xmlns:a16="http://schemas.microsoft.com/office/drawing/2014/main" val="316037656"/>
                    </a:ext>
                  </a:extLst>
                </a:gridCol>
                <a:gridCol w="779647">
                  <a:extLst>
                    <a:ext uri="{9D8B030D-6E8A-4147-A177-3AD203B41FA5}">
                      <a16:colId xmlns:a16="http://schemas.microsoft.com/office/drawing/2014/main" val="4174726560"/>
                    </a:ext>
                  </a:extLst>
                </a:gridCol>
                <a:gridCol w="1309036">
                  <a:extLst>
                    <a:ext uri="{9D8B030D-6E8A-4147-A177-3AD203B41FA5}">
                      <a16:colId xmlns:a16="http://schemas.microsoft.com/office/drawing/2014/main" val="24699492"/>
                    </a:ext>
                  </a:extLst>
                </a:gridCol>
                <a:gridCol w="1780673">
                  <a:extLst>
                    <a:ext uri="{9D8B030D-6E8A-4147-A177-3AD203B41FA5}">
                      <a16:colId xmlns:a16="http://schemas.microsoft.com/office/drawing/2014/main" val="4033649273"/>
                    </a:ext>
                  </a:extLst>
                </a:gridCol>
                <a:gridCol w="4754880">
                  <a:extLst>
                    <a:ext uri="{9D8B030D-6E8A-4147-A177-3AD203B41FA5}">
                      <a16:colId xmlns:a16="http://schemas.microsoft.com/office/drawing/2014/main" val="448500718"/>
                    </a:ext>
                  </a:extLst>
                </a:gridCol>
                <a:gridCol w="2270460">
                  <a:extLst>
                    <a:ext uri="{9D8B030D-6E8A-4147-A177-3AD203B41FA5}">
                      <a16:colId xmlns:a16="http://schemas.microsoft.com/office/drawing/2014/main" val="2858301979"/>
                    </a:ext>
                  </a:extLst>
                </a:gridCol>
              </a:tblGrid>
              <a:tr h="430982">
                <a:tc>
                  <a:txBody>
                    <a:bodyPr/>
                    <a:lstStyle/>
                    <a:p>
                      <a:r>
                        <a:rPr lang="en-US" sz="1200" dirty="0">
                          <a:latin typeface="Times New Roman" panose="02020603050405020304" pitchFamily="18" charset="0"/>
                          <a:cs typeface="Times New Roman" panose="02020603050405020304" pitchFamily="18" charset="0"/>
                        </a:rPr>
                        <a:t>SI</a:t>
                      </a:r>
                    </a:p>
                    <a:p>
                      <a:r>
                        <a:rPr lang="en-US" sz="1200" dirty="0">
                          <a:latin typeface="Times New Roman" panose="02020603050405020304" pitchFamily="18" charset="0"/>
                          <a:cs typeface="Times New Roman" panose="02020603050405020304" pitchFamily="18" charset="0"/>
                        </a:rPr>
                        <a:t>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Authors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Description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Methodology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378306"/>
                  </a:ext>
                </a:extLst>
              </a:tr>
              <a:tr h="775768">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2025</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Mowafaq Salem </a:t>
                      </a:r>
                      <a:r>
                        <a:rPr lang="en-IN" sz="1600" dirty="0" err="1">
                          <a:latin typeface="Times New Roman" panose="02020603050405020304" pitchFamily="18" charset="0"/>
                          <a:cs typeface="Times New Roman" panose="02020603050405020304" pitchFamily="18" charset="0"/>
                        </a:rPr>
                        <a:t>Alzboon</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Phishing Website Detection Using Machine Learning</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Explored ML techniques for phishing detection, focusing on URL and content features in a gamified context.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Random Forest, CNN</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2427970"/>
                  </a:ext>
                </a:extLst>
              </a:tr>
              <a:tr h="804500">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2024</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Singh &amp; Kaur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Multilingual Phishing Detection System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Integrated a multilingual chatbot with ML to detect phishing websites and support user accessibility.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Natural Language Processing</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8164198"/>
                  </a:ext>
                </a:extLst>
              </a:tr>
              <a:tr h="804500">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Patel et al.</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Feature Selection in Phishing Detection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Focused on selecting optimal features (URL, content, and external) to improve detection performance.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Random Forest, Feature Selection</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1125101"/>
                  </a:ext>
                </a:extLst>
              </a:tr>
              <a:tr h="1034357">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2024</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Chen &amp; Wang</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Adversarial-Resilient Phishing Detection</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Proposed a system to detect phishing websites while addressing adversarial attacks by training on adversarial examples.</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Gradient Boosting, Adversarial Training</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7043113"/>
                  </a:ext>
                </a:extLst>
              </a:tr>
            </a:tbl>
          </a:graphicData>
        </a:graphic>
      </p:graphicFrame>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0B43C2-224F-88DE-D177-75ABB2CDAF20}"/>
              </a:ext>
            </a:extLst>
          </p:cNvPr>
          <p:cNvSpPr>
            <a:spLocks noGrp="1"/>
          </p:cNvSpPr>
          <p:nvPr>
            <p:ph type="sldNum" sz="quarter" idx="12"/>
          </p:nvPr>
        </p:nvSpPr>
        <p:spPr/>
        <p:txBody>
          <a:bodyPr/>
          <a:lstStyle/>
          <a:p>
            <a:pPr>
              <a:defRPr/>
            </a:pPr>
            <a:fld id="{2F195F4C-44D2-4F45-A0AC-21646A9D27BF}" type="slidenum">
              <a:rPr lang="en-US" altLang="en-US" smtClean="0"/>
              <a:t>7</a:t>
            </a:fld>
            <a:endParaRPr lang="en-US" altLang="en-US"/>
          </a:p>
        </p:txBody>
      </p:sp>
      <p:graphicFrame>
        <p:nvGraphicFramePr>
          <p:cNvPr id="3" name="Table 2">
            <a:extLst>
              <a:ext uri="{FF2B5EF4-FFF2-40B4-BE49-F238E27FC236}">
                <a16:creationId xmlns:a16="http://schemas.microsoft.com/office/drawing/2014/main" id="{BFAA68FD-BCAB-7D93-F02F-6F4C5C24C095}"/>
              </a:ext>
            </a:extLst>
          </p:cNvPr>
          <p:cNvGraphicFramePr>
            <a:graphicFrameLocks noGrp="1"/>
          </p:cNvGraphicFramePr>
          <p:nvPr>
            <p:extLst>
              <p:ext uri="{D42A27DB-BD31-4B8C-83A1-F6EECF244321}">
                <p14:modId xmlns:p14="http://schemas.microsoft.com/office/powerpoint/2010/main" val="1732705739"/>
              </p:ext>
            </p:extLst>
          </p:nvPr>
        </p:nvGraphicFramePr>
        <p:xfrm>
          <a:off x="259882" y="136527"/>
          <a:ext cx="11932119" cy="5087085"/>
        </p:xfrm>
        <a:graphic>
          <a:graphicData uri="http://schemas.openxmlformats.org/drawingml/2006/table">
            <a:tbl>
              <a:tblPr firstRow="1" bandRow="1">
                <a:tableStyleId>{5C22544A-7EE6-4342-B048-85BDC9FD1C3A}</a:tableStyleId>
              </a:tblPr>
              <a:tblGrid>
                <a:gridCol w="426148">
                  <a:extLst>
                    <a:ext uri="{9D8B030D-6E8A-4147-A177-3AD203B41FA5}">
                      <a16:colId xmlns:a16="http://schemas.microsoft.com/office/drawing/2014/main" val="1305453104"/>
                    </a:ext>
                  </a:extLst>
                </a:gridCol>
                <a:gridCol w="987887">
                  <a:extLst>
                    <a:ext uri="{9D8B030D-6E8A-4147-A177-3AD203B41FA5}">
                      <a16:colId xmlns:a16="http://schemas.microsoft.com/office/drawing/2014/main" val="3334346593"/>
                    </a:ext>
                  </a:extLst>
                </a:gridCol>
                <a:gridCol w="1762699">
                  <a:extLst>
                    <a:ext uri="{9D8B030D-6E8A-4147-A177-3AD203B41FA5}">
                      <a16:colId xmlns:a16="http://schemas.microsoft.com/office/drawing/2014/main" val="1949776435"/>
                    </a:ext>
                  </a:extLst>
                </a:gridCol>
                <a:gridCol w="2169476">
                  <a:extLst>
                    <a:ext uri="{9D8B030D-6E8A-4147-A177-3AD203B41FA5}">
                      <a16:colId xmlns:a16="http://schemas.microsoft.com/office/drawing/2014/main" val="291769954"/>
                    </a:ext>
                  </a:extLst>
                </a:gridCol>
                <a:gridCol w="4232416">
                  <a:extLst>
                    <a:ext uri="{9D8B030D-6E8A-4147-A177-3AD203B41FA5}">
                      <a16:colId xmlns:a16="http://schemas.microsoft.com/office/drawing/2014/main" val="1931360679"/>
                    </a:ext>
                  </a:extLst>
                </a:gridCol>
                <a:gridCol w="2353493">
                  <a:extLst>
                    <a:ext uri="{9D8B030D-6E8A-4147-A177-3AD203B41FA5}">
                      <a16:colId xmlns:a16="http://schemas.microsoft.com/office/drawing/2014/main" val="3951298889"/>
                    </a:ext>
                  </a:extLst>
                </a:gridCol>
              </a:tblGrid>
              <a:tr h="972285">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Nguyen &amp; Tran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Phishing Detection Using Graph-Based Features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Introduced a graph-based approach to detect phishing by analyzing website link structures and domain relationships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Graph Neural Networks (GNN)</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082780"/>
                  </a:ext>
                </a:extLst>
              </a:tr>
              <a:tr h="729214">
                <a:tc>
                  <a:txBody>
                    <a:bodyPr/>
                    <a:lstStyle/>
                    <a:p>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Li &amp; Zhou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Lightweight Phishing Detection for IoT Devices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Developed a lightweight model for phishing detection on resource-constrained IoT devices using URL features.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Decision Trees, K-Nearest Neighbors (KNN)</a:t>
                      </a:r>
                    </a:p>
                  </a:txBody>
                  <a:tcPr/>
                </a:tc>
                <a:extLst>
                  <a:ext uri="{0D108BD9-81ED-4DB2-BD59-A6C34878D82A}">
                    <a16:rowId xmlns:a16="http://schemas.microsoft.com/office/drawing/2014/main" val="3130625463"/>
                  </a:ext>
                </a:extLst>
              </a:tr>
              <a:tr h="729214">
                <a:tc>
                  <a:txBody>
                    <a:bodyPr/>
                    <a:lstStyle/>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Ahmed &amp; Khan</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Explainable AI for Phishing Detection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Proposed an explainable AI system to detect phishing websites and provide interpretable results to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Random Forest, SHAP (Explainability)</a:t>
                      </a:r>
                    </a:p>
                  </a:txBody>
                  <a:tcPr/>
                </a:tc>
                <a:extLst>
                  <a:ext uri="{0D108BD9-81ED-4DB2-BD59-A6C34878D82A}">
                    <a16:rowId xmlns:a16="http://schemas.microsoft.com/office/drawing/2014/main" val="1134102252"/>
                  </a:ext>
                </a:extLst>
              </a:tr>
              <a:tr h="729214">
                <a:tc>
                  <a:txBody>
                    <a:bodyPr/>
                    <a:lstStyle/>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2024</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Gupta &amp; Sharma</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Real-Time Phishing Detection Using Edge Computing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Developed a system for real-time phishing detection by deploying ML models on edge devices for faster processing.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Random Forest, Edge Computing</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1157433"/>
                  </a:ext>
                </a:extLst>
              </a:tr>
              <a:tr h="729214">
                <a:tc>
                  <a:txBody>
                    <a:bodyPr/>
                    <a:lstStyle/>
                    <a:p>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2024</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Mishra &amp; Bose</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Phishing Detection with Visual Features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Incorporated visual features (e.g., website screenshots) alongside URL features to detect visually deceptive phishing sites.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CNN, Transfer Learning</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2271127"/>
                  </a:ext>
                </a:extLst>
              </a:tr>
              <a:tr h="729214">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Kumar &amp; Sharma</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Hybrid Model for Real-Time Phishing Detection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Developed a hybrid model combining ML and DL for real-time phishing detection using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Long Short-Term Memory (LSTM)</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8857365"/>
                  </a:ext>
                </a:extLst>
              </a:tr>
            </a:tbl>
          </a:graphicData>
        </a:graphic>
      </p:graphicFrame>
    </p:spTree>
    <p:extLst>
      <p:ext uri="{BB962C8B-B14F-4D97-AF65-F5344CB8AC3E}">
        <p14:creationId xmlns:p14="http://schemas.microsoft.com/office/powerpoint/2010/main" val="2840179750"/>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b="1" dirty="0">
                <a:latin typeface="Times New Roman" panose="02020603050405020304" pitchFamily="18" charset="0"/>
                <a:ea typeface="Cambria" panose="02040503050406030204" pitchFamily="18" charset="0"/>
                <a:cs typeface="Times New Roman" panose="02020603050405020304" pitchFamily="18" charset="0"/>
              </a:rPr>
              <a:t>Module Design</a:t>
            </a:r>
            <a:endParaRPr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TextBox 2"/>
          <p:cNvSpPr txBox="1"/>
          <p:nvPr/>
        </p:nvSpPr>
        <p:spPr>
          <a:xfrm>
            <a:off x="1137189" y="1413063"/>
            <a:ext cx="10667999" cy="4031873"/>
          </a:xfrm>
          <a:prstGeom prst="rect">
            <a:avLst/>
          </a:prstGeom>
          <a:noFill/>
        </p:spPr>
        <p:txBody>
          <a:bodyPr wrap="square">
            <a:spAutoFit/>
          </a:bodyPr>
          <a:lstStyle/>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Data Collection Module</a:t>
            </a:r>
            <a:r>
              <a:rPr lang="en-US" sz="1600" dirty="0">
                <a:latin typeface="Times New Roman" panose="02020603050405020304" pitchFamily="18" charset="0"/>
                <a:cs typeface="Times New Roman" panose="02020603050405020304" pitchFamily="18" charset="0"/>
              </a:rPr>
              <a:t> </a:t>
            </a:r>
          </a:p>
          <a:p>
            <a:pPr algn="just"/>
            <a:r>
              <a:rPr lang="en-US" sz="1600" b="1" dirty="0">
                <a:latin typeface="Times New Roman" panose="02020603050405020304" pitchFamily="18" charset="0"/>
                <a:cs typeface="Times New Roman" panose="02020603050405020304" pitchFamily="18" charset="0"/>
              </a:rPr>
              <a:t>                Purpose : </a:t>
            </a:r>
            <a:r>
              <a:rPr lang="en-US" sz="1600" dirty="0">
                <a:latin typeface="Times New Roman" panose="02020603050405020304" pitchFamily="18" charset="0"/>
                <a:cs typeface="Times New Roman" panose="02020603050405020304" pitchFamily="18" charset="0"/>
              </a:rPr>
              <a:t>Collects phishing and legitimate URLs from sources like </a:t>
            </a:r>
            <a:r>
              <a:rPr lang="en-US" sz="1600" dirty="0" err="1">
                <a:latin typeface="Times New Roman" panose="02020603050405020304" pitchFamily="18" charset="0"/>
                <a:cs typeface="Times New Roman" panose="02020603050405020304" pitchFamily="18" charset="0"/>
              </a:rPr>
              <a:t>PhishTank</a:t>
            </a:r>
            <a:r>
              <a:rPr lang="en-US" sz="1600" dirty="0">
                <a:latin typeface="Times New Roman" panose="02020603050405020304" pitchFamily="18" charset="0"/>
                <a:cs typeface="Times New Roman" panose="02020603050405020304" pitchFamily="18" charset="0"/>
              </a:rPr>
              <a:t> and Alexa.</a:t>
            </a:r>
          </a:p>
          <a:p>
            <a:pPr algn="just"/>
            <a:r>
              <a:rPr lang="en-US" sz="1600" b="1" dirty="0">
                <a:latin typeface="Times New Roman" panose="02020603050405020304" pitchFamily="18" charset="0"/>
                <a:cs typeface="Times New Roman" panose="02020603050405020304" pitchFamily="18" charset="0"/>
              </a:rPr>
              <a:t>                Output </a:t>
            </a:r>
            <a:r>
              <a:rPr lang="en-US" sz="1600" dirty="0">
                <a:latin typeface="Times New Roman" panose="02020603050405020304" pitchFamily="18" charset="0"/>
                <a:cs typeface="Times New Roman" panose="02020603050405020304" pitchFamily="18" charset="0"/>
              </a:rPr>
              <a:t>: Raw dataset (URLs and labels: 1 for phishing, 0 for legitimate).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 Preprocessing Module</a:t>
            </a:r>
          </a:p>
          <a:p>
            <a:pPr marL="0" marR="0" lvl="0" indent="0" algn="just" defTabSz="914400" rtl="0" eaLnBrk="0" fontAlgn="base" latinLnBrk="0" hangingPunct="0">
              <a:lnSpc>
                <a:spcPct val="100000"/>
              </a:lnSpc>
              <a:spcBef>
                <a:spcPct val="0"/>
              </a:spcBef>
              <a:spcAft>
                <a:spcPct val="0"/>
              </a:spcAft>
              <a:buClrTx/>
              <a:buSzTx/>
              <a:tabLst/>
            </a:pPr>
            <a:r>
              <a:rPr lang="en-IN" sz="1600" b="1" dirty="0">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Cleans data (removes duplicates, handles imbalance) and splits into training/testing sets.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Raw dataset.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Cleaned training and testing sets.</a:t>
            </a:r>
          </a:p>
          <a:p>
            <a:pPr marL="0" marR="0" lvl="0" indent="0" algn="just" defTabSz="914400" rtl="0" eaLnBrk="0" fontAlgn="base" latinLnBrk="0" hangingPunct="0">
              <a:lnSpc>
                <a:spcPct val="100000"/>
              </a:lnSpc>
              <a:spcBef>
                <a:spcPct val="0"/>
              </a:spcBef>
              <a:spcAft>
                <a:spcPct val="0"/>
              </a:spcAft>
              <a:buClrTx/>
              <a:buSzTx/>
              <a:tabLst/>
            </a:pPr>
            <a:endParaRPr lang="en-US" altLang="en-US" sz="1600" dirty="0">
              <a:latin typeface="Times New Roman" panose="02020603050405020304" pitchFamily="18" charset="0"/>
              <a:cs typeface="Times New Roman" panose="02020603050405020304" pitchFamily="18" charset="0"/>
            </a:endParaRPr>
          </a:p>
          <a:p>
            <a:pPr marL="285750" indent="-285750" algn="just" defTabSz="914400">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Feature Extraction Module</a:t>
            </a:r>
          </a:p>
          <a:p>
            <a:pPr algn="just" defTabSz="914400"/>
            <a:r>
              <a:rPr lang="en-IN" sz="1600" b="1" dirty="0">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Extracts features (e.g., URL length, HTTPS presence, subdomains, IP address, suspicious chars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Cleaned dataset.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matrix</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1600" b="1" dirty="0"/>
          </a:p>
          <a:p>
            <a:pPr algn="just"/>
            <a:endParaRPr lang="en-US" sz="1600" dirty="0"/>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3248D6-DA81-16E8-9F09-DF7CBAD65873}"/>
              </a:ext>
            </a:extLst>
          </p:cNvPr>
          <p:cNvSpPr>
            <a:spLocks noGrp="1"/>
          </p:cNvSpPr>
          <p:nvPr>
            <p:ph type="sldNum" sz="quarter" idx="12"/>
          </p:nvPr>
        </p:nvSpPr>
        <p:spPr/>
        <p:txBody>
          <a:bodyPr/>
          <a:lstStyle/>
          <a:p>
            <a:pPr>
              <a:defRPr/>
            </a:pPr>
            <a:fld id="{2F195F4C-44D2-4F45-A0AC-21646A9D27BF}" type="slidenum">
              <a:rPr lang="en-US" altLang="en-US" smtClean="0"/>
              <a:t>9</a:t>
            </a:fld>
            <a:endParaRPr lang="en-US" altLang="en-US"/>
          </a:p>
        </p:txBody>
      </p:sp>
      <p:sp>
        <p:nvSpPr>
          <p:cNvPr id="5" name="TextBox 4">
            <a:extLst>
              <a:ext uri="{FF2B5EF4-FFF2-40B4-BE49-F238E27FC236}">
                <a16:creationId xmlns:a16="http://schemas.microsoft.com/office/drawing/2014/main" id="{B233665D-611E-9DD0-E235-3D3D9C37C305}"/>
              </a:ext>
            </a:extLst>
          </p:cNvPr>
          <p:cNvSpPr txBox="1"/>
          <p:nvPr/>
        </p:nvSpPr>
        <p:spPr>
          <a:xfrm>
            <a:off x="1171074" y="909367"/>
            <a:ext cx="11405937" cy="427809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 Module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Purpose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Trains a machine learning model (e.g., Random Forest) on the training set.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matrix (training set).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Trained model.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 Module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Purpose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Classifies new URLs as phishing or legitimate using the trained model.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New URL, trained model.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Classification result (phishing/legitimate). </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Module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lang="en-US" altLang="en-US" sz="1600" b="1" dirty="0">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Evaluates model performance on the test set using metrics like accuracy, precision, recall. </a:t>
            </a:r>
          </a:p>
          <a:p>
            <a:pPr marL="0" marR="0" lvl="0" indent="0" algn="just" defTabSz="914400" rtl="0" eaLnBrk="0" fontAlgn="base" latinLnBrk="0" hangingPunct="0">
              <a:lnSpc>
                <a:spcPct val="100000"/>
              </a:lnSpc>
              <a:spcBef>
                <a:spcPct val="0"/>
              </a:spcBef>
              <a:spcAft>
                <a:spcPct val="0"/>
              </a:spcAft>
              <a:buClrTx/>
              <a:buSzTx/>
              <a:tabLst/>
            </a:pPr>
            <a:r>
              <a:rPr lang="en-US" altLang="en-US" sz="1600" b="1" dirty="0">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 set, trained model.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628557"/>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FB80F97D-94C3-4311-A523-E369022D9EC0}"/>
</file>

<file path=customXml/itemProps2.xml><?xml version="1.0" encoding="utf-8"?>
<ds:datastoreItem xmlns:ds="http://schemas.openxmlformats.org/officeDocument/2006/customXml" ds:itemID="{EF4D4418-9D04-47DA-A85D-4E0FCFB29955}"/>
</file>

<file path=customXml/itemProps3.xml><?xml version="1.0" encoding="utf-8"?>
<ds:datastoreItem xmlns:ds="http://schemas.openxmlformats.org/officeDocument/2006/customXml" ds:itemID="{BE2C612C-F69C-4A58-9F94-3B652C15F631}"/>
</file>

<file path=docProps/app.xml><?xml version="1.0" encoding="utf-8"?>
<Properties xmlns="http://schemas.openxmlformats.org/officeDocument/2006/extended-properties" xmlns:vt="http://schemas.openxmlformats.org/officeDocument/2006/docPropsVTypes">
  <TotalTime>155</TotalTime>
  <Words>1358</Words>
  <Application>Microsoft Office PowerPoint</Application>
  <PresentationFormat>Widescreen</PresentationFormat>
  <Paragraphs>157</Paragraphs>
  <Slides>14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vt:lpstr>
      <vt:lpstr>Times New Roman</vt:lpstr>
      <vt:lpstr>Verdana</vt:lpstr>
      <vt:lpstr>Wingdings</vt:lpstr>
      <vt:lpstr>Office Theme</vt:lpstr>
      <vt:lpstr>MCA Final Year Project (Review I)  Detection Of Phishing Website Using Machine Learning </vt:lpstr>
      <vt:lpstr>Content</vt:lpstr>
      <vt:lpstr>Problem Statement</vt:lpstr>
      <vt:lpstr>PowerPoint Presentation</vt:lpstr>
      <vt:lpstr>PowerPoint Presentation</vt:lpstr>
      <vt:lpstr>Literature Review</vt:lpstr>
      <vt:lpstr>PowerPoint Presentation</vt:lpstr>
      <vt:lpstr>Module Design</vt:lpstr>
      <vt:lpstr>PowerPoint Presentation</vt:lpstr>
      <vt:lpstr>PowerPoint Presentation</vt:lpstr>
      <vt:lpstr>Tools And Technologies To Be Used</vt:lpstr>
      <vt:lpstr>Timeline of the Project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MR H4ck</cp:lastModifiedBy>
  <cp:revision>925</cp:revision>
  <cp:lastPrinted>2018-07-24T06:37:00Z</cp:lastPrinted>
  <dcterms:created xsi:type="dcterms:W3CDTF">2018-06-07T04:06:00Z</dcterms:created>
  <dcterms:modified xsi:type="dcterms:W3CDTF">2025-03-19T18:12:46Z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B5B743E8813F4AA5B84F6105EB0F049F_13</vt:lpwstr>
  </property>
  <property fmtid="{D5CDD505-2E9C-101B-9397-08002B2CF9AE}" pid="3" name="KSOProductBuildVer">
    <vt:lpwstr>2057-12.2.0.20326</vt:lpwstr>
  </property>
  <property fmtid="{D5CDD505-2E9C-101B-9397-08002B2CF9AE}" pid="4" name="ContentTypeId">
    <vt:lpwstr>0x010100FA8A2C149D477E4E814B4B477F0E243C</vt:lpwstr>
  </property>
</Properties>
</file>