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3D705-68E9-7671-07E4-8A53050A0431}">
  <a:tblStyle styleId="{0573D705-68E9-7671-07E4-8A53050A0431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4BC7B7-01A9-41BA-B309-FCFFCD7D81C8}" type="datetimeFigureOut">
              <a:rPr lang="ru-RU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F948F9-CD52-4CB5-8653-BE996E7D3D90}" type="slidenum">
              <a:rPr lang="ru-RU"/>
              <a:t>‹#›</a:t>
            </a:fld>
            <a:endParaRPr lang="ru-RU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07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6697" y="2311338"/>
            <a:ext cx="10158570" cy="141404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defRPr/>
            </a:pPr>
            <a:r>
              <a:rPr lang="en-US" sz="5400">
                <a:latin typeface="Times New Roman"/>
                <a:cs typeface="Times New Roman"/>
              </a:rPr>
              <a:t>IT TAKES TWO TO TANGO: MIXUP FOR DEEP METRIC LEARNING</a:t>
            </a:r>
          </a:p>
        </p:txBody>
      </p:sp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09771" y="5509265"/>
            <a:ext cx="10058400" cy="7609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</a:rPr>
              <a:t>Страшнов Алексей</a:t>
            </a:r>
            <a:endParaRPr/>
          </a:p>
          <a:p>
            <a:pPr>
              <a:defRPr/>
            </a:pPr>
            <a:r>
              <a:rPr lang="ru-RU" sz="1800" b="1">
                <a:solidFill>
                  <a:srgbClr val="FFFFFF"/>
                </a:solidFill>
              </a:rPr>
              <a:t>Группа М05-216</a:t>
            </a:r>
            <a:endParaRPr/>
          </a:p>
        </p:txBody>
      </p:sp>
      <p:sp>
        <p:nvSpPr>
          <p:cNvPr id="21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In-shop Clothes Retrieval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49980" y="2550608"/>
            <a:ext cx="2053216" cy="20532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71551" y="2550608"/>
            <a:ext cx="2053216" cy="205321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4323102" y="4951146"/>
            <a:ext cx="329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Примеры изображений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91342" y="2511760"/>
            <a:ext cx="2092063" cy="209206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794162" y="2511761"/>
            <a:ext cx="2092063" cy="2092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Основная идея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7615" y="2394846"/>
            <a:ext cx="4647895" cy="280416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2244709" y="529187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/>
                <a:cs typeface="Times New Roman"/>
              </a:rPr>
              <a:t>Metric Mix</a:t>
            </a:r>
            <a:endParaRPr lang="ru-RU" sz="240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60265" y="4525539"/>
            <a:ext cx="5241881" cy="638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52745" y="2273213"/>
            <a:ext cx="3624824" cy="67359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7388437" y="5318591"/>
            <a:ext cx="2185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Предложенный подход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 bwMode="auto">
              <a:xfrm>
                <a:off x="6978672" y="3683541"/>
                <a:ext cx="3005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>
                              <a:latin typeface="Cambria Math"/>
                            </a:rPr>
                            <m:t>𝑚𝑖𝑥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>
                              <a:latin typeface="Cambria Math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  <m:r>
                            <a:rPr lang="en-US" b="0" i="1">
                              <a:latin typeface="Cambria Math"/>
                            </a:rPr>
                            <m:t>𝑦</m:t>
                          </m:r>
                          <m:r>
                            <a:rPr lang="en-US" b="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1 − 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</m:d>
                          <m:r>
                            <a:rPr lang="en-US" b="0" i="1">
                              <a:latin typeface="Cambria Math"/>
                            </a:rPr>
                            <m:t>𝑦</m:t>
                          </m:r>
                          <m:r>
                            <a:rPr lang="en-US" b="0" i="1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8672" y="3683541"/>
                <a:ext cx="3005062" cy="276999"/>
              </a:xfrm>
              <a:prstGeom prst="rect">
                <a:avLst/>
              </a:prstGeom>
              <a:blipFill>
                <a:blip r:embed="rId5"/>
                <a:stretch>
                  <a:fillRect l="-609" t="-6522" r="-1623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 bwMode="auto">
          <a:xfrm>
            <a:off x="7494331" y="3981047"/>
            <a:ext cx="1973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Для классификации </a:t>
            </a: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7812173" y="2967317"/>
            <a:ext cx="1338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Аугментация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План работы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19356" y="2060991"/>
            <a:ext cx="82106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Реализация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стандартного цикла обучения (</a:t>
            </a:r>
            <a:r>
              <a:rPr lang="en-US" sz="2400">
                <a:latin typeface="Times New Roman"/>
                <a:cs typeface="Times New Roman"/>
              </a:rPr>
              <a:t>PyTorch, PML)</a:t>
            </a:r>
            <a:endParaRPr lang="ru-RU" sz="240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Реализация </a:t>
            </a:r>
            <a:r>
              <a:rPr lang="en-US" sz="2400">
                <a:latin typeface="Times New Roman"/>
                <a:cs typeface="Times New Roman"/>
              </a:rPr>
              <a:t>Mixup </a:t>
            </a:r>
            <a:r>
              <a:rPr lang="ru-RU" sz="2400">
                <a:latin typeface="Times New Roman"/>
                <a:cs typeface="Times New Roman"/>
              </a:rPr>
              <a:t>для </a:t>
            </a:r>
            <a:r>
              <a:rPr lang="en-US" sz="2400">
                <a:latin typeface="Times New Roman"/>
                <a:cs typeface="Times New Roman"/>
              </a:rPr>
              <a:t>metric learning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Обучение модели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Анализ результатов, сравнение со статьёй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636547" name="Title 1"/>
          <p:cNvSpPr>
            <a:spLocks noGrp="1"/>
          </p:cNvSpPr>
          <p:nvPr>
            <p:ph type="title"/>
          </p:nvPr>
        </p:nvSpPr>
        <p:spPr bwMode="auto"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Используемая модель</a:t>
            </a:r>
          </a:p>
        </p:txBody>
      </p:sp>
      <p:sp>
        <p:nvSpPr>
          <p:cNvPr id="794272751" name="Content Placeholder 2"/>
          <p:cNvSpPr>
            <a:spLocks noGrp="1"/>
          </p:cNvSpPr>
          <p:nvPr>
            <p:ph idx="1"/>
          </p:nvPr>
        </p:nvSpPr>
        <p:spPr bwMode="auto">
          <a:xfrm>
            <a:off x="1097279" y="2121959"/>
            <a:ext cx="10058400" cy="3364440"/>
          </a:xfrm>
        </p:spPr>
        <p:txBody>
          <a:bodyPr/>
          <a:lstStyle/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Backbone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ResNet50</a:t>
            </a:r>
          </a:p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Head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24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AvgPooling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+ </a:t>
            </a:r>
            <a:r>
              <a:rPr lang="ru-RU" sz="24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MaxPooling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+ FC</a:t>
            </a:r>
          </a:p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Loss</a:t>
            </a:r>
            <a:r>
              <a:rPr lang="ru-RU" sz="24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2400" b="0" i="0" u="none" strike="noStrike" cap="none" spc="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Contrastive</a:t>
            </a:r>
            <a:endParaRPr lang="ru-RU" sz="24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Mixup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Neg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промежуточных 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эмбеддингах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(выход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backbone)</a:t>
            </a:r>
            <a:endParaRPr lang="ru-RU" sz="2400" b="0" i="0" u="none" strike="noStrike" cap="none" spc="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61166" name="Title 1"/>
          <p:cNvSpPr>
            <a:spLocks noGrp="1"/>
          </p:cNvSpPr>
          <p:nvPr>
            <p:ph type="title"/>
          </p:nvPr>
        </p:nvSpPr>
        <p:spPr bwMode="auto">
          <a:xfrm>
            <a:off x="1119355" y="552670"/>
            <a:ext cx="9236700" cy="1188949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Результаты</a:t>
            </a:r>
          </a:p>
        </p:txBody>
      </p:sp>
      <p:graphicFrame>
        <p:nvGraphicFramePr>
          <p:cNvPr id="727054891" name="Таблица 7270548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39910"/>
              </p:ext>
            </p:extLst>
          </p:nvPr>
        </p:nvGraphicFramePr>
        <p:xfrm>
          <a:off x="1523992" y="2495550"/>
          <a:ext cx="8948125" cy="2747471"/>
        </p:xfrm>
        <a:graphic>
          <a:graphicData uri="http://schemas.openxmlformats.org/drawingml/2006/table">
            <a:tbl>
              <a:tblPr firstRow="1" bandRow="1">
                <a:tableStyleId>{0573D705-68E9-7671-07E4-8A53050A0431}</a:tableStyleId>
              </a:tblPr>
              <a:tblGrid>
                <a:gridCol w="17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Mixup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Baseline (article)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 err="1"/>
                        <a:t>Mixup</a:t>
                      </a:r>
                      <a:r>
                        <a:rPr b="1" dirty="0"/>
                        <a:t> (article)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R@1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85.4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85.4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/>
                        <a:t>88.4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R@10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67.9</a:t>
                      </a:r>
                      <a:endParaRPr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65.3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R@20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72.2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69.1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Article R@10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94.9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94.5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i="0"/>
                        <a:t>95.4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Article R@20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96.3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96.1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96.3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i="0" dirty="0"/>
                        <a:t>96.9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56457" name="Title 1"/>
          <p:cNvSpPr>
            <a:spLocks noGrp="1"/>
          </p:cNvSpPr>
          <p:nvPr>
            <p:ph type="title"/>
          </p:nvPr>
        </p:nvSpPr>
        <p:spPr bwMode="auto">
          <a:xfrm>
            <a:off x="1119355" y="552670"/>
            <a:ext cx="9236700" cy="1188949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Результаты</a:t>
            </a:r>
          </a:p>
        </p:txBody>
      </p:sp>
      <p:pic>
        <p:nvPicPr>
          <p:cNvPr id="2029723660" name="Рисунок 202972365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38399" y="1817638"/>
            <a:ext cx="6839924" cy="3988582"/>
          </a:xfrm>
          <a:prstGeom prst="rect">
            <a:avLst/>
          </a:prstGeom>
        </p:spPr>
      </p:pic>
      <p:sp>
        <p:nvSpPr>
          <p:cNvPr id="1576752662" name="Прямоугольник 7"/>
          <p:cNvSpPr/>
          <p:nvPr/>
        </p:nvSpPr>
        <p:spPr bwMode="auto">
          <a:xfrm>
            <a:off x="3675197" y="5739546"/>
            <a:ext cx="4366326" cy="45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Примеры</a:t>
            </a:r>
            <a:r>
              <a:rPr lang="en-US" sz="2400">
                <a:latin typeface="Times New Roman"/>
                <a:cs typeface="Times New Roman"/>
              </a:rPr>
              <a:t> рекомендаций модели</a:t>
            </a: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605148" name="Title 1"/>
          <p:cNvSpPr>
            <a:spLocks noGrp="1"/>
          </p:cNvSpPr>
          <p:nvPr>
            <p:ph type="title"/>
          </p:nvPr>
        </p:nvSpPr>
        <p:spPr bwMode="auto">
          <a:xfrm>
            <a:off x="1119355" y="552670"/>
            <a:ext cx="9236700" cy="1188949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Результаты</a:t>
            </a:r>
          </a:p>
        </p:txBody>
      </p:sp>
      <p:sp>
        <p:nvSpPr>
          <p:cNvPr id="1038838225" name="Прямоугольник 7"/>
          <p:cNvSpPr/>
          <p:nvPr/>
        </p:nvSpPr>
        <p:spPr bwMode="auto">
          <a:xfrm>
            <a:off x="3352538" y="5787171"/>
            <a:ext cx="4411571" cy="45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Визуализация эмбеддингов в 2D</a:t>
            </a:r>
            <a:endParaRPr lang="ru-RU" sz="2400">
              <a:latin typeface="Times New Roman"/>
              <a:cs typeface="Times New Roman"/>
            </a:endParaRPr>
          </a:p>
        </p:txBody>
      </p:sp>
      <p:pic>
        <p:nvPicPr>
          <p:cNvPr id="610102333" name="Рисунок 61010233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33649" y="1804370"/>
            <a:ext cx="6049350" cy="404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114716" name="Title 1"/>
          <p:cNvSpPr>
            <a:spLocks noGrp="1"/>
          </p:cNvSpPr>
          <p:nvPr>
            <p:ph type="title"/>
          </p:nvPr>
        </p:nvSpPr>
        <p:spPr bwMode="auto">
          <a:xfrm>
            <a:off x="1119355" y="552670"/>
            <a:ext cx="9236700" cy="1188949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Выводы</a:t>
            </a:r>
          </a:p>
        </p:txBody>
      </p:sp>
      <p:sp>
        <p:nvSpPr>
          <p:cNvPr id="1254797767" name="Content Placeholder 2"/>
          <p:cNvSpPr>
            <a:spLocks noGrp="1"/>
          </p:cNvSpPr>
          <p:nvPr>
            <p:ph idx="1"/>
          </p:nvPr>
        </p:nvSpPr>
        <p:spPr bwMode="auto">
          <a:xfrm>
            <a:off x="1097279" y="2121959"/>
            <a:ext cx="10058400" cy="3364440"/>
          </a:xfrm>
        </p:spPr>
        <p:txBody>
          <a:bodyPr/>
          <a:lstStyle/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Результаты с использованием аугментаций feature mixup показали худший результат, чем базовая модель</a:t>
            </a:r>
          </a:p>
          <a:p>
            <a:pPr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Обе модели показывают высокое качество рекомендаций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153</Words>
  <Application>Microsoft Office PowerPoint</Application>
  <DocSecurity>0</DocSecurity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Retrospect</vt:lpstr>
      <vt:lpstr>IT TAKES TWO TO TANGO: MIXUP FOR DEEP METRIC LEARNING</vt:lpstr>
      <vt:lpstr>In-shop Clothes Retrieval</vt:lpstr>
      <vt:lpstr>Основная идея</vt:lpstr>
      <vt:lpstr>План работы</vt:lpstr>
      <vt:lpstr>Используемая модель</vt:lpstr>
      <vt:lpstr>Результаты</vt:lpstr>
      <vt:lpstr>Результаты</vt:lpstr>
      <vt:lpstr>Результаты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Reasoning Network</dc:title>
  <dc:subject/>
  <dc:creator>Aleksei Strashnov</dc:creator>
  <cp:keywords/>
  <dc:description/>
  <cp:lastModifiedBy>Alexey Dumbia</cp:lastModifiedBy>
  <cp:revision>190</cp:revision>
  <dcterms:created xsi:type="dcterms:W3CDTF">2021-08-05T06:29:04Z</dcterms:created>
  <dcterms:modified xsi:type="dcterms:W3CDTF">2022-12-12T10:35:47Z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0x0101008E0FBCF351CA964EADCA281E7155839A</vt:lpwstr>
  </property>
</Properties>
</file>