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77" r:id="rId7"/>
    <p:sldId id="262" r:id="rId8"/>
    <p:sldId id="274" r:id="rId9"/>
    <p:sldId id="275" r:id="rId10"/>
    <p:sldId id="278" r:id="rId11"/>
    <p:sldId id="276" r:id="rId12"/>
    <p:sldId id="279" r:id="rId13"/>
    <p:sldId id="280" r:id="rId14"/>
    <p:sldId id="281" r:id="rId15"/>
    <p:sldId id="282" r:id="rId16"/>
    <p:sldId id="284" r:id="rId17"/>
    <p:sldId id="283" r:id="rId18"/>
    <p:sldId id="263" r:id="rId19"/>
    <p:sldId id="285" r:id="rId20"/>
    <p:sldId id="264" r:id="rId21"/>
    <p:sldId id="265" r:id="rId22"/>
    <p:sldId id="266" r:id="rId23"/>
    <p:sldId id="267" r:id="rId24"/>
    <p:sldId id="268" r:id="rId25"/>
    <p:sldId id="261" r:id="rId26"/>
    <p:sldId id="269" r:id="rId27"/>
    <p:sldId id="270" r:id="rId28"/>
    <p:sldId id="271" r:id="rId29"/>
    <p:sldId id="272" r:id="rId30"/>
    <p:sldId id="273" r:id="rId31"/>
  </p:sldIdLst>
  <p:sldSz cx="18288000" cy="10287000"/>
  <p:notesSz cx="6858000" cy="9144000"/>
  <p:embeddedFontLst>
    <p:embeddedFont>
      <p:font typeface="DM Sans" pitchFamily="2" charset="0"/>
      <p:regular r:id="rId32"/>
      <p:bold r:id="rId33"/>
      <p:italic r:id="rId34"/>
      <p:boldItalic r:id="rId35"/>
    </p:embeddedFont>
    <p:embeddedFont>
      <p:font typeface="DM Sans Bold" charset="0"/>
      <p:regular r:id="rId36"/>
    </p:embeddedFont>
    <p:embeddedFont>
      <p:font typeface="DM Sans Italics" panose="020B0604020202020204" charset="0"/>
      <p:regular r:id="rId37"/>
    </p:embeddedFont>
    <p:embeddedFont>
      <p:font typeface="IBM Plex Sans Bold" panose="020B0604020202020204" charset="0"/>
      <p:regular r:id="rId38"/>
    </p:embeddedFont>
    <p:embeddedFont>
      <p:font typeface="Kollektif Bold" panose="020B0604020202020204" charset="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3" d="100"/>
          <a:sy n="73" d="100"/>
        </p:scale>
        <p:origin x="1134"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11.png"/><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6.svg"/><Relationship Id="rId5" Type="http://schemas.openxmlformats.org/officeDocument/2006/relationships/image" Target="../media/image2.svg"/><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8.svg"/></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TextBox 8"/>
          <p:cNvSpPr txBox="1"/>
          <p:nvPr/>
        </p:nvSpPr>
        <p:spPr>
          <a:xfrm>
            <a:off x="3485710" y="1750295"/>
            <a:ext cx="11489217" cy="3693319"/>
          </a:xfrm>
          <a:prstGeom prst="rect">
            <a:avLst/>
          </a:prstGeom>
        </p:spPr>
        <p:txBody>
          <a:bodyPr wrap="square" lIns="0" tIns="0" rIns="0" bIns="0" rtlCol="0" anchor="t">
            <a:spAutoFit/>
          </a:bodyPr>
          <a:lstStyle/>
          <a:p>
            <a:pPr algn="ctr"/>
            <a:r>
              <a:rPr lang="en-US" sz="6000" b="1" dirty="0">
                <a:solidFill>
                  <a:srgbClr val="227C9D"/>
                </a:solidFill>
                <a:latin typeface="Kollektif Bold"/>
              </a:rPr>
              <a:t>Unified Code for Collocation Multistep Methods in Solving Stiff Systems of Ordinary Differential Equations</a:t>
            </a:r>
          </a:p>
        </p:txBody>
      </p:sp>
      <p:sp>
        <p:nvSpPr>
          <p:cNvPr id="9" name="TextBox 9"/>
          <p:cNvSpPr txBox="1"/>
          <p:nvPr/>
        </p:nvSpPr>
        <p:spPr>
          <a:xfrm>
            <a:off x="5457902" y="7124195"/>
            <a:ext cx="7197206" cy="529889"/>
          </a:xfrm>
          <a:prstGeom prst="rect">
            <a:avLst/>
          </a:prstGeom>
        </p:spPr>
        <p:txBody>
          <a:bodyPr lIns="0" tIns="0" rIns="0" bIns="0" rtlCol="0" anchor="t">
            <a:spAutoFit/>
          </a:bodyPr>
          <a:lstStyle/>
          <a:p>
            <a:pPr algn="ctr">
              <a:lnSpc>
                <a:spcPts val="4070"/>
              </a:lnSpc>
            </a:pPr>
            <a:r>
              <a:rPr lang="en-US" sz="3700" dirty="0">
                <a:solidFill>
                  <a:srgbClr val="545454"/>
                </a:solidFill>
                <a:latin typeface="DM Sans"/>
              </a:rPr>
              <a:t>OKWHAROBO, Solomon Monday</a:t>
            </a: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5" name="Freeform 25"/>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grpSp>
        <p:nvGrpSpPr>
          <p:cNvPr id="32" name="Group 32"/>
          <p:cNvGrpSpPr/>
          <p:nvPr/>
        </p:nvGrpSpPr>
        <p:grpSpPr>
          <a:xfrm rot="2700000">
            <a:off x="-1376391" y="-30933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43" name="TextBox 9">
            <a:extLst>
              <a:ext uri="{FF2B5EF4-FFF2-40B4-BE49-F238E27FC236}">
                <a16:creationId xmlns:a16="http://schemas.microsoft.com/office/drawing/2014/main" id="{E10423E6-CB08-53FB-5785-C0B5058CB39E}"/>
              </a:ext>
            </a:extLst>
          </p:cNvPr>
          <p:cNvSpPr txBox="1"/>
          <p:nvPr/>
        </p:nvSpPr>
        <p:spPr>
          <a:xfrm>
            <a:off x="5457902" y="8737893"/>
            <a:ext cx="7197206" cy="529889"/>
          </a:xfrm>
          <a:prstGeom prst="rect">
            <a:avLst/>
          </a:prstGeom>
        </p:spPr>
        <p:txBody>
          <a:bodyPr lIns="0" tIns="0" rIns="0" bIns="0" rtlCol="0" anchor="t">
            <a:spAutoFit/>
          </a:bodyPr>
          <a:lstStyle/>
          <a:p>
            <a:pPr algn="ctr">
              <a:lnSpc>
                <a:spcPts val="4070"/>
              </a:lnSpc>
            </a:pPr>
            <a:r>
              <a:rPr lang="en-US" sz="3700" dirty="0">
                <a:solidFill>
                  <a:srgbClr val="545454"/>
                </a:solidFill>
                <a:latin typeface="DM Sans"/>
              </a:rPr>
              <a:t>Supervised by: Prof </a:t>
            </a:r>
            <a:r>
              <a:rPr lang="en-US" sz="3700" dirty="0" err="1">
                <a:solidFill>
                  <a:srgbClr val="545454"/>
                </a:solidFill>
                <a:latin typeface="DM Sans"/>
              </a:rPr>
              <a:t>Fatokun</a:t>
            </a:r>
            <a:endParaRPr lang="en-US" sz="3700" dirty="0">
              <a:solidFill>
                <a:srgbClr val="545454"/>
              </a:solidFill>
              <a:latin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TextBox 10"/>
          <p:cNvSpPr txBox="1"/>
          <p:nvPr/>
        </p:nvSpPr>
        <p:spPr>
          <a:xfrm>
            <a:off x="2710979" y="3003550"/>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2</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0" name="TextBox 10">
            <a:extLst>
              <a:ext uri="{FF2B5EF4-FFF2-40B4-BE49-F238E27FC236}">
                <a16:creationId xmlns:a16="http://schemas.microsoft.com/office/drawing/2014/main" id="{10A6230B-AA10-BF65-7A08-82CF9206BFF0}"/>
              </a:ext>
            </a:extLst>
          </p:cNvPr>
          <p:cNvSpPr txBox="1"/>
          <p:nvPr/>
        </p:nvSpPr>
        <p:spPr>
          <a:xfrm>
            <a:off x="3289175" y="4841658"/>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Aims &amp; Objectives</a:t>
            </a:r>
          </a:p>
        </p:txBody>
      </p:sp>
    </p:spTree>
    <p:extLst>
      <p:ext uri="{BB962C8B-B14F-4D97-AF65-F5344CB8AC3E}">
        <p14:creationId xmlns:p14="http://schemas.microsoft.com/office/powerpoint/2010/main" val="209995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199848" y="715845"/>
            <a:ext cx="10620170" cy="1157753"/>
          </a:xfrm>
          <a:prstGeom prst="rect">
            <a:avLst/>
          </a:prstGeom>
        </p:spPr>
        <p:txBody>
          <a:bodyPr wrap="square" lIns="0" tIns="0" rIns="0" bIns="0" rtlCol="0" anchor="t">
            <a:spAutoFit/>
          </a:bodyPr>
          <a:lstStyle/>
          <a:p>
            <a:pPr algn="ctr">
              <a:lnSpc>
                <a:spcPts val="9999"/>
              </a:lnSpc>
            </a:pPr>
            <a:r>
              <a:rPr lang="en-US" sz="7200" dirty="0">
                <a:solidFill>
                  <a:srgbClr val="227C9D"/>
                </a:solidFill>
                <a:latin typeface="Kollektif Bold"/>
              </a:rPr>
              <a:t>Aim</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1272936" y="2493129"/>
            <a:ext cx="15793206" cy="7302384"/>
          </a:xfrm>
          <a:prstGeom prst="rect">
            <a:avLst/>
          </a:prstGeom>
        </p:spPr>
        <p:txBody>
          <a:bodyPr wrap="square" lIns="0" tIns="0" rIns="0" bIns="0" rtlCol="0" anchor="t">
            <a:spAutoFit/>
          </a:bodyPr>
          <a:lstStyle/>
          <a:p>
            <a:pPr algn="ctr">
              <a:lnSpc>
                <a:spcPct val="150000"/>
              </a:lnSpc>
            </a:pPr>
            <a:r>
              <a:rPr lang="en-US" sz="4000" b="1" dirty="0">
                <a:solidFill>
                  <a:srgbClr val="545454"/>
                </a:solidFill>
                <a:latin typeface="DM Sans"/>
              </a:rPr>
              <a:t>The aim of the application is to develop a robust software tool for analyzing linear multistep methods used in solving stiff ordinary differential equations (ODEs) and use the method to solve problems of ordinary differential equation (ODEs).</a:t>
            </a:r>
          </a:p>
          <a:p>
            <a:pPr algn="ctr">
              <a:lnSpc>
                <a:spcPct val="150000"/>
              </a:lnSpc>
            </a:pPr>
            <a:r>
              <a:rPr lang="en-US" sz="4000" b="1" dirty="0">
                <a:solidFill>
                  <a:srgbClr val="545454"/>
                </a:solidFill>
                <a:latin typeface="DM Sans"/>
              </a:rPr>
              <a:t>This tool will encompass functionalities for assessing numerical properties such as zero-stability, consistency, convergence, and error constants, providing valuable insights into the behavior and performance of these methods.</a:t>
            </a:r>
          </a:p>
        </p:txBody>
      </p:sp>
    </p:spTree>
    <p:extLst>
      <p:ext uri="{BB962C8B-B14F-4D97-AF65-F5344CB8AC3E}">
        <p14:creationId xmlns:p14="http://schemas.microsoft.com/office/powerpoint/2010/main" val="159534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54430" y="469260"/>
            <a:ext cx="10620170" cy="1157753"/>
          </a:xfrm>
          <a:prstGeom prst="rect">
            <a:avLst/>
          </a:prstGeom>
        </p:spPr>
        <p:txBody>
          <a:bodyPr wrap="square" lIns="0" tIns="0" rIns="0" bIns="0" rtlCol="0" anchor="t">
            <a:spAutoFit/>
          </a:bodyPr>
          <a:lstStyle/>
          <a:p>
            <a:pPr algn="ctr">
              <a:lnSpc>
                <a:spcPts val="9999"/>
              </a:lnSpc>
            </a:pPr>
            <a:r>
              <a:rPr lang="en-US" sz="7200" dirty="0">
                <a:solidFill>
                  <a:srgbClr val="227C9D"/>
                </a:solidFill>
                <a:latin typeface="Kollektif Bold"/>
              </a:rPr>
              <a:t>Objectives of Study</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1247397" y="3201273"/>
            <a:ext cx="15793206" cy="2417137"/>
          </a:xfrm>
          <a:prstGeom prst="rect">
            <a:avLst/>
          </a:prstGeom>
        </p:spPr>
        <p:txBody>
          <a:bodyPr wrap="square" lIns="0" tIns="0" rIns="0" bIns="0" rtlCol="0" anchor="t">
            <a:spAutoFit/>
          </a:bodyPr>
          <a:lstStyle/>
          <a:p>
            <a:pPr marL="457200" indent="-457200">
              <a:lnSpc>
                <a:spcPct val="150000"/>
              </a:lnSpc>
              <a:buFont typeface="Arial" panose="020B0604020202020204" pitchFamily="34" charset="0"/>
              <a:buChar char="•"/>
            </a:pPr>
            <a:r>
              <a:rPr lang="en-US" sz="3600" b="1" dirty="0">
                <a:solidFill>
                  <a:srgbClr val="545454"/>
                </a:solidFill>
                <a:latin typeface="DM Sans"/>
              </a:rPr>
              <a:t>Algorithm Development and Software Implementation</a:t>
            </a:r>
          </a:p>
          <a:p>
            <a:pPr marL="457200" indent="-457200">
              <a:lnSpc>
                <a:spcPct val="150000"/>
              </a:lnSpc>
              <a:buFont typeface="Arial" panose="020B0604020202020204" pitchFamily="34" charset="0"/>
              <a:buChar char="•"/>
            </a:pPr>
            <a:r>
              <a:rPr lang="en-US" sz="3600" b="1" dirty="0">
                <a:solidFill>
                  <a:srgbClr val="545454"/>
                </a:solidFill>
                <a:latin typeface="DM Sans"/>
              </a:rPr>
              <a:t>Validation and Error Analysis</a:t>
            </a:r>
          </a:p>
          <a:p>
            <a:pPr marL="457200" indent="-457200">
              <a:lnSpc>
                <a:spcPct val="150000"/>
              </a:lnSpc>
              <a:buFont typeface="Arial" panose="020B0604020202020204" pitchFamily="34" charset="0"/>
              <a:buChar char="•"/>
            </a:pPr>
            <a:r>
              <a:rPr lang="en-US" sz="3600" b="1" dirty="0">
                <a:solidFill>
                  <a:srgbClr val="545454"/>
                </a:solidFill>
                <a:latin typeface="DM Sans"/>
              </a:rPr>
              <a:t>Optimization and Documentation</a:t>
            </a:r>
            <a:endParaRPr lang="en-US" sz="3600" dirty="0">
              <a:solidFill>
                <a:srgbClr val="545454"/>
              </a:solidFill>
              <a:latin typeface="DM Sans"/>
            </a:endParaRPr>
          </a:p>
        </p:txBody>
      </p:sp>
    </p:spTree>
    <p:extLst>
      <p:ext uri="{BB962C8B-B14F-4D97-AF65-F5344CB8AC3E}">
        <p14:creationId xmlns:p14="http://schemas.microsoft.com/office/powerpoint/2010/main" val="278020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TextBox 10"/>
          <p:cNvSpPr txBox="1"/>
          <p:nvPr/>
        </p:nvSpPr>
        <p:spPr>
          <a:xfrm>
            <a:off x="2710979" y="3003550"/>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3</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0" name="TextBox 10">
            <a:extLst>
              <a:ext uri="{FF2B5EF4-FFF2-40B4-BE49-F238E27FC236}">
                <a16:creationId xmlns:a16="http://schemas.microsoft.com/office/drawing/2014/main" id="{10A6230B-AA10-BF65-7A08-82CF9206BFF0}"/>
              </a:ext>
            </a:extLst>
          </p:cNvPr>
          <p:cNvSpPr txBox="1"/>
          <p:nvPr/>
        </p:nvSpPr>
        <p:spPr>
          <a:xfrm>
            <a:off x="2747990" y="4955896"/>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Problem Statement</a:t>
            </a:r>
          </a:p>
        </p:txBody>
      </p:sp>
    </p:spTree>
    <p:extLst>
      <p:ext uri="{BB962C8B-B14F-4D97-AF65-F5344CB8AC3E}">
        <p14:creationId xmlns:p14="http://schemas.microsoft.com/office/powerpoint/2010/main" val="201024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99848" y="715845"/>
            <a:ext cx="10620170" cy="1157753"/>
          </a:xfrm>
          <a:prstGeom prst="rect">
            <a:avLst/>
          </a:prstGeom>
        </p:spPr>
        <p:txBody>
          <a:bodyPr wrap="square" lIns="0" tIns="0" rIns="0" bIns="0" rtlCol="0" anchor="t">
            <a:spAutoFit/>
          </a:bodyPr>
          <a:lstStyle/>
          <a:p>
            <a:pPr algn="ctr">
              <a:lnSpc>
                <a:spcPts val="9999"/>
              </a:lnSpc>
            </a:pPr>
            <a:r>
              <a:rPr lang="en-US" sz="7200" dirty="0">
                <a:solidFill>
                  <a:srgbClr val="227C9D"/>
                </a:solidFill>
                <a:latin typeface="Kollektif Bold"/>
              </a:rPr>
              <a:t>Problem Statement</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1272936" y="2493129"/>
            <a:ext cx="15793206" cy="5455724"/>
          </a:xfrm>
          <a:prstGeom prst="rect">
            <a:avLst/>
          </a:prstGeom>
        </p:spPr>
        <p:txBody>
          <a:bodyPr wrap="square" lIns="0" tIns="0" rIns="0" bIns="0" rtlCol="0" anchor="t">
            <a:spAutoFit/>
          </a:bodyPr>
          <a:lstStyle/>
          <a:p>
            <a:pPr marL="571500" indent="-571500">
              <a:lnSpc>
                <a:spcPct val="150000"/>
              </a:lnSpc>
              <a:buFont typeface="Arial" panose="020B0604020202020204" pitchFamily="34" charset="0"/>
              <a:buChar char="•"/>
            </a:pPr>
            <a:r>
              <a:rPr lang="en-US" sz="4000" b="1" dirty="0">
                <a:solidFill>
                  <a:srgbClr val="545454"/>
                </a:solidFill>
                <a:latin typeface="DM Sans"/>
              </a:rPr>
              <a:t>No numerical solver effectively balances accuracy, stability, and computational efficiency while analyzing Linear Multistep Methods (LMM).</a:t>
            </a:r>
          </a:p>
          <a:p>
            <a:pPr marL="571500" indent="-571500">
              <a:lnSpc>
                <a:spcPct val="150000"/>
              </a:lnSpc>
              <a:buFont typeface="Arial" panose="020B0604020202020204" pitchFamily="34" charset="0"/>
              <a:buChar char="•"/>
            </a:pPr>
            <a:r>
              <a:rPr lang="en-US" sz="4000" b="1" dirty="0">
                <a:solidFill>
                  <a:srgbClr val="545454"/>
                </a:solidFill>
                <a:latin typeface="DM Sans"/>
              </a:rPr>
              <a:t>There is a need for a robust solver that can effectively handle both non-stiff and stiff problems while providing reliable and precise results.</a:t>
            </a:r>
          </a:p>
        </p:txBody>
      </p:sp>
    </p:spTree>
    <p:extLst>
      <p:ext uri="{BB962C8B-B14F-4D97-AF65-F5344CB8AC3E}">
        <p14:creationId xmlns:p14="http://schemas.microsoft.com/office/powerpoint/2010/main" val="144202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99848" y="715845"/>
            <a:ext cx="10620170" cy="1157753"/>
          </a:xfrm>
          <a:prstGeom prst="rect">
            <a:avLst/>
          </a:prstGeom>
        </p:spPr>
        <p:txBody>
          <a:bodyPr wrap="square" lIns="0" tIns="0" rIns="0" bIns="0" rtlCol="0" anchor="t">
            <a:spAutoFit/>
          </a:bodyPr>
          <a:lstStyle/>
          <a:p>
            <a:pPr algn="ctr">
              <a:lnSpc>
                <a:spcPts val="9999"/>
              </a:lnSpc>
            </a:pPr>
            <a:r>
              <a:rPr lang="en-US" sz="7200" dirty="0">
                <a:solidFill>
                  <a:srgbClr val="227C9D"/>
                </a:solidFill>
                <a:latin typeface="Kollektif Bold"/>
              </a:rPr>
              <a:t>Problem Statement</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1339718" y="3694471"/>
            <a:ext cx="15793206" cy="2685735"/>
          </a:xfrm>
          <a:prstGeom prst="rect">
            <a:avLst/>
          </a:prstGeom>
        </p:spPr>
        <p:txBody>
          <a:bodyPr wrap="square" lIns="0" tIns="0" rIns="0" bIns="0" rtlCol="0" anchor="t">
            <a:spAutoFit/>
          </a:bodyPr>
          <a:lstStyle/>
          <a:p>
            <a:pPr algn="ctr">
              <a:lnSpc>
                <a:spcPct val="150000"/>
              </a:lnSpc>
            </a:pPr>
            <a:r>
              <a:rPr lang="en-US" sz="4000" b="1" dirty="0">
                <a:solidFill>
                  <a:srgbClr val="545454"/>
                </a:solidFill>
                <a:latin typeface="DM Sans"/>
              </a:rPr>
              <a:t>Can we streamline the computational analysis of Linear Multistep Methods (LMM) to reduce time and enhance efficiency?</a:t>
            </a:r>
          </a:p>
        </p:txBody>
      </p:sp>
    </p:spTree>
    <p:extLst>
      <p:ext uri="{BB962C8B-B14F-4D97-AF65-F5344CB8AC3E}">
        <p14:creationId xmlns:p14="http://schemas.microsoft.com/office/powerpoint/2010/main" val="1499650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TextBox 10"/>
          <p:cNvSpPr txBox="1"/>
          <p:nvPr/>
        </p:nvSpPr>
        <p:spPr>
          <a:xfrm>
            <a:off x="2555818" y="2991327"/>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4</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0" name="TextBox 10">
            <a:extLst>
              <a:ext uri="{FF2B5EF4-FFF2-40B4-BE49-F238E27FC236}">
                <a16:creationId xmlns:a16="http://schemas.microsoft.com/office/drawing/2014/main" id="{10A6230B-AA10-BF65-7A08-82CF9206BFF0}"/>
              </a:ext>
            </a:extLst>
          </p:cNvPr>
          <p:cNvSpPr txBox="1"/>
          <p:nvPr/>
        </p:nvSpPr>
        <p:spPr>
          <a:xfrm>
            <a:off x="2710978" y="4709215"/>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Literature Review</a:t>
            </a:r>
          </a:p>
        </p:txBody>
      </p:sp>
    </p:spTree>
    <p:extLst>
      <p:ext uri="{BB962C8B-B14F-4D97-AF65-F5344CB8AC3E}">
        <p14:creationId xmlns:p14="http://schemas.microsoft.com/office/powerpoint/2010/main" val="245709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AutoShape 23"/>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aphicFrame>
        <p:nvGraphicFramePr>
          <p:cNvPr id="29" name="Table 28">
            <a:extLst>
              <a:ext uri="{FF2B5EF4-FFF2-40B4-BE49-F238E27FC236}">
                <a16:creationId xmlns:a16="http://schemas.microsoft.com/office/drawing/2014/main" id="{DEBD8B97-744D-1E00-E30B-2B078AFA78C9}"/>
              </a:ext>
            </a:extLst>
          </p:cNvPr>
          <p:cNvGraphicFramePr>
            <a:graphicFrameLocks noGrp="1"/>
          </p:cNvGraphicFramePr>
          <p:nvPr/>
        </p:nvGraphicFramePr>
        <p:xfrm>
          <a:off x="914401" y="224610"/>
          <a:ext cx="16922368" cy="9837779"/>
        </p:xfrm>
        <a:graphic>
          <a:graphicData uri="http://schemas.openxmlformats.org/drawingml/2006/table">
            <a:tbl>
              <a:tblPr firstRow="1" bandRow="1">
                <a:tableStyleId>{5C22544A-7EE6-4342-B048-85BDC9FD1C3A}</a:tableStyleId>
              </a:tblPr>
              <a:tblGrid>
                <a:gridCol w="4230592">
                  <a:extLst>
                    <a:ext uri="{9D8B030D-6E8A-4147-A177-3AD203B41FA5}">
                      <a16:colId xmlns:a16="http://schemas.microsoft.com/office/drawing/2014/main" val="2747669463"/>
                    </a:ext>
                  </a:extLst>
                </a:gridCol>
                <a:gridCol w="4230592">
                  <a:extLst>
                    <a:ext uri="{9D8B030D-6E8A-4147-A177-3AD203B41FA5}">
                      <a16:colId xmlns:a16="http://schemas.microsoft.com/office/drawing/2014/main" val="3544361872"/>
                    </a:ext>
                  </a:extLst>
                </a:gridCol>
                <a:gridCol w="4230592">
                  <a:extLst>
                    <a:ext uri="{9D8B030D-6E8A-4147-A177-3AD203B41FA5}">
                      <a16:colId xmlns:a16="http://schemas.microsoft.com/office/drawing/2014/main" val="1227534921"/>
                    </a:ext>
                  </a:extLst>
                </a:gridCol>
                <a:gridCol w="4230592">
                  <a:extLst>
                    <a:ext uri="{9D8B030D-6E8A-4147-A177-3AD203B41FA5}">
                      <a16:colId xmlns:a16="http://schemas.microsoft.com/office/drawing/2014/main" val="2191528775"/>
                    </a:ext>
                  </a:extLst>
                </a:gridCol>
              </a:tblGrid>
              <a:tr h="953099">
                <a:tc>
                  <a:txBody>
                    <a:bodyPr/>
                    <a:lstStyle/>
                    <a:p>
                      <a:pPr algn="ctr"/>
                      <a:r>
                        <a:rPr lang="en-US" sz="2300" dirty="0">
                          <a:latin typeface="DM Sans" pitchFamily="2" charset="0"/>
                        </a:rPr>
                        <a:t>Title</a:t>
                      </a:r>
                      <a:endParaRPr lang="en-NG" sz="2300" dirty="0">
                        <a:latin typeface="DM Sans" pitchFamily="2" charset="0"/>
                      </a:endParaRPr>
                    </a:p>
                  </a:txBody>
                  <a:tcPr/>
                </a:tc>
                <a:tc>
                  <a:txBody>
                    <a:bodyPr/>
                    <a:lstStyle/>
                    <a:p>
                      <a:pPr algn="ctr"/>
                      <a:r>
                        <a:rPr lang="en-US" sz="2300" dirty="0">
                          <a:latin typeface="DM Sans" pitchFamily="2" charset="0"/>
                        </a:rPr>
                        <a:t>Author</a:t>
                      </a:r>
                      <a:endParaRPr lang="en-NG" sz="2300" dirty="0">
                        <a:latin typeface="DM Sans" pitchFamily="2" charset="0"/>
                      </a:endParaRPr>
                    </a:p>
                  </a:txBody>
                  <a:tcPr/>
                </a:tc>
                <a:tc>
                  <a:txBody>
                    <a:bodyPr/>
                    <a:lstStyle/>
                    <a:p>
                      <a:pPr algn="ctr"/>
                      <a:r>
                        <a:rPr lang="en-US" sz="2300" dirty="0">
                          <a:latin typeface="DM Sans" pitchFamily="2" charset="0"/>
                        </a:rPr>
                        <a:t>Summary</a:t>
                      </a:r>
                      <a:endParaRPr lang="en-NG" sz="2300" dirty="0">
                        <a:latin typeface="DM Sans" pitchFamily="2" charset="0"/>
                      </a:endParaRPr>
                    </a:p>
                  </a:txBody>
                  <a:tcPr/>
                </a:tc>
                <a:tc>
                  <a:txBody>
                    <a:bodyPr/>
                    <a:lstStyle/>
                    <a:p>
                      <a:pPr algn="ctr"/>
                      <a:r>
                        <a:rPr lang="en-US" sz="2300" dirty="0">
                          <a:latin typeface="DM Sans" pitchFamily="2" charset="0"/>
                        </a:rPr>
                        <a:t>Limitation</a:t>
                      </a:r>
                      <a:endParaRPr lang="en-NG" sz="2300" dirty="0">
                        <a:latin typeface="DM Sans" pitchFamily="2" charset="0"/>
                      </a:endParaRPr>
                    </a:p>
                  </a:txBody>
                  <a:tcPr/>
                </a:tc>
                <a:extLst>
                  <a:ext uri="{0D108BD9-81ED-4DB2-BD59-A6C34878D82A}">
                    <a16:rowId xmlns:a16="http://schemas.microsoft.com/office/drawing/2014/main" val="65663297"/>
                  </a:ext>
                </a:extLst>
              </a:tr>
              <a:tr h="1916072">
                <a:tc>
                  <a:txBody>
                    <a:bodyPr/>
                    <a:lstStyle/>
                    <a:p>
                      <a:r>
                        <a:rPr lang="en-US" sz="2300" dirty="0">
                          <a:latin typeface="DM Sans" pitchFamily="2" charset="0"/>
                        </a:rPr>
                        <a:t>Chebyshev collocation methods for ordinary differential equations</a:t>
                      </a:r>
                      <a:endParaRPr lang="en-NG" sz="2300" dirty="0">
                        <a:latin typeface="DM Sans" pitchFamily="2" charset="0"/>
                      </a:endParaRPr>
                    </a:p>
                  </a:txBody>
                  <a:tcPr/>
                </a:tc>
                <a:tc>
                  <a:txBody>
                    <a:bodyPr/>
                    <a:lstStyle/>
                    <a:p>
                      <a:r>
                        <a:rPr lang="en-US" sz="2400" dirty="0">
                          <a:latin typeface="DM Sans" pitchFamily="2" charset="0"/>
                        </a:rPr>
                        <a:t>K. Wright</a:t>
                      </a:r>
                      <a:endParaRPr lang="en-NG" sz="2400" dirty="0">
                        <a:latin typeface="DM Sans"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dk1"/>
                          </a:solidFill>
                          <a:effectLst/>
                          <a:latin typeface="DM Sans" pitchFamily="2" charset="0"/>
                          <a:ea typeface="+mn-ea"/>
                          <a:cs typeface="+mn-cs"/>
                        </a:rPr>
                        <a:t>The paper describes some properties and advantages of these methods, which use finite Chebyshev series to approximate the solution and satisfy the ODE at certain points within the range.</a:t>
                      </a:r>
                    </a:p>
                  </a:txBody>
                  <a:tcPr/>
                </a:tc>
                <a:tc>
                  <a:txBody>
                    <a:bodyPr/>
                    <a:lstStyle/>
                    <a:p>
                      <a:r>
                        <a:rPr lang="en-US" sz="2400" dirty="0">
                          <a:latin typeface="DM Sans" pitchFamily="2" charset="0"/>
                        </a:rPr>
                        <a:t>-No multistep method discussed</a:t>
                      </a:r>
                    </a:p>
                    <a:p>
                      <a:r>
                        <a:rPr lang="en-US" sz="2400" dirty="0">
                          <a:latin typeface="DM Sans" pitchFamily="2" charset="0"/>
                        </a:rPr>
                        <a:t>- Not implemented in code</a:t>
                      </a:r>
                    </a:p>
                  </a:txBody>
                  <a:tcPr/>
                </a:tc>
                <a:extLst>
                  <a:ext uri="{0D108BD9-81ED-4DB2-BD59-A6C34878D82A}">
                    <a16:rowId xmlns:a16="http://schemas.microsoft.com/office/drawing/2014/main" val="914302446"/>
                  </a:ext>
                </a:extLst>
              </a:tr>
              <a:tr h="1613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b="0" i="0" kern="1200" dirty="0">
                          <a:solidFill>
                            <a:schemeClr val="dk1"/>
                          </a:solidFill>
                          <a:effectLst/>
                          <a:latin typeface="DM Sans" pitchFamily="2" charset="0"/>
                          <a:ea typeface="+mn-ea"/>
                          <a:cs typeface="+mn-cs"/>
                        </a:rPr>
                        <a:t>A Numerical Algorithm for Solving Stiff Ordinary Differential Equations</a:t>
                      </a:r>
                    </a:p>
                  </a:txBody>
                  <a:tcPr/>
                </a:tc>
                <a:tc>
                  <a:txBody>
                    <a:bodyPr/>
                    <a:lstStyle/>
                    <a:p>
                      <a:r>
                        <a:rPr lang="en-US" sz="2400" b="0" i="0" kern="1200" dirty="0">
                          <a:solidFill>
                            <a:schemeClr val="dk1"/>
                          </a:solidFill>
                          <a:effectLst/>
                          <a:latin typeface="DM Sans" pitchFamily="2" charset="0"/>
                          <a:ea typeface="+mn-ea"/>
                          <a:cs typeface="+mn-cs"/>
                        </a:rPr>
                        <a:t>S. A. M. Yatim,</a:t>
                      </a:r>
                      <a:r>
                        <a:rPr lang="en-US" sz="2400" b="0" i="0" kern="1200" baseline="30000" dirty="0">
                          <a:solidFill>
                            <a:schemeClr val="dk1"/>
                          </a:solidFill>
                          <a:effectLst/>
                          <a:latin typeface="DM Sans" pitchFamily="2" charset="0"/>
                          <a:ea typeface="+mn-ea"/>
                          <a:cs typeface="+mn-cs"/>
                        </a:rPr>
                        <a:t>1</a:t>
                      </a:r>
                      <a:r>
                        <a:rPr lang="en-US" sz="2400" b="1" i="0" kern="1200" dirty="0">
                          <a:solidFill>
                            <a:schemeClr val="dk1"/>
                          </a:solidFill>
                          <a:effectLst/>
                          <a:latin typeface="DM Sans" pitchFamily="2" charset="0"/>
                          <a:ea typeface="+mn-ea"/>
                          <a:cs typeface="+mn-cs"/>
                        </a:rPr>
                        <a:t>Z. B. Ibrahim</a:t>
                      </a:r>
                      <a:r>
                        <a:rPr lang="en-US" sz="2400" b="0" i="0" kern="1200" dirty="0">
                          <a:solidFill>
                            <a:schemeClr val="dk1"/>
                          </a:solidFill>
                          <a:effectLst/>
                          <a:latin typeface="DM Sans" pitchFamily="2" charset="0"/>
                          <a:ea typeface="+mn-ea"/>
                          <a:cs typeface="+mn-cs"/>
                        </a:rPr>
                        <a:t>,</a:t>
                      </a:r>
                      <a:r>
                        <a:rPr lang="en-US" sz="2400" b="0" i="0" kern="1200" baseline="30000" dirty="0">
                          <a:solidFill>
                            <a:schemeClr val="dk1"/>
                          </a:solidFill>
                          <a:effectLst/>
                          <a:latin typeface="DM Sans" pitchFamily="2" charset="0"/>
                          <a:ea typeface="+mn-ea"/>
                          <a:cs typeface="+mn-cs"/>
                        </a:rPr>
                        <a:t>2</a:t>
                      </a:r>
                      <a:r>
                        <a:rPr lang="en-US" sz="2400" b="0" i="0" kern="1200" dirty="0">
                          <a:solidFill>
                            <a:schemeClr val="dk1"/>
                          </a:solidFill>
                          <a:effectLst/>
                          <a:latin typeface="DM Sans" pitchFamily="2" charset="0"/>
                          <a:ea typeface="+mn-ea"/>
                          <a:cs typeface="+mn-cs"/>
                        </a:rPr>
                        <a:t>K. I. Othman,</a:t>
                      </a:r>
                      <a:r>
                        <a:rPr lang="en-US" sz="2400" b="0" i="0" kern="1200" baseline="30000" dirty="0">
                          <a:solidFill>
                            <a:schemeClr val="dk1"/>
                          </a:solidFill>
                          <a:effectLst/>
                          <a:latin typeface="DM Sans" pitchFamily="2" charset="0"/>
                          <a:ea typeface="+mn-ea"/>
                          <a:cs typeface="+mn-cs"/>
                        </a:rPr>
                        <a:t>3</a:t>
                      </a:r>
                      <a:r>
                        <a:rPr lang="en-US" sz="2400" b="0" i="0" kern="1200" dirty="0">
                          <a:solidFill>
                            <a:schemeClr val="dk1"/>
                          </a:solidFill>
                          <a:effectLst/>
                          <a:latin typeface="DM Sans" pitchFamily="2" charset="0"/>
                          <a:ea typeface="+mn-ea"/>
                          <a:cs typeface="+mn-cs"/>
                        </a:rPr>
                        <a:t>and M. B. Suleiman</a:t>
                      </a:r>
                      <a:r>
                        <a:rPr lang="en-US" sz="2400" b="0" i="0" kern="1200" baseline="30000" dirty="0">
                          <a:solidFill>
                            <a:schemeClr val="dk1"/>
                          </a:solidFill>
                          <a:effectLst/>
                          <a:latin typeface="DM Sans" pitchFamily="2" charset="0"/>
                          <a:ea typeface="+mn-ea"/>
                          <a:cs typeface="+mn-cs"/>
                        </a:rPr>
                        <a:t>2</a:t>
                      </a:r>
                      <a:endParaRPr lang="en-NG" sz="2400" dirty="0">
                        <a:latin typeface="DM Sans" pitchFamily="2" charset="0"/>
                      </a:endParaRPr>
                    </a:p>
                  </a:txBody>
                  <a:tcPr/>
                </a:tc>
                <a:tc>
                  <a:txBody>
                    <a:bodyPr/>
                    <a:lstStyle/>
                    <a:p>
                      <a:r>
                        <a:rPr lang="en-US" sz="2000" dirty="0">
                          <a:latin typeface="DM Sans" pitchFamily="2" charset="0"/>
                        </a:rPr>
                        <a:t>The paper compares the performance of the VSVO-BBDF method with MATLAB’s ode15s and ode23s solvers on three test problems arising from physics</a:t>
                      </a:r>
                      <a:endParaRPr lang="en-NG" sz="2000" dirty="0">
                        <a:latin typeface="DM Sans" pitchFamily="2" charset="0"/>
                      </a:endParaRPr>
                    </a:p>
                  </a:txBody>
                  <a:tcPr/>
                </a:tc>
                <a:tc>
                  <a:txBody>
                    <a:bodyPr/>
                    <a:lstStyle/>
                    <a:p>
                      <a:r>
                        <a:rPr lang="en-US" sz="2400" dirty="0">
                          <a:latin typeface="DM Sans" pitchFamily="2" charset="0"/>
                        </a:rPr>
                        <a:t>-Limited to IVPs</a:t>
                      </a:r>
                    </a:p>
                  </a:txBody>
                  <a:tcPr/>
                </a:tc>
                <a:extLst>
                  <a:ext uri="{0D108BD9-81ED-4DB2-BD59-A6C34878D82A}">
                    <a16:rowId xmlns:a16="http://schemas.microsoft.com/office/drawing/2014/main" val="3248179422"/>
                  </a:ext>
                </a:extLst>
              </a:tr>
              <a:tr h="1613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300" b="0" i="0" kern="1200" dirty="0">
                          <a:solidFill>
                            <a:schemeClr val="dk1"/>
                          </a:solidFill>
                          <a:effectLst/>
                          <a:latin typeface="DM Sans" pitchFamily="2" charset="0"/>
                          <a:ea typeface="+mn-ea"/>
                          <a:cs typeface="+mn-cs"/>
                        </a:rPr>
                        <a:t>Super implicit multistep collocation methods for nonlinear Volterra integral equations</a:t>
                      </a:r>
                    </a:p>
                  </a:txBody>
                  <a:tcPr/>
                </a:tc>
                <a:tc>
                  <a:txBody>
                    <a:bodyPr/>
                    <a:lstStyle/>
                    <a:p>
                      <a:r>
                        <a:rPr lang="en-US" sz="2400" dirty="0">
                          <a:effectLst/>
                          <a:latin typeface="DM Sans" pitchFamily="2" charset="0"/>
                        </a:rPr>
                        <a:t>S. </a:t>
                      </a:r>
                      <a:r>
                        <a:rPr lang="en-US" sz="2400" dirty="0" err="1">
                          <a:effectLst/>
                          <a:latin typeface="DM Sans" pitchFamily="2" charset="0"/>
                        </a:rPr>
                        <a:t>Fazeli</a:t>
                      </a:r>
                      <a:r>
                        <a:rPr lang="en-US" sz="2400" b="0" i="0" kern="1200" dirty="0">
                          <a:solidFill>
                            <a:schemeClr val="dk1"/>
                          </a:solidFill>
                          <a:effectLst/>
                          <a:latin typeface="DM Sans" pitchFamily="2" charset="0"/>
                          <a:ea typeface="+mn-ea"/>
                          <a:cs typeface="+mn-cs"/>
                        </a:rPr>
                        <a:t>, </a:t>
                      </a:r>
                      <a:r>
                        <a:rPr lang="en-US" sz="2400" dirty="0">
                          <a:effectLst/>
                          <a:latin typeface="DM Sans" pitchFamily="2" charset="0"/>
                        </a:rPr>
                        <a:t>G. </a:t>
                      </a:r>
                      <a:r>
                        <a:rPr lang="en-US" sz="2400" dirty="0" err="1">
                          <a:effectLst/>
                          <a:latin typeface="DM Sans" pitchFamily="2" charset="0"/>
                        </a:rPr>
                        <a:t>Hojjati</a:t>
                      </a:r>
                      <a:r>
                        <a:rPr lang="en-US" sz="2400" b="0" i="0" kern="1200" dirty="0">
                          <a:solidFill>
                            <a:schemeClr val="dk1"/>
                          </a:solidFill>
                          <a:effectLst/>
                          <a:latin typeface="DM Sans" pitchFamily="2" charset="0"/>
                          <a:ea typeface="+mn-ea"/>
                          <a:cs typeface="+mn-cs"/>
                        </a:rPr>
                        <a:t>, </a:t>
                      </a:r>
                      <a:r>
                        <a:rPr lang="en-US" sz="2400" dirty="0">
                          <a:effectLst/>
                          <a:latin typeface="DM Sans" pitchFamily="2" charset="0"/>
                        </a:rPr>
                        <a:t>S. </a:t>
                      </a:r>
                      <a:r>
                        <a:rPr lang="en-US" sz="2400" dirty="0" err="1">
                          <a:effectLst/>
                          <a:latin typeface="DM Sans" pitchFamily="2" charset="0"/>
                        </a:rPr>
                        <a:t>Shahmorad</a:t>
                      </a:r>
                      <a:endParaRPr lang="en-NG" sz="2400" dirty="0">
                        <a:latin typeface="DM Sans" pitchFamily="2" charset="0"/>
                      </a:endParaRPr>
                    </a:p>
                  </a:txBody>
                  <a:tcPr/>
                </a:tc>
                <a:tc>
                  <a:txBody>
                    <a:bodyPr/>
                    <a:lstStyle/>
                    <a:p>
                      <a:r>
                        <a:rPr lang="en-US" sz="2000" b="0" i="0" kern="1200" dirty="0">
                          <a:solidFill>
                            <a:schemeClr val="dk1"/>
                          </a:solidFill>
                          <a:effectLst/>
                          <a:latin typeface="DM Sans" pitchFamily="2" charset="0"/>
                          <a:ea typeface="+mn-ea"/>
                          <a:cs typeface="+mn-cs"/>
                        </a:rPr>
                        <a:t>construct a new class of multistep collocation methods for solving two types of nonlinear Volterra integral equations including non-stiff and stiff problems. </a:t>
                      </a:r>
                      <a:endParaRPr lang="en-NG" sz="2000" dirty="0">
                        <a:latin typeface="DM Sans" pitchFamily="2" charset="0"/>
                      </a:endParaRPr>
                    </a:p>
                  </a:txBody>
                  <a:tcPr/>
                </a:tc>
                <a:tc>
                  <a:txBody>
                    <a:bodyPr/>
                    <a:lstStyle/>
                    <a:p>
                      <a:r>
                        <a:rPr lang="en-US" sz="2400" dirty="0">
                          <a:latin typeface="DM Sans" pitchFamily="2" charset="0"/>
                        </a:rPr>
                        <a:t>Limited to VIPs</a:t>
                      </a:r>
                    </a:p>
                  </a:txBody>
                  <a:tcPr/>
                </a:tc>
                <a:extLst>
                  <a:ext uri="{0D108BD9-81ED-4DB2-BD59-A6C34878D82A}">
                    <a16:rowId xmlns:a16="http://schemas.microsoft.com/office/drawing/2014/main" val="437203693"/>
                  </a:ext>
                </a:extLst>
              </a:tr>
              <a:tr h="1714380">
                <a:tc>
                  <a:txBody>
                    <a:bodyPr/>
                    <a:lstStyle/>
                    <a:p>
                      <a:r>
                        <a:rPr lang="en-US" sz="2300" dirty="0">
                          <a:latin typeface="DM Sans" pitchFamily="2" charset="0"/>
                        </a:rPr>
                        <a:t>VODE</a:t>
                      </a:r>
                      <a:endParaRPr lang="en-NG" sz="2300" dirty="0">
                        <a:latin typeface="DM Sans" pitchFamily="2" charset="0"/>
                      </a:endParaRPr>
                    </a:p>
                  </a:txBody>
                  <a:tcPr/>
                </a:tc>
                <a:tc>
                  <a:txBody>
                    <a:bodyPr/>
                    <a:lstStyle/>
                    <a:p>
                      <a:r>
                        <a:rPr lang="en-US" sz="2400" dirty="0"/>
                        <a:t>L.R. </a:t>
                      </a:r>
                      <a:r>
                        <a:rPr lang="en-US" sz="2400" dirty="0" err="1"/>
                        <a:t>Petzold</a:t>
                      </a:r>
                      <a:endParaRPr lang="en-NG" sz="2300" dirty="0">
                        <a:latin typeface="DM Sans" pitchFamily="2" charset="0"/>
                      </a:endParaRPr>
                    </a:p>
                  </a:txBody>
                  <a:tcPr/>
                </a:tc>
                <a:tc>
                  <a:txBody>
                    <a:bodyPr/>
                    <a:lstStyle/>
                    <a:p>
                      <a:r>
                        <a:rPr lang="en-US" sz="2400" dirty="0"/>
                        <a:t>General-purpose ODE solver. Combines Adams methods and BDF methods for both stiff and non-stiff problems.</a:t>
                      </a:r>
                      <a:endParaRPr lang="en-NG" sz="2300" dirty="0">
                        <a:latin typeface="DM Sans" pitchFamily="2" charset="0"/>
                      </a:endParaRPr>
                    </a:p>
                  </a:txBody>
                  <a:tcPr/>
                </a:tc>
                <a:tc>
                  <a:txBody>
                    <a:bodyPr/>
                    <a:lstStyle/>
                    <a:p>
                      <a:r>
                        <a:rPr lang="en-US" sz="2400" dirty="0"/>
                        <a:t>Explicit methods can be less efficient for very stiff systems compared to implicit methods.</a:t>
                      </a:r>
                      <a:endParaRPr lang="en-NG" sz="2300" dirty="0">
                        <a:latin typeface="DM Sans" pitchFamily="2" charset="0"/>
                      </a:endParaRPr>
                    </a:p>
                  </a:txBody>
                  <a:tcPr/>
                </a:tc>
                <a:extLst>
                  <a:ext uri="{0D108BD9-81ED-4DB2-BD59-A6C34878D82A}">
                    <a16:rowId xmlns:a16="http://schemas.microsoft.com/office/drawing/2014/main" val="3627256954"/>
                  </a:ext>
                </a:extLst>
              </a:tr>
              <a:tr h="1714380">
                <a:tc>
                  <a:txBody>
                    <a:bodyPr/>
                    <a:lstStyle/>
                    <a:p>
                      <a:r>
                        <a:rPr lang="en-US" sz="2400" dirty="0"/>
                        <a:t>RADAU5</a:t>
                      </a:r>
                      <a:endParaRPr lang="en-NG" sz="2300" dirty="0">
                        <a:latin typeface="DM Sans" pitchFamily="2" charset="0"/>
                      </a:endParaRPr>
                    </a:p>
                  </a:txBody>
                  <a:tcPr/>
                </a:tc>
                <a:tc>
                  <a:txBody>
                    <a:bodyPr/>
                    <a:lstStyle/>
                    <a:p>
                      <a:r>
                        <a:rPr lang="en-US" sz="2400" dirty="0"/>
                        <a:t>H.A. Luther</a:t>
                      </a:r>
                      <a:endParaRPr lang="en-NG" sz="2300" dirty="0">
                        <a:latin typeface="DM Sans" pitchFamily="2" charset="0"/>
                      </a:endParaRPr>
                    </a:p>
                  </a:txBody>
                  <a:tcPr/>
                </a:tc>
                <a:tc>
                  <a:txBody>
                    <a:bodyPr/>
                    <a:lstStyle/>
                    <a:p>
                      <a:r>
                        <a:rPr lang="en-US" sz="2400" dirty="0"/>
                        <a:t>Implicit Runge-</a:t>
                      </a:r>
                      <a:r>
                        <a:rPr lang="en-US" sz="2400" dirty="0" err="1"/>
                        <a:t>Kutta</a:t>
                      </a:r>
                      <a:r>
                        <a:rPr lang="en-US" sz="2400" dirty="0"/>
                        <a:t> methods for stiff ODEs. Provides high accuracy and stability for stiff problems.</a:t>
                      </a:r>
                      <a:endParaRPr lang="en-NG" sz="2300" dirty="0">
                        <a:latin typeface="DM Sans" pitchFamily="2" charset="0"/>
                      </a:endParaRPr>
                    </a:p>
                  </a:txBody>
                  <a:tcPr/>
                </a:tc>
                <a:tc>
                  <a:txBody>
                    <a:bodyPr/>
                    <a:lstStyle/>
                    <a:p>
                      <a:r>
                        <a:rPr lang="en-US" sz="2400" dirty="0"/>
                        <a:t>Can be computationally expensive for large systems due to the use of implicit methods.</a:t>
                      </a:r>
                      <a:endParaRPr lang="en-NG" sz="2300" dirty="0">
                        <a:latin typeface="DM Sans" pitchFamily="2" charset="0"/>
                      </a:endParaRPr>
                    </a:p>
                  </a:txBody>
                  <a:tcPr/>
                </a:tc>
                <a:extLst>
                  <a:ext uri="{0D108BD9-81ED-4DB2-BD59-A6C34878D82A}">
                    <a16:rowId xmlns:a16="http://schemas.microsoft.com/office/drawing/2014/main" val="490263928"/>
                  </a:ext>
                </a:extLst>
              </a:tr>
            </a:tbl>
          </a:graphicData>
        </a:graphic>
      </p:graphicFrame>
    </p:spTree>
    <p:extLst>
      <p:ext uri="{BB962C8B-B14F-4D97-AF65-F5344CB8AC3E}">
        <p14:creationId xmlns:p14="http://schemas.microsoft.com/office/powerpoint/2010/main" val="730570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2700000">
            <a:off x="-2693793" y="7510422"/>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rot="-2700000">
            <a:off x="14034654" y="-4091495"/>
            <a:ext cx="7415398" cy="3565095"/>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AutoShape 23"/>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aphicFrame>
        <p:nvGraphicFramePr>
          <p:cNvPr id="29" name="Table 28">
            <a:extLst>
              <a:ext uri="{FF2B5EF4-FFF2-40B4-BE49-F238E27FC236}">
                <a16:creationId xmlns:a16="http://schemas.microsoft.com/office/drawing/2014/main" id="{DEBD8B97-744D-1E00-E30B-2B078AFA78C9}"/>
              </a:ext>
            </a:extLst>
          </p:cNvPr>
          <p:cNvGraphicFramePr>
            <a:graphicFrameLocks noGrp="1"/>
          </p:cNvGraphicFramePr>
          <p:nvPr>
            <p:extLst>
              <p:ext uri="{D42A27DB-BD31-4B8C-83A1-F6EECF244321}">
                <p14:modId xmlns:p14="http://schemas.microsoft.com/office/powerpoint/2010/main" val="4108482482"/>
              </p:ext>
            </p:extLst>
          </p:nvPr>
        </p:nvGraphicFramePr>
        <p:xfrm>
          <a:off x="758061" y="1593927"/>
          <a:ext cx="16922370" cy="7863360"/>
        </p:xfrm>
        <a:graphic>
          <a:graphicData uri="http://schemas.openxmlformats.org/drawingml/2006/table">
            <a:tbl>
              <a:tblPr firstRow="1" bandRow="1">
                <a:tableStyleId>{5C22544A-7EE6-4342-B048-85BDC9FD1C3A}</a:tableStyleId>
              </a:tblPr>
              <a:tblGrid>
                <a:gridCol w="3384474">
                  <a:extLst>
                    <a:ext uri="{9D8B030D-6E8A-4147-A177-3AD203B41FA5}">
                      <a16:colId xmlns:a16="http://schemas.microsoft.com/office/drawing/2014/main" val="2747669463"/>
                    </a:ext>
                  </a:extLst>
                </a:gridCol>
                <a:gridCol w="3384474">
                  <a:extLst>
                    <a:ext uri="{9D8B030D-6E8A-4147-A177-3AD203B41FA5}">
                      <a16:colId xmlns:a16="http://schemas.microsoft.com/office/drawing/2014/main" val="3544361872"/>
                    </a:ext>
                  </a:extLst>
                </a:gridCol>
                <a:gridCol w="3384474">
                  <a:extLst>
                    <a:ext uri="{9D8B030D-6E8A-4147-A177-3AD203B41FA5}">
                      <a16:colId xmlns:a16="http://schemas.microsoft.com/office/drawing/2014/main" val="1227534921"/>
                    </a:ext>
                  </a:extLst>
                </a:gridCol>
                <a:gridCol w="3384474">
                  <a:extLst>
                    <a:ext uri="{9D8B030D-6E8A-4147-A177-3AD203B41FA5}">
                      <a16:colId xmlns:a16="http://schemas.microsoft.com/office/drawing/2014/main" val="2191528775"/>
                    </a:ext>
                  </a:extLst>
                </a:gridCol>
                <a:gridCol w="3384474">
                  <a:extLst>
                    <a:ext uri="{9D8B030D-6E8A-4147-A177-3AD203B41FA5}">
                      <a16:colId xmlns:a16="http://schemas.microsoft.com/office/drawing/2014/main" val="87246373"/>
                    </a:ext>
                  </a:extLst>
                </a:gridCol>
              </a:tblGrid>
              <a:tr h="953099">
                <a:tc>
                  <a:txBody>
                    <a:bodyPr/>
                    <a:lstStyle/>
                    <a:p>
                      <a:pPr algn="ctr"/>
                      <a:endParaRPr lang="en-US" sz="3000" dirty="0">
                        <a:latin typeface="DM Sans" pitchFamily="2" charset="0"/>
                      </a:endParaRPr>
                    </a:p>
                    <a:p>
                      <a:pPr algn="ctr"/>
                      <a:r>
                        <a:rPr lang="en-US" sz="3000" dirty="0">
                          <a:latin typeface="DM Sans" pitchFamily="2" charset="0"/>
                        </a:rPr>
                        <a:t>Solver</a:t>
                      </a:r>
                      <a:endParaRPr lang="en-NG" sz="3000" dirty="0">
                        <a:latin typeface="DM Sans" pitchFamily="2" charset="0"/>
                      </a:endParaRPr>
                    </a:p>
                  </a:txBody>
                  <a:tcPr/>
                </a:tc>
                <a:tc>
                  <a:txBody>
                    <a:bodyPr/>
                    <a:lstStyle/>
                    <a:p>
                      <a:pPr algn="ctr"/>
                      <a:endParaRPr lang="en-US" sz="3000" dirty="0">
                        <a:latin typeface="DM Sans" pitchFamily="2" charset="0"/>
                      </a:endParaRPr>
                    </a:p>
                    <a:p>
                      <a:pPr algn="ctr"/>
                      <a:r>
                        <a:rPr lang="en-US" sz="3000" dirty="0">
                          <a:latin typeface="DM Sans" pitchFamily="2" charset="0"/>
                        </a:rPr>
                        <a:t>Method Used</a:t>
                      </a:r>
                      <a:endParaRPr lang="en-NG" sz="3000" dirty="0">
                        <a:latin typeface="DM Sans" pitchFamily="2" charset="0"/>
                      </a:endParaRPr>
                    </a:p>
                  </a:txBody>
                  <a:tcPr/>
                </a:tc>
                <a:tc>
                  <a:txBody>
                    <a:bodyPr/>
                    <a:lstStyle/>
                    <a:p>
                      <a:pPr algn="ctr"/>
                      <a:endParaRPr lang="en-US" sz="3000" dirty="0">
                        <a:latin typeface="DM Sans" pitchFamily="2" charset="0"/>
                      </a:endParaRPr>
                    </a:p>
                    <a:p>
                      <a:pPr algn="ctr"/>
                      <a:r>
                        <a:rPr lang="en-US" sz="3000" dirty="0">
                          <a:latin typeface="DM Sans" pitchFamily="2" charset="0"/>
                        </a:rPr>
                        <a:t>UI Interface</a:t>
                      </a:r>
                      <a:endParaRPr lang="en-NG" sz="3000" dirty="0">
                        <a:latin typeface="DM Sans" pitchFamily="2" charset="0"/>
                      </a:endParaRPr>
                    </a:p>
                  </a:txBody>
                  <a:tcPr/>
                </a:tc>
                <a:tc>
                  <a:txBody>
                    <a:bodyPr/>
                    <a:lstStyle/>
                    <a:p>
                      <a:pPr algn="ctr"/>
                      <a:r>
                        <a:rPr lang="en-US" sz="3000" dirty="0">
                          <a:latin typeface="DM Sans" pitchFamily="2" charset="0"/>
                        </a:rPr>
                        <a:t>Programming Language</a:t>
                      </a:r>
                      <a:endParaRPr lang="en-NG" sz="3000" dirty="0">
                        <a:latin typeface="DM Sans" pitchFamily="2" charset="0"/>
                      </a:endParaRPr>
                    </a:p>
                  </a:txBody>
                  <a:tcPr/>
                </a:tc>
                <a:tc>
                  <a:txBody>
                    <a:bodyPr/>
                    <a:lstStyle/>
                    <a:p>
                      <a:pPr algn="ctr"/>
                      <a:endParaRPr lang="en-US" sz="3000" dirty="0">
                        <a:latin typeface="DM Sans" pitchFamily="2" charset="0"/>
                      </a:endParaRPr>
                    </a:p>
                    <a:p>
                      <a:pPr algn="ctr"/>
                      <a:r>
                        <a:rPr lang="en-US" sz="3000" dirty="0">
                          <a:latin typeface="DM Sans" pitchFamily="2" charset="0"/>
                        </a:rPr>
                        <a:t>Ease of use</a:t>
                      </a:r>
                      <a:endParaRPr lang="en-NG" sz="3000" dirty="0">
                        <a:latin typeface="DM Sans" pitchFamily="2" charset="0"/>
                      </a:endParaRPr>
                    </a:p>
                  </a:txBody>
                  <a:tcPr/>
                </a:tc>
                <a:extLst>
                  <a:ext uri="{0D108BD9-81ED-4DB2-BD59-A6C34878D82A}">
                    <a16:rowId xmlns:a16="http://schemas.microsoft.com/office/drawing/2014/main" val="65663297"/>
                  </a:ext>
                </a:extLst>
              </a:tr>
              <a:tr h="1916072">
                <a:tc>
                  <a:txBody>
                    <a:bodyPr/>
                    <a:lstStyle/>
                    <a:p>
                      <a:pPr algn="ctr"/>
                      <a:r>
                        <a:rPr lang="en-US" sz="2400" dirty="0"/>
                        <a:t>IDA</a:t>
                      </a:r>
                    </a:p>
                  </a:txBody>
                  <a:tcPr anchor="ctr"/>
                </a:tc>
                <a:tc>
                  <a:txBody>
                    <a:bodyPr/>
                    <a:lstStyle/>
                    <a:p>
                      <a:pPr algn="ctr"/>
                      <a:r>
                        <a:rPr lang="en-US" sz="2400" dirty="0"/>
                        <a:t>BDF methods, Newton-type solvers</a:t>
                      </a:r>
                    </a:p>
                  </a:txBody>
                  <a:tcPr anchor="ctr"/>
                </a:tc>
                <a:tc>
                  <a:txBody>
                    <a:bodyPr/>
                    <a:lstStyle/>
                    <a:p>
                      <a:pPr algn="ctr"/>
                      <a:r>
                        <a:rPr lang="en-US" sz="2400" dirty="0"/>
                        <a:t>Yes (SUNDIALS)</a:t>
                      </a:r>
                    </a:p>
                  </a:txBody>
                  <a:tcPr anchor="ctr"/>
                </a:tc>
                <a:tc>
                  <a:txBody>
                    <a:bodyPr/>
                    <a:lstStyle/>
                    <a:p>
                      <a:pPr algn="ctr"/>
                      <a:r>
                        <a:rPr lang="en-US" sz="2400" dirty="0"/>
                        <a:t>Fortran, C</a:t>
                      </a:r>
                    </a:p>
                  </a:txBody>
                  <a:tcPr anchor="ctr"/>
                </a:tc>
                <a:tc>
                  <a:txBody>
                    <a:bodyPr/>
                    <a:lstStyle/>
                    <a:p>
                      <a:pPr algn="ctr"/>
                      <a:endParaRPr lang="en-US" sz="2400" dirty="0"/>
                    </a:p>
                    <a:p>
                      <a:pPr algn="ctr"/>
                      <a:r>
                        <a:rPr lang="en-US" sz="2400" dirty="0"/>
                        <a:t>Detailed</a:t>
                      </a:r>
                      <a:endParaRPr lang="en-US" sz="2400" dirty="0">
                        <a:latin typeface="DM Sans" pitchFamily="2" charset="0"/>
                      </a:endParaRPr>
                    </a:p>
                  </a:txBody>
                  <a:tcPr/>
                </a:tc>
                <a:extLst>
                  <a:ext uri="{0D108BD9-81ED-4DB2-BD59-A6C34878D82A}">
                    <a16:rowId xmlns:a16="http://schemas.microsoft.com/office/drawing/2014/main" val="914302446"/>
                  </a:ext>
                </a:extLst>
              </a:tr>
              <a:tr h="1613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RADAU5</a:t>
                      </a:r>
                      <a:endParaRPr lang="en-US" sz="2400" b="0" i="0" kern="1200" dirty="0">
                        <a:solidFill>
                          <a:schemeClr val="dk1"/>
                        </a:solidFill>
                        <a:effectLst/>
                        <a:latin typeface="DM Sans" pitchFamily="2" charset="0"/>
                        <a:ea typeface="+mn-ea"/>
                        <a:cs typeface="+mn-cs"/>
                      </a:endParaRPr>
                    </a:p>
                  </a:txBody>
                  <a:tcPr/>
                </a:tc>
                <a:tc>
                  <a:txBody>
                    <a:bodyPr/>
                    <a:lstStyle/>
                    <a:p>
                      <a:pPr algn="ctr"/>
                      <a:endParaRPr lang="en-US" sz="2400" dirty="0"/>
                    </a:p>
                    <a:p>
                      <a:pPr algn="ctr"/>
                      <a:r>
                        <a:rPr lang="en-US" sz="2400" dirty="0"/>
                        <a:t>Implicit Runge-</a:t>
                      </a:r>
                      <a:r>
                        <a:rPr lang="en-US" sz="2400" dirty="0" err="1"/>
                        <a:t>Kutta</a:t>
                      </a:r>
                      <a:r>
                        <a:rPr lang="en-US" sz="2400" dirty="0"/>
                        <a:t> methods</a:t>
                      </a:r>
                      <a:endParaRPr lang="en-NG" sz="2400" dirty="0">
                        <a:latin typeface="DM Sans" pitchFamily="2" charset="0"/>
                      </a:endParaRPr>
                    </a:p>
                  </a:txBody>
                  <a:tcPr/>
                </a:tc>
                <a:tc>
                  <a:txBody>
                    <a:bodyPr/>
                    <a:lstStyle/>
                    <a:p>
                      <a:pPr algn="ctr"/>
                      <a:endParaRPr lang="en-US" sz="2400" dirty="0"/>
                    </a:p>
                    <a:p>
                      <a:pPr algn="ctr"/>
                      <a:r>
                        <a:rPr lang="en-US" sz="2400" dirty="0"/>
                        <a:t>No</a:t>
                      </a:r>
                      <a:endParaRPr lang="en-NG" sz="2400" dirty="0">
                        <a:latin typeface="DM Sans" pitchFamily="2" charset="0"/>
                      </a:endParaRPr>
                    </a:p>
                  </a:txBody>
                  <a:tcPr/>
                </a:tc>
                <a:tc>
                  <a:txBody>
                    <a:bodyPr/>
                    <a:lstStyle/>
                    <a:p>
                      <a:pPr algn="ctr"/>
                      <a:endParaRPr lang="en-US" sz="2400" dirty="0">
                        <a:latin typeface="DM Sans" pitchFamily="2" charset="0"/>
                      </a:endParaRPr>
                    </a:p>
                    <a:p>
                      <a:pPr algn="ctr"/>
                      <a:r>
                        <a:rPr lang="en-US" sz="2400" dirty="0">
                          <a:latin typeface="DM Sans" pitchFamily="2" charset="0"/>
                        </a:rPr>
                        <a:t>Limited to IVPs</a:t>
                      </a:r>
                    </a:p>
                  </a:txBody>
                  <a:tcPr/>
                </a:tc>
                <a:tc>
                  <a:txBody>
                    <a:bodyPr/>
                    <a:lstStyle/>
                    <a:p>
                      <a:pPr algn="ctr"/>
                      <a:endParaRPr lang="en-US" sz="2400" dirty="0"/>
                    </a:p>
                    <a:p>
                      <a:pPr algn="ctr"/>
                      <a:r>
                        <a:rPr lang="en-US" sz="2400" dirty="0"/>
                        <a:t>Detailed</a:t>
                      </a:r>
                      <a:endParaRPr lang="en-US" sz="2400" dirty="0">
                        <a:latin typeface="DM Sans" pitchFamily="2" charset="0"/>
                      </a:endParaRPr>
                    </a:p>
                  </a:txBody>
                  <a:tcPr/>
                </a:tc>
                <a:extLst>
                  <a:ext uri="{0D108BD9-81ED-4DB2-BD59-A6C34878D82A}">
                    <a16:rowId xmlns:a16="http://schemas.microsoft.com/office/drawing/2014/main" val="3248179422"/>
                  </a:ext>
                </a:extLst>
              </a:tr>
              <a:tr h="1613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ode113</a:t>
                      </a:r>
                      <a:endParaRPr lang="en-US" sz="2400" b="0" i="0" kern="1200" dirty="0">
                        <a:solidFill>
                          <a:schemeClr val="dk1"/>
                        </a:solidFill>
                        <a:effectLst/>
                        <a:latin typeface="DM Sans" pitchFamily="2" charset="0"/>
                        <a:ea typeface="+mn-ea"/>
                        <a:cs typeface="+mn-cs"/>
                      </a:endParaRPr>
                    </a:p>
                  </a:txBody>
                  <a:tcPr/>
                </a:tc>
                <a:tc>
                  <a:txBody>
                    <a:bodyPr/>
                    <a:lstStyle/>
                    <a:p>
                      <a:pPr algn="ctr"/>
                      <a:endParaRPr lang="en-US" sz="2400" dirty="0"/>
                    </a:p>
                    <a:p>
                      <a:pPr algn="ctr"/>
                      <a:r>
                        <a:rPr lang="en-US" sz="2400" dirty="0"/>
                        <a:t>Adams-</a:t>
                      </a:r>
                      <a:r>
                        <a:rPr lang="en-US" sz="2400" dirty="0" err="1"/>
                        <a:t>Bashforth</a:t>
                      </a:r>
                      <a:r>
                        <a:rPr lang="en-US" sz="2400" dirty="0"/>
                        <a:t>-Moulton</a:t>
                      </a:r>
                      <a:endParaRPr lang="en-NG" sz="2400" dirty="0">
                        <a:latin typeface="DM Sans" pitchFamily="2" charset="0"/>
                      </a:endParaRPr>
                    </a:p>
                  </a:txBody>
                  <a:tcPr/>
                </a:tc>
                <a:tc>
                  <a:txBody>
                    <a:bodyPr/>
                    <a:lstStyle/>
                    <a:p>
                      <a:pPr algn="ctr"/>
                      <a:endParaRPr lang="en-US" sz="2400" dirty="0"/>
                    </a:p>
                    <a:p>
                      <a:pPr algn="ctr"/>
                      <a:r>
                        <a:rPr lang="en-US" sz="2400" dirty="0"/>
                        <a:t>Yes (MATLAB)</a:t>
                      </a:r>
                      <a:endParaRPr lang="en-NG" sz="2400" dirty="0">
                        <a:latin typeface="DM Sans" pitchFamily="2" charset="0"/>
                      </a:endParaRPr>
                    </a:p>
                  </a:txBody>
                  <a:tcPr/>
                </a:tc>
                <a:tc>
                  <a:txBody>
                    <a:bodyPr/>
                    <a:lstStyle/>
                    <a:p>
                      <a:pPr algn="ctr"/>
                      <a:endParaRPr lang="en-US" sz="2400" dirty="0">
                        <a:latin typeface="DM Sans" pitchFamily="2" charset="0"/>
                      </a:endParaRPr>
                    </a:p>
                    <a:p>
                      <a:pPr algn="ctr"/>
                      <a:r>
                        <a:rPr lang="en-US" sz="2400" dirty="0">
                          <a:latin typeface="DM Sans" pitchFamily="2" charset="0"/>
                        </a:rPr>
                        <a:t>Limited to VIPs</a:t>
                      </a:r>
                    </a:p>
                  </a:txBody>
                  <a:tcPr/>
                </a:tc>
                <a:tc>
                  <a:txBody>
                    <a:bodyPr/>
                    <a:lstStyle/>
                    <a:p>
                      <a:pPr algn="ctr"/>
                      <a:endParaRPr lang="en-US" sz="2400" dirty="0"/>
                    </a:p>
                    <a:p>
                      <a:pPr algn="ctr"/>
                      <a:r>
                        <a:rPr lang="en-US" sz="2400" dirty="0"/>
                        <a:t>Well-documented</a:t>
                      </a:r>
                      <a:endParaRPr lang="en-US" sz="2400" dirty="0">
                        <a:latin typeface="DM Sans" pitchFamily="2" charset="0"/>
                      </a:endParaRPr>
                    </a:p>
                  </a:txBody>
                  <a:tcPr/>
                </a:tc>
                <a:extLst>
                  <a:ext uri="{0D108BD9-81ED-4DB2-BD59-A6C34878D82A}">
                    <a16:rowId xmlns:a16="http://schemas.microsoft.com/office/drawing/2014/main" val="437203693"/>
                  </a:ext>
                </a:extLst>
              </a:tr>
              <a:tr h="1714380">
                <a:tc>
                  <a:txBody>
                    <a:bodyPr/>
                    <a:lstStyle/>
                    <a:p>
                      <a:pPr algn="ctr"/>
                      <a:endParaRPr lang="en-US" sz="2400" dirty="0">
                        <a:latin typeface="DM Sans" pitchFamily="2" charset="0"/>
                      </a:endParaRPr>
                    </a:p>
                    <a:p>
                      <a:pPr algn="ctr"/>
                      <a:r>
                        <a:rPr lang="en-US" sz="2400" dirty="0">
                          <a:latin typeface="DM Sans" pitchFamily="2" charset="0"/>
                        </a:rPr>
                        <a:t>VODE</a:t>
                      </a:r>
                      <a:endParaRPr lang="en-NG" sz="2400" dirty="0">
                        <a:latin typeface="DM Sans" pitchFamily="2" charset="0"/>
                      </a:endParaRPr>
                    </a:p>
                  </a:txBody>
                  <a:tcPr/>
                </a:tc>
                <a:tc>
                  <a:txBody>
                    <a:bodyPr/>
                    <a:lstStyle/>
                    <a:p>
                      <a:pPr algn="ctr"/>
                      <a:endParaRPr lang="en-US" sz="2400" dirty="0"/>
                    </a:p>
                    <a:p>
                      <a:pPr algn="ctr"/>
                      <a:r>
                        <a:rPr lang="en-US" sz="2400" dirty="0"/>
                        <a:t>High-order adaptive time steppers</a:t>
                      </a:r>
                      <a:endParaRPr lang="en-NG" sz="2400" dirty="0">
                        <a:latin typeface="DM Sans" pitchFamily="2" charset="0"/>
                      </a:endParaRPr>
                    </a:p>
                  </a:txBody>
                  <a:tcPr/>
                </a:tc>
                <a:tc>
                  <a:txBody>
                    <a:bodyPr/>
                    <a:lstStyle/>
                    <a:p>
                      <a:pPr algn="ctr"/>
                      <a:endParaRPr lang="en-US" sz="2400" dirty="0"/>
                    </a:p>
                    <a:p>
                      <a:pPr algn="ctr"/>
                      <a:r>
                        <a:rPr lang="en-US" sz="2400" dirty="0"/>
                        <a:t>No</a:t>
                      </a:r>
                      <a:endParaRPr lang="en-NG" sz="2400" dirty="0">
                        <a:latin typeface="DM Sans" pitchFamily="2" charset="0"/>
                      </a:endParaRPr>
                    </a:p>
                  </a:txBody>
                  <a:tcPr/>
                </a:tc>
                <a:tc>
                  <a:txBody>
                    <a:bodyPr/>
                    <a:lstStyle/>
                    <a:p>
                      <a:pPr algn="ctr"/>
                      <a:endParaRPr lang="en-US" sz="2400" dirty="0"/>
                    </a:p>
                    <a:p>
                      <a:pPr algn="ctr"/>
                      <a:r>
                        <a:rPr lang="en-US" sz="2400" dirty="0"/>
                        <a:t>Fortran, C</a:t>
                      </a:r>
                      <a:endParaRPr lang="en-NG" sz="2400" dirty="0">
                        <a:latin typeface="DM Sans" pitchFamily="2" charset="0"/>
                      </a:endParaRPr>
                    </a:p>
                  </a:txBody>
                  <a:tcPr/>
                </a:tc>
                <a:tc>
                  <a:txBody>
                    <a:bodyPr/>
                    <a:lstStyle/>
                    <a:p>
                      <a:pPr algn="ctr"/>
                      <a:endParaRPr lang="en-US" sz="2400" dirty="0"/>
                    </a:p>
                    <a:p>
                      <a:pPr algn="ctr"/>
                      <a:r>
                        <a:rPr lang="en-US" sz="2400" dirty="0"/>
                        <a:t>Limited</a:t>
                      </a:r>
                      <a:endParaRPr lang="en-NG" sz="2400" dirty="0">
                        <a:latin typeface="DM Sans" pitchFamily="2" charset="0"/>
                      </a:endParaRPr>
                    </a:p>
                  </a:txBody>
                  <a:tcPr/>
                </a:tc>
                <a:extLst>
                  <a:ext uri="{0D108BD9-81ED-4DB2-BD59-A6C34878D82A}">
                    <a16:rowId xmlns:a16="http://schemas.microsoft.com/office/drawing/2014/main" val="3627256954"/>
                  </a:ext>
                </a:extLst>
              </a:tr>
            </a:tbl>
          </a:graphicData>
        </a:graphic>
      </p:graphicFrame>
      <p:sp>
        <p:nvSpPr>
          <p:cNvPr id="30" name="TextBox 2">
            <a:extLst>
              <a:ext uri="{FF2B5EF4-FFF2-40B4-BE49-F238E27FC236}">
                <a16:creationId xmlns:a16="http://schemas.microsoft.com/office/drawing/2014/main" id="{E6E0FF08-C792-98B6-9BC9-EC2E5D15AC61}"/>
              </a:ext>
            </a:extLst>
          </p:cNvPr>
          <p:cNvSpPr txBox="1"/>
          <p:nvPr/>
        </p:nvSpPr>
        <p:spPr>
          <a:xfrm>
            <a:off x="2486175" y="46106"/>
            <a:ext cx="12844590" cy="1138132"/>
          </a:xfrm>
          <a:prstGeom prst="rect">
            <a:avLst/>
          </a:prstGeom>
        </p:spPr>
        <p:txBody>
          <a:bodyPr wrap="square" lIns="0" tIns="0" rIns="0" bIns="0" rtlCol="0" anchor="t">
            <a:spAutoFit/>
          </a:bodyPr>
          <a:lstStyle/>
          <a:p>
            <a:pPr algn="ctr">
              <a:lnSpc>
                <a:spcPts val="9999"/>
              </a:lnSpc>
            </a:pPr>
            <a:r>
              <a:rPr lang="en-US" sz="7200" dirty="0">
                <a:solidFill>
                  <a:srgbClr val="227C9D"/>
                </a:solidFill>
                <a:latin typeface="Kollektif Bold"/>
              </a:rPr>
              <a:t>Comparison to another solver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TextBox 10"/>
          <p:cNvSpPr txBox="1"/>
          <p:nvPr/>
        </p:nvSpPr>
        <p:spPr>
          <a:xfrm>
            <a:off x="2555818" y="2991327"/>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6</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0" name="TextBox 10">
            <a:extLst>
              <a:ext uri="{FF2B5EF4-FFF2-40B4-BE49-F238E27FC236}">
                <a16:creationId xmlns:a16="http://schemas.microsoft.com/office/drawing/2014/main" id="{10A6230B-AA10-BF65-7A08-82CF9206BFF0}"/>
              </a:ext>
            </a:extLst>
          </p:cNvPr>
          <p:cNvSpPr txBox="1"/>
          <p:nvPr/>
        </p:nvSpPr>
        <p:spPr>
          <a:xfrm>
            <a:off x="2710978" y="4709215"/>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Methodology</a:t>
            </a:r>
          </a:p>
        </p:txBody>
      </p:sp>
    </p:spTree>
    <p:extLst>
      <p:ext uri="{BB962C8B-B14F-4D97-AF65-F5344CB8AC3E}">
        <p14:creationId xmlns:p14="http://schemas.microsoft.com/office/powerpoint/2010/main" val="378857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13" name="TextBox 13"/>
          <p:cNvSpPr txBox="1"/>
          <p:nvPr/>
        </p:nvSpPr>
        <p:spPr>
          <a:xfrm>
            <a:off x="3121973" y="3129915"/>
            <a:ext cx="12044053" cy="1472565"/>
          </a:xfrm>
          <a:prstGeom prst="rect">
            <a:avLst/>
          </a:prstGeom>
        </p:spPr>
        <p:txBody>
          <a:bodyPr lIns="0" tIns="0" rIns="0" bIns="0" rtlCol="0" anchor="t">
            <a:spAutoFit/>
          </a:bodyPr>
          <a:lstStyle/>
          <a:p>
            <a:pPr algn="ctr">
              <a:lnSpc>
                <a:spcPts val="9600"/>
              </a:lnSpc>
            </a:pPr>
            <a:r>
              <a:rPr lang="en-US" sz="9600">
                <a:solidFill>
                  <a:srgbClr val="FE6D73"/>
                </a:solidFill>
                <a:latin typeface="Kollektif Bold"/>
              </a:rPr>
              <a:t>”STOP DREAMING</a:t>
            </a:r>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TextBox 20"/>
          <p:cNvSpPr txBox="1"/>
          <p:nvPr/>
        </p:nvSpPr>
        <p:spPr>
          <a:xfrm>
            <a:off x="3121973" y="4402455"/>
            <a:ext cx="12044053" cy="1472565"/>
          </a:xfrm>
          <a:prstGeom prst="rect">
            <a:avLst/>
          </a:prstGeom>
        </p:spPr>
        <p:txBody>
          <a:bodyPr lIns="0" tIns="0" rIns="0" bIns="0" rtlCol="0" anchor="t">
            <a:spAutoFit/>
          </a:bodyPr>
          <a:lstStyle/>
          <a:p>
            <a:pPr algn="ctr">
              <a:lnSpc>
                <a:spcPts val="9600"/>
              </a:lnSpc>
            </a:pPr>
            <a:r>
              <a:rPr lang="en-US" sz="9600">
                <a:solidFill>
                  <a:srgbClr val="227C9D"/>
                </a:solidFill>
                <a:latin typeface="Kollektif Bold"/>
              </a:rPr>
              <a:t>AND START</a:t>
            </a:r>
          </a:p>
        </p:txBody>
      </p:sp>
      <p:sp>
        <p:nvSpPr>
          <p:cNvPr id="21" name="TextBox 21"/>
          <p:cNvSpPr txBox="1"/>
          <p:nvPr/>
        </p:nvSpPr>
        <p:spPr>
          <a:xfrm>
            <a:off x="3121973" y="5674995"/>
            <a:ext cx="12044053" cy="1472565"/>
          </a:xfrm>
          <a:prstGeom prst="rect">
            <a:avLst/>
          </a:prstGeom>
        </p:spPr>
        <p:txBody>
          <a:bodyPr lIns="0" tIns="0" rIns="0" bIns="0" rtlCol="0" anchor="t">
            <a:spAutoFit/>
          </a:bodyPr>
          <a:lstStyle/>
          <a:p>
            <a:pPr algn="ctr">
              <a:lnSpc>
                <a:spcPts val="9600"/>
              </a:lnSpc>
            </a:pPr>
            <a:r>
              <a:rPr lang="en-US" sz="9600">
                <a:solidFill>
                  <a:srgbClr val="FFCB77"/>
                </a:solidFill>
                <a:latin typeface="Kollektif Bold"/>
              </a:rPr>
              <a:t>DOING”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77305" y="1285875"/>
            <a:ext cx="7600032" cy="1540002"/>
          </a:xfrm>
          <a:prstGeom prst="rect">
            <a:avLst/>
          </a:prstGeom>
        </p:spPr>
        <p:txBody>
          <a:bodyPr lIns="0" tIns="0" rIns="0" bIns="0" rtlCol="0" anchor="t">
            <a:spAutoFit/>
          </a:bodyPr>
          <a:lstStyle/>
          <a:p>
            <a:pPr algn="ctr">
              <a:lnSpc>
                <a:spcPts val="5544"/>
              </a:lnSpc>
            </a:pPr>
            <a:r>
              <a:rPr lang="en-US" sz="5600">
                <a:solidFill>
                  <a:srgbClr val="227C9D"/>
                </a:solidFill>
                <a:latin typeface="Kollektif Bold"/>
              </a:rPr>
              <a:t>MARKET EVALUATION</a:t>
            </a:r>
          </a:p>
        </p:txBody>
      </p:sp>
      <p:grpSp>
        <p:nvGrpSpPr>
          <p:cNvPr id="3" name="Group 3"/>
          <p:cNvGrpSpPr/>
          <p:nvPr/>
        </p:nvGrpSpPr>
        <p:grpSpPr>
          <a:xfrm>
            <a:off x="6805571" y="8479939"/>
            <a:ext cx="4680540" cy="778361"/>
            <a:chOff x="0" y="0"/>
            <a:chExt cx="1232735" cy="205000"/>
          </a:xfrm>
        </p:grpSpPr>
        <p:sp>
          <p:nvSpPr>
            <p:cNvPr id="4" name="Freeform 4"/>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48CFAE"/>
            </a:solidFill>
          </p:spPr>
          <p:txBody>
            <a:bodyPr/>
            <a:lstStyle/>
            <a:p>
              <a:endParaRPr lang="en-NG"/>
            </a:p>
          </p:txBody>
        </p:sp>
        <p:sp>
          <p:nvSpPr>
            <p:cNvPr id="5" name="TextBox 5"/>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grpSp>
        <p:nvGrpSpPr>
          <p:cNvPr id="6" name="Group 6"/>
          <p:cNvGrpSpPr/>
          <p:nvPr/>
        </p:nvGrpSpPr>
        <p:grpSpPr>
          <a:xfrm>
            <a:off x="1028700" y="8463234"/>
            <a:ext cx="4680540" cy="778361"/>
            <a:chOff x="0" y="0"/>
            <a:chExt cx="1232735" cy="205000"/>
          </a:xfrm>
        </p:grpSpPr>
        <p:sp>
          <p:nvSpPr>
            <p:cNvPr id="7" name="Freeform 7"/>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E6D73"/>
            </a:solidFill>
          </p:spPr>
          <p:txBody>
            <a:bodyPr/>
            <a:lstStyle/>
            <a:p>
              <a:endParaRPr lang="en-NG"/>
            </a:p>
          </p:txBody>
        </p:sp>
        <p:sp>
          <p:nvSpPr>
            <p:cNvPr id="8" name="TextBox 8"/>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grpSp>
        <p:nvGrpSpPr>
          <p:cNvPr id="9" name="Group 9"/>
          <p:cNvGrpSpPr/>
          <p:nvPr/>
        </p:nvGrpSpPr>
        <p:grpSpPr>
          <a:xfrm>
            <a:off x="12590530" y="8479939"/>
            <a:ext cx="4680540" cy="778361"/>
            <a:chOff x="0" y="0"/>
            <a:chExt cx="1232735" cy="205000"/>
          </a:xfrm>
        </p:grpSpPr>
        <p:sp>
          <p:nvSpPr>
            <p:cNvPr id="10" name="Freeform 10"/>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FCB77"/>
            </a:solidFill>
          </p:spPr>
          <p:txBody>
            <a:bodyPr/>
            <a:lstStyle/>
            <a:p>
              <a:endParaRPr lang="en-NG"/>
            </a:p>
          </p:txBody>
        </p:sp>
        <p:sp>
          <p:nvSpPr>
            <p:cNvPr id="11" name="TextBox 11"/>
            <p:cNvSpPr txBox="1"/>
            <p:nvPr/>
          </p:nvSpPr>
          <p:spPr>
            <a:xfrm>
              <a:off x="0" y="19050"/>
              <a:ext cx="1232735" cy="185950"/>
            </a:xfrm>
            <a:prstGeom prst="rect">
              <a:avLst/>
            </a:prstGeom>
          </p:spPr>
          <p:txBody>
            <a:bodyPr lIns="50800" tIns="50800" rIns="50800" bIns="50800" rtlCol="0" anchor="ctr"/>
            <a:lstStyle/>
            <a:p>
              <a:pPr algn="ctr">
                <a:lnSpc>
                  <a:spcPts val="2553"/>
                </a:lnSpc>
              </a:pPr>
              <a:endParaRPr/>
            </a:p>
          </p:txBody>
        </p:sp>
      </p:grpSp>
      <p:sp>
        <p:nvSpPr>
          <p:cNvPr id="12" name="TextBox 12"/>
          <p:cNvSpPr txBox="1"/>
          <p:nvPr/>
        </p:nvSpPr>
        <p:spPr>
          <a:xfrm>
            <a:off x="6488045" y="8622642"/>
            <a:ext cx="5311909" cy="466725"/>
          </a:xfrm>
          <a:prstGeom prst="rect">
            <a:avLst/>
          </a:prstGeom>
        </p:spPr>
        <p:txBody>
          <a:bodyPr lIns="0" tIns="0" rIns="0" bIns="0" rtlCol="0" anchor="t">
            <a:spAutoFit/>
          </a:bodyPr>
          <a:lstStyle/>
          <a:p>
            <a:pPr algn="ctr">
              <a:lnSpc>
                <a:spcPts val="3000"/>
              </a:lnSpc>
            </a:pPr>
            <a:r>
              <a:rPr lang="en-US" sz="3000">
                <a:solidFill>
                  <a:srgbClr val="FFFFFF"/>
                </a:solidFill>
                <a:latin typeface="Kollektif Bold"/>
              </a:rPr>
              <a:t>02 - WEBSITE</a:t>
            </a:r>
          </a:p>
        </p:txBody>
      </p:sp>
      <p:sp>
        <p:nvSpPr>
          <p:cNvPr id="13" name="TextBox 13"/>
          <p:cNvSpPr txBox="1"/>
          <p:nvPr/>
        </p:nvSpPr>
        <p:spPr>
          <a:xfrm>
            <a:off x="699405" y="8622642"/>
            <a:ext cx="5311909" cy="466725"/>
          </a:xfrm>
          <a:prstGeom prst="rect">
            <a:avLst/>
          </a:prstGeom>
        </p:spPr>
        <p:txBody>
          <a:bodyPr lIns="0" tIns="0" rIns="0" bIns="0" rtlCol="0" anchor="t">
            <a:spAutoFit/>
          </a:bodyPr>
          <a:lstStyle/>
          <a:p>
            <a:pPr algn="ctr">
              <a:lnSpc>
                <a:spcPts val="3000"/>
              </a:lnSpc>
            </a:pPr>
            <a:r>
              <a:rPr lang="en-US" sz="3000">
                <a:solidFill>
                  <a:srgbClr val="FFFFFF"/>
                </a:solidFill>
                <a:latin typeface="Kollektif Bold"/>
              </a:rPr>
              <a:t>01 - BRANDING</a:t>
            </a:r>
          </a:p>
        </p:txBody>
      </p:sp>
      <p:sp>
        <p:nvSpPr>
          <p:cNvPr id="14" name="TextBox 14"/>
          <p:cNvSpPr txBox="1"/>
          <p:nvPr/>
        </p:nvSpPr>
        <p:spPr>
          <a:xfrm>
            <a:off x="12272921" y="8622642"/>
            <a:ext cx="5311909" cy="466725"/>
          </a:xfrm>
          <a:prstGeom prst="rect">
            <a:avLst/>
          </a:prstGeom>
        </p:spPr>
        <p:txBody>
          <a:bodyPr lIns="0" tIns="0" rIns="0" bIns="0" rtlCol="0" anchor="t">
            <a:spAutoFit/>
          </a:bodyPr>
          <a:lstStyle/>
          <a:p>
            <a:pPr algn="ctr">
              <a:lnSpc>
                <a:spcPts val="3000"/>
              </a:lnSpc>
            </a:pPr>
            <a:r>
              <a:rPr lang="en-US" sz="3000">
                <a:solidFill>
                  <a:srgbClr val="FFFFFF"/>
                </a:solidFill>
                <a:latin typeface="Kollektif Bold"/>
              </a:rPr>
              <a:t>03 - SOCIAL MEDIA</a:t>
            </a:r>
          </a:p>
        </p:txBody>
      </p:sp>
      <p:pic>
        <p:nvPicPr>
          <p:cNvPr id="15" name="Picture 15"/>
          <p:cNvPicPr>
            <a:picLocks noChangeAspect="1"/>
          </p:cNvPicPr>
          <p:nvPr/>
        </p:nvPicPr>
        <p:blipFill>
          <a:blip r:embed="rId2"/>
          <a:stretch>
            <a:fillRect/>
          </a:stretch>
        </p:blipFill>
        <p:spPr>
          <a:xfrm>
            <a:off x="6627862" y="3155188"/>
            <a:ext cx="5032277" cy="5032277"/>
          </a:xfrm>
          <a:prstGeom prst="rect">
            <a:avLst/>
          </a:prstGeom>
        </p:spPr>
      </p:pic>
      <p:pic>
        <p:nvPicPr>
          <p:cNvPr id="16" name="Picture 16"/>
          <p:cNvPicPr>
            <a:picLocks noChangeAspect="1"/>
          </p:cNvPicPr>
          <p:nvPr/>
        </p:nvPicPr>
        <p:blipFill>
          <a:blip r:embed="rId3"/>
          <a:stretch>
            <a:fillRect/>
          </a:stretch>
        </p:blipFill>
        <p:spPr>
          <a:xfrm>
            <a:off x="840573" y="3155413"/>
            <a:ext cx="5029572" cy="5029572"/>
          </a:xfrm>
          <a:prstGeom prst="rect">
            <a:avLst/>
          </a:prstGeom>
        </p:spPr>
      </p:pic>
      <p:pic>
        <p:nvPicPr>
          <p:cNvPr id="17" name="Picture 17"/>
          <p:cNvPicPr>
            <a:picLocks noChangeAspect="1"/>
          </p:cNvPicPr>
          <p:nvPr/>
        </p:nvPicPr>
        <p:blipFill>
          <a:blip r:embed="rId4"/>
          <a:stretch>
            <a:fillRect/>
          </a:stretch>
        </p:blipFill>
        <p:spPr>
          <a:xfrm>
            <a:off x="12412738" y="3155188"/>
            <a:ext cx="5032277" cy="5032277"/>
          </a:xfrm>
          <a:prstGeom prst="rect">
            <a:avLst/>
          </a:prstGeom>
        </p:spPr>
      </p:pic>
      <p:grpSp>
        <p:nvGrpSpPr>
          <p:cNvPr id="18" name="Group 18"/>
          <p:cNvGrpSpPr/>
          <p:nvPr/>
        </p:nvGrpSpPr>
        <p:grpSpPr>
          <a:xfrm rot="2700000">
            <a:off x="-1906430" y="-3406802"/>
            <a:ext cx="7415398" cy="3565095"/>
            <a:chOff x="0" y="0"/>
            <a:chExt cx="660400" cy="317500"/>
          </a:xfrm>
        </p:grpSpPr>
        <p:sp>
          <p:nvSpPr>
            <p:cNvPr id="19" name="Freeform 1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0" name="TextBox 2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1" name="AutoShape 21"/>
          <p:cNvSpPr/>
          <p:nvPr/>
        </p:nvSpPr>
        <p:spPr>
          <a:xfrm>
            <a:off x="-2369044" y="-2587253"/>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82990" y="-2274576"/>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AutoShape 23"/>
          <p:cNvSpPr/>
          <p:nvPr/>
        </p:nvSpPr>
        <p:spPr>
          <a:xfrm>
            <a:off x="-2762592" y="-1916106"/>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2889247" y="-1529839"/>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3033101" y="-1090162"/>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3153920" y="-646438"/>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3128153" y="-84805"/>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8" name="Freeform 28"/>
          <p:cNvSpPr/>
          <p:nvPr/>
        </p:nvSpPr>
        <p:spPr>
          <a:xfrm rot="-10800000">
            <a:off x="13904606"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29" name="Freeform 29"/>
          <p:cNvSpPr/>
          <p:nvPr/>
        </p:nvSpPr>
        <p:spPr>
          <a:xfrm rot="-5400000">
            <a:off x="14988415"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sp>
        <p:nvSpPr>
          <p:cNvPr id="30" name="Freeform 30"/>
          <p:cNvSpPr/>
          <p:nvPr/>
        </p:nvSpPr>
        <p:spPr>
          <a:xfrm rot="-10800000">
            <a:off x="14988415" y="10691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NG"/>
          </a:p>
        </p:txBody>
      </p:sp>
      <p:sp>
        <p:nvSpPr>
          <p:cNvPr id="31" name="Freeform 31"/>
          <p:cNvSpPr/>
          <p:nvPr/>
        </p:nvSpPr>
        <p:spPr>
          <a:xfrm rot="-10800000">
            <a:off x="17226356" y="285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sp>
        <p:nvSpPr>
          <p:cNvPr id="32" name="Freeform 32"/>
          <p:cNvSpPr/>
          <p:nvPr/>
        </p:nvSpPr>
        <p:spPr>
          <a:xfrm>
            <a:off x="17226356" y="-105523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33" name="Freeform 33"/>
          <p:cNvSpPr/>
          <p:nvPr/>
        </p:nvSpPr>
        <p:spPr>
          <a:xfrm>
            <a:off x="16142547"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34" name="Freeform 34"/>
          <p:cNvSpPr/>
          <p:nvPr/>
        </p:nvSpPr>
        <p:spPr>
          <a:xfrm>
            <a:off x="17226356"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NG"/>
          </a:p>
        </p:txBody>
      </p:sp>
      <p:sp>
        <p:nvSpPr>
          <p:cNvPr id="35" name="Freeform 35"/>
          <p:cNvSpPr/>
          <p:nvPr/>
        </p:nvSpPr>
        <p:spPr>
          <a:xfrm rot="5400000">
            <a:off x="13904606"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1133003" y="1895372"/>
            <a:ext cx="16021994" cy="8099380"/>
          </a:xfrm>
          <a:prstGeom prst="rect">
            <a:avLst/>
          </a:prstGeom>
        </p:spPr>
      </p:pic>
      <p:grpSp>
        <p:nvGrpSpPr>
          <p:cNvPr id="3" name="Group 3"/>
          <p:cNvGrpSpPr/>
          <p:nvPr/>
        </p:nvGrpSpPr>
        <p:grpSpPr>
          <a:xfrm rot="2700000">
            <a:off x="-3166134" y="-4341298"/>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6" name="AutoShape 6"/>
          <p:cNvSpPr/>
          <p:nvPr/>
        </p:nvSpPr>
        <p:spPr>
          <a:xfrm>
            <a:off x="-3628748" y="-3521748"/>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3842695" y="-3209072"/>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4022296" y="-2850601"/>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4148951" y="-2464334"/>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AutoShape 10"/>
          <p:cNvSpPr/>
          <p:nvPr/>
        </p:nvSpPr>
        <p:spPr>
          <a:xfrm>
            <a:off x="-4292805" y="-2024657"/>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1" name="TextBox 11"/>
          <p:cNvSpPr txBox="1"/>
          <p:nvPr/>
        </p:nvSpPr>
        <p:spPr>
          <a:xfrm>
            <a:off x="1898788" y="1570058"/>
            <a:ext cx="6245679" cy="844677"/>
          </a:xfrm>
          <a:prstGeom prst="rect">
            <a:avLst/>
          </a:prstGeom>
        </p:spPr>
        <p:txBody>
          <a:bodyPr lIns="0" tIns="0" rIns="0" bIns="0" rtlCol="0" anchor="t">
            <a:spAutoFit/>
          </a:bodyPr>
          <a:lstStyle/>
          <a:p>
            <a:pPr algn="l">
              <a:lnSpc>
                <a:spcPts val="5544"/>
              </a:lnSpc>
            </a:pPr>
            <a:r>
              <a:rPr lang="en-US" sz="5600">
                <a:solidFill>
                  <a:srgbClr val="227C9D"/>
                </a:solidFill>
                <a:latin typeface="Kollektif Bold"/>
              </a:rPr>
              <a:t>MARKET TREND</a:t>
            </a:r>
          </a:p>
        </p:txBody>
      </p:sp>
      <p:sp>
        <p:nvSpPr>
          <p:cNvPr id="12" name="TextBox 12"/>
          <p:cNvSpPr txBox="1"/>
          <p:nvPr/>
        </p:nvSpPr>
        <p:spPr>
          <a:xfrm>
            <a:off x="8144466" y="1570058"/>
            <a:ext cx="8244746" cy="1085850"/>
          </a:xfrm>
          <a:prstGeom prst="rect">
            <a:avLst/>
          </a:prstGeom>
        </p:spPr>
        <p:txBody>
          <a:bodyPr lIns="0" tIns="0" rIns="0" bIns="0" rtlCol="0" anchor="t">
            <a:spAutoFit/>
          </a:bodyPr>
          <a:lstStyle/>
          <a:p>
            <a:pPr algn="l">
              <a:lnSpc>
                <a:spcPts val="2879"/>
              </a:lnSpc>
            </a:pPr>
            <a:r>
              <a:rPr lang="en-US" sz="2400">
                <a:solidFill>
                  <a:srgbClr val="545454"/>
                </a:solidFill>
                <a:latin typeface="DM Sans"/>
              </a:rPr>
              <a:t>Lorem ipsum dolor sit amet, consectetur adipiscing elit. Etiam mattis, nunc vitae eleifend posuere, turpis mauris vestibulum purus, in pellentesque tellus elit vel nisl.</a:t>
            </a:r>
          </a:p>
        </p:txBody>
      </p:sp>
      <p:sp>
        <p:nvSpPr>
          <p:cNvPr id="13" name="Freeform 13"/>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4" name="Freeform 14"/>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5" name="Freeform 15"/>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6" name="Freeform 16"/>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7" name="Freeform 17"/>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3002277"/>
            <a:ext cx="10620170" cy="2787649"/>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MARKET</a:t>
            </a:r>
          </a:p>
          <a:p>
            <a:pPr algn="ctr">
              <a:lnSpc>
                <a:spcPts val="9999"/>
              </a:lnSpc>
            </a:pPr>
            <a:r>
              <a:rPr lang="en-US" sz="9999" dirty="0">
                <a:solidFill>
                  <a:srgbClr val="227C9D"/>
                </a:solidFill>
                <a:latin typeface="Kollektif Bold"/>
              </a:rPr>
              <a:t>REPORT</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3784200" y="5883275"/>
            <a:ext cx="10719600" cy="1676400"/>
          </a:xfrm>
          <a:prstGeom prst="rect">
            <a:avLst/>
          </a:prstGeom>
        </p:spPr>
        <p:txBody>
          <a:bodyPr lIns="0" tIns="0" rIns="0" bIns="0" rtlCol="0" anchor="t">
            <a:spAutoFit/>
          </a:bodyPr>
          <a:lstStyle/>
          <a:p>
            <a:pPr algn="ctr">
              <a:lnSpc>
                <a:spcPts val="3360"/>
              </a:lnSpc>
            </a:pPr>
            <a:r>
              <a:rPr lang="en-US" sz="2800">
                <a:solidFill>
                  <a:srgbClr val="545454"/>
                </a:solidFill>
                <a:latin typeface="DM Sans"/>
              </a:rPr>
              <a:t>Lorem ipsum dolor sit amet, consectetur adipiscing elit. Etiam mattis, nunc vitae eleifend posuere, turpis mauris vestibulum purus, in pellentesque tellus elit vel nisl. Nam elementum nunc quis sapien pretium, at tincidunt mauris dignissim.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6223760" y="1424306"/>
            <a:ext cx="11216842" cy="7404129"/>
          </a:xfrm>
          <a:prstGeom prst="rect">
            <a:avLst/>
          </a:prstGeom>
        </p:spPr>
      </p:pic>
      <p:sp>
        <p:nvSpPr>
          <p:cNvPr id="3" name="TextBox 3"/>
          <p:cNvSpPr txBox="1"/>
          <p:nvPr/>
        </p:nvSpPr>
        <p:spPr>
          <a:xfrm>
            <a:off x="1678105" y="1589042"/>
            <a:ext cx="5480392" cy="1540002"/>
          </a:xfrm>
          <a:prstGeom prst="rect">
            <a:avLst/>
          </a:prstGeom>
        </p:spPr>
        <p:txBody>
          <a:bodyPr lIns="0" tIns="0" rIns="0" bIns="0" rtlCol="0" anchor="t">
            <a:spAutoFit/>
          </a:bodyPr>
          <a:lstStyle/>
          <a:p>
            <a:pPr algn="l">
              <a:lnSpc>
                <a:spcPts val="5544"/>
              </a:lnSpc>
            </a:pPr>
            <a:r>
              <a:rPr lang="en-US" sz="5600">
                <a:solidFill>
                  <a:srgbClr val="FE6D73"/>
                </a:solidFill>
                <a:latin typeface="Kollektif Bold"/>
              </a:rPr>
              <a:t>PRODUCT SALES</a:t>
            </a:r>
          </a:p>
        </p:txBody>
      </p:sp>
      <p:sp>
        <p:nvSpPr>
          <p:cNvPr id="4" name="Freeform 4"/>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5" name="Freeform 5"/>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6" name="Freeform 6"/>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7" name="Freeform 7"/>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8" name="Freeform 8"/>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sp>
        <p:nvSpPr>
          <p:cNvPr id="9" name="Freeform 9"/>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NG"/>
          </a:p>
        </p:txBody>
      </p:sp>
      <p:sp>
        <p:nvSpPr>
          <p:cNvPr id="10" name="Freeform 10"/>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sp>
        <p:nvSpPr>
          <p:cNvPr id="11" name="Freeform 11"/>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2" name="Freeform 12"/>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13" name="Freeform 13"/>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NG"/>
          </a:p>
        </p:txBody>
      </p:sp>
      <p:sp>
        <p:nvSpPr>
          <p:cNvPr id="14" name="Freeform 14"/>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NG"/>
          </a:p>
        </p:txBody>
      </p:sp>
      <p:sp>
        <p:nvSpPr>
          <p:cNvPr id="15" name="Freeform 15"/>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NG"/>
          </a:p>
        </p:txBody>
      </p:sp>
      <p:grpSp>
        <p:nvGrpSpPr>
          <p:cNvPr id="16" name="Group 16"/>
          <p:cNvGrpSpPr/>
          <p:nvPr/>
        </p:nvGrpSpPr>
        <p:grpSpPr>
          <a:xfrm rot="8100000">
            <a:off x="16760858" y="-1240983"/>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AutoShape 23"/>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TextBox 24"/>
          <p:cNvSpPr txBox="1"/>
          <p:nvPr/>
        </p:nvSpPr>
        <p:spPr>
          <a:xfrm>
            <a:off x="1678105" y="3273673"/>
            <a:ext cx="4427943" cy="2171700"/>
          </a:xfrm>
          <a:prstGeom prst="rect">
            <a:avLst/>
          </a:prstGeom>
        </p:spPr>
        <p:txBody>
          <a:bodyPr lIns="0" tIns="0" rIns="0" bIns="0" rtlCol="0" anchor="t">
            <a:spAutoFit/>
          </a:bodyPr>
          <a:lstStyle/>
          <a:p>
            <a:pPr algn="l">
              <a:lnSpc>
                <a:spcPts val="2879"/>
              </a:lnSpc>
            </a:pPr>
            <a:r>
              <a:rPr lang="en-US" sz="2400">
                <a:solidFill>
                  <a:srgbClr val="545454"/>
                </a:solidFill>
                <a:latin typeface="DM Sans"/>
              </a:rPr>
              <a:t>Lorem ipsum dolor sit amet, consectetur adipiscing elit. Etiam mattis, nunc vitae eleifend posuere, turpis mauris vestibulum purus, in pellentesque tellus elit vel nisl.</a:t>
            </a:r>
          </a:p>
        </p:txBody>
      </p:sp>
      <p:grpSp>
        <p:nvGrpSpPr>
          <p:cNvPr id="25" name="Group 25"/>
          <p:cNvGrpSpPr/>
          <p:nvPr/>
        </p:nvGrpSpPr>
        <p:grpSpPr>
          <a:xfrm>
            <a:off x="13821020" y="8675314"/>
            <a:ext cx="2915093" cy="576797"/>
            <a:chOff x="0" y="0"/>
            <a:chExt cx="1036059" cy="205000"/>
          </a:xfrm>
        </p:grpSpPr>
        <p:sp>
          <p:nvSpPr>
            <p:cNvPr id="26" name="Freeform 26"/>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FCB77"/>
            </a:solidFill>
          </p:spPr>
          <p:txBody>
            <a:bodyPr/>
            <a:lstStyle/>
            <a:p>
              <a:endParaRPr lang="en-NG"/>
            </a:p>
          </p:txBody>
        </p:sp>
        <p:sp>
          <p:nvSpPr>
            <p:cNvPr id="27" name="TextBox 27"/>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28" name="TextBox 28"/>
          <p:cNvSpPr txBox="1"/>
          <p:nvPr/>
        </p:nvSpPr>
        <p:spPr>
          <a:xfrm>
            <a:off x="13821020" y="8794167"/>
            <a:ext cx="2915093" cy="329565"/>
          </a:xfrm>
          <a:prstGeom prst="rect">
            <a:avLst/>
          </a:prstGeom>
        </p:spPr>
        <p:txBody>
          <a:bodyPr lIns="0" tIns="0" rIns="0" bIns="0" rtlCol="0" anchor="t">
            <a:spAutoFit/>
          </a:bodyPr>
          <a:lstStyle/>
          <a:p>
            <a:pPr algn="ctr">
              <a:lnSpc>
                <a:spcPts val="2100"/>
              </a:lnSpc>
            </a:pPr>
            <a:r>
              <a:rPr lang="en-US" sz="2100">
                <a:solidFill>
                  <a:srgbClr val="FFFFFF"/>
                </a:solidFill>
                <a:latin typeface="Kollektif Bold"/>
              </a:rPr>
              <a:t>03 - SOCIAL MEDIA</a:t>
            </a:r>
          </a:p>
        </p:txBody>
      </p:sp>
      <p:grpSp>
        <p:nvGrpSpPr>
          <p:cNvPr id="29" name="Group 29"/>
          <p:cNvGrpSpPr/>
          <p:nvPr/>
        </p:nvGrpSpPr>
        <p:grpSpPr>
          <a:xfrm>
            <a:off x="7612483" y="8681503"/>
            <a:ext cx="2915093" cy="576797"/>
            <a:chOff x="0" y="0"/>
            <a:chExt cx="1036059" cy="205000"/>
          </a:xfrm>
        </p:grpSpPr>
        <p:sp>
          <p:nvSpPr>
            <p:cNvPr id="30" name="Freeform 30"/>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E6D73"/>
            </a:solidFill>
          </p:spPr>
          <p:txBody>
            <a:bodyPr/>
            <a:lstStyle/>
            <a:p>
              <a:endParaRPr lang="en-NG"/>
            </a:p>
          </p:txBody>
        </p:sp>
        <p:sp>
          <p:nvSpPr>
            <p:cNvPr id="31" name="TextBox 31"/>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32" name="TextBox 32"/>
          <p:cNvSpPr txBox="1"/>
          <p:nvPr/>
        </p:nvSpPr>
        <p:spPr>
          <a:xfrm>
            <a:off x="7612483" y="8800357"/>
            <a:ext cx="2915093" cy="329565"/>
          </a:xfrm>
          <a:prstGeom prst="rect">
            <a:avLst/>
          </a:prstGeom>
        </p:spPr>
        <p:txBody>
          <a:bodyPr lIns="0" tIns="0" rIns="0" bIns="0" rtlCol="0" anchor="t">
            <a:spAutoFit/>
          </a:bodyPr>
          <a:lstStyle/>
          <a:p>
            <a:pPr algn="ctr">
              <a:lnSpc>
                <a:spcPts val="2100"/>
              </a:lnSpc>
            </a:pPr>
            <a:r>
              <a:rPr lang="en-US" sz="2100">
                <a:solidFill>
                  <a:srgbClr val="FFFFFF"/>
                </a:solidFill>
                <a:latin typeface="Kollektif Bold"/>
              </a:rPr>
              <a:t>01 - BRANDING</a:t>
            </a:r>
          </a:p>
        </p:txBody>
      </p:sp>
      <p:grpSp>
        <p:nvGrpSpPr>
          <p:cNvPr id="33" name="Group 33"/>
          <p:cNvGrpSpPr/>
          <p:nvPr/>
        </p:nvGrpSpPr>
        <p:grpSpPr>
          <a:xfrm>
            <a:off x="10715426" y="8675314"/>
            <a:ext cx="2915093" cy="576797"/>
            <a:chOff x="0" y="0"/>
            <a:chExt cx="1036059" cy="205000"/>
          </a:xfrm>
        </p:grpSpPr>
        <p:sp>
          <p:nvSpPr>
            <p:cNvPr id="34" name="Freeform 34"/>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48CFAE"/>
            </a:solidFill>
          </p:spPr>
          <p:txBody>
            <a:bodyPr/>
            <a:lstStyle/>
            <a:p>
              <a:endParaRPr lang="en-NG"/>
            </a:p>
          </p:txBody>
        </p:sp>
        <p:sp>
          <p:nvSpPr>
            <p:cNvPr id="35" name="TextBox 35"/>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36" name="TextBox 36"/>
          <p:cNvSpPr txBox="1"/>
          <p:nvPr/>
        </p:nvSpPr>
        <p:spPr>
          <a:xfrm>
            <a:off x="10715426" y="8794167"/>
            <a:ext cx="2915093" cy="329565"/>
          </a:xfrm>
          <a:prstGeom prst="rect">
            <a:avLst/>
          </a:prstGeom>
        </p:spPr>
        <p:txBody>
          <a:bodyPr lIns="0" tIns="0" rIns="0" bIns="0" rtlCol="0" anchor="t">
            <a:spAutoFit/>
          </a:bodyPr>
          <a:lstStyle/>
          <a:p>
            <a:pPr algn="ctr">
              <a:lnSpc>
                <a:spcPts val="2100"/>
              </a:lnSpc>
            </a:pPr>
            <a:r>
              <a:rPr lang="en-US" sz="2100">
                <a:solidFill>
                  <a:srgbClr val="FFFFFF"/>
                </a:solidFill>
                <a:latin typeface="Kollektif Bold"/>
              </a:rPr>
              <a:t>02 - WEBSITE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7579900" y="313541"/>
            <a:ext cx="10215943" cy="9659917"/>
          </a:xfrm>
          <a:prstGeom prst="rect">
            <a:avLst/>
          </a:prstGeom>
        </p:spPr>
      </p:pic>
      <p:grpSp>
        <p:nvGrpSpPr>
          <p:cNvPr id="3" name="Group 3"/>
          <p:cNvGrpSpPr/>
          <p:nvPr/>
        </p:nvGrpSpPr>
        <p:grpSpPr>
          <a:xfrm>
            <a:off x="1028700" y="3369191"/>
            <a:ext cx="1475373" cy="1475373"/>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txBody>
            <a:bodyPr/>
            <a:lstStyle/>
            <a:p>
              <a:endParaRPr lang="en-NG"/>
            </a:p>
          </p:txBody>
        </p:sp>
      </p:grpSp>
      <p:sp>
        <p:nvSpPr>
          <p:cNvPr id="5" name="TextBox 5"/>
          <p:cNvSpPr txBox="1"/>
          <p:nvPr/>
        </p:nvSpPr>
        <p:spPr>
          <a:xfrm>
            <a:off x="1028700" y="3837653"/>
            <a:ext cx="1475373" cy="481256"/>
          </a:xfrm>
          <a:prstGeom prst="rect">
            <a:avLst/>
          </a:prstGeom>
        </p:spPr>
        <p:txBody>
          <a:bodyPr lIns="0" tIns="0" rIns="0" bIns="0" rtlCol="0" anchor="t">
            <a:spAutoFit/>
          </a:bodyPr>
          <a:lstStyle/>
          <a:p>
            <a:pPr algn="ctr">
              <a:lnSpc>
                <a:spcPts val="3919"/>
              </a:lnSpc>
            </a:pPr>
            <a:r>
              <a:rPr lang="en-US" sz="2799">
                <a:solidFill>
                  <a:srgbClr val="FFFFFF"/>
                </a:solidFill>
                <a:latin typeface="IBM Plex Sans Bold"/>
              </a:rPr>
              <a:t>+10K</a:t>
            </a:r>
          </a:p>
        </p:txBody>
      </p:sp>
      <p:grpSp>
        <p:nvGrpSpPr>
          <p:cNvPr id="6" name="Group 6"/>
          <p:cNvGrpSpPr/>
          <p:nvPr/>
        </p:nvGrpSpPr>
        <p:grpSpPr>
          <a:xfrm>
            <a:off x="1028700" y="5287125"/>
            <a:ext cx="1475373" cy="1475373"/>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txBody>
            <a:bodyPr/>
            <a:lstStyle/>
            <a:p>
              <a:endParaRPr lang="en-NG"/>
            </a:p>
          </p:txBody>
        </p:sp>
      </p:grpSp>
      <p:sp>
        <p:nvSpPr>
          <p:cNvPr id="8" name="TextBox 8"/>
          <p:cNvSpPr txBox="1"/>
          <p:nvPr/>
        </p:nvSpPr>
        <p:spPr>
          <a:xfrm>
            <a:off x="1028700" y="5755587"/>
            <a:ext cx="1475373" cy="481330"/>
          </a:xfrm>
          <a:prstGeom prst="rect">
            <a:avLst/>
          </a:prstGeom>
        </p:spPr>
        <p:txBody>
          <a:bodyPr lIns="0" tIns="0" rIns="0" bIns="0" rtlCol="0" anchor="t">
            <a:spAutoFit/>
          </a:bodyPr>
          <a:lstStyle/>
          <a:p>
            <a:pPr algn="ctr">
              <a:lnSpc>
                <a:spcPts val="3919"/>
              </a:lnSpc>
            </a:pPr>
            <a:r>
              <a:rPr lang="en-US" sz="2799">
                <a:solidFill>
                  <a:srgbClr val="FFFFFF"/>
                </a:solidFill>
                <a:latin typeface="IBM Plex Sans Bold"/>
              </a:rPr>
              <a:t>+50K</a:t>
            </a:r>
          </a:p>
        </p:txBody>
      </p:sp>
      <p:grpSp>
        <p:nvGrpSpPr>
          <p:cNvPr id="9" name="Group 9"/>
          <p:cNvGrpSpPr/>
          <p:nvPr/>
        </p:nvGrpSpPr>
        <p:grpSpPr>
          <a:xfrm>
            <a:off x="1028700" y="7202204"/>
            <a:ext cx="1475373" cy="1475373"/>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CB77"/>
            </a:solidFill>
          </p:spPr>
          <p:txBody>
            <a:bodyPr/>
            <a:lstStyle/>
            <a:p>
              <a:endParaRPr lang="en-NG"/>
            </a:p>
          </p:txBody>
        </p:sp>
      </p:grpSp>
      <p:sp>
        <p:nvSpPr>
          <p:cNvPr id="11" name="TextBox 11"/>
          <p:cNvSpPr txBox="1"/>
          <p:nvPr/>
        </p:nvSpPr>
        <p:spPr>
          <a:xfrm>
            <a:off x="1028700" y="7670687"/>
            <a:ext cx="1475373" cy="481330"/>
          </a:xfrm>
          <a:prstGeom prst="rect">
            <a:avLst/>
          </a:prstGeom>
        </p:spPr>
        <p:txBody>
          <a:bodyPr lIns="0" tIns="0" rIns="0" bIns="0" rtlCol="0" anchor="t">
            <a:spAutoFit/>
          </a:bodyPr>
          <a:lstStyle/>
          <a:p>
            <a:pPr algn="ctr">
              <a:lnSpc>
                <a:spcPts val="3919"/>
              </a:lnSpc>
            </a:pPr>
            <a:r>
              <a:rPr lang="en-US" sz="2799">
                <a:solidFill>
                  <a:srgbClr val="FFFFFF"/>
                </a:solidFill>
                <a:latin typeface="IBM Plex Sans Bold"/>
              </a:rPr>
              <a:t>+19K</a:t>
            </a:r>
          </a:p>
        </p:txBody>
      </p:sp>
      <p:sp>
        <p:nvSpPr>
          <p:cNvPr id="12" name="AutoShape 12"/>
          <p:cNvSpPr/>
          <p:nvPr/>
        </p:nvSpPr>
        <p:spPr>
          <a:xfrm rot="-10800000">
            <a:off x="12687872" y="2114801"/>
            <a:ext cx="3031306" cy="0"/>
          </a:xfrm>
          <a:prstGeom prst="line">
            <a:avLst/>
          </a:prstGeom>
          <a:ln w="47625" cap="rnd">
            <a:solidFill>
              <a:srgbClr val="227C9D"/>
            </a:solidFill>
            <a:prstDash val="solid"/>
            <a:headEnd type="none" w="sm" len="sm"/>
            <a:tailEnd type="arrow" w="med" len="sm"/>
          </a:ln>
        </p:spPr>
        <p:txBody>
          <a:bodyPr/>
          <a:lstStyle/>
          <a:p>
            <a:endParaRPr lang="en-NG"/>
          </a:p>
        </p:txBody>
      </p:sp>
      <p:grpSp>
        <p:nvGrpSpPr>
          <p:cNvPr id="13" name="Group 13"/>
          <p:cNvGrpSpPr/>
          <p:nvPr/>
        </p:nvGrpSpPr>
        <p:grpSpPr>
          <a:xfrm>
            <a:off x="11014933" y="1414588"/>
            <a:ext cx="1495676" cy="1495676"/>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txBody>
            <a:bodyPr/>
            <a:lstStyle/>
            <a:p>
              <a:endParaRPr lang="en-NG"/>
            </a:p>
          </p:txBody>
        </p:sp>
      </p:grpSp>
      <p:sp>
        <p:nvSpPr>
          <p:cNvPr id="15" name="TextBox 15"/>
          <p:cNvSpPr txBox="1"/>
          <p:nvPr/>
        </p:nvSpPr>
        <p:spPr>
          <a:xfrm>
            <a:off x="11014933" y="1893186"/>
            <a:ext cx="1495676" cy="481330"/>
          </a:xfrm>
          <a:prstGeom prst="rect">
            <a:avLst/>
          </a:prstGeom>
        </p:spPr>
        <p:txBody>
          <a:bodyPr lIns="0" tIns="0" rIns="0" bIns="0" rtlCol="0" anchor="t">
            <a:spAutoFit/>
          </a:bodyPr>
          <a:lstStyle/>
          <a:p>
            <a:pPr algn="ctr">
              <a:lnSpc>
                <a:spcPts val="3919"/>
              </a:lnSpc>
            </a:pPr>
            <a:r>
              <a:rPr lang="en-US" sz="2799">
                <a:solidFill>
                  <a:srgbClr val="FFFFFF"/>
                </a:solidFill>
                <a:latin typeface="IBM Plex Sans Bold"/>
              </a:rPr>
              <a:t>+24K</a:t>
            </a:r>
          </a:p>
        </p:txBody>
      </p:sp>
      <p:sp>
        <p:nvSpPr>
          <p:cNvPr id="16" name="TextBox 16"/>
          <p:cNvSpPr txBox="1"/>
          <p:nvPr/>
        </p:nvSpPr>
        <p:spPr>
          <a:xfrm>
            <a:off x="1028700" y="1414588"/>
            <a:ext cx="4799768" cy="1540002"/>
          </a:xfrm>
          <a:prstGeom prst="rect">
            <a:avLst/>
          </a:prstGeom>
        </p:spPr>
        <p:txBody>
          <a:bodyPr lIns="0" tIns="0" rIns="0" bIns="0" rtlCol="0" anchor="t">
            <a:spAutoFit/>
          </a:bodyPr>
          <a:lstStyle/>
          <a:p>
            <a:pPr algn="l">
              <a:lnSpc>
                <a:spcPts val="5544"/>
              </a:lnSpc>
            </a:pPr>
            <a:r>
              <a:rPr lang="en-US" sz="5600">
                <a:solidFill>
                  <a:srgbClr val="FE6D73"/>
                </a:solidFill>
                <a:latin typeface="Kollektif Bold"/>
              </a:rPr>
              <a:t>PROFIT REPORT</a:t>
            </a:r>
          </a:p>
        </p:txBody>
      </p:sp>
      <p:sp>
        <p:nvSpPr>
          <p:cNvPr id="17" name="TextBox 17"/>
          <p:cNvSpPr txBox="1"/>
          <p:nvPr/>
        </p:nvSpPr>
        <p:spPr>
          <a:xfrm>
            <a:off x="2789823" y="3282096"/>
            <a:ext cx="3462690" cy="481330"/>
          </a:xfrm>
          <a:prstGeom prst="rect">
            <a:avLst/>
          </a:prstGeom>
        </p:spPr>
        <p:txBody>
          <a:bodyPr lIns="0" tIns="0" rIns="0" bIns="0" rtlCol="0" anchor="t">
            <a:spAutoFit/>
          </a:bodyPr>
          <a:lstStyle/>
          <a:p>
            <a:pPr algn="l">
              <a:lnSpc>
                <a:spcPts val="3919"/>
              </a:lnSpc>
            </a:pPr>
            <a:r>
              <a:rPr lang="en-US" sz="2799">
                <a:solidFill>
                  <a:srgbClr val="FE6D73"/>
                </a:solidFill>
                <a:latin typeface="DM Sans Bold"/>
              </a:rPr>
              <a:t>BRANDING</a:t>
            </a:r>
          </a:p>
        </p:txBody>
      </p:sp>
      <p:sp>
        <p:nvSpPr>
          <p:cNvPr id="18" name="TextBox 18"/>
          <p:cNvSpPr txBox="1"/>
          <p:nvPr/>
        </p:nvSpPr>
        <p:spPr>
          <a:xfrm>
            <a:off x="2789823" y="3807708"/>
            <a:ext cx="4631120" cy="1066800"/>
          </a:xfrm>
          <a:prstGeom prst="rect">
            <a:avLst/>
          </a:prstGeom>
        </p:spPr>
        <p:txBody>
          <a:bodyPr lIns="0" tIns="0" rIns="0" bIns="0" rtlCol="0" anchor="t">
            <a:spAutoFit/>
          </a:bodyPr>
          <a:lstStyle/>
          <a:p>
            <a:pPr algn="l">
              <a:lnSpc>
                <a:spcPts val="2160"/>
              </a:lnSpc>
            </a:pPr>
            <a:r>
              <a:rPr lang="en-US" sz="1800">
                <a:solidFill>
                  <a:srgbClr val="545454"/>
                </a:solidFill>
                <a:latin typeface="DM Sans"/>
              </a:rPr>
              <a:t>Lorem ipsum dolor sit amet, consectetur adipiscing elit. Etiam mattis, nunc vitae eleifend posuere, turpis mauris vestibulum purus, in pellentesque tellus elit vel nisl.</a:t>
            </a:r>
          </a:p>
        </p:txBody>
      </p:sp>
      <p:sp>
        <p:nvSpPr>
          <p:cNvPr id="19" name="TextBox 19"/>
          <p:cNvSpPr txBox="1"/>
          <p:nvPr/>
        </p:nvSpPr>
        <p:spPr>
          <a:xfrm>
            <a:off x="2789823" y="5198358"/>
            <a:ext cx="2427627" cy="481330"/>
          </a:xfrm>
          <a:prstGeom prst="rect">
            <a:avLst/>
          </a:prstGeom>
        </p:spPr>
        <p:txBody>
          <a:bodyPr lIns="0" tIns="0" rIns="0" bIns="0" rtlCol="0" anchor="t">
            <a:spAutoFit/>
          </a:bodyPr>
          <a:lstStyle/>
          <a:p>
            <a:pPr algn="l">
              <a:lnSpc>
                <a:spcPts val="3919"/>
              </a:lnSpc>
            </a:pPr>
            <a:r>
              <a:rPr lang="en-US" sz="2799">
                <a:solidFill>
                  <a:srgbClr val="48CFAE"/>
                </a:solidFill>
                <a:latin typeface="DM Sans Bold"/>
              </a:rPr>
              <a:t>WEBSITE</a:t>
            </a:r>
          </a:p>
        </p:txBody>
      </p:sp>
      <p:sp>
        <p:nvSpPr>
          <p:cNvPr id="20" name="TextBox 20"/>
          <p:cNvSpPr txBox="1"/>
          <p:nvPr/>
        </p:nvSpPr>
        <p:spPr>
          <a:xfrm>
            <a:off x="2789823" y="5727314"/>
            <a:ext cx="4631120" cy="1066800"/>
          </a:xfrm>
          <a:prstGeom prst="rect">
            <a:avLst/>
          </a:prstGeom>
        </p:spPr>
        <p:txBody>
          <a:bodyPr lIns="0" tIns="0" rIns="0" bIns="0" rtlCol="0" anchor="t">
            <a:spAutoFit/>
          </a:bodyPr>
          <a:lstStyle/>
          <a:p>
            <a:pPr algn="l">
              <a:lnSpc>
                <a:spcPts val="2160"/>
              </a:lnSpc>
            </a:pPr>
            <a:r>
              <a:rPr lang="en-US" sz="1800">
                <a:solidFill>
                  <a:srgbClr val="545454"/>
                </a:solidFill>
                <a:latin typeface="DM Sans"/>
              </a:rPr>
              <a:t>Lorem ipsum dolor sit amet, consectetur adipiscing elit. Etiam mattis, nunc vitae eleifend posuere, turpis mauris vestibulum purus, in pellentesque tellus elit vel nisl.</a:t>
            </a:r>
          </a:p>
        </p:txBody>
      </p:sp>
      <p:sp>
        <p:nvSpPr>
          <p:cNvPr id="21" name="TextBox 21"/>
          <p:cNvSpPr txBox="1"/>
          <p:nvPr/>
        </p:nvSpPr>
        <p:spPr>
          <a:xfrm>
            <a:off x="2789823" y="7113437"/>
            <a:ext cx="3014366" cy="481330"/>
          </a:xfrm>
          <a:prstGeom prst="rect">
            <a:avLst/>
          </a:prstGeom>
        </p:spPr>
        <p:txBody>
          <a:bodyPr lIns="0" tIns="0" rIns="0" bIns="0" rtlCol="0" anchor="t">
            <a:spAutoFit/>
          </a:bodyPr>
          <a:lstStyle/>
          <a:p>
            <a:pPr algn="l">
              <a:lnSpc>
                <a:spcPts val="3919"/>
              </a:lnSpc>
            </a:pPr>
            <a:r>
              <a:rPr lang="en-US" sz="2799">
                <a:solidFill>
                  <a:srgbClr val="FFCB77"/>
                </a:solidFill>
                <a:latin typeface="DM Sans Bold"/>
              </a:rPr>
              <a:t>SOCIAL MEDIA</a:t>
            </a:r>
          </a:p>
        </p:txBody>
      </p:sp>
      <p:sp>
        <p:nvSpPr>
          <p:cNvPr id="22" name="TextBox 22"/>
          <p:cNvSpPr txBox="1"/>
          <p:nvPr/>
        </p:nvSpPr>
        <p:spPr>
          <a:xfrm>
            <a:off x="2789823" y="7642393"/>
            <a:ext cx="4631120" cy="1066800"/>
          </a:xfrm>
          <a:prstGeom prst="rect">
            <a:avLst/>
          </a:prstGeom>
        </p:spPr>
        <p:txBody>
          <a:bodyPr lIns="0" tIns="0" rIns="0" bIns="0" rtlCol="0" anchor="t">
            <a:spAutoFit/>
          </a:bodyPr>
          <a:lstStyle/>
          <a:p>
            <a:pPr algn="l">
              <a:lnSpc>
                <a:spcPts val="2160"/>
              </a:lnSpc>
            </a:pPr>
            <a:r>
              <a:rPr lang="en-US" sz="1800">
                <a:solidFill>
                  <a:srgbClr val="545454"/>
                </a:solidFill>
                <a:latin typeface="DM Sans"/>
              </a:rPr>
              <a:t>Lorem ipsum dolor sit amet, consectetur adipiscing elit. Etiam mattis, nunc vitae eleifend posuere, turpis mauris vestibulum purus, in pellentesque tellus elit vel nisl.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1186075" y="3663458"/>
            <a:ext cx="7741890" cy="2387872"/>
          </a:xfrm>
          <a:prstGeom prst="rect">
            <a:avLst/>
          </a:prstGeom>
        </p:spPr>
      </p:pic>
      <p:grpSp>
        <p:nvGrpSpPr>
          <p:cNvPr id="3" name="Group 3"/>
          <p:cNvGrpSpPr/>
          <p:nvPr/>
        </p:nvGrpSpPr>
        <p:grpSpPr>
          <a:xfrm>
            <a:off x="10025881" y="1844636"/>
            <a:ext cx="6591578" cy="3086100"/>
            <a:chOff x="0" y="0"/>
            <a:chExt cx="1736053" cy="812800"/>
          </a:xfrm>
        </p:grpSpPr>
        <p:sp>
          <p:nvSpPr>
            <p:cNvPr id="4" name="Freeform 4"/>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txBody>
            <a:bodyPr/>
            <a:lstStyle/>
            <a:p>
              <a:endParaRPr lang="en-NG"/>
            </a:p>
          </p:txBody>
        </p:sp>
        <p:sp>
          <p:nvSpPr>
            <p:cNvPr id="5" name="TextBox 5"/>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rot="-2700000">
            <a:off x="11386843" y="7201845"/>
            <a:ext cx="7415398" cy="3565095"/>
            <a:chOff x="0" y="0"/>
            <a:chExt cx="660400" cy="317500"/>
          </a:xfrm>
        </p:grpSpPr>
        <p:sp>
          <p:nvSpPr>
            <p:cNvPr id="7" name="Freeform 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8" name="TextBox 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9" name="AutoShape 9"/>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AutoShape 10"/>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1" name="AutoShape 11"/>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12" name="Group 12"/>
          <p:cNvGrpSpPr/>
          <p:nvPr/>
        </p:nvGrpSpPr>
        <p:grpSpPr>
          <a:xfrm>
            <a:off x="10025881" y="5356264"/>
            <a:ext cx="6591578" cy="3086100"/>
            <a:chOff x="0" y="0"/>
            <a:chExt cx="1736053" cy="812800"/>
          </a:xfrm>
        </p:grpSpPr>
        <p:sp>
          <p:nvSpPr>
            <p:cNvPr id="13" name="Freeform 13"/>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txBody>
            <a:bodyPr/>
            <a:lstStyle/>
            <a:p>
              <a:endParaRPr lang="en-NG"/>
            </a:p>
          </p:txBody>
        </p:sp>
        <p:sp>
          <p:nvSpPr>
            <p:cNvPr id="14" name="TextBox 14"/>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a:off x="9254356" y="2616161"/>
            <a:ext cx="1543050" cy="154305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NG"/>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9254356" y="6127789"/>
            <a:ext cx="1543050" cy="154305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NG"/>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9491148" y="2972509"/>
            <a:ext cx="1069467" cy="830353"/>
          </a:xfrm>
          <a:custGeom>
            <a:avLst/>
            <a:gdLst/>
            <a:ahLst/>
            <a:cxnLst/>
            <a:rect l="l" t="t" r="r" b="b"/>
            <a:pathLst>
              <a:path w="1069467" h="830353">
                <a:moveTo>
                  <a:pt x="0" y="0"/>
                </a:moveTo>
                <a:lnTo>
                  <a:pt x="1069467" y="0"/>
                </a:lnTo>
                <a:lnTo>
                  <a:pt x="1069467" y="830353"/>
                </a:lnTo>
                <a:lnTo>
                  <a:pt x="0" y="8303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sp>
        <p:nvSpPr>
          <p:cNvPr id="22" name="Freeform 22"/>
          <p:cNvSpPr/>
          <p:nvPr/>
        </p:nvSpPr>
        <p:spPr>
          <a:xfrm>
            <a:off x="9491148" y="6484138"/>
            <a:ext cx="1069467" cy="830353"/>
          </a:xfrm>
          <a:custGeom>
            <a:avLst/>
            <a:gdLst/>
            <a:ahLst/>
            <a:cxnLst/>
            <a:rect l="l" t="t" r="r" b="b"/>
            <a:pathLst>
              <a:path w="1069467" h="830353">
                <a:moveTo>
                  <a:pt x="0" y="0"/>
                </a:moveTo>
                <a:lnTo>
                  <a:pt x="1069467" y="0"/>
                </a:lnTo>
                <a:lnTo>
                  <a:pt x="1069467" y="830353"/>
                </a:lnTo>
                <a:lnTo>
                  <a:pt x="0" y="8303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G"/>
          </a:p>
        </p:txBody>
      </p:sp>
      <p:grpSp>
        <p:nvGrpSpPr>
          <p:cNvPr id="23" name="Group 23"/>
          <p:cNvGrpSpPr/>
          <p:nvPr/>
        </p:nvGrpSpPr>
        <p:grpSpPr>
          <a:xfrm rot="2700000">
            <a:off x="-2137434" y="-3783523"/>
            <a:ext cx="7415398" cy="3565095"/>
            <a:chOff x="0" y="0"/>
            <a:chExt cx="660400" cy="317500"/>
          </a:xfrm>
        </p:grpSpPr>
        <p:sp>
          <p:nvSpPr>
            <p:cNvPr id="24" name="Freeform 2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5" name="TextBox 2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6" name="AutoShape 26"/>
          <p:cNvSpPr/>
          <p:nvPr/>
        </p:nvSpPr>
        <p:spPr>
          <a:xfrm>
            <a:off x="-2600048" y="-2963974"/>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2813995" y="-2651297"/>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8" name="AutoShape 28"/>
          <p:cNvSpPr/>
          <p:nvPr/>
        </p:nvSpPr>
        <p:spPr>
          <a:xfrm>
            <a:off x="-2993596" y="-2292827"/>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9" name="AutoShape 29"/>
          <p:cNvSpPr/>
          <p:nvPr/>
        </p:nvSpPr>
        <p:spPr>
          <a:xfrm>
            <a:off x="-3120251" y="-1906560"/>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0" name="AutoShape 30"/>
          <p:cNvSpPr/>
          <p:nvPr/>
        </p:nvSpPr>
        <p:spPr>
          <a:xfrm>
            <a:off x="-3264105" y="-1466883"/>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1" name="AutoShape 31"/>
          <p:cNvSpPr/>
          <p:nvPr/>
        </p:nvSpPr>
        <p:spPr>
          <a:xfrm>
            <a:off x="-3384925" y="-1023159"/>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3359157" y="-461526"/>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TextBox 33"/>
          <p:cNvSpPr txBox="1"/>
          <p:nvPr/>
        </p:nvSpPr>
        <p:spPr>
          <a:xfrm>
            <a:off x="11178406" y="2496744"/>
            <a:ext cx="4703093" cy="1716405"/>
          </a:xfrm>
          <a:prstGeom prst="rect">
            <a:avLst/>
          </a:prstGeom>
        </p:spPr>
        <p:txBody>
          <a:bodyPr lIns="0" tIns="0" rIns="0" bIns="0" rtlCol="0" anchor="t">
            <a:spAutoFit/>
          </a:bodyPr>
          <a:lstStyle/>
          <a:p>
            <a:pPr algn="l">
              <a:lnSpc>
                <a:spcPts val="2730"/>
              </a:lnSpc>
            </a:pPr>
            <a:r>
              <a:rPr lang="en-US" sz="2100">
                <a:solidFill>
                  <a:srgbClr val="FFFFFF"/>
                </a:solidFill>
                <a:latin typeface="DM Sans Italics"/>
              </a:rPr>
              <a:t>“Lorem ipsum dolor sit amet, consectetur adipiscing elit. Etiam mattis, nunc vitae eleifend posuere, turpis mauris vestibulum purus, in pellentesque tellus elit vel nisl.”</a:t>
            </a:r>
          </a:p>
        </p:txBody>
      </p:sp>
      <p:sp>
        <p:nvSpPr>
          <p:cNvPr id="34" name="TextBox 34"/>
          <p:cNvSpPr txBox="1"/>
          <p:nvPr/>
        </p:nvSpPr>
        <p:spPr>
          <a:xfrm>
            <a:off x="1831792" y="5972640"/>
            <a:ext cx="6450454" cy="765175"/>
          </a:xfrm>
          <a:prstGeom prst="rect">
            <a:avLst/>
          </a:prstGeom>
        </p:spPr>
        <p:txBody>
          <a:bodyPr lIns="0" tIns="0" rIns="0" bIns="0" rtlCol="0" anchor="t">
            <a:spAutoFit/>
          </a:bodyPr>
          <a:lstStyle/>
          <a:p>
            <a:pPr algn="ctr">
              <a:lnSpc>
                <a:spcPts val="5000"/>
              </a:lnSpc>
            </a:pPr>
            <a:r>
              <a:rPr lang="en-US" sz="5000">
                <a:solidFill>
                  <a:srgbClr val="FE6D73"/>
                </a:solidFill>
                <a:latin typeface="Kollektif Bold"/>
              </a:rPr>
              <a:t>8 OUT OF 10</a:t>
            </a:r>
          </a:p>
        </p:txBody>
      </p:sp>
      <p:sp>
        <p:nvSpPr>
          <p:cNvPr id="35" name="TextBox 35"/>
          <p:cNvSpPr txBox="1"/>
          <p:nvPr/>
        </p:nvSpPr>
        <p:spPr>
          <a:xfrm>
            <a:off x="1831792" y="6926362"/>
            <a:ext cx="6450454" cy="1085850"/>
          </a:xfrm>
          <a:prstGeom prst="rect">
            <a:avLst/>
          </a:prstGeom>
        </p:spPr>
        <p:txBody>
          <a:bodyPr lIns="0" tIns="0" rIns="0" bIns="0" rtlCol="0" anchor="t">
            <a:spAutoFit/>
          </a:bodyPr>
          <a:lstStyle/>
          <a:p>
            <a:pPr algn="ctr">
              <a:lnSpc>
                <a:spcPts val="4320"/>
              </a:lnSpc>
            </a:pPr>
            <a:r>
              <a:rPr lang="en-US" sz="3600">
                <a:solidFill>
                  <a:srgbClr val="545454"/>
                </a:solidFill>
                <a:latin typeface="DM Sans Bold"/>
              </a:rPr>
              <a:t>Customers are pleased</a:t>
            </a:r>
          </a:p>
          <a:p>
            <a:pPr algn="ctr">
              <a:lnSpc>
                <a:spcPts val="4320"/>
              </a:lnSpc>
            </a:pPr>
            <a:r>
              <a:rPr lang="en-US" sz="3600">
                <a:solidFill>
                  <a:srgbClr val="545454"/>
                </a:solidFill>
                <a:latin typeface="DM Sans Bold"/>
              </a:rPr>
              <a:t>with our services.</a:t>
            </a:r>
          </a:p>
        </p:txBody>
      </p:sp>
      <p:sp>
        <p:nvSpPr>
          <p:cNvPr id="36" name="TextBox 36"/>
          <p:cNvSpPr txBox="1"/>
          <p:nvPr/>
        </p:nvSpPr>
        <p:spPr>
          <a:xfrm>
            <a:off x="11178406" y="4280041"/>
            <a:ext cx="2864935" cy="344805"/>
          </a:xfrm>
          <a:prstGeom prst="rect">
            <a:avLst/>
          </a:prstGeom>
        </p:spPr>
        <p:txBody>
          <a:bodyPr lIns="0" tIns="0" rIns="0" bIns="0" rtlCol="0" anchor="t">
            <a:spAutoFit/>
          </a:bodyPr>
          <a:lstStyle/>
          <a:p>
            <a:pPr algn="l">
              <a:lnSpc>
                <a:spcPts val="2730"/>
              </a:lnSpc>
            </a:pPr>
            <a:r>
              <a:rPr lang="en-US" sz="2100">
                <a:solidFill>
                  <a:srgbClr val="FFFFFF"/>
                </a:solidFill>
                <a:latin typeface="DM Sans Bold"/>
              </a:rPr>
              <a:t>Daniel Gallego</a:t>
            </a:r>
          </a:p>
        </p:txBody>
      </p:sp>
      <p:grpSp>
        <p:nvGrpSpPr>
          <p:cNvPr id="37" name="Group 37"/>
          <p:cNvGrpSpPr/>
          <p:nvPr/>
        </p:nvGrpSpPr>
        <p:grpSpPr>
          <a:xfrm>
            <a:off x="11178406" y="2150526"/>
            <a:ext cx="293282" cy="279535"/>
            <a:chOff x="0" y="0"/>
            <a:chExt cx="812800" cy="774700"/>
          </a:xfrm>
        </p:grpSpPr>
        <p:sp>
          <p:nvSpPr>
            <p:cNvPr id="38" name="Freeform 38"/>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39" name="TextBox 39"/>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40" name="Group 40"/>
          <p:cNvGrpSpPr/>
          <p:nvPr/>
        </p:nvGrpSpPr>
        <p:grpSpPr>
          <a:xfrm>
            <a:off x="11471689" y="2150526"/>
            <a:ext cx="293282" cy="279535"/>
            <a:chOff x="0" y="0"/>
            <a:chExt cx="812800" cy="774700"/>
          </a:xfrm>
        </p:grpSpPr>
        <p:sp>
          <p:nvSpPr>
            <p:cNvPr id="41" name="Freeform 41"/>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42" name="TextBox 42"/>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43" name="Group 43"/>
          <p:cNvGrpSpPr/>
          <p:nvPr/>
        </p:nvGrpSpPr>
        <p:grpSpPr>
          <a:xfrm>
            <a:off x="11764971" y="2150526"/>
            <a:ext cx="293282" cy="279535"/>
            <a:chOff x="0" y="0"/>
            <a:chExt cx="812800" cy="774700"/>
          </a:xfrm>
        </p:grpSpPr>
        <p:sp>
          <p:nvSpPr>
            <p:cNvPr id="44" name="Freeform 44"/>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45" name="TextBox 45"/>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46" name="Group 46"/>
          <p:cNvGrpSpPr/>
          <p:nvPr/>
        </p:nvGrpSpPr>
        <p:grpSpPr>
          <a:xfrm>
            <a:off x="12058254" y="2150526"/>
            <a:ext cx="293282" cy="279535"/>
            <a:chOff x="0" y="0"/>
            <a:chExt cx="812800" cy="774700"/>
          </a:xfrm>
        </p:grpSpPr>
        <p:sp>
          <p:nvSpPr>
            <p:cNvPr id="47" name="Freeform 47"/>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48" name="TextBox 48"/>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49" name="Group 49"/>
          <p:cNvGrpSpPr/>
          <p:nvPr/>
        </p:nvGrpSpPr>
        <p:grpSpPr>
          <a:xfrm>
            <a:off x="12351536" y="2150526"/>
            <a:ext cx="293282" cy="279535"/>
            <a:chOff x="0" y="0"/>
            <a:chExt cx="812800" cy="774700"/>
          </a:xfrm>
        </p:grpSpPr>
        <p:sp>
          <p:nvSpPr>
            <p:cNvPr id="50" name="Freeform 50"/>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51" name="TextBox 51"/>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sp>
        <p:nvSpPr>
          <p:cNvPr id="52" name="TextBox 52"/>
          <p:cNvSpPr txBox="1"/>
          <p:nvPr/>
        </p:nvSpPr>
        <p:spPr>
          <a:xfrm>
            <a:off x="11178406" y="6008372"/>
            <a:ext cx="4703093" cy="1716405"/>
          </a:xfrm>
          <a:prstGeom prst="rect">
            <a:avLst/>
          </a:prstGeom>
        </p:spPr>
        <p:txBody>
          <a:bodyPr lIns="0" tIns="0" rIns="0" bIns="0" rtlCol="0" anchor="t">
            <a:spAutoFit/>
          </a:bodyPr>
          <a:lstStyle/>
          <a:p>
            <a:pPr algn="l">
              <a:lnSpc>
                <a:spcPts val="2730"/>
              </a:lnSpc>
            </a:pPr>
            <a:r>
              <a:rPr lang="en-US" sz="2100">
                <a:solidFill>
                  <a:srgbClr val="FFFFFF"/>
                </a:solidFill>
                <a:latin typeface="DM Sans Italics"/>
              </a:rPr>
              <a:t>“Lorem ipsum dolor sit amet, consectetur adipiscing elit. Etiam mattis, nunc vitae eleifend posuere, turpis mauris vestibulum purus, in pellentesque tellus elit vel nisl.”</a:t>
            </a:r>
          </a:p>
        </p:txBody>
      </p:sp>
      <p:sp>
        <p:nvSpPr>
          <p:cNvPr id="53" name="TextBox 53"/>
          <p:cNvSpPr txBox="1"/>
          <p:nvPr/>
        </p:nvSpPr>
        <p:spPr>
          <a:xfrm>
            <a:off x="11178406" y="7791669"/>
            <a:ext cx="2864935" cy="344805"/>
          </a:xfrm>
          <a:prstGeom prst="rect">
            <a:avLst/>
          </a:prstGeom>
        </p:spPr>
        <p:txBody>
          <a:bodyPr lIns="0" tIns="0" rIns="0" bIns="0" rtlCol="0" anchor="t">
            <a:spAutoFit/>
          </a:bodyPr>
          <a:lstStyle/>
          <a:p>
            <a:pPr algn="l">
              <a:lnSpc>
                <a:spcPts val="2730"/>
              </a:lnSpc>
            </a:pPr>
            <a:r>
              <a:rPr lang="en-US" sz="2100">
                <a:solidFill>
                  <a:srgbClr val="FFFFFF"/>
                </a:solidFill>
                <a:latin typeface="DM Sans Bold"/>
              </a:rPr>
              <a:t>Lorna Alvarado</a:t>
            </a:r>
          </a:p>
        </p:txBody>
      </p:sp>
      <p:grpSp>
        <p:nvGrpSpPr>
          <p:cNvPr id="54" name="Group 54"/>
          <p:cNvGrpSpPr/>
          <p:nvPr/>
        </p:nvGrpSpPr>
        <p:grpSpPr>
          <a:xfrm>
            <a:off x="11178406" y="5662154"/>
            <a:ext cx="293282" cy="279535"/>
            <a:chOff x="0" y="0"/>
            <a:chExt cx="812800" cy="774700"/>
          </a:xfrm>
        </p:grpSpPr>
        <p:sp>
          <p:nvSpPr>
            <p:cNvPr id="55" name="Freeform 55"/>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56" name="TextBox 56"/>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57" name="Group 57"/>
          <p:cNvGrpSpPr/>
          <p:nvPr/>
        </p:nvGrpSpPr>
        <p:grpSpPr>
          <a:xfrm>
            <a:off x="11471689" y="5662154"/>
            <a:ext cx="293282" cy="279535"/>
            <a:chOff x="0" y="0"/>
            <a:chExt cx="812800" cy="774700"/>
          </a:xfrm>
        </p:grpSpPr>
        <p:sp>
          <p:nvSpPr>
            <p:cNvPr id="58" name="Freeform 58"/>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59" name="TextBox 59"/>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60" name="Group 60"/>
          <p:cNvGrpSpPr/>
          <p:nvPr/>
        </p:nvGrpSpPr>
        <p:grpSpPr>
          <a:xfrm>
            <a:off x="11764971" y="5662154"/>
            <a:ext cx="293282" cy="279535"/>
            <a:chOff x="0" y="0"/>
            <a:chExt cx="812800" cy="774700"/>
          </a:xfrm>
        </p:grpSpPr>
        <p:sp>
          <p:nvSpPr>
            <p:cNvPr id="61" name="Freeform 61"/>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62" name="TextBox 62"/>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63" name="Group 63"/>
          <p:cNvGrpSpPr/>
          <p:nvPr/>
        </p:nvGrpSpPr>
        <p:grpSpPr>
          <a:xfrm>
            <a:off x="12058254" y="5662154"/>
            <a:ext cx="293282" cy="279535"/>
            <a:chOff x="0" y="0"/>
            <a:chExt cx="812800" cy="774700"/>
          </a:xfrm>
        </p:grpSpPr>
        <p:sp>
          <p:nvSpPr>
            <p:cNvPr id="64" name="Freeform 64"/>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NG"/>
            </a:p>
          </p:txBody>
        </p:sp>
        <p:sp>
          <p:nvSpPr>
            <p:cNvPr id="65" name="TextBox 65"/>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66" name="Group 66"/>
          <p:cNvGrpSpPr/>
          <p:nvPr/>
        </p:nvGrpSpPr>
        <p:grpSpPr>
          <a:xfrm>
            <a:off x="12351536" y="5662154"/>
            <a:ext cx="293282" cy="279535"/>
            <a:chOff x="0" y="0"/>
            <a:chExt cx="812800" cy="774700"/>
          </a:xfrm>
        </p:grpSpPr>
        <p:sp>
          <p:nvSpPr>
            <p:cNvPr id="67" name="Freeform 67"/>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EFEFEF"/>
            </a:solidFill>
          </p:spPr>
          <p:txBody>
            <a:bodyPr/>
            <a:lstStyle/>
            <a:p>
              <a:endParaRPr lang="en-NG"/>
            </a:p>
          </p:txBody>
        </p:sp>
        <p:sp>
          <p:nvSpPr>
            <p:cNvPr id="68" name="TextBox 68"/>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43984" y="1028700"/>
            <a:ext cx="7600032" cy="844677"/>
          </a:xfrm>
          <a:prstGeom prst="rect">
            <a:avLst/>
          </a:prstGeom>
        </p:spPr>
        <p:txBody>
          <a:bodyPr lIns="0" tIns="0" rIns="0" bIns="0" rtlCol="0" anchor="t">
            <a:spAutoFit/>
          </a:bodyPr>
          <a:lstStyle/>
          <a:p>
            <a:pPr algn="ctr">
              <a:lnSpc>
                <a:spcPts val="5544"/>
              </a:lnSpc>
            </a:pPr>
            <a:r>
              <a:rPr lang="en-US" sz="5600">
                <a:solidFill>
                  <a:srgbClr val="48CFAE"/>
                </a:solidFill>
                <a:latin typeface="Kollektif Bold"/>
              </a:rPr>
              <a:t>MARKET REPORT</a:t>
            </a:r>
          </a:p>
        </p:txBody>
      </p:sp>
      <p:pic>
        <p:nvPicPr>
          <p:cNvPr id="3" name="Picture 3"/>
          <p:cNvPicPr>
            <a:picLocks noChangeAspect="1"/>
          </p:cNvPicPr>
          <p:nvPr/>
        </p:nvPicPr>
        <p:blipFill>
          <a:blip r:embed="rId2"/>
          <a:stretch>
            <a:fillRect/>
          </a:stretch>
        </p:blipFill>
        <p:spPr>
          <a:xfrm>
            <a:off x="4555998" y="1343139"/>
            <a:ext cx="9974029" cy="8746330"/>
          </a:xfrm>
          <a:prstGeom prst="rect">
            <a:avLst/>
          </a:prstGeom>
        </p:spPr>
      </p:pic>
      <p:grpSp>
        <p:nvGrpSpPr>
          <p:cNvPr id="4" name="Group 4"/>
          <p:cNvGrpSpPr/>
          <p:nvPr/>
        </p:nvGrpSpPr>
        <p:grpSpPr>
          <a:xfrm>
            <a:off x="14056069" y="2803170"/>
            <a:ext cx="2915093" cy="576797"/>
            <a:chOff x="0" y="0"/>
            <a:chExt cx="1036059" cy="205000"/>
          </a:xfrm>
        </p:grpSpPr>
        <p:sp>
          <p:nvSpPr>
            <p:cNvPr id="5" name="Freeform 5"/>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48CFAE"/>
            </a:solidFill>
          </p:spPr>
          <p:txBody>
            <a:bodyPr/>
            <a:lstStyle/>
            <a:p>
              <a:endParaRPr lang="en-NG"/>
            </a:p>
          </p:txBody>
        </p:sp>
        <p:sp>
          <p:nvSpPr>
            <p:cNvPr id="6" name="TextBox 6"/>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7" name="TextBox 7"/>
          <p:cNvSpPr txBox="1"/>
          <p:nvPr/>
        </p:nvSpPr>
        <p:spPr>
          <a:xfrm>
            <a:off x="14056069" y="2922023"/>
            <a:ext cx="2915093" cy="329565"/>
          </a:xfrm>
          <a:prstGeom prst="rect">
            <a:avLst/>
          </a:prstGeom>
        </p:spPr>
        <p:txBody>
          <a:bodyPr lIns="0" tIns="0" rIns="0" bIns="0" rtlCol="0" anchor="t">
            <a:spAutoFit/>
          </a:bodyPr>
          <a:lstStyle/>
          <a:p>
            <a:pPr algn="ctr">
              <a:lnSpc>
                <a:spcPts val="2100"/>
              </a:lnSpc>
            </a:pPr>
            <a:r>
              <a:rPr lang="en-US" sz="2100">
                <a:solidFill>
                  <a:srgbClr val="FFFFFF"/>
                </a:solidFill>
                <a:latin typeface="Kollektif Bold"/>
              </a:rPr>
              <a:t>SOCIAL MEDIA</a:t>
            </a:r>
          </a:p>
        </p:txBody>
      </p:sp>
      <p:grpSp>
        <p:nvGrpSpPr>
          <p:cNvPr id="8" name="Group 8"/>
          <p:cNvGrpSpPr/>
          <p:nvPr/>
        </p:nvGrpSpPr>
        <p:grpSpPr>
          <a:xfrm>
            <a:off x="1562665" y="2514771"/>
            <a:ext cx="2915093" cy="576797"/>
            <a:chOff x="0" y="0"/>
            <a:chExt cx="1036059" cy="205000"/>
          </a:xfrm>
        </p:grpSpPr>
        <p:sp>
          <p:nvSpPr>
            <p:cNvPr id="9" name="Freeform 9"/>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FCB77"/>
            </a:solidFill>
          </p:spPr>
          <p:txBody>
            <a:bodyPr/>
            <a:lstStyle/>
            <a:p>
              <a:endParaRPr lang="en-NG"/>
            </a:p>
          </p:txBody>
        </p:sp>
        <p:sp>
          <p:nvSpPr>
            <p:cNvPr id="10" name="TextBox 10"/>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11" name="TextBox 11"/>
          <p:cNvSpPr txBox="1"/>
          <p:nvPr/>
        </p:nvSpPr>
        <p:spPr>
          <a:xfrm>
            <a:off x="1562665" y="2633625"/>
            <a:ext cx="2915093" cy="329565"/>
          </a:xfrm>
          <a:prstGeom prst="rect">
            <a:avLst/>
          </a:prstGeom>
        </p:spPr>
        <p:txBody>
          <a:bodyPr lIns="0" tIns="0" rIns="0" bIns="0" rtlCol="0" anchor="t">
            <a:spAutoFit/>
          </a:bodyPr>
          <a:lstStyle/>
          <a:p>
            <a:pPr algn="ctr">
              <a:lnSpc>
                <a:spcPts val="2100"/>
              </a:lnSpc>
            </a:pPr>
            <a:r>
              <a:rPr lang="en-US" sz="2100">
                <a:solidFill>
                  <a:srgbClr val="FFFFFF"/>
                </a:solidFill>
                <a:latin typeface="Kollektif Bold"/>
              </a:rPr>
              <a:t>WEBSITE</a:t>
            </a:r>
          </a:p>
        </p:txBody>
      </p:sp>
      <p:grpSp>
        <p:nvGrpSpPr>
          <p:cNvPr id="12" name="Group 12"/>
          <p:cNvGrpSpPr/>
          <p:nvPr/>
        </p:nvGrpSpPr>
        <p:grpSpPr>
          <a:xfrm>
            <a:off x="1562665" y="6517514"/>
            <a:ext cx="2915093" cy="576797"/>
            <a:chOff x="0" y="0"/>
            <a:chExt cx="1036059" cy="205000"/>
          </a:xfrm>
        </p:grpSpPr>
        <p:sp>
          <p:nvSpPr>
            <p:cNvPr id="13" name="Freeform 13"/>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E6D73"/>
            </a:solidFill>
          </p:spPr>
          <p:txBody>
            <a:bodyPr/>
            <a:lstStyle/>
            <a:p>
              <a:endParaRPr lang="en-NG"/>
            </a:p>
          </p:txBody>
        </p:sp>
        <p:sp>
          <p:nvSpPr>
            <p:cNvPr id="14" name="TextBox 14"/>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15" name="TextBox 15"/>
          <p:cNvSpPr txBox="1"/>
          <p:nvPr/>
        </p:nvSpPr>
        <p:spPr>
          <a:xfrm>
            <a:off x="1562665" y="6636367"/>
            <a:ext cx="2915093" cy="329565"/>
          </a:xfrm>
          <a:prstGeom prst="rect">
            <a:avLst/>
          </a:prstGeom>
        </p:spPr>
        <p:txBody>
          <a:bodyPr lIns="0" tIns="0" rIns="0" bIns="0" rtlCol="0" anchor="t">
            <a:spAutoFit/>
          </a:bodyPr>
          <a:lstStyle/>
          <a:p>
            <a:pPr algn="ctr">
              <a:lnSpc>
                <a:spcPts val="2100"/>
              </a:lnSpc>
            </a:pPr>
            <a:r>
              <a:rPr lang="en-US" sz="2100">
                <a:solidFill>
                  <a:srgbClr val="FFFFFF"/>
                </a:solidFill>
                <a:latin typeface="Kollektif Bold"/>
              </a:rPr>
              <a:t>BRANDING</a:t>
            </a:r>
          </a:p>
        </p:txBody>
      </p:sp>
      <p:grpSp>
        <p:nvGrpSpPr>
          <p:cNvPr id="16" name="Group 16"/>
          <p:cNvGrpSpPr/>
          <p:nvPr/>
        </p:nvGrpSpPr>
        <p:grpSpPr>
          <a:xfrm>
            <a:off x="14167453" y="6805912"/>
            <a:ext cx="2915093" cy="576797"/>
            <a:chOff x="0" y="0"/>
            <a:chExt cx="1036059" cy="205000"/>
          </a:xfrm>
        </p:grpSpPr>
        <p:sp>
          <p:nvSpPr>
            <p:cNvPr id="17" name="Freeform 17"/>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227C9D"/>
            </a:solidFill>
          </p:spPr>
          <p:txBody>
            <a:bodyPr/>
            <a:lstStyle/>
            <a:p>
              <a:endParaRPr lang="en-NG"/>
            </a:p>
          </p:txBody>
        </p:sp>
        <p:sp>
          <p:nvSpPr>
            <p:cNvPr id="18" name="TextBox 18"/>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19" name="TextBox 19"/>
          <p:cNvSpPr txBox="1"/>
          <p:nvPr/>
        </p:nvSpPr>
        <p:spPr>
          <a:xfrm>
            <a:off x="14167453" y="6924765"/>
            <a:ext cx="2915093" cy="329565"/>
          </a:xfrm>
          <a:prstGeom prst="rect">
            <a:avLst/>
          </a:prstGeom>
        </p:spPr>
        <p:txBody>
          <a:bodyPr lIns="0" tIns="0" rIns="0" bIns="0" rtlCol="0" anchor="t">
            <a:spAutoFit/>
          </a:bodyPr>
          <a:lstStyle/>
          <a:p>
            <a:pPr algn="ctr">
              <a:lnSpc>
                <a:spcPts val="2100"/>
              </a:lnSpc>
            </a:pPr>
            <a:r>
              <a:rPr lang="en-US" sz="2100">
                <a:solidFill>
                  <a:srgbClr val="FFFFFF"/>
                </a:solidFill>
                <a:latin typeface="Kollektif Bold"/>
              </a:rPr>
              <a:t>ANALYTICS</a:t>
            </a:r>
          </a:p>
        </p:txBody>
      </p:sp>
      <p:sp>
        <p:nvSpPr>
          <p:cNvPr id="20" name="TextBox 20"/>
          <p:cNvSpPr txBox="1"/>
          <p:nvPr/>
        </p:nvSpPr>
        <p:spPr>
          <a:xfrm>
            <a:off x="1028700" y="7286379"/>
            <a:ext cx="3983024" cy="1333500"/>
          </a:xfrm>
          <a:prstGeom prst="rect">
            <a:avLst/>
          </a:prstGeom>
        </p:spPr>
        <p:txBody>
          <a:bodyPr lIns="0" tIns="0" rIns="0" bIns="0" rtlCol="0" anchor="t">
            <a:spAutoFit/>
          </a:bodyPr>
          <a:lstStyle/>
          <a:p>
            <a:pPr algn="ctr">
              <a:lnSpc>
                <a:spcPts val="2160"/>
              </a:lnSpc>
            </a:pPr>
            <a:r>
              <a:rPr lang="en-US" sz="1800">
                <a:solidFill>
                  <a:srgbClr val="545454"/>
                </a:solidFill>
                <a:latin typeface="DM Sans"/>
              </a:rPr>
              <a:t>Lorem ipsum dolor sit amet, consectetur adipiscing elit. Etiam mattis, nunc vitae eleifend posuere, turpis mauris vestibulum purus, in pellentesque tellus elit vel nisl.</a:t>
            </a:r>
          </a:p>
        </p:txBody>
      </p:sp>
      <p:sp>
        <p:nvSpPr>
          <p:cNvPr id="21" name="TextBox 21"/>
          <p:cNvSpPr txBox="1"/>
          <p:nvPr/>
        </p:nvSpPr>
        <p:spPr>
          <a:xfrm>
            <a:off x="1028700" y="3285922"/>
            <a:ext cx="3983024" cy="1333500"/>
          </a:xfrm>
          <a:prstGeom prst="rect">
            <a:avLst/>
          </a:prstGeom>
        </p:spPr>
        <p:txBody>
          <a:bodyPr lIns="0" tIns="0" rIns="0" bIns="0" rtlCol="0" anchor="t">
            <a:spAutoFit/>
          </a:bodyPr>
          <a:lstStyle/>
          <a:p>
            <a:pPr algn="ctr">
              <a:lnSpc>
                <a:spcPts val="2160"/>
              </a:lnSpc>
            </a:pPr>
            <a:r>
              <a:rPr lang="en-US" sz="1800">
                <a:solidFill>
                  <a:srgbClr val="545454"/>
                </a:solidFill>
                <a:latin typeface="DM Sans"/>
              </a:rPr>
              <a:t>Lorem ipsum dolor sit amet, consectetur adipiscing elit. Etiam mattis, nunc vitae eleifend posuere, turpis mauris vestibulum purus, in pellentesque tellus elit vel nisl.</a:t>
            </a:r>
          </a:p>
        </p:txBody>
      </p:sp>
      <p:sp>
        <p:nvSpPr>
          <p:cNvPr id="22" name="TextBox 22"/>
          <p:cNvSpPr txBox="1"/>
          <p:nvPr/>
        </p:nvSpPr>
        <p:spPr>
          <a:xfrm>
            <a:off x="13522104" y="7569806"/>
            <a:ext cx="3983024" cy="1333500"/>
          </a:xfrm>
          <a:prstGeom prst="rect">
            <a:avLst/>
          </a:prstGeom>
        </p:spPr>
        <p:txBody>
          <a:bodyPr lIns="0" tIns="0" rIns="0" bIns="0" rtlCol="0" anchor="t">
            <a:spAutoFit/>
          </a:bodyPr>
          <a:lstStyle/>
          <a:p>
            <a:pPr algn="ctr">
              <a:lnSpc>
                <a:spcPts val="2160"/>
              </a:lnSpc>
            </a:pPr>
            <a:r>
              <a:rPr lang="en-US" sz="1800">
                <a:solidFill>
                  <a:srgbClr val="545454"/>
                </a:solidFill>
                <a:latin typeface="DM Sans"/>
              </a:rPr>
              <a:t>Lorem ipsum dolor sit amet, consectetur adipiscing elit. Etiam mattis, nunc vitae eleifend posuere, turpis mauris vestibulum purus, in pellentesque tellus elit vel nisl.</a:t>
            </a:r>
          </a:p>
        </p:txBody>
      </p:sp>
      <p:sp>
        <p:nvSpPr>
          <p:cNvPr id="23" name="TextBox 23"/>
          <p:cNvSpPr txBox="1"/>
          <p:nvPr/>
        </p:nvSpPr>
        <p:spPr>
          <a:xfrm>
            <a:off x="13522104" y="3569934"/>
            <a:ext cx="3983024" cy="1333500"/>
          </a:xfrm>
          <a:prstGeom prst="rect">
            <a:avLst/>
          </a:prstGeom>
        </p:spPr>
        <p:txBody>
          <a:bodyPr lIns="0" tIns="0" rIns="0" bIns="0" rtlCol="0" anchor="t">
            <a:spAutoFit/>
          </a:bodyPr>
          <a:lstStyle/>
          <a:p>
            <a:pPr algn="ctr">
              <a:lnSpc>
                <a:spcPts val="2160"/>
              </a:lnSpc>
            </a:pPr>
            <a:r>
              <a:rPr lang="en-US" sz="1800">
                <a:solidFill>
                  <a:srgbClr val="545454"/>
                </a:solidFill>
                <a:latin typeface="DM Sans"/>
              </a:rPr>
              <a:t>Lorem ipsum dolor sit amet, consectetur adipiscing elit. Etiam mattis, nunc vitae eleifend posuere, turpis mauris vestibulum purus, in pellentesque tellus elit vel nisl.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3004534"/>
            <a:ext cx="10620170" cy="1520824"/>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SUMMARY</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3784200" y="4624805"/>
            <a:ext cx="10719600" cy="1676400"/>
          </a:xfrm>
          <a:prstGeom prst="rect">
            <a:avLst/>
          </a:prstGeom>
        </p:spPr>
        <p:txBody>
          <a:bodyPr lIns="0" tIns="0" rIns="0" bIns="0" rtlCol="0" anchor="t">
            <a:spAutoFit/>
          </a:bodyPr>
          <a:lstStyle/>
          <a:p>
            <a:pPr algn="ctr">
              <a:lnSpc>
                <a:spcPts val="3360"/>
              </a:lnSpc>
            </a:pPr>
            <a:r>
              <a:rPr lang="en-US" sz="2800">
                <a:solidFill>
                  <a:srgbClr val="545454"/>
                </a:solidFill>
                <a:latin typeface="DM Sans"/>
              </a:rPr>
              <a:t>Lorem ipsum dolor sit amet, consectetur adipiscing elit. Etiam mattis, nunc vitae eleifend posuere, turpis mauris vestibulum purus, in pellentesque tellus elit vel nisl. Nam elementum nunc quis sapien pretium, at tincidunt mauris dignissim.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2029168" y="3665887"/>
            <a:ext cx="6573901" cy="3461175"/>
          </a:xfrm>
          <a:prstGeom prst="rect">
            <a:avLst/>
          </a:prstGeom>
        </p:spPr>
      </p:pic>
      <p:pic>
        <p:nvPicPr>
          <p:cNvPr id="3" name="Picture 3"/>
          <p:cNvPicPr>
            <a:picLocks noChangeAspect="1"/>
          </p:cNvPicPr>
          <p:nvPr/>
        </p:nvPicPr>
        <p:blipFill>
          <a:blip r:embed="rId3"/>
          <a:stretch>
            <a:fillRect/>
          </a:stretch>
        </p:blipFill>
        <p:spPr>
          <a:xfrm>
            <a:off x="9684734" y="3665887"/>
            <a:ext cx="6573901" cy="3461175"/>
          </a:xfrm>
          <a:prstGeom prst="rect">
            <a:avLst/>
          </a:prstGeom>
        </p:spPr>
      </p:pic>
      <p:sp>
        <p:nvSpPr>
          <p:cNvPr id="4" name="TextBox 4"/>
          <p:cNvSpPr txBox="1"/>
          <p:nvPr/>
        </p:nvSpPr>
        <p:spPr>
          <a:xfrm>
            <a:off x="4627151" y="1219200"/>
            <a:ext cx="9033699" cy="844677"/>
          </a:xfrm>
          <a:prstGeom prst="rect">
            <a:avLst/>
          </a:prstGeom>
        </p:spPr>
        <p:txBody>
          <a:bodyPr lIns="0" tIns="0" rIns="0" bIns="0" rtlCol="0" anchor="t">
            <a:spAutoFit/>
          </a:bodyPr>
          <a:lstStyle/>
          <a:p>
            <a:pPr algn="ctr">
              <a:lnSpc>
                <a:spcPts val="5544"/>
              </a:lnSpc>
            </a:pPr>
            <a:r>
              <a:rPr lang="en-US" sz="5600">
                <a:solidFill>
                  <a:srgbClr val="227C9D"/>
                </a:solidFill>
                <a:latin typeface="Kollektif Bold"/>
              </a:rPr>
              <a:t>SEGMENTATION</a:t>
            </a:r>
          </a:p>
        </p:txBody>
      </p:sp>
      <p:sp>
        <p:nvSpPr>
          <p:cNvPr id="5" name="TextBox 5"/>
          <p:cNvSpPr txBox="1"/>
          <p:nvPr/>
        </p:nvSpPr>
        <p:spPr>
          <a:xfrm>
            <a:off x="4349832" y="2162431"/>
            <a:ext cx="9588335" cy="1085850"/>
          </a:xfrm>
          <a:prstGeom prst="rect">
            <a:avLst/>
          </a:prstGeom>
        </p:spPr>
        <p:txBody>
          <a:bodyPr lIns="0" tIns="0" rIns="0" bIns="0" rtlCol="0" anchor="t">
            <a:spAutoFit/>
          </a:bodyPr>
          <a:lstStyle/>
          <a:p>
            <a:pPr algn="ctr">
              <a:lnSpc>
                <a:spcPts val="2879"/>
              </a:lnSpc>
            </a:pPr>
            <a:r>
              <a:rPr lang="en-US" sz="2400">
                <a:solidFill>
                  <a:srgbClr val="545454"/>
                </a:solidFill>
                <a:latin typeface="DM Sans"/>
              </a:rPr>
              <a:t>Lorem ipsum dolor sit amet, consectetur adipiscing elit. Etiam mattis, nunc vitae eleifend posuere, turpis mauris vestibulum purus, in pellentesque tellus elit vel nisl.</a:t>
            </a:r>
          </a:p>
        </p:txBody>
      </p:sp>
      <p:sp>
        <p:nvSpPr>
          <p:cNvPr id="6" name="TextBox 6"/>
          <p:cNvSpPr txBox="1"/>
          <p:nvPr/>
        </p:nvSpPr>
        <p:spPr>
          <a:xfrm>
            <a:off x="2090892" y="6874744"/>
            <a:ext cx="6450454" cy="765175"/>
          </a:xfrm>
          <a:prstGeom prst="rect">
            <a:avLst/>
          </a:prstGeom>
        </p:spPr>
        <p:txBody>
          <a:bodyPr lIns="0" tIns="0" rIns="0" bIns="0" rtlCol="0" anchor="t">
            <a:spAutoFit/>
          </a:bodyPr>
          <a:lstStyle/>
          <a:p>
            <a:pPr algn="ctr">
              <a:lnSpc>
                <a:spcPts val="5000"/>
              </a:lnSpc>
            </a:pPr>
            <a:r>
              <a:rPr lang="en-US" sz="5000">
                <a:solidFill>
                  <a:srgbClr val="48CFAE"/>
                </a:solidFill>
                <a:latin typeface="Kollektif Bold"/>
              </a:rPr>
              <a:t>12 OUT OF 16</a:t>
            </a:r>
          </a:p>
        </p:txBody>
      </p:sp>
      <p:sp>
        <p:nvSpPr>
          <p:cNvPr id="7" name="TextBox 7"/>
          <p:cNvSpPr txBox="1"/>
          <p:nvPr/>
        </p:nvSpPr>
        <p:spPr>
          <a:xfrm>
            <a:off x="2090892" y="7725644"/>
            <a:ext cx="6450454" cy="981075"/>
          </a:xfrm>
          <a:prstGeom prst="rect">
            <a:avLst/>
          </a:prstGeom>
        </p:spPr>
        <p:txBody>
          <a:bodyPr lIns="0" tIns="0" rIns="0" bIns="0" rtlCol="0" anchor="t">
            <a:spAutoFit/>
          </a:bodyPr>
          <a:lstStyle/>
          <a:p>
            <a:pPr algn="ctr">
              <a:lnSpc>
                <a:spcPts val="3840"/>
              </a:lnSpc>
            </a:pPr>
            <a:r>
              <a:rPr lang="en-US" sz="3200">
                <a:solidFill>
                  <a:srgbClr val="545454"/>
                </a:solidFill>
                <a:latin typeface="DM Sans Bold"/>
              </a:rPr>
              <a:t>Small businesses require branding services</a:t>
            </a:r>
          </a:p>
        </p:txBody>
      </p:sp>
      <p:sp>
        <p:nvSpPr>
          <p:cNvPr id="8" name="TextBox 8"/>
          <p:cNvSpPr txBox="1"/>
          <p:nvPr/>
        </p:nvSpPr>
        <p:spPr>
          <a:xfrm>
            <a:off x="9746458" y="6874744"/>
            <a:ext cx="6450454" cy="765175"/>
          </a:xfrm>
          <a:prstGeom prst="rect">
            <a:avLst/>
          </a:prstGeom>
        </p:spPr>
        <p:txBody>
          <a:bodyPr lIns="0" tIns="0" rIns="0" bIns="0" rtlCol="0" anchor="t">
            <a:spAutoFit/>
          </a:bodyPr>
          <a:lstStyle/>
          <a:p>
            <a:pPr algn="ctr">
              <a:lnSpc>
                <a:spcPts val="5000"/>
              </a:lnSpc>
            </a:pPr>
            <a:r>
              <a:rPr lang="en-US" sz="5000">
                <a:solidFill>
                  <a:srgbClr val="FE6D73"/>
                </a:solidFill>
                <a:latin typeface="Kollektif Bold"/>
              </a:rPr>
              <a:t>8 OUT OF 16</a:t>
            </a:r>
          </a:p>
        </p:txBody>
      </p:sp>
      <p:sp>
        <p:nvSpPr>
          <p:cNvPr id="9" name="TextBox 9"/>
          <p:cNvSpPr txBox="1"/>
          <p:nvPr/>
        </p:nvSpPr>
        <p:spPr>
          <a:xfrm>
            <a:off x="9746458" y="7725644"/>
            <a:ext cx="6450454" cy="981075"/>
          </a:xfrm>
          <a:prstGeom prst="rect">
            <a:avLst/>
          </a:prstGeom>
        </p:spPr>
        <p:txBody>
          <a:bodyPr lIns="0" tIns="0" rIns="0" bIns="0" rtlCol="0" anchor="t">
            <a:spAutoFit/>
          </a:bodyPr>
          <a:lstStyle/>
          <a:p>
            <a:pPr algn="ctr">
              <a:lnSpc>
                <a:spcPts val="3840"/>
              </a:lnSpc>
            </a:pPr>
            <a:r>
              <a:rPr lang="en-US" sz="3200">
                <a:solidFill>
                  <a:srgbClr val="545454"/>
                </a:solidFill>
                <a:latin typeface="DM Sans Bold"/>
              </a:rPr>
              <a:t>Influencers use social media services</a:t>
            </a:r>
          </a:p>
        </p:txBody>
      </p:sp>
      <p:grpSp>
        <p:nvGrpSpPr>
          <p:cNvPr id="10" name="Group 10"/>
          <p:cNvGrpSpPr/>
          <p:nvPr/>
        </p:nvGrpSpPr>
        <p:grpSpPr>
          <a:xfrm rot="2700000">
            <a:off x="-1376391" y="-3093321"/>
            <a:ext cx="7415398" cy="3565095"/>
            <a:chOff x="0" y="0"/>
            <a:chExt cx="660400" cy="317500"/>
          </a:xfrm>
        </p:grpSpPr>
        <p:sp>
          <p:nvSpPr>
            <p:cNvPr id="11" name="Freeform 1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2" name="TextBox 1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3" name="AutoShape 13"/>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4" name="AutoShape 14"/>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5" name="AutoShape 15"/>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Freeform 21"/>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2" name="Freeform 22"/>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3" name="Freeform 23"/>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4" name="Freeform 24"/>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5" name="Freeform 25"/>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NG"/>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78105" y="1589042"/>
            <a:ext cx="5480392" cy="1540002"/>
          </a:xfrm>
          <a:prstGeom prst="rect">
            <a:avLst/>
          </a:prstGeom>
        </p:spPr>
        <p:txBody>
          <a:bodyPr lIns="0" tIns="0" rIns="0" bIns="0" rtlCol="0" anchor="t">
            <a:spAutoFit/>
          </a:bodyPr>
          <a:lstStyle/>
          <a:p>
            <a:pPr algn="l">
              <a:lnSpc>
                <a:spcPts val="5544"/>
              </a:lnSpc>
            </a:pPr>
            <a:r>
              <a:rPr lang="en-US" sz="5600">
                <a:solidFill>
                  <a:srgbClr val="FE6D73"/>
                </a:solidFill>
                <a:latin typeface="Kollektif Bold"/>
              </a:rPr>
              <a:t>SUMMARY REPORT</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5" name="TextBox 15"/>
          <p:cNvSpPr txBox="1"/>
          <p:nvPr/>
        </p:nvSpPr>
        <p:spPr>
          <a:xfrm>
            <a:off x="6615800" y="1589042"/>
            <a:ext cx="5056399" cy="2171700"/>
          </a:xfrm>
          <a:prstGeom prst="rect">
            <a:avLst/>
          </a:prstGeom>
        </p:spPr>
        <p:txBody>
          <a:bodyPr lIns="0" tIns="0" rIns="0" bIns="0" rtlCol="0" anchor="t">
            <a:spAutoFit/>
          </a:bodyPr>
          <a:lstStyle/>
          <a:p>
            <a:pPr marL="518160" lvl="1" indent="-259080" algn="l">
              <a:lnSpc>
                <a:spcPts val="2879"/>
              </a:lnSpc>
              <a:buFont typeface="Arial"/>
              <a:buChar char="•"/>
            </a:pPr>
            <a:r>
              <a:rPr lang="en-US" sz="2400">
                <a:solidFill>
                  <a:srgbClr val="545454"/>
                </a:solidFill>
                <a:latin typeface="DM Sans"/>
              </a:rPr>
              <a:t>Lorem ipsum dolor sit amet, consectetur adipiscing elit. Etiam mattis, nunc vitae eleifend posuere, turpis mauris vestibulum purus, in pellentesque tellus elit vel nisl.</a:t>
            </a:r>
          </a:p>
        </p:txBody>
      </p:sp>
      <p:sp>
        <p:nvSpPr>
          <p:cNvPr id="16" name="TextBox 16"/>
          <p:cNvSpPr txBox="1"/>
          <p:nvPr/>
        </p:nvSpPr>
        <p:spPr>
          <a:xfrm>
            <a:off x="12202901" y="1589042"/>
            <a:ext cx="5056399" cy="2171700"/>
          </a:xfrm>
          <a:prstGeom prst="rect">
            <a:avLst/>
          </a:prstGeom>
        </p:spPr>
        <p:txBody>
          <a:bodyPr lIns="0" tIns="0" rIns="0" bIns="0" rtlCol="0" anchor="t">
            <a:spAutoFit/>
          </a:bodyPr>
          <a:lstStyle/>
          <a:p>
            <a:pPr marL="518160" lvl="1" indent="-259080" algn="l">
              <a:lnSpc>
                <a:spcPts val="2879"/>
              </a:lnSpc>
              <a:buFont typeface="Arial"/>
              <a:buChar char="•"/>
            </a:pPr>
            <a:r>
              <a:rPr lang="en-US" sz="2400">
                <a:solidFill>
                  <a:srgbClr val="545454"/>
                </a:solidFill>
                <a:latin typeface="DM Sans"/>
              </a:rPr>
              <a:t>Lorem ipsum dolor sit amet, consectetur adipiscing elit. Etiam mattis, nunc vitae eleifend posuere, turpis mauris vestibulum purus, in pellentesque tellus elit vel nisl.</a:t>
            </a:r>
          </a:p>
        </p:txBody>
      </p:sp>
      <p:sp>
        <p:nvSpPr>
          <p:cNvPr id="17" name="TextBox 17"/>
          <p:cNvSpPr txBox="1"/>
          <p:nvPr/>
        </p:nvSpPr>
        <p:spPr>
          <a:xfrm>
            <a:off x="6615800" y="4333237"/>
            <a:ext cx="5056399" cy="2171700"/>
          </a:xfrm>
          <a:prstGeom prst="rect">
            <a:avLst/>
          </a:prstGeom>
        </p:spPr>
        <p:txBody>
          <a:bodyPr lIns="0" tIns="0" rIns="0" bIns="0" rtlCol="0" anchor="t">
            <a:spAutoFit/>
          </a:bodyPr>
          <a:lstStyle/>
          <a:p>
            <a:pPr marL="518160" lvl="1" indent="-259080" algn="l">
              <a:lnSpc>
                <a:spcPts val="2879"/>
              </a:lnSpc>
              <a:buFont typeface="Arial"/>
              <a:buChar char="•"/>
            </a:pPr>
            <a:r>
              <a:rPr lang="en-US" sz="2400">
                <a:solidFill>
                  <a:srgbClr val="545454"/>
                </a:solidFill>
                <a:latin typeface="DM Sans"/>
              </a:rPr>
              <a:t>Lorem ipsum dolor sit amet, consectetur adipiscing elit. Etiam mattis, nunc vitae eleifend posuere, turpis mauris vestibulum purus, in pellentesque tellus elit vel nisl.</a:t>
            </a:r>
          </a:p>
        </p:txBody>
      </p:sp>
      <p:grpSp>
        <p:nvGrpSpPr>
          <p:cNvPr id="18" name="Group 18"/>
          <p:cNvGrpSpPr/>
          <p:nvPr/>
        </p:nvGrpSpPr>
        <p:grpSpPr>
          <a:xfrm>
            <a:off x="13123603" y="5475036"/>
            <a:ext cx="8847511" cy="8855676"/>
            <a:chOff x="0" y="0"/>
            <a:chExt cx="11796681" cy="11807568"/>
          </a:xfrm>
        </p:grpSpPr>
        <p:grpSp>
          <p:nvGrpSpPr>
            <p:cNvPr id="19" name="Group 19"/>
            <p:cNvGrpSpPr/>
            <p:nvPr/>
          </p:nvGrpSpPr>
          <p:grpSpPr>
            <a:xfrm rot="2700000">
              <a:off x="1676828" y="2799524"/>
              <a:ext cx="9887197" cy="4753460"/>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NG"/>
            </a:p>
          </p:txBody>
        </p:sp>
        <p:sp>
          <p:nvSpPr>
            <p:cNvPr id="23" name="AutoShape 23"/>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NG"/>
            </a:p>
          </p:txBody>
        </p:sp>
        <p:sp>
          <p:nvSpPr>
            <p:cNvPr id="28" name="AutoShape 28"/>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NG"/>
            </a:p>
          </p:txBody>
        </p:sp>
        <p:sp>
          <p:nvSpPr>
            <p:cNvPr id="29" name="AutoShape 29"/>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NG"/>
            </a:p>
          </p:txBody>
        </p:sp>
        <p:sp>
          <p:nvSpPr>
            <p:cNvPr id="30" name="AutoShape 30"/>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NG"/>
            </a:p>
          </p:txBody>
        </p:sp>
      </p:grpSp>
      <p:sp>
        <p:nvSpPr>
          <p:cNvPr id="31" name="TextBox 31"/>
          <p:cNvSpPr txBox="1"/>
          <p:nvPr/>
        </p:nvSpPr>
        <p:spPr>
          <a:xfrm>
            <a:off x="12202901" y="4333237"/>
            <a:ext cx="5056399" cy="2171700"/>
          </a:xfrm>
          <a:prstGeom prst="rect">
            <a:avLst/>
          </a:prstGeom>
        </p:spPr>
        <p:txBody>
          <a:bodyPr lIns="0" tIns="0" rIns="0" bIns="0" rtlCol="0" anchor="t">
            <a:spAutoFit/>
          </a:bodyPr>
          <a:lstStyle/>
          <a:p>
            <a:pPr marL="518160" lvl="1" indent="-259080" algn="l">
              <a:lnSpc>
                <a:spcPts val="2879"/>
              </a:lnSpc>
              <a:buFont typeface="Arial"/>
              <a:buChar char="•"/>
            </a:pPr>
            <a:r>
              <a:rPr lang="en-US" sz="2400">
                <a:solidFill>
                  <a:srgbClr val="545454"/>
                </a:solidFill>
                <a:latin typeface="DM Sans"/>
              </a:rPr>
              <a:t>Lorem ipsum dolor sit amet, consectetur adipiscing elit. Etiam mattis, nunc vitae eleifend posuere, turpis mauris vestibulum purus, in pellentesque tellus elit vel nisl.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TextBox 10"/>
          <p:cNvSpPr txBox="1"/>
          <p:nvPr/>
        </p:nvSpPr>
        <p:spPr>
          <a:xfrm>
            <a:off x="2710979" y="3003550"/>
            <a:ext cx="12866041" cy="27876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PROJECT INTRODUCTION</a:t>
            </a:r>
          </a:p>
        </p:txBody>
      </p:sp>
      <p:sp>
        <p:nvSpPr>
          <p:cNvPr id="11" name="TextBox 11"/>
          <p:cNvSpPr txBox="1"/>
          <p:nvPr/>
        </p:nvSpPr>
        <p:spPr>
          <a:xfrm>
            <a:off x="3784200" y="5883275"/>
            <a:ext cx="10719600" cy="1676400"/>
          </a:xfrm>
          <a:prstGeom prst="rect">
            <a:avLst/>
          </a:prstGeom>
        </p:spPr>
        <p:txBody>
          <a:bodyPr lIns="0" tIns="0" rIns="0" bIns="0" rtlCol="0" anchor="t">
            <a:spAutoFit/>
          </a:bodyPr>
          <a:lstStyle/>
          <a:p>
            <a:pPr algn="ctr">
              <a:lnSpc>
                <a:spcPts val="3360"/>
              </a:lnSpc>
            </a:pPr>
            <a:r>
              <a:rPr lang="en-US" sz="2800">
                <a:solidFill>
                  <a:srgbClr val="545454"/>
                </a:solidFill>
                <a:latin typeface="DM Sans"/>
              </a:rPr>
              <a:t>Lorem ipsum dolor sit amet, consectetur adipiscing elit. Etiam mattis, nunc vitae eleifend posuere, turpis mauris vestibulum purus, in pellentesque tellus elit vel nisl. Nam elementum nunc quis sapien pretium, at tincidunt mauris dignissim.</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3960810"/>
            <a:ext cx="10620170" cy="1886584"/>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rPr>
              <a:t>THANK YOU</a:t>
            </a:r>
          </a:p>
        </p:txBody>
      </p:sp>
      <p:sp>
        <p:nvSpPr>
          <p:cNvPr id="3" name="TextBox 3"/>
          <p:cNvSpPr txBox="1"/>
          <p:nvPr/>
        </p:nvSpPr>
        <p:spPr>
          <a:xfrm>
            <a:off x="5386918" y="5866444"/>
            <a:ext cx="7514164" cy="438156"/>
          </a:xfrm>
          <a:prstGeom prst="rect">
            <a:avLst/>
          </a:prstGeom>
        </p:spPr>
        <p:txBody>
          <a:bodyPr lIns="0" tIns="0" rIns="0" bIns="0" rtlCol="0" anchor="t">
            <a:spAutoFit/>
          </a:bodyPr>
          <a:lstStyle/>
          <a:p>
            <a:pPr algn="ctr">
              <a:lnSpc>
                <a:spcPts val="3300"/>
              </a:lnSpc>
            </a:pPr>
            <a:r>
              <a:rPr lang="en-US" sz="3000">
                <a:solidFill>
                  <a:srgbClr val="545454"/>
                </a:solidFill>
                <a:latin typeface="DM Sans"/>
              </a:rPr>
              <a:t>www.reallygreatsite.com</a:t>
            </a:r>
          </a:p>
        </p:txBody>
      </p:sp>
      <p:sp>
        <p:nvSpPr>
          <p:cNvPr id="4" name="Freeform 4"/>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5" name="Freeform 5"/>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6" name="Freeform 6"/>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7" name="Freeform 7"/>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8" name="Freeform 8"/>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9" name="Freeform 9"/>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0" name="Freeform 10"/>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1" name="Freeform 11"/>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2" name="Freeform 12"/>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3" name="Freeform 13"/>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4" name="Freeform 14"/>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5" name="Freeform 15"/>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6" name="Freeform 16"/>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7" name="Freeform 17"/>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9" name="Freeform 19"/>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0" name="Freeform 20"/>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1" name="Group 21"/>
          <p:cNvGrpSpPr/>
          <p:nvPr/>
        </p:nvGrpSpPr>
        <p:grpSpPr>
          <a:xfrm>
            <a:off x="13123603" y="5475036"/>
            <a:ext cx="8847511" cy="8855676"/>
            <a:chOff x="0" y="0"/>
            <a:chExt cx="11796681" cy="11807568"/>
          </a:xfrm>
        </p:grpSpPr>
        <p:grpSp>
          <p:nvGrpSpPr>
            <p:cNvPr id="22" name="Group 22"/>
            <p:cNvGrpSpPr/>
            <p:nvPr/>
          </p:nvGrpSpPr>
          <p:grpSpPr>
            <a:xfrm rot="2700000">
              <a:off x="1676828" y="2799524"/>
              <a:ext cx="9887197" cy="4753460"/>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5" name="AutoShape 25"/>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NG"/>
            </a:p>
          </p:txBody>
        </p:sp>
        <p:sp>
          <p:nvSpPr>
            <p:cNvPr id="28" name="AutoShape 28"/>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NG"/>
            </a:p>
          </p:txBody>
        </p:sp>
        <p:sp>
          <p:nvSpPr>
            <p:cNvPr id="29" name="AutoShape 29"/>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NG"/>
            </a:p>
          </p:txBody>
        </p:sp>
        <p:sp>
          <p:nvSpPr>
            <p:cNvPr id="30" name="AutoShape 30"/>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NG"/>
            </a:p>
          </p:txBody>
        </p:sp>
        <p:sp>
          <p:nvSpPr>
            <p:cNvPr id="31" name="AutoShape 31"/>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NG"/>
            </a:p>
          </p:txBody>
        </p:sp>
      </p:grpSp>
      <p:grpSp>
        <p:nvGrpSpPr>
          <p:cNvPr id="34" name="Group 34"/>
          <p:cNvGrpSpPr/>
          <p:nvPr/>
        </p:nvGrpSpPr>
        <p:grpSpPr>
          <a:xfrm>
            <a:off x="-2634012" y="-5192964"/>
            <a:ext cx="8847511" cy="8855676"/>
            <a:chOff x="0" y="0"/>
            <a:chExt cx="11796681" cy="11807568"/>
          </a:xfrm>
        </p:grpSpPr>
        <p:grpSp>
          <p:nvGrpSpPr>
            <p:cNvPr id="35" name="Group 35"/>
            <p:cNvGrpSpPr/>
            <p:nvPr/>
          </p:nvGrpSpPr>
          <p:grpSpPr>
            <a:xfrm rot="2700000">
              <a:off x="1676828" y="2799524"/>
              <a:ext cx="9887197" cy="4753460"/>
              <a:chOff x="0" y="0"/>
              <a:chExt cx="660400" cy="317500"/>
            </a:xfrm>
          </p:grpSpPr>
          <p:sp>
            <p:nvSpPr>
              <p:cNvPr id="36" name="Freeform 3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7" name="TextBox 3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8" name="AutoShape 38"/>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NG"/>
            </a:p>
          </p:txBody>
        </p:sp>
        <p:sp>
          <p:nvSpPr>
            <p:cNvPr id="39" name="AutoShape 39"/>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NG"/>
            </a:p>
          </p:txBody>
        </p:sp>
        <p:sp>
          <p:nvSpPr>
            <p:cNvPr id="40" name="AutoShape 40"/>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NG"/>
            </a:p>
          </p:txBody>
        </p:sp>
        <p:sp>
          <p:nvSpPr>
            <p:cNvPr id="41" name="AutoShape 41"/>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NG"/>
            </a:p>
          </p:txBody>
        </p:sp>
        <p:sp>
          <p:nvSpPr>
            <p:cNvPr id="42" name="AutoShape 42"/>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NG"/>
            </a:p>
          </p:txBody>
        </p:sp>
        <p:sp>
          <p:nvSpPr>
            <p:cNvPr id="43" name="AutoShape 43"/>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NG"/>
            </a:p>
          </p:txBody>
        </p:sp>
        <p:sp>
          <p:nvSpPr>
            <p:cNvPr id="44" name="AutoShape 44"/>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NG"/>
            </a:p>
          </p:txBody>
        </p:sp>
        <p:sp>
          <p:nvSpPr>
            <p:cNvPr id="45" name="AutoShape 45"/>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NG"/>
            </a:p>
          </p:txBody>
        </p:sp>
        <p:sp>
          <p:nvSpPr>
            <p:cNvPr id="46" name="AutoShape 46"/>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NG"/>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grpSp>
        <p:nvGrpSpPr>
          <p:cNvPr id="36" name="Group 35">
            <a:extLst>
              <a:ext uri="{FF2B5EF4-FFF2-40B4-BE49-F238E27FC236}">
                <a16:creationId xmlns:a16="http://schemas.microsoft.com/office/drawing/2014/main" id="{864E73BA-7B46-FB7E-BA27-DCF7FFD4E7BE}"/>
              </a:ext>
            </a:extLst>
          </p:cNvPr>
          <p:cNvGrpSpPr/>
          <p:nvPr/>
        </p:nvGrpSpPr>
        <p:grpSpPr>
          <a:xfrm>
            <a:off x="1093335" y="1281870"/>
            <a:ext cx="6062385" cy="6015492"/>
            <a:chOff x="2167618" y="1356235"/>
            <a:chExt cx="6062385" cy="6015492"/>
          </a:xfrm>
        </p:grpSpPr>
        <p:grpSp>
          <p:nvGrpSpPr>
            <p:cNvPr id="34" name="Group 33">
              <a:extLst>
                <a:ext uri="{FF2B5EF4-FFF2-40B4-BE49-F238E27FC236}">
                  <a16:creationId xmlns:a16="http://schemas.microsoft.com/office/drawing/2014/main" id="{A4086A39-4F19-0F27-D5FA-33444D501A16}"/>
                </a:ext>
              </a:extLst>
            </p:cNvPr>
            <p:cNvGrpSpPr/>
            <p:nvPr/>
          </p:nvGrpSpPr>
          <p:grpSpPr>
            <a:xfrm>
              <a:off x="2174058" y="1356235"/>
              <a:ext cx="6046286" cy="1027869"/>
              <a:chOff x="2481521" y="1977377"/>
              <a:chExt cx="6046286" cy="1027869"/>
            </a:xfrm>
          </p:grpSpPr>
          <p:grpSp>
            <p:nvGrpSpPr>
              <p:cNvPr id="19" name="Group 19"/>
              <p:cNvGrpSpPr/>
              <p:nvPr/>
            </p:nvGrpSpPr>
            <p:grpSpPr>
              <a:xfrm>
                <a:off x="2481521" y="1977377"/>
                <a:ext cx="6046286"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dirty="0"/>
                </a:p>
              </p:txBody>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22" name="TextBox 22"/>
              <p:cNvSpPr txBox="1"/>
              <p:nvPr/>
            </p:nvSpPr>
            <p:spPr>
              <a:xfrm>
                <a:off x="2825091" y="2178574"/>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01 - Introduction</a:t>
                </a:r>
              </a:p>
            </p:txBody>
          </p:sp>
        </p:grpSp>
        <p:grpSp>
          <p:nvGrpSpPr>
            <p:cNvPr id="28" name="Group 27">
              <a:extLst>
                <a:ext uri="{FF2B5EF4-FFF2-40B4-BE49-F238E27FC236}">
                  <a16:creationId xmlns:a16="http://schemas.microsoft.com/office/drawing/2014/main" id="{CDF66F10-3D08-C27F-446B-B0E60F33AA4D}"/>
                </a:ext>
              </a:extLst>
            </p:cNvPr>
            <p:cNvGrpSpPr/>
            <p:nvPr/>
          </p:nvGrpSpPr>
          <p:grpSpPr>
            <a:xfrm>
              <a:off x="2167618" y="3018776"/>
              <a:ext cx="6046286" cy="1027869"/>
              <a:chOff x="2481521" y="3996261"/>
              <a:chExt cx="6046286" cy="1027869"/>
            </a:xfrm>
          </p:grpSpPr>
          <p:grpSp>
            <p:nvGrpSpPr>
              <p:cNvPr id="2" name="Group 2"/>
              <p:cNvGrpSpPr/>
              <p:nvPr/>
            </p:nvGrpSpPr>
            <p:grpSpPr>
              <a:xfrm>
                <a:off x="2481521" y="3996261"/>
                <a:ext cx="6046286" cy="1027869"/>
                <a:chOff x="0" y="0"/>
                <a:chExt cx="1592438" cy="270714"/>
              </a:xfrm>
            </p:grpSpPr>
            <p:sp>
              <p:nvSpPr>
                <p:cNvPr id="3" name="Freeform 3"/>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a:p>
              </p:txBody>
            </p:sp>
            <p:sp>
              <p:nvSpPr>
                <p:cNvPr id="4" name="TextBox 4"/>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23" name="TextBox 23"/>
              <p:cNvSpPr txBox="1"/>
              <p:nvPr/>
            </p:nvSpPr>
            <p:spPr>
              <a:xfrm>
                <a:off x="2825091" y="4197458"/>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02 - Aim &amp; Objectives</a:t>
                </a:r>
              </a:p>
            </p:txBody>
          </p:sp>
        </p:grpSp>
        <p:grpSp>
          <p:nvGrpSpPr>
            <p:cNvPr id="35" name="Group 34">
              <a:extLst>
                <a:ext uri="{FF2B5EF4-FFF2-40B4-BE49-F238E27FC236}">
                  <a16:creationId xmlns:a16="http://schemas.microsoft.com/office/drawing/2014/main" id="{8FD10280-C94C-96C2-D11F-93C742051FFA}"/>
                </a:ext>
              </a:extLst>
            </p:cNvPr>
            <p:cNvGrpSpPr/>
            <p:nvPr/>
          </p:nvGrpSpPr>
          <p:grpSpPr>
            <a:xfrm>
              <a:off x="2174058" y="4681317"/>
              <a:ext cx="6046286" cy="1027869"/>
              <a:chOff x="2481521" y="6015146"/>
              <a:chExt cx="6046286" cy="1027869"/>
            </a:xfrm>
          </p:grpSpPr>
          <p:grpSp>
            <p:nvGrpSpPr>
              <p:cNvPr id="5" name="Group 5"/>
              <p:cNvGrpSpPr/>
              <p:nvPr/>
            </p:nvGrpSpPr>
            <p:grpSpPr>
              <a:xfrm>
                <a:off x="2481521" y="6015146"/>
                <a:ext cx="6046286" cy="1027869"/>
                <a:chOff x="0" y="0"/>
                <a:chExt cx="1592438" cy="270714"/>
              </a:xfrm>
            </p:grpSpPr>
            <p:sp>
              <p:nvSpPr>
                <p:cNvPr id="6" name="Freeform 6"/>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a:p>
              </p:txBody>
            </p:sp>
            <p:sp>
              <p:nvSpPr>
                <p:cNvPr id="7" name="TextBox 7"/>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24" name="TextBox 24"/>
              <p:cNvSpPr txBox="1"/>
              <p:nvPr/>
            </p:nvSpPr>
            <p:spPr>
              <a:xfrm>
                <a:off x="2825091" y="6216342"/>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03 - Abstract</a:t>
                </a:r>
              </a:p>
            </p:txBody>
          </p:sp>
        </p:grpSp>
        <p:grpSp>
          <p:nvGrpSpPr>
            <p:cNvPr id="29" name="Group 28">
              <a:extLst>
                <a:ext uri="{FF2B5EF4-FFF2-40B4-BE49-F238E27FC236}">
                  <a16:creationId xmlns:a16="http://schemas.microsoft.com/office/drawing/2014/main" id="{E548FD59-B401-238F-66EA-BDDE73DDC7EB}"/>
                </a:ext>
              </a:extLst>
            </p:cNvPr>
            <p:cNvGrpSpPr/>
            <p:nvPr/>
          </p:nvGrpSpPr>
          <p:grpSpPr>
            <a:xfrm>
              <a:off x="2183717" y="6343858"/>
              <a:ext cx="6046286" cy="1027869"/>
              <a:chOff x="2481521" y="3996261"/>
              <a:chExt cx="6046286" cy="1027869"/>
            </a:xfrm>
          </p:grpSpPr>
          <p:grpSp>
            <p:nvGrpSpPr>
              <p:cNvPr id="30" name="Group 2">
                <a:extLst>
                  <a:ext uri="{FF2B5EF4-FFF2-40B4-BE49-F238E27FC236}">
                    <a16:creationId xmlns:a16="http://schemas.microsoft.com/office/drawing/2014/main" id="{63A01D37-A2D7-BF54-D26E-7362099DEFD0}"/>
                  </a:ext>
                </a:extLst>
              </p:cNvPr>
              <p:cNvGrpSpPr/>
              <p:nvPr/>
            </p:nvGrpSpPr>
            <p:grpSpPr>
              <a:xfrm>
                <a:off x="2481521" y="3996261"/>
                <a:ext cx="6046286" cy="1027869"/>
                <a:chOff x="0" y="0"/>
                <a:chExt cx="1592438" cy="270714"/>
              </a:xfrm>
            </p:grpSpPr>
            <p:sp>
              <p:nvSpPr>
                <p:cNvPr id="32" name="Freeform 3">
                  <a:extLst>
                    <a:ext uri="{FF2B5EF4-FFF2-40B4-BE49-F238E27FC236}">
                      <a16:creationId xmlns:a16="http://schemas.microsoft.com/office/drawing/2014/main" id="{030184E9-EBA3-3377-0273-06F4206462EA}"/>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a:p>
              </p:txBody>
            </p:sp>
            <p:sp>
              <p:nvSpPr>
                <p:cNvPr id="33" name="TextBox 4">
                  <a:extLst>
                    <a:ext uri="{FF2B5EF4-FFF2-40B4-BE49-F238E27FC236}">
                      <a16:creationId xmlns:a16="http://schemas.microsoft.com/office/drawing/2014/main" id="{A964A329-7833-8FC7-1C5F-FD0843EECCC9}"/>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31" name="TextBox 23">
                <a:extLst>
                  <a:ext uri="{FF2B5EF4-FFF2-40B4-BE49-F238E27FC236}">
                    <a16:creationId xmlns:a16="http://schemas.microsoft.com/office/drawing/2014/main" id="{67184FC9-2961-DD72-FF59-D1561EF6C9CA}"/>
                  </a:ext>
                </a:extLst>
              </p:cNvPr>
              <p:cNvSpPr txBox="1"/>
              <p:nvPr/>
            </p:nvSpPr>
            <p:spPr>
              <a:xfrm>
                <a:off x="2825091" y="4197458"/>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04 – </a:t>
                </a:r>
                <a:r>
                  <a:rPr lang="en-US" sz="3600" dirty="0">
                    <a:solidFill>
                      <a:srgbClr val="FFFFFF"/>
                    </a:solidFill>
                    <a:latin typeface="Kollektif Bold"/>
                  </a:rPr>
                  <a:t>Problem Statement</a:t>
                </a:r>
                <a:endParaRPr lang="en-US" sz="4000" dirty="0">
                  <a:solidFill>
                    <a:srgbClr val="FFFFFF"/>
                  </a:solidFill>
                  <a:latin typeface="Kollektif Bold"/>
                </a:endParaRPr>
              </a:p>
            </p:txBody>
          </p:sp>
        </p:grpSp>
      </p:grpSp>
      <p:grpSp>
        <p:nvGrpSpPr>
          <p:cNvPr id="37" name="Group 36">
            <a:extLst>
              <a:ext uri="{FF2B5EF4-FFF2-40B4-BE49-F238E27FC236}">
                <a16:creationId xmlns:a16="http://schemas.microsoft.com/office/drawing/2014/main" id="{DC606BEA-559B-F23C-22C0-A292083668FA}"/>
              </a:ext>
            </a:extLst>
          </p:cNvPr>
          <p:cNvGrpSpPr/>
          <p:nvPr/>
        </p:nvGrpSpPr>
        <p:grpSpPr>
          <a:xfrm>
            <a:off x="10281416" y="1281870"/>
            <a:ext cx="6062385" cy="6015492"/>
            <a:chOff x="2167618" y="1356235"/>
            <a:chExt cx="6062385" cy="6015492"/>
          </a:xfrm>
        </p:grpSpPr>
        <p:grpSp>
          <p:nvGrpSpPr>
            <p:cNvPr id="38" name="Group 37">
              <a:extLst>
                <a:ext uri="{FF2B5EF4-FFF2-40B4-BE49-F238E27FC236}">
                  <a16:creationId xmlns:a16="http://schemas.microsoft.com/office/drawing/2014/main" id="{047D990A-36F5-1090-3576-237A4D509F01}"/>
                </a:ext>
              </a:extLst>
            </p:cNvPr>
            <p:cNvGrpSpPr/>
            <p:nvPr/>
          </p:nvGrpSpPr>
          <p:grpSpPr>
            <a:xfrm>
              <a:off x="2174058" y="1356235"/>
              <a:ext cx="6046286" cy="1027869"/>
              <a:chOff x="2481521" y="1977377"/>
              <a:chExt cx="6046286" cy="1027869"/>
            </a:xfrm>
          </p:grpSpPr>
          <p:grpSp>
            <p:nvGrpSpPr>
              <p:cNvPr id="54" name="Group 19">
                <a:extLst>
                  <a:ext uri="{FF2B5EF4-FFF2-40B4-BE49-F238E27FC236}">
                    <a16:creationId xmlns:a16="http://schemas.microsoft.com/office/drawing/2014/main" id="{181BBD86-8E84-876D-767B-3D18589AE66D}"/>
                  </a:ext>
                </a:extLst>
              </p:cNvPr>
              <p:cNvGrpSpPr/>
              <p:nvPr/>
            </p:nvGrpSpPr>
            <p:grpSpPr>
              <a:xfrm>
                <a:off x="2481521" y="1977377"/>
                <a:ext cx="6046286" cy="1027869"/>
                <a:chOff x="0" y="0"/>
                <a:chExt cx="1592438" cy="270714"/>
              </a:xfrm>
            </p:grpSpPr>
            <p:sp>
              <p:nvSpPr>
                <p:cNvPr id="56" name="Freeform 20">
                  <a:extLst>
                    <a:ext uri="{FF2B5EF4-FFF2-40B4-BE49-F238E27FC236}">
                      <a16:creationId xmlns:a16="http://schemas.microsoft.com/office/drawing/2014/main" id="{2F9F583A-E2F1-CE27-CDD2-D54CAE83BCCA}"/>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dirty="0"/>
                </a:p>
              </p:txBody>
            </p:sp>
            <p:sp>
              <p:nvSpPr>
                <p:cNvPr id="57" name="TextBox 21">
                  <a:extLst>
                    <a:ext uri="{FF2B5EF4-FFF2-40B4-BE49-F238E27FC236}">
                      <a16:creationId xmlns:a16="http://schemas.microsoft.com/office/drawing/2014/main" id="{B21586A8-B457-593C-8E49-88D231812CFB}"/>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55" name="TextBox 22">
                <a:extLst>
                  <a:ext uri="{FF2B5EF4-FFF2-40B4-BE49-F238E27FC236}">
                    <a16:creationId xmlns:a16="http://schemas.microsoft.com/office/drawing/2014/main" id="{CEAF5C98-1F34-F96D-53A5-F77B3775E77C}"/>
                  </a:ext>
                </a:extLst>
              </p:cNvPr>
              <p:cNvSpPr txBox="1"/>
              <p:nvPr/>
            </p:nvSpPr>
            <p:spPr>
              <a:xfrm>
                <a:off x="2825091" y="2178574"/>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05 – Literature review</a:t>
                </a:r>
              </a:p>
            </p:txBody>
          </p:sp>
        </p:grpSp>
        <p:grpSp>
          <p:nvGrpSpPr>
            <p:cNvPr id="39" name="Group 38">
              <a:extLst>
                <a:ext uri="{FF2B5EF4-FFF2-40B4-BE49-F238E27FC236}">
                  <a16:creationId xmlns:a16="http://schemas.microsoft.com/office/drawing/2014/main" id="{FDA010FE-977C-1F2E-88E9-985868F112FF}"/>
                </a:ext>
              </a:extLst>
            </p:cNvPr>
            <p:cNvGrpSpPr/>
            <p:nvPr/>
          </p:nvGrpSpPr>
          <p:grpSpPr>
            <a:xfrm>
              <a:off x="2167618" y="3018776"/>
              <a:ext cx="6046286" cy="1027869"/>
              <a:chOff x="2481521" y="3996261"/>
              <a:chExt cx="6046286" cy="1027869"/>
            </a:xfrm>
          </p:grpSpPr>
          <p:grpSp>
            <p:nvGrpSpPr>
              <p:cNvPr id="50" name="Group 2">
                <a:extLst>
                  <a:ext uri="{FF2B5EF4-FFF2-40B4-BE49-F238E27FC236}">
                    <a16:creationId xmlns:a16="http://schemas.microsoft.com/office/drawing/2014/main" id="{EA5F0C33-17B3-FDEC-A229-88C369949080}"/>
                  </a:ext>
                </a:extLst>
              </p:cNvPr>
              <p:cNvGrpSpPr/>
              <p:nvPr/>
            </p:nvGrpSpPr>
            <p:grpSpPr>
              <a:xfrm>
                <a:off x="2481521" y="3996261"/>
                <a:ext cx="6046286" cy="1027869"/>
                <a:chOff x="0" y="0"/>
                <a:chExt cx="1592438" cy="270714"/>
              </a:xfrm>
            </p:grpSpPr>
            <p:sp>
              <p:nvSpPr>
                <p:cNvPr id="52" name="Freeform 3">
                  <a:extLst>
                    <a:ext uri="{FF2B5EF4-FFF2-40B4-BE49-F238E27FC236}">
                      <a16:creationId xmlns:a16="http://schemas.microsoft.com/office/drawing/2014/main" id="{0E1EF3EE-8E1B-3193-DCC0-FDC697B2287B}"/>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a:p>
              </p:txBody>
            </p:sp>
            <p:sp>
              <p:nvSpPr>
                <p:cNvPr id="53" name="TextBox 4">
                  <a:extLst>
                    <a:ext uri="{FF2B5EF4-FFF2-40B4-BE49-F238E27FC236}">
                      <a16:creationId xmlns:a16="http://schemas.microsoft.com/office/drawing/2014/main" id="{DCD6EBD5-C000-A868-4E2C-29F3620E0853}"/>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51" name="TextBox 23">
                <a:extLst>
                  <a:ext uri="{FF2B5EF4-FFF2-40B4-BE49-F238E27FC236}">
                    <a16:creationId xmlns:a16="http://schemas.microsoft.com/office/drawing/2014/main" id="{166A2785-FE41-2B72-A98F-5957D46F4F81}"/>
                  </a:ext>
                </a:extLst>
              </p:cNvPr>
              <p:cNvSpPr txBox="1"/>
              <p:nvPr/>
            </p:nvSpPr>
            <p:spPr>
              <a:xfrm>
                <a:off x="2825091" y="4197458"/>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06 - Methodology</a:t>
                </a:r>
              </a:p>
            </p:txBody>
          </p:sp>
        </p:grpSp>
        <p:grpSp>
          <p:nvGrpSpPr>
            <p:cNvPr id="40" name="Group 39">
              <a:extLst>
                <a:ext uri="{FF2B5EF4-FFF2-40B4-BE49-F238E27FC236}">
                  <a16:creationId xmlns:a16="http://schemas.microsoft.com/office/drawing/2014/main" id="{987641A3-BA26-4ECF-593B-13EF93F182F9}"/>
                </a:ext>
              </a:extLst>
            </p:cNvPr>
            <p:cNvGrpSpPr/>
            <p:nvPr/>
          </p:nvGrpSpPr>
          <p:grpSpPr>
            <a:xfrm>
              <a:off x="2174058" y="4681317"/>
              <a:ext cx="6046286" cy="1027869"/>
              <a:chOff x="2481521" y="6015146"/>
              <a:chExt cx="6046286" cy="1027869"/>
            </a:xfrm>
          </p:grpSpPr>
          <p:grpSp>
            <p:nvGrpSpPr>
              <p:cNvPr id="46" name="Group 5">
                <a:extLst>
                  <a:ext uri="{FF2B5EF4-FFF2-40B4-BE49-F238E27FC236}">
                    <a16:creationId xmlns:a16="http://schemas.microsoft.com/office/drawing/2014/main" id="{4F271639-E8EE-654D-112A-0A0BCF44891E}"/>
                  </a:ext>
                </a:extLst>
              </p:cNvPr>
              <p:cNvGrpSpPr/>
              <p:nvPr/>
            </p:nvGrpSpPr>
            <p:grpSpPr>
              <a:xfrm>
                <a:off x="2481521" y="6015146"/>
                <a:ext cx="6046286" cy="1027869"/>
                <a:chOff x="0" y="0"/>
                <a:chExt cx="1592438" cy="270714"/>
              </a:xfrm>
            </p:grpSpPr>
            <p:sp>
              <p:nvSpPr>
                <p:cNvPr id="48" name="Freeform 6">
                  <a:extLst>
                    <a:ext uri="{FF2B5EF4-FFF2-40B4-BE49-F238E27FC236}">
                      <a16:creationId xmlns:a16="http://schemas.microsoft.com/office/drawing/2014/main" id="{50B4801B-18E9-6C8C-BFB1-3021BBC49A52}"/>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a:p>
              </p:txBody>
            </p:sp>
            <p:sp>
              <p:nvSpPr>
                <p:cNvPr id="49" name="TextBox 7">
                  <a:extLst>
                    <a:ext uri="{FF2B5EF4-FFF2-40B4-BE49-F238E27FC236}">
                      <a16:creationId xmlns:a16="http://schemas.microsoft.com/office/drawing/2014/main" id="{885F36E3-A608-F225-0033-FAF5AE2CF60A}"/>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47" name="TextBox 24">
                <a:extLst>
                  <a:ext uri="{FF2B5EF4-FFF2-40B4-BE49-F238E27FC236}">
                    <a16:creationId xmlns:a16="http://schemas.microsoft.com/office/drawing/2014/main" id="{93DC1A0E-BF45-7ECB-FD9D-A3369436E201}"/>
                  </a:ext>
                </a:extLst>
              </p:cNvPr>
              <p:cNvSpPr txBox="1"/>
              <p:nvPr/>
            </p:nvSpPr>
            <p:spPr>
              <a:xfrm>
                <a:off x="2825091" y="6216342"/>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07 – Numerical results</a:t>
                </a:r>
              </a:p>
            </p:txBody>
          </p:sp>
        </p:grpSp>
        <p:grpSp>
          <p:nvGrpSpPr>
            <p:cNvPr id="41" name="Group 40">
              <a:extLst>
                <a:ext uri="{FF2B5EF4-FFF2-40B4-BE49-F238E27FC236}">
                  <a16:creationId xmlns:a16="http://schemas.microsoft.com/office/drawing/2014/main" id="{10AD141F-12D5-C449-50EB-1BCFEFEAC656}"/>
                </a:ext>
              </a:extLst>
            </p:cNvPr>
            <p:cNvGrpSpPr/>
            <p:nvPr/>
          </p:nvGrpSpPr>
          <p:grpSpPr>
            <a:xfrm>
              <a:off x="2183717" y="6343858"/>
              <a:ext cx="6046286" cy="1027869"/>
              <a:chOff x="2481521" y="3996261"/>
              <a:chExt cx="6046286" cy="1027869"/>
            </a:xfrm>
          </p:grpSpPr>
          <p:grpSp>
            <p:nvGrpSpPr>
              <p:cNvPr id="42" name="Group 2">
                <a:extLst>
                  <a:ext uri="{FF2B5EF4-FFF2-40B4-BE49-F238E27FC236}">
                    <a16:creationId xmlns:a16="http://schemas.microsoft.com/office/drawing/2014/main" id="{C1081CB7-2D3F-11FE-6FF3-D3694D090CEE}"/>
                  </a:ext>
                </a:extLst>
              </p:cNvPr>
              <p:cNvGrpSpPr/>
              <p:nvPr/>
            </p:nvGrpSpPr>
            <p:grpSpPr>
              <a:xfrm>
                <a:off x="2481521" y="3996261"/>
                <a:ext cx="6046286" cy="1027869"/>
                <a:chOff x="0" y="0"/>
                <a:chExt cx="1592438" cy="270714"/>
              </a:xfrm>
            </p:grpSpPr>
            <p:sp>
              <p:nvSpPr>
                <p:cNvPr id="44" name="Freeform 3">
                  <a:extLst>
                    <a:ext uri="{FF2B5EF4-FFF2-40B4-BE49-F238E27FC236}">
                      <a16:creationId xmlns:a16="http://schemas.microsoft.com/office/drawing/2014/main" id="{D2E10680-C063-31B8-2F5F-F602B7EE54FA}"/>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NG"/>
                </a:p>
              </p:txBody>
            </p:sp>
            <p:sp>
              <p:nvSpPr>
                <p:cNvPr id="45" name="TextBox 4">
                  <a:extLst>
                    <a:ext uri="{FF2B5EF4-FFF2-40B4-BE49-F238E27FC236}">
                      <a16:creationId xmlns:a16="http://schemas.microsoft.com/office/drawing/2014/main" id="{10812B52-3A8B-7BC0-DE79-2DD26CAEF7E3}"/>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43" name="TextBox 23">
                <a:extLst>
                  <a:ext uri="{FF2B5EF4-FFF2-40B4-BE49-F238E27FC236}">
                    <a16:creationId xmlns:a16="http://schemas.microsoft.com/office/drawing/2014/main" id="{6F1DAF21-1879-31F0-3B6A-2FDE3004C7A4}"/>
                  </a:ext>
                </a:extLst>
              </p:cNvPr>
              <p:cNvSpPr txBox="1"/>
              <p:nvPr/>
            </p:nvSpPr>
            <p:spPr>
              <a:xfrm>
                <a:off x="2825091" y="4197458"/>
                <a:ext cx="5702716" cy="512961"/>
              </a:xfrm>
              <a:prstGeom prst="rect">
                <a:avLst/>
              </a:prstGeom>
            </p:spPr>
            <p:txBody>
              <a:bodyPr lIns="0" tIns="0" rIns="0" bIns="0" rtlCol="0" anchor="t">
                <a:spAutoFit/>
              </a:bodyPr>
              <a:lstStyle/>
              <a:p>
                <a:pPr algn="l">
                  <a:lnSpc>
                    <a:spcPts val="4000"/>
                  </a:lnSpc>
                </a:pPr>
                <a:r>
                  <a:rPr lang="en-US" sz="4000" dirty="0">
                    <a:solidFill>
                      <a:srgbClr val="FFFFFF"/>
                    </a:solidFill>
                    <a:latin typeface="Kollektif Bold"/>
                  </a:rPr>
                  <a:t>08 - Conclusion</a:t>
                </a: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3160461" y="5241779"/>
            <a:ext cx="1198289" cy="630733"/>
          </a:xfrm>
          <a:prstGeom prst="line">
            <a:avLst/>
          </a:prstGeom>
          <a:ln w="38100" cap="flat">
            <a:solidFill>
              <a:srgbClr val="A6A6A6"/>
            </a:solidFill>
            <a:prstDash val="solid"/>
            <a:headEnd type="none" w="sm" len="sm"/>
            <a:tailEnd type="none" w="sm" len="sm"/>
          </a:ln>
        </p:spPr>
        <p:txBody>
          <a:bodyPr/>
          <a:lstStyle/>
          <a:p>
            <a:endParaRPr lang="en-NG"/>
          </a:p>
        </p:txBody>
      </p:sp>
      <p:sp>
        <p:nvSpPr>
          <p:cNvPr id="3" name="AutoShape 3"/>
          <p:cNvSpPr/>
          <p:nvPr/>
        </p:nvSpPr>
        <p:spPr>
          <a:xfrm flipV="1">
            <a:off x="8323826" y="5241779"/>
            <a:ext cx="1116890" cy="965328"/>
          </a:xfrm>
          <a:prstGeom prst="line">
            <a:avLst/>
          </a:prstGeom>
          <a:ln w="38100" cap="flat">
            <a:solidFill>
              <a:srgbClr val="A6A6A6"/>
            </a:solidFill>
            <a:prstDash val="solid"/>
            <a:headEnd type="none" w="sm" len="sm"/>
            <a:tailEnd type="none" w="sm" len="sm"/>
          </a:ln>
        </p:spPr>
        <p:txBody>
          <a:bodyPr/>
          <a:lstStyle/>
          <a:p>
            <a:endParaRPr lang="en-NG"/>
          </a:p>
        </p:txBody>
      </p:sp>
      <p:sp>
        <p:nvSpPr>
          <p:cNvPr id="4" name="AutoShape 4"/>
          <p:cNvSpPr/>
          <p:nvPr/>
        </p:nvSpPr>
        <p:spPr>
          <a:xfrm flipV="1">
            <a:off x="13386742" y="5241779"/>
            <a:ext cx="1153653" cy="962528"/>
          </a:xfrm>
          <a:prstGeom prst="line">
            <a:avLst/>
          </a:prstGeom>
          <a:ln w="38100" cap="flat">
            <a:solidFill>
              <a:srgbClr val="A6A6A6"/>
            </a:solidFill>
            <a:prstDash val="solid"/>
            <a:headEnd type="none" w="sm" len="sm"/>
            <a:tailEnd type="none" w="sm" len="sm"/>
          </a:ln>
        </p:spPr>
        <p:txBody>
          <a:bodyPr/>
          <a:lstStyle/>
          <a:p>
            <a:endParaRPr lang="en-NG"/>
          </a:p>
        </p:txBody>
      </p:sp>
      <p:sp>
        <p:nvSpPr>
          <p:cNvPr id="5" name="AutoShape 5"/>
          <p:cNvSpPr/>
          <p:nvPr/>
        </p:nvSpPr>
        <p:spPr>
          <a:xfrm flipH="1" flipV="1">
            <a:off x="5783157" y="5241779"/>
            <a:ext cx="1116262" cy="965328"/>
          </a:xfrm>
          <a:prstGeom prst="line">
            <a:avLst/>
          </a:prstGeom>
          <a:ln w="38100" cap="flat">
            <a:solidFill>
              <a:srgbClr val="A6A6A6"/>
            </a:solidFill>
            <a:prstDash val="solid"/>
            <a:headEnd type="none" w="sm" len="sm"/>
            <a:tailEnd type="none" w="sm" len="sm"/>
          </a:ln>
        </p:spPr>
        <p:txBody>
          <a:bodyPr/>
          <a:lstStyle/>
          <a:p>
            <a:endParaRPr lang="en-NG"/>
          </a:p>
        </p:txBody>
      </p:sp>
      <p:sp>
        <p:nvSpPr>
          <p:cNvPr id="6" name="AutoShape 6"/>
          <p:cNvSpPr/>
          <p:nvPr/>
        </p:nvSpPr>
        <p:spPr>
          <a:xfrm flipH="1" flipV="1">
            <a:off x="10865123" y="5241779"/>
            <a:ext cx="1097212" cy="962528"/>
          </a:xfrm>
          <a:prstGeom prst="line">
            <a:avLst/>
          </a:prstGeom>
          <a:ln w="38100" cap="flat">
            <a:solidFill>
              <a:srgbClr val="A6A6A6"/>
            </a:solidFill>
            <a:prstDash val="solid"/>
            <a:headEnd type="none" w="sm" len="sm"/>
            <a:tailEnd type="none" w="sm" len="sm"/>
          </a:ln>
        </p:spPr>
        <p:txBody>
          <a:bodyPr/>
          <a:lstStyle/>
          <a:p>
            <a:endParaRPr lang="en-NG"/>
          </a:p>
        </p:txBody>
      </p:sp>
      <p:grpSp>
        <p:nvGrpSpPr>
          <p:cNvPr id="7" name="Group 7"/>
          <p:cNvGrpSpPr/>
          <p:nvPr/>
        </p:nvGrpSpPr>
        <p:grpSpPr>
          <a:xfrm>
            <a:off x="1817900" y="5492103"/>
            <a:ext cx="1424407" cy="14244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txBody>
            <a:bodyPr/>
            <a:lstStyle/>
            <a:p>
              <a:endParaRPr lang="en-NG"/>
            </a:p>
          </p:txBody>
        </p:sp>
        <p:sp>
          <p:nvSpPr>
            <p:cNvPr id="9" name="TextBox 9"/>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0" name="Group 10"/>
          <p:cNvGrpSpPr/>
          <p:nvPr/>
        </p:nvGrpSpPr>
        <p:grpSpPr>
          <a:xfrm>
            <a:off x="4358750" y="4529575"/>
            <a:ext cx="1424407" cy="14244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NG"/>
            </a:p>
          </p:txBody>
        </p:sp>
        <p:sp>
          <p:nvSpPr>
            <p:cNvPr id="12" name="TextBox 12"/>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3" name="Group 13"/>
          <p:cNvGrpSpPr/>
          <p:nvPr/>
        </p:nvGrpSpPr>
        <p:grpSpPr>
          <a:xfrm>
            <a:off x="6899419" y="5494903"/>
            <a:ext cx="1424407" cy="14244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txBody>
            <a:bodyPr/>
            <a:lstStyle/>
            <a:p>
              <a:endParaRPr lang="en-NG"/>
            </a:p>
          </p:txBody>
        </p:sp>
        <p:sp>
          <p:nvSpPr>
            <p:cNvPr id="15" name="TextBox 15"/>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6" name="Group 16"/>
          <p:cNvGrpSpPr/>
          <p:nvPr/>
        </p:nvGrpSpPr>
        <p:grpSpPr>
          <a:xfrm>
            <a:off x="9440716" y="4529575"/>
            <a:ext cx="1424407" cy="14244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txBody>
            <a:bodyPr/>
            <a:lstStyle/>
            <a:p>
              <a:endParaRPr lang="en-NG"/>
            </a:p>
          </p:txBody>
        </p:sp>
        <p:sp>
          <p:nvSpPr>
            <p:cNvPr id="18" name="TextBox 18"/>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a:off x="11962335" y="5492103"/>
            <a:ext cx="1424407" cy="14244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txBody>
            <a:bodyPr/>
            <a:lstStyle/>
            <a:p>
              <a:endParaRPr lang="en-NG"/>
            </a:p>
          </p:txBody>
        </p:sp>
        <p:sp>
          <p:nvSpPr>
            <p:cNvPr id="21" name="TextBox 21"/>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22" name="Group 22"/>
          <p:cNvGrpSpPr/>
          <p:nvPr/>
        </p:nvGrpSpPr>
        <p:grpSpPr>
          <a:xfrm>
            <a:off x="14540395" y="4529575"/>
            <a:ext cx="1424407" cy="14244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NG"/>
            </a:p>
          </p:txBody>
        </p:sp>
        <p:sp>
          <p:nvSpPr>
            <p:cNvPr id="24" name="TextBox 24"/>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25" name="Group 25"/>
          <p:cNvGrpSpPr/>
          <p:nvPr/>
        </p:nvGrpSpPr>
        <p:grpSpPr>
          <a:xfrm rot="2700000">
            <a:off x="-2396474" y="-2921783"/>
            <a:ext cx="7415398" cy="3565095"/>
            <a:chOff x="0" y="0"/>
            <a:chExt cx="660400" cy="317500"/>
          </a:xfrm>
        </p:grpSpPr>
        <p:sp>
          <p:nvSpPr>
            <p:cNvPr id="26" name="Freeform 2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7" name="TextBox 2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8" name="AutoShape 28"/>
          <p:cNvSpPr/>
          <p:nvPr/>
        </p:nvSpPr>
        <p:spPr>
          <a:xfrm>
            <a:off x="-2859087" y="-2102233"/>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9" name="AutoShape 29"/>
          <p:cNvSpPr/>
          <p:nvPr/>
        </p:nvSpPr>
        <p:spPr>
          <a:xfrm>
            <a:off x="-3073034" y="-1789557"/>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0" name="AutoShape 30"/>
          <p:cNvSpPr/>
          <p:nvPr/>
        </p:nvSpPr>
        <p:spPr>
          <a:xfrm>
            <a:off x="-3252636" y="-1431087"/>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1" name="AutoShape 31"/>
          <p:cNvSpPr/>
          <p:nvPr/>
        </p:nvSpPr>
        <p:spPr>
          <a:xfrm>
            <a:off x="-3379290" y="-1044819"/>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3523144" y="-605142"/>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3643964" y="-161419"/>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TextBox 34"/>
          <p:cNvSpPr txBox="1"/>
          <p:nvPr/>
        </p:nvSpPr>
        <p:spPr>
          <a:xfrm>
            <a:off x="5343984" y="1028700"/>
            <a:ext cx="7600032" cy="844677"/>
          </a:xfrm>
          <a:prstGeom prst="rect">
            <a:avLst/>
          </a:prstGeom>
        </p:spPr>
        <p:txBody>
          <a:bodyPr lIns="0" tIns="0" rIns="0" bIns="0" rtlCol="0" anchor="t">
            <a:spAutoFit/>
          </a:bodyPr>
          <a:lstStyle/>
          <a:p>
            <a:pPr algn="ctr">
              <a:lnSpc>
                <a:spcPts val="5544"/>
              </a:lnSpc>
            </a:pPr>
            <a:r>
              <a:rPr lang="en-US" sz="5600">
                <a:solidFill>
                  <a:srgbClr val="227C9D"/>
                </a:solidFill>
                <a:latin typeface="Kollektif Bold"/>
              </a:rPr>
              <a:t>PROJECT TIMELINE</a:t>
            </a:r>
          </a:p>
        </p:txBody>
      </p:sp>
      <p:sp>
        <p:nvSpPr>
          <p:cNvPr id="35" name="TextBox 35"/>
          <p:cNvSpPr txBox="1"/>
          <p:nvPr/>
        </p:nvSpPr>
        <p:spPr>
          <a:xfrm>
            <a:off x="1508942" y="7149994"/>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Concept</a:t>
            </a:r>
          </a:p>
        </p:txBody>
      </p:sp>
      <p:sp>
        <p:nvSpPr>
          <p:cNvPr id="36" name="TextBox 36"/>
          <p:cNvSpPr txBox="1"/>
          <p:nvPr/>
        </p:nvSpPr>
        <p:spPr>
          <a:xfrm>
            <a:off x="1817900" y="5889664"/>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JAN</a:t>
            </a:r>
          </a:p>
        </p:txBody>
      </p:sp>
      <p:sp>
        <p:nvSpPr>
          <p:cNvPr id="37" name="TextBox 37"/>
          <p:cNvSpPr txBox="1"/>
          <p:nvPr/>
        </p:nvSpPr>
        <p:spPr>
          <a:xfrm>
            <a:off x="769660" y="7601479"/>
            <a:ext cx="3520886" cy="1200150"/>
          </a:xfrm>
          <a:prstGeom prst="rect">
            <a:avLst/>
          </a:prstGeom>
        </p:spPr>
        <p:txBody>
          <a:bodyPr lIns="0" tIns="0" rIns="0" bIns="0" rtlCol="0" anchor="t">
            <a:spAutoFit/>
          </a:bodyPr>
          <a:lstStyle/>
          <a:p>
            <a:pPr algn="ctr">
              <a:lnSpc>
                <a:spcPts val="1919"/>
              </a:lnSpc>
            </a:pPr>
            <a:r>
              <a:rPr lang="en-US" sz="1599">
                <a:solidFill>
                  <a:srgbClr val="545454"/>
                </a:solidFill>
                <a:latin typeface="DM Sans"/>
              </a:rPr>
              <a:t>Lorem ipsum dolor sit amet, consectetur adipiscing elit. Etiam mattis, nunc vitae eleifend posuere, turpis mauris vestibulum purus, in pellentesque tellus elit vel nisl.</a:t>
            </a:r>
          </a:p>
        </p:txBody>
      </p:sp>
      <p:sp>
        <p:nvSpPr>
          <p:cNvPr id="38" name="TextBox 38"/>
          <p:cNvSpPr txBox="1"/>
          <p:nvPr/>
        </p:nvSpPr>
        <p:spPr>
          <a:xfrm>
            <a:off x="4367623" y="4927136"/>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FEB</a:t>
            </a:r>
          </a:p>
        </p:txBody>
      </p:sp>
      <p:sp>
        <p:nvSpPr>
          <p:cNvPr id="39" name="TextBox 39"/>
          <p:cNvSpPr txBox="1"/>
          <p:nvPr/>
        </p:nvSpPr>
        <p:spPr>
          <a:xfrm>
            <a:off x="6886962" y="5903985"/>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MAR</a:t>
            </a:r>
          </a:p>
        </p:txBody>
      </p:sp>
      <p:sp>
        <p:nvSpPr>
          <p:cNvPr id="40" name="TextBox 40"/>
          <p:cNvSpPr txBox="1"/>
          <p:nvPr/>
        </p:nvSpPr>
        <p:spPr>
          <a:xfrm>
            <a:off x="9453173" y="4912816"/>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APR</a:t>
            </a:r>
          </a:p>
        </p:txBody>
      </p:sp>
      <p:sp>
        <p:nvSpPr>
          <p:cNvPr id="41" name="TextBox 41"/>
          <p:cNvSpPr txBox="1"/>
          <p:nvPr/>
        </p:nvSpPr>
        <p:spPr>
          <a:xfrm>
            <a:off x="11974898" y="5889664"/>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MAY</a:t>
            </a:r>
          </a:p>
        </p:txBody>
      </p:sp>
      <p:sp>
        <p:nvSpPr>
          <p:cNvPr id="42" name="TextBox 42"/>
          <p:cNvSpPr txBox="1"/>
          <p:nvPr/>
        </p:nvSpPr>
        <p:spPr>
          <a:xfrm>
            <a:off x="14540395" y="4927136"/>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OCT</a:t>
            </a:r>
          </a:p>
        </p:txBody>
      </p:sp>
      <p:sp>
        <p:nvSpPr>
          <p:cNvPr id="43" name="TextBox 43"/>
          <p:cNvSpPr txBox="1"/>
          <p:nvPr/>
        </p:nvSpPr>
        <p:spPr>
          <a:xfrm>
            <a:off x="4058666" y="2592190"/>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Checklist</a:t>
            </a:r>
          </a:p>
        </p:txBody>
      </p:sp>
      <p:sp>
        <p:nvSpPr>
          <p:cNvPr id="44" name="TextBox 44"/>
          <p:cNvSpPr txBox="1"/>
          <p:nvPr/>
        </p:nvSpPr>
        <p:spPr>
          <a:xfrm>
            <a:off x="3319384" y="3043675"/>
            <a:ext cx="3520886" cy="1200150"/>
          </a:xfrm>
          <a:prstGeom prst="rect">
            <a:avLst/>
          </a:prstGeom>
        </p:spPr>
        <p:txBody>
          <a:bodyPr lIns="0" tIns="0" rIns="0" bIns="0" rtlCol="0" anchor="t">
            <a:spAutoFit/>
          </a:bodyPr>
          <a:lstStyle/>
          <a:p>
            <a:pPr algn="ctr">
              <a:lnSpc>
                <a:spcPts val="1919"/>
              </a:lnSpc>
            </a:pPr>
            <a:r>
              <a:rPr lang="en-US" sz="1599">
                <a:solidFill>
                  <a:srgbClr val="545454"/>
                </a:solidFill>
                <a:latin typeface="DM Sans"/>
              </a:rPr>
              <a:t>Lorem ipsum dolor sit amet, consectetur adipiscing elit. Etiam mattis, nunc vitae eleifend posuere, turpis mauris vestibulum purus, in pellentesque tellus elit vel nisl.</a:t>
            </a:r>
          </a:p>
        </p:txBody>
      </p:sp>
      <p:sp>
        <p:nvSpPr>
          <p:cNvPr id="45" name="TextBox 45"/>
          <p:cNvSpPr txBox="1"/>
          <p:nvPr/>
        </p:nvSpPr>
        <p:spPr>
          <a:xfrm>
            <a:off x="6590461" y="7149994"/>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Sitemap</a:t>
            </a:r>
          </a:p>
        </p:txBody>
      </p:sp>
      <p:sp>
        <p:nvSpPr>
          <p:cNvPr id="46" name="TextBox 46"/>
          <p:cNvSpPr txBox="1"/>
          <p:nvPr/>
        </p:nvSpPr>
        <p:spPr>
          <a:xfrm>
            <a:off x="5851180" y="7601479"/>
            <a:ext cx="3520886" cy="1200150"/>
          </a:xfrm>
          <a:prstGeom prst="rect">
            <a:avLst/>
          </a:prstGeom>
        </p:spPr>
        <p:txBody>
          <a:bodyPr lIns="0" tIns="0" rIns="0" bIns="0" rtlCol="0" anchor="t">
            <a:spAutoFit/>
          </a:bodyPr>
          <a:lstStyle/>
          <a:p>
            <a:pPr algn="ctr">
              <a:lnSpc>
                <a:spcPts val="1919"/>
              </a:lnSpc>
            </a:pPr>
            <a:r>
              <a:rPr lang="en-US" sz="1599">
                <a:solidFill>
                  <a:srgbClr val="545454"/>
                </a:solidFill>
                <a:latin typeface="DM Sans"/>
              </a:rPr>
              <a:t>Lorem ipsum dolor sit amet, consectetur adipiscing elit. Etiam mattis, nunc vitae eleifend posuere, turpis mauris vestibulum purus, in pellentesque tellus elit vel nisl.</a:t>
            </a:r>
          </a:p>
        </p:txBody>
      </p:sp>
      <p:sp>
        <p:nvSpPr>
          <p:cNvPr id="47" name="TextBox 47"/>
          <p:cNvSpPr txBox="1"/>
          <p:nvPr/>
        </p:nvSpPr>
        <p:spPr>
          <a:xfrm>
            <a:off x="9144216" y="2592190"/>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Prototype</a:t>
            </a:r>
          </a:p>
        </p:txBody>
      </p:sp>
      <p:sp>
        <p:nvSpPr>
          <p:cNvPr id="48" name="TextBox 48"/>
          <p:cNvSpPr txBox="1"/>
          <p:nvPr/>
        </p:nvSpPr>
        <p:spPr>
          <a:xfrm>
            <a:off x="8404934" y="3043675"/>
            <a:ext cx="3520886" cy="1200150"/>
          </a:xfrm>
          <a:prstGeom prst="rect">
            <a:avLst/>
          </a:prstGeom>
        </p:spPr>
        <p:txBody>
          <a:bodyPr lIns="0" tIns="0" rIns="0" bIns="0" rtlCol="0" anchor="t">
            <a:spAutoFit/>
          </a:bodyPr>
          <a:lstStyle/>
          <a:p>
            <a:pPr algn="ctr">
              <a:lnSpc>
                <a:spcPts val="1919"/>
              </a:lnSpc>
            </a:pPr>
            <a:r>
              <a:rPr lang="en-US" sz="1599">
                <a:solidFill>
                  <a:srgbClr val="545454"/>
                </a:solidFill>
                <a:latin typeface="DM Sans"/>
              </a:rPr>
              <a:t>Lorem ipsum dolor sit amet, consectetur adipiscing elit. Etiam mattis, nunc vitae eleifend posuere, turpis mauris vestibulum purus, in pellentesque tellus elit vel nisl.</a:t>
            </a:r>
          </a:p>
        </p:txBody>
      </p:sp>
      <p:sp>
        <p:nvSpPr>
          <p:cNvPr id="49" name="TextBox 49"/>
          <p:cNvSpPr txBox="1"/>
          <p:nvPr/>
        </p:nvSpPr>
        <p:spPr>
          <a:xfrm>
            <a:off x="11653377" y="7149994"/>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Coding</a:t>
            </a:r>
          </a:p>
        </p:txBody>
      </p:sp>
      <p:sp>
        <p:nvSpPr>
          <p:cNvPr id="50" name="TextBox 50"/>
          <p:cNvSpPr txBox="1"/>
          <p:nvPr/>
        </p:nvSpPr>
        <p:spPr>
          <a:xfrm>
            <a:off x="10914096" y="7601479"/>
            <a:ext cx="3520886" cy="1200150"/>
          </a:xfrm>
          <a:prstGeom prst="rect">
            <a:avLst/>
          </a:prstGeom>
        </p:spPr>
        <p:txBody>
          <a:bodyPr lIns="0" tIns="0" rIns="0" bIns="0" rtlCol="0" anchor="t">
            <a:spAutoFit/>
          </a:bodyPr>
          <a:lstStyle/>
          <a:p>
            <a:pPr algn="ctr">
              <a:lnSpc>
                <a:spcPts val="1919"/>
              </a:lnSpc>
            </a:pPr>
            <a:r>
              <a:rPr lang="en-US" sz="1599">
                <a:solidFill>
                  <a:srgbClr val="545454"/>
                </a:solidFill>
                <a:latin typeface="DM Sans"/>
              </a:rPr>
              <a:t>Lorem ipsum dolor sit amet, consectetur adipiscing elit. Etiam mattis, nunc vitae eleifend posuere, turpis mauris vestibulum purus, in pellentesque tellus elit vel nisl.</a:t>
            </a:r>
          </a:p>
        </p:txBody>
      </p:sp>
      <p:sp>
        <p:nvSpPr>
          <p:cNvPr id="51" name="TextBox 51"/>
          <p:cNvSpPr txBox="1"/>
          <p:nvPr/>
        </p:nvSpPr>
        <p:spPr>
          <a:xfrm>
            <a:off x="13922480" y="2592190"/>
            <a:ext cx="2042322" cy="365760"/>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Launch</a:t>
            </a:r>
          </a:p>
        </p:txBody>
      </p:sp>
      <p:sp>
        <p:nvSpPr>
          <p:cNvPr id="52" name="TextBox 52"/>
          <p:cNvSpPr txBox="1"/>
          <p:nvPr/>
        </p:nvSpPr>
        <p:spPr>
          <a:xfrm>
            <a:off x="13183198" y="3043675"/>
            <a:ext cx="3520886" cy="1200150"/>
          </a:xfrm>
          <a:prstGeom prst="rect">
            <a:avLst/>
          </a:prstGeom>
        </p:spPr>
        <p:txBody>
          <a:bodyPr lIns="0" tIns="0" rIns="0" bIns="0" rtlCol="0" anchor="t">
            <a:spAutoFit/>
          </a:bodyPr>
          <a:lstStyle/>
          <a:p>
            <a:pPr algn="ctr">
              <a:lnSpc>
                <a:spcPts val="1919"/>
              </a:lnSpc>
            </a:pPr>
            <a:r>
              <a:rPr lang="en-US" sz="1599">
                <a:solidFill>
                  <a:srgbClr val="545454"/>
                </a:solidFill>
                <a:latin typeface="DM Sans"/>
              </a:rPr>
              <a:t>Lorem ipsum dolor sit amet, consectetur adipiscing elit. Etiam mattis, nunc vitae eleifend posuere, turpis mauris vestibulum purus, in pellentesque tellus elit vel nisl.</a:t>
            </a:r>
          </a:p>
        </p:txBody>
      </p:sp>
      <p:sp>
        <p:nvSpPr>
          <p:cNvPr id="53" name="Freeform 53"/>
          <p:cNvSpPr/>
          <p:nvPr/>
        </p:nvSpPr>
        <p:spPr>
          <a:xfrm>
            <a:off x="17204191" y="70377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54" name="Freeform 54"/>
          <p:cNvSpPr/>
          <p:nvPr/>
        </p:nvSpPr>
        <p:spPr>
          <a:xfrm>
            <a:off x="17204191" y="81216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5" name="Freeform 55"/>
          <p:cNvSpPr/>
          <p:nvPr/>
        </p:nvSpPr>
        <p:spPr>
          <a:xfrm rot="5400000" flipH="1" flipV="1">
            <a:off x="17204191" y="92054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56" name="Freeform 56"/>
          <p:cNvSpPr/>
          <p:nvPr/>
        </p:nvSpPr>
        <p:spPr>
          <a:xfrm>
            <a:off x="16120382" y="59539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57" name="Freeform 57"/>
          <p:cNvSpPr/>
          <p:nvPr/>
        </p:nvSpPr>
        <p:spPr>
          <a:xfrm>
            <a:off x="16120382" y="70377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58" name="Freeform 58"/>
          <p:cNvSpPr/>
          <p:nvPr/>
        </p:nvSpPr>
        <p:spPr>
          <a:xfrm rot="5400000">
            <a:off x="15036573" y="81216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59" name="Freeform 59"/>
          <p:cNvSpPr/>
          <p:nvPr/>
        </p:nvSpPr>
        <p:spPr>
          <a:xfrm rot="-10800000">
            <a:off x="16120382" y="92054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60" name="Freeform 60"/>
          <p:cNvSpPr/>
          <p:nvPr/>
        </p:nvSpPr>
        <p:spPr>
          <a:xfrm rot="-10800000" flipH="1" flipV="1">
            <a:off x="15036573" y="92054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10" name="TextBox 10"/>
          <p:cNvSpPr txBox="1"/>
          <p:nvPr/>
        </p:nvSpPr>
        <p:spPr>
          <a:xfrm>
            <a:off x="2710979" y="3003550"/>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1</a:t>
            </a: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0" name="TextBox 10">
            <a:extLst>
              <a:ext uri="{FF2B5EF4-FFF2-40B4-BE49-F238E27FC236}">
                <a16:creationId xmlns:a16="http://schemas.microsoft.com/office/drawing/2014/main" id="{10A6230B-AA10-BF65-7A08-82CF9206BFF0}"/>
              </a:ext>
            </a:extLst>
          </p:cNvPr>
          <p:cNvSpPr txBox="1"/>
          <p:nvPr/>
        </p:nvSpPr>
        <p:spPr>
          <a:xfrm>
            <a:off x="2710978" y="5142607"/>
            <a:ext cx="12866041" cy="1282402"/>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Introduction</a:t>
            </a:r>
          </a:p>
        </p:txBody>
      </p:sp>
    </p:spTree>
    <p:extLst>
      <p:ext uri="{BB962C8B-B14F-4D97-AF65-F5344CB8AC3E}">
        <p14:creationId xmlns:p14="http://schemas.microsoft.com/office/powerpoint/2010/main" val="3049447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54430" y="469260"/>
            <a:ext cx="10620170" cy="1157753"/>
          </a:xfrm>
          <a:prstGeom prst="rect">
            <a:avLst/>
          </a:prstGeom>
        </p:spPr>
        <p:txBody>
          <a:bodyPr wrap="square" lIns="0" tIns="0" rIns="0" bIns="0" rtlCol="0" anchor="t">
            <a:spAutoFit/>
          </a:bodyPr>
          <a:lstStyle/>
          <a:p>
            <a:pPr algn="ctr">
              <a:lnSpc>
                <a:spcPts val="9999"/>
              </a:lnSpc>
            </a:pPr>
            <a:r>
              <a:rPr lang="en-US" sz="7200" dirty="0">
                <a:solidFill>
                  <a:srgbClr val="227C9D"/>
                </a:solidFill>
                <a:latin typeface="Kollektif Bold"/>
              </a:rPr>
              <a:t>Background of Study</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1790935" y="2868181"/>
            <a:ext cx="14995588" cy="5841920"/>
          </a:xfrm>
          <a:prstGeom prst="rect">
            <a:avLst/>
          </a:prstGeom>
        </p:spPr>
        <p:txBody>
          <a:bodyPr wrap="square" lIns="0" tIns="0" rIns="0" bIns="0" rtlCol="0" anchor="t">
            <a:spAutoFit/>
          </a:bodyPr>
          <a:lstStyle/>
          <a:p>
            <a:pPr marL="457200" indent="-457200">
              <a:lnSpc>
                <a:spcPct val="150000"/>
              </a:lnSpc>
              <a:buFont typeface="Arial" panose="020B0604020202020204" pitchFamily="34" charset="0"/>
              <a:buChar char="•"/>
            </a:pPr>
            <a:r>
              <a:rPr lang="en-US" sz="3200" dirty="0">
                <a:solidFill>
                  <a:srgbClr val="545454"/>
                </a:solidFill>
                <a:latin typeface="DM Sans"/>
              </a:rPr>
              <a:t>Mathematical models in various disciplines often use ordinary differential equations (ODEs) to describe how quantities change.</a:t>
            </a:r>
          </a:p>
          <a:p>
            <a:pPr marL="457200" indent="-457200">
              <a:lnSpc>
                <a:spcPct val="150000"/>
              </a:lnSpc>
              <a:buFont typeface="Arial" panose="020B0604020202020204" pitchFamily="34" charset="0"/>
              <a:buChar char="•"/>
            </a:pPr>
            <a:r>
              <a:rPr lang="en-US" sz="3200" dirty="0">
                <a:solidFill>
                  <a:srgbClr val="545454"/>
                </a:solidFill>
                <a:latin typeface="DM Sans"/>
              </a:rPr>
              <a:t>ODEs provide a way to capture the rate of change of variables, essential for understanding dynamic processes.</a:t>
            </a:r>
          </a:p>
          <a:p>
            <a:pPr marL="457200" indent="-457200">
              <a:lnSpc>
                <a:spcPct val="150000"/>
              </a:lnSpc>
              <a:buFont typeface="Arial" panose="020B0604020202020204" pitchFamily="34" charset="0"/>
              <a:buChar char="•"/>
            </a:pPr>
            <a:r>
              <a:rPr lang="en-US" sz="3200" dirty="0">
                <a:solidFill>
                  <a:srgbClr val="545454"/>
                </a:solidFill>
                <a:latin typeface="DM Sans"/>
              </a:rPr>
              <a:t>Analytical solutions to ODEs are often difficult or impossible to obtain, highlighting the need for numerical methods.</a:t>
            </a:r>
          </a:p>
          <a:p>
            <a:pPr marL="457200" indent="-457200">
              <a:lnSpc>
                <a:spcPct val="150000"/>
              </a:lnSpc>
              <a:buFont typeface="Arial" panose="020B0604020202020204" pitchFamily="34" charset="0"/>
              <a:buChar char="•"/>
            </a:pPr>
            <a:r>
              <a:rPr lang="en-US" sz="3200" dirty="0">
                <a:solidFill>
                  <a:srgbClr val="545454"/>
                </a:solidFill>
                <a:latin typeface="DM Sans"/>
              </a:rPr>
              <a:t>Numerical techniques like implicit methods, exponential integrators, and collocation multistep methods are crucial for solving stiff systems of ODEs.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54430" y="469260"/>
            <a:ext cx="10620170" cy="1157753"/>
          </a:xfrm>
          <a:prstGeom prst="rect">
            <a:avLst/>
          </a:prstGeom>
        </p:spPr>
        <p:txBody>
          <a:bodyPr wrap="square" lIns="0" tIns="0" rIns="0" bIns="0" rtlCol="0" anchor="t">
            <a:spAutoFit/>
          </a:bodyPr>
          <a:lstStyle/>
          <a:p>
            <a:pPr algn="ctr">
              <a:lnSpc>
                <a:spcPts val="9999"/>
              </a:lnSpc>
            </a:pPr>
            <a:r>
              <a:rPr lang="en-US" sz="7200" dirty="0">
                <a:solidFill>
                  <a:srgbClr val="227C9D"/>
                </a:solidFill>
                <a:latin typeface="Kollektif Bold"/>
              </a:rPr>
              <a:t>Definition of Terms</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1266924" y="2219757"/>
            <a:ext cx="15793206" cy="6580584"/>
          </a:xfrm>
          <a:prstGeom prst="rect">
            <a:avLst/>
          </a:prstGeom>
        </p:spPr>
        <p:txBody>
          <a:bodyPr wrap="square" lIns="0" tIns="0" rIns="0" bIns="0" rtlCol="0" anchor="t">
            <a:spAutoFit/>
          </a:bodyPr>
          <a:lstStyle/>
          <a:p>
            <a:pPr marL="457200" indent="-457200">
              <a:lnSpc>
                <a:spcPct val="150000"/>
              </a:lnSpc>
              <a:buFont typeface="Arial" panose="020B0604020202020204" pitchFamily="34" charset="0"/>
              <a:buChar char="•"/>
            </a:pPr>
            <a:r>
              <a:rPr lang="en-US" sz="3200" b="1" dirty="0">
                <a:solidFill>
                  <a:srgbClr val="545454"/>
                </a:solidFill>
                <a:latin typeface="DM Sans"/>
              </a:rPr>
              <a:t>Ordinary Differential Equation (ODE): </a:t>
            </a:r>
            <a:r>
              <a:rPr lang="en-US" sz="3200" dirty="0">
                <a:solidFill>
                  <a:srgbClr val="545454"/>
                </a:solidFill>
                <a:latin typeface="DM Sans"/>
              </a:rPr>
              <a:t>An equation involving an unknown function and its derivatives.</a:t>
            </a:r>
          </a:p>
          <a:p>
            <a:pPr marL="457200" indent="-457200">
              <a:lnSpc>
                <a:spcPct val="150000"/>
              </a:lnSpc>
              <a:buFont typeface="Arial" panose="020B0604020202020204" pitchFamily="34" charset="0"/>
              <a:buChar char="•"/>
            </a:pPr>
            <a:r>
              <a:rPr lang="en-US" sz="3200" b="1" dirty="0">
                <a:solidFill>
                  <a:srgbClr val="545454"/>
                </a:solidFill>
                <a:latin typeface="DM Sans"/>
              </a:rPr>
              <a:t>Numerical Method</a:t>
            </a:r>
            <a:r>
              <a:rPr lang="en-US" sz="3200" dirty="0">
                <a:solidFill>
                  <a:srgbClr val="545454"/>
                </a:solidFill>
                <a:latin typeface="DM Sans"/>
              </a:rPr>
              <a:t>: A technique for approximating solutions to ODEs using discrete steps.</a:t>
            </a:r>
          </a:p>
          <a:p>
            <a:pPr marL="457200" indent="-457200">
              <a:lnSpc>
                <a:spcPct val="150000"/>
              </a:lnSpc>
              <a:buFont typeface="Arial" panose="020B0604020202020204" pitchFamily="34" charset="0"/>
              <a:buChar char="•"/>
            </a:pPr>
            <a:r>
              <a:rPr lang="en-US" sz="3200" b="1" dirty="0">
                <a:solidFill>
                  <a:srgbClr val="545454"/>
                </a:solidFill>
                <a:latin typeface="DM Sans"/>
              </a:rPr>
              <a:t>Stiff System</a:t>
            </a:r>
            <a:r>
              <a:rPr lang="en-US" sz="3200" dirty="0">
                <a:solidFill>
                  <a:srgbClr val="545454"/>
                </a:solidFill>
                <a:latin typeface="DM Sans"/>
              </a:rPr>
              <a:t>: A system with components that vary widely in natural frequencies or time scales.</a:t>
            </a:r>
          </a:p>
          <a:p>
            <a:pPr marL="457200" indent="-457200">
              <a:lnSpc>
                <a:spcPct val="150000"/>
              </a:lnSpc>
              <a:buFont typeface="Arial" panose="020B0604020202020204" pitchFamily="34" charset="0"/>
              <a:buChar char="•"/>
            </a:pPr>
            <a:r>
              <a:rPr lang="en-US" sz="3200" b="1" dirty="0">
                <a:solidFill>
                  <a:srgbClr val="545454"/>
                </a:solidFill>
                <a:latin typeface="DM Sans"/>
              </a:rPr>
              <a:t>Linear Multistep Method (LMM): </a:t>
            </a:r>
            <a:r>
              <a:rPr lang="en-US" sz="3200" dirty="0">
                <a:solidFill>
                  <a:srgbClr val="545454"/>
                </a:solidFill>
                <a:latin typeface="DM Sans"/>
              </a:rPr>
              <a:t>A numerical method using multiple previous function values for </a:t>
            </a:r>
            <a:r>
              <a:rPr lang="en-US" sz="3200" dirty="0" err="1">
                <a:solidFill>
                  <a:srgbClr val="545454"/>
                </a:solidFill>
                <a:latin typeface="DM Sans"/>
              </a:rPr>
              <a:t>approximation.Stability</a:t>
            </a:r>
            <a:r>
              <a:rPr lang="en-US" sz="3200" dirty="0">
                <a:solidFill>
                  <a:srgbClr val="545454"/>
                </a:solidFill>
                <a:latin typeface="DM Sans"/>
              </a:rPr>
              <a:t>, Convergence, and Order of Accuracy: Properties indicating the behavior and accuracy of numerical methods.</a:t>
            </a:r>
          </a:p>
        </p:txBody>
      </p:sp>
    </p:spTree>
    <p:extLst>
      <p:ext uri="{BB962C8B-B14F-4D97-AF65-F5344CB8AC3E}">
        <p14:creationId xmlns:p14="http://schemas.microsoft.com/office/powerpoint/2010/main" val="320548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54430" y="469260"/>
            <a:ext cx="10620170" cy="1157753"/>
          </a:xfrm>
          <a:prstGeom prst="rect">
            <a:avLst/>
          </a:prstGeom>
        </p:spPr>
        <p:txBody>
          <a:bodyPr wrap="square" lIns="0" tIns="0" rIns="0" bIns="0" rtlCol="0" anchor="t">
            <a:spAutoFit/>
          </a:bodyPr>
          <a:lstStyle/>
          <a:p>
            <a:pPr algn="ctr">
              <a:lnSpc>
                <a:spcPts val="9999"/>
              </a:lnSpc>
            </a:pPr>
            <a:r>
              <a:rPr lang="en-US" sz="7200" dirty="0">
                <a:solidFill>
                  <a:srgbClr val="227C9D"/>
                </a:solidFill>
                <a:latin typeface="Kollektif Bold"/>
              </a:rPr>
              <a:t>Significance of Study</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NG"/>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NG"/>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G"/>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G"/>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NG"/>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NG"/>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NG"/>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NG"/>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NG"/>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NG"/>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NG"/>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NG"/>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NG"/>
          </a:p>
        </p:txBody>
      </p:sp>
      <p:sp>
        <p:nvSpPr>
          <p:cNvPr id="39" name="TextBox 39"/>
          <p:cNvSpPr txBox="1"/>
          <p:nvPr/>
        </p:nvSpPr>
        <p:spPr>
          <a:xfrm>
            <a:off x="1247397" y="3201273"/>
            <a:ext cx="15793206" cy="4910127"/>
          </a:xfrm>
          <a:prstGeom prst="rect">
            <a:avLst/>
          </a:prstGeom>
        </p:spPr>
        <p:txBody>
          <a:bodyPr wrap="square" lIns="0" tIns="0" rIns="0" bIns="0" rtlCol="0" anchor="t">
            <a:spAutoFit/>
          </a:bodyPr>
          <a:lstStyle/>
          <a:p>
            <a:pPr marL="457200" indent="-457200">
              <a:lnSpc>
                <a:spcPct val="150000"/>
              </a:lnSpc>
              <a:buFont typeface="Arial" panose="020B0604020202020204" pitchFamily="34" charset="0"/>
              <a:buChar char="•"/>
            </a:pPr>
            <a:r>
              <a:rPr lang="en-US" sz="3600" b="1" dirty="0">
                <a:solidFill>
                  <a:srgbClr val="545454"/>
                </a:solidFill>
                <a:latin typeface="DM Sans"/>
              </a:rPr>
              <a:t>Enhances theoretical understanding of LMMs and their numerical properties.</a:t>
            </a:r>
          </a:p>
          <a:p>
            <a:pPr marL="457200" indent="-457200">
              <a:lnSpc>
                <a:spcPct val="150000"/>
              </a:lnSpc>
              <a:buFont typeface="Arial" panose="020B0604020202020204" pitchFamily="34" charset="0"/>
              <a:buChar char="•"/>
            </a:pPr>
            <a:r>
              <a:rPr lang="en-US" sz="3600" b="1" dirty="0">
                <a:solidFill>
                  <a:srgbClr val="545454"/>
                </a:solidFill>
                <a:latin typeface="DM Sans"/>
              </a:rPr>
              <a:t>Provides valuable tools for accurate and efficient solutions of stiff ODEs in scientific and engineering domains.</a:t>
            </a:r>
          </a:p>
          <a:p>
            <a:pPr marL="457200" indent="-457200">
              <a:lnSpc>
                <a:spcPct val="150000"/>
              </a:lnSpc>
              <a:buFont typeface="Arial" panose="020B0604020202020204" pitchFamily="34" charset="0"/>
              <a:buChar char="•"/>
            </a:pPr>
            <a:r>
              <a:rPr lang="en-US" sz="3600" b="1" dirty="0">
                <a:solidFill>
                  <a:srgbClr val="545454"/>
                </a:solidFill>
                <a:latin typeface="DM Sans"/>
              </a:rPr>
              <a:t>Advances computational techniques for research, design, and decision-making processes.</a:t>
            </a:r>
            <a:endParaRPr lang="en-US" sz="3600" dirty="0">
              <a:solidFill>
                <a:srgbClr val="545454"/>
              </a:solidFill>
              <a:latin typeface="DM Sans"/>
            </a:endParaRPr>
          </a:p>
        </p:txBody>
      </p:sp>
    </p:spTree>
    <p:extLst>
      <p:ext uri="{BB962C8B-B14F-4D97-AF65-F5344CB8AC3E}">
        <p14:creationId xmlns:p14="http://schemas.microsoft.com/office/powerpoint/2010/main" val="3701309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1617</TotalTime>
  <Words>1633</Words>
  <Application>Microsoft Office PowerPoint</Application>
  <PresentationFormat>Custom</PresentationFormat>
  <Paragraphs>197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DM Sans Italics</vt:lpstr>
      <vt:lpstr>Kollektif Bold</vt:lpstr>
      <vt:lpstr>DM Sans</vt:lpstr>
      <vt:lpstr>Calibri</vt:lpstr>
      <vt:lpstr>Arial</vt:lpstr>
      <vt:lpstr>DM Sans Bold</vt:lpstr>
      <vt:lpstr>IBM Plex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dc:creator>solomon monday</dc:creator>
  <cp:lastModifiedBy>solomon monday</cp:lastModifiedBy>
  <cp:revision>3</cp:revision>
  <dcterms:created xsi:type="dcterms:W3CDTF">2006-08-16T00:00:00Z</dcterms:created>
  <dcterms:modified xsi:type="dcterms:W3CDTF">2024-06-19T08:44:12Z</dcterms:modified>
  <dc:identifier>DAGIcMKlvXo</dc:identifier>
</cp:coreProperties>
</file>