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A7331-AAA0-EB10-19DD-6CD9EBD3C066}" v="6" dt="2024-06-27T01:50:51.705"/>
    <p1510:client id="{75555DCF-33DE-C746-2762-2DA2A2484E8A}" v="242" dt="2024-06-27T10:23:16.961"/>
    <p1510:client id="{BE2318E0-9CA6-CF08-5B22-DD8A61586D1D}" v="4" dt="2024-06-27T02:35:03.700"/>
    <p1510:client id="{E5883241-A813-B91E-942F-B3CC44FF8D0C}" v="228" dt="2024-06-27T06:49:54.833"/>
    <p1510:client id="{E8B62017-CC7A-602A-D190-34E31AC1B87E}" v="503" dt="2024-06-27T07:57:17.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29048-ED5F-411D-B4E0-D4B36E7D9739}" type="datetimeFigureOut">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A9FE9-51C7-42DF-A304-ACF80BD24283}" type="slidenum">
              <a:t>‹#›</a:t>
            </a:fld>
            <a:endParaRPr lang="en-US"/>
          </a:p>
        </p:txBody>
      </p:sp>
    </p:spTree>
    <p:extLst>
      <p:ext uri="{BB962C8B-B14F-4D97-AF65-F5344CB8AC3E}">
        <p14:creationId xmlns:p14="http://schemas.microsoft.com/office/powerpoint/2010/main" val="82682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Ordinary Differential Equations (ODEs) are essential in scientific and engineering applications. Researchers have continually sought innovative approaches to </a:t>
            </a:r>
          </a:p>
          <a:p>
            <a:r>
              <a:rPr lang="en-US"/>
              <a:t>enhance the accuracy and efficiency of numerical solutions. The One-Step Hybrid Block Method offers a strategy for addressing challenges  associated with</a:t>
            </a:r>
          </a:p>
          <a:p>
            <a:r>
              <a:rPr lang="en-US"/>
              <a:t> second order ODEs</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35CA9FE9-51C7-42DF-A304-ACF80BD24283}" type="slidenum">
              <a:rPr lang="en-US"/>
              <a:t>3</a:t>
            </a:fld>
            <a:endParaRPr lang="en-US"/>
          </a:p>
        </p:txBody>
      </p:sp>
    </p:spTree>
    <p:extLst>
      <p:ext uri="{BB962C8B-B14F-4D97-AF65-F5344CB8AC3E}">
        <p14:creationId xmlns:p14="http://schemas.microsoft.com/office/powerpoint/2010/main" val="150705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motivation for the project is driven by the need to overcome challenges associated with traditional numerical methods when applied to second-order ODEs.</a:t>
            </a:r>
            <a:r>
              <a:rPr lang="en-US">
                <a:ea typeface="Calibri"/>
                <a:cs typeface="Calibri"/>
              </a:rPr>
              <a:t> Traditional methods have challenges of maintaining stability particularly </a:t>
            </a:r>
            <a:r>
              <a:rPr lang="en-US"/>
              <a:t>in areas involving stiff systems and nonlinearity.</a:t>
            </a:r>
            <a:endParaRPr lang="en-US">
              <a:ea typeface="Calibri"/>
              <a:cs typeface="Calibri"/>
            </a:endParaRPr>
          </a:p>
        </p:txBody>
      </p:sp>
      <p:sp>
        <p:nvSpPr>
          <p:cNvPr id="4" name="Slide Number Placeholder 3"/>
          <p:cNvSpPr>
            <a:spLocks noGrp="1"/>
          </p:cNvSpPr>
          <p:nvPr>
            <p:ph type="sldNum" sz="quarter" idx="5"/>
          </p:nvPr>
        </p:nvSpPr>
        <p:spPr/>
        <p:txBody>
          <a:bodyPr/>
          <a:lstStyle/>
          <a:p>
            <a:fld id="{35CA9FE9-51C7-42DF-A304-ACF80BD24283}" type="slidenum">
              <a:t>4</a:t>
            </a:fld>
            <a:endParaRPr lang="en-US"/>
          </a:p>
        </p:txBody>
      </p:sp>
    </p:spTree>
    <p:extLst>
      <p:ext uri="{BB962C8B-B14F-4D97-AF65-F5344CB8AC3E}">
        <p14:creationId xmlns:p14="http://schemas.microsoft.com/office/powerpoint/2010/main" val="121868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problem addressed by the project is to develop a novel numerical method that combines the strengths of one-step and block methods because of the </a:t>
            </a:r>
          </a:p>
          <a:p>
            <a:r>
              <a:rPr lang="en-US"/>
              <a:t>difficulties of the traditional methods maintaining stability.</a:t>
            </a:r>
            <a:endParaRPr lang="en-US">
              <a:ea typeface="Calibri"/>
              <a:cs typeface="Calibri"/>
            </a:endParaRPr>
          </a:p>
        </p:txBody>
      </p:sp>
      <p:sp>
        <p:nvSpPr>
          <p:cNvPr id="4" name="Slide Number Placeholder 3"/>
          <p:cNvSpPr>
            <a:spLocks noGrp="1"/>
          </p:cNvSpPr>
          <p:nvPr>
            <p:ph type="sldNum" sz="quarter" idx="5"/>
          </p:nvPr>
        </p:nvSpPr>
        <p:spPr/>
        <p:txBody>
          <a:bodyPr/>
          <a:lstStyle/>
          <a:p>
            <a:fld id="{35CA9FE9-51C7-42DF-A304-ACF80BD24283}" type="slidenum">
              <a:rPr lang="en-US"/>
              <a:t>5</a:t>
            </a:fld>
            <a:endParaRPr lang="en-US"/>
          </a:p>
        </p:txBody>
      </p:sp>
    </p:spTree>
    <p:extLst>
      <p:ext uri="{BB962C8B-B14F-4D97-AF65-F5344CB8AC3E}">
        <p14:creationId xmlns:p14="http://schemas.microsoft.com/office/powerpoint/2010/main" val="119636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emf"/><Relationship Id="rId3" Type="http://schemas.openxmlformats.org/officeDocument/2006/relationships/image" Target="../media/image1.wmf"/><Relationship Id="rId7" Type="http://schemas.openxmlformats.org/officeDocument/2006/relationships/image" Target="../media/image3.e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8.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emf"/><Relationship Id="rId3" Type="http://schemas.openxmlformats.org/officeDocument/2006/relationships/image" Target="../media/image12.wmf"/><Relationship Id="rId7" Type="http://schemas.openxmlformats.org/officeDocument/2006/relationships/image" Target="../media/image14.emf"/><Relationship Id="rId12" Type="http://schemas.openxmlformats.org/officeDocument/2006/relationships/oleObject" Target="../embeddings/oleObject17.bin"/><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image" Target="../media/image18.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emf"/><Relationship Id="rId1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1.emf"/><Relationship Id="rId12" Type="http://schemas.openxmlformats.org/officeDocument/2006/relationships/oleObject" Target="../embeddings/oleObject24.bin"/><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6.emf"/><Relationship Id="rId4" Type="http://schemas.openxmlformats.org/officeDocument/2006/relationships/oleObject" Target="../embeddings/oleObject2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C7FC-2B8F-D6BF-D741-26D8CC598893}"/>
              </a:ext>
            </a:extLst>
          </p:cNvPr>
          <p:cNvSpPr>
            <a:spLocks noGrp="1"/>
          </p:cNvSpPr>
          <p:nvPr>
            <p:ph type="ctrTitle"/>
          </p:nvPr>
        </p:nvSpPr>
        <p:spPr>
          <a:xfrm>
            <a:off x="1314560" y="408214"/>
            <a:ext cx="7766936" cy="9754689"/>
          </a:xfrm>
        </p:spPr>
        <p:txBody>
          <a:bodyPr/>
          <a:lstStyle/>
          <a:p>
            <a:pPr algn="ctr">
              <a:lnSpc>
                <a:spcPct val="200000"/>
              </a:lnSpc>
            </a:pPr>
            <a:r>
              <a:rPr lang="en-US"/>
              <a:t>`</a:t>
            </a: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r>
              <a:rPr lang="en-US" sz="2000" b="1" kern="100">
                <a:solidFill>
                  <a:srgbClr val="000000"/>
                </a:solidFill>
                <a:effectLst/>
                <a:latin typeface="Times New Roman"/>
                <a:ea typeface="Calibri"/>
                <a:cs typeface="Times New Roman"/>
              </a:rPr>
              <a:t>ONE-STEP HYBRID BLOCK METHOD FOR THE NUMERICAL SOLUTION OF SECOND ORDER ODEs</a:t>
            </a: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r>
              <a:rPr lang="en-US" sz="1800" b="1" kern="100">
                <a:solidFill>
                  <a:srgbClr val="000000"/>
                </a:solidFill>
                <a:effectLst/>
                <a:latin typeface="Times New Roman"/>
                <a:ea typeface="Calibri"/>
                <a:cs typeface="Times New Roman"/>
              </a:rPr>
              <a:t>	</a:t>
            </a:r>
            <a:r>
              <a:rPr lang="en-US" sz="2000" kern="100">
                <a:solidFill>
                  <a:srgbClr val="000000"/>
                </a:solidFill>
                <a:effectLst/>
                <a:latin typeface="Times New Roman"/>
                <a:ea typeface="Calibri"/>
                <a:cs typeface="Times New Roman"/>
              </a:rPr>
              <a:t>Internal Defense</a:t>
            </a:r>
            <a:br>
              <a:rPr lang="en-US" sz="2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a:solidFill>
                  <a:srgbClr val="000000"/>
                </a:solidFill>
                <a:effectLst/>
                <a:latin typeface="Times New Roman"/>
                <a:ea typeface="Calibri"/>
                <a:cs typeface="Times New Roman"/>
              </a:rPr>
              <a:t>BY</a:t>
            </a:r>
            <a:br>
              <a:rPr lang="en-US" sz="2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a:solidFill>
                  <a:srgbClr val="000000"/>
                </a:solidFill>
                <a:effectLst/>
                <a:latin typeface="Times New Roman"/>
                <a:ea typeface="Calibri"/>
                <a:cs typeface="Times New Roman"/>
              </a:rPr>
              <a:t>AJAYI PHILIP OLUWADARA</a:t>
            </a:r>
            <a:br>
              <a:rPr lang="en-US" sz="2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a:solidFill>
                  <a:srgbClr val="000000"/>
                </a:solidFill>
                <a:effectLst/>
                <a:latin typeface="Times New Roman"/>
                <a:ea typeface="Calibri"/>
                <a:cs typeface="Times New Roman"/>
              </a:rPr>
              <a:t>AUL/SCI/20/00546</a:t>
            </a:r>
            <a:br>
              <a:rPr lang="en-US" sz="2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a:solidFill>
                  <a:srgbClr val="000000"/>
                </a:solidFill>
                <a:effectLst/>
                <a:latin typeface="Times New Roman"/>
                <a:ea typeface="Calibri"/>
                <a:cs typeface="Times New Roman"/>
              </a:rPr>
              <a:t>Department of Mathematics</a:t>
            </a:r>
            <a:br>
              <a:rPr lang="en-US" sz="2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a:solidFill>
                  <a:srgbClr val="000000"/>
                </a:solidFill>
                <a:effectLst/>
                <a:latin typeface="Times New Roman"/>
                <a:ea typeface="Calibri"/>
                <a:cs typeface="Times New Roman"/>
              </a:rPr>
              <a:t>Anchor University</a:t>
            </a:r>
            <a:br>
              <a:rPr lang="en-US" sz="2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a:solidFill>
                  <a:srgbClr val="000000"/>
                </a:solidFill>
                <a:effectLst/>
                <a:latin typeface="Times New Roman"/>
                <a:ea typeface="Calibri"/>
                <a:cs typeface="Times New Roman"/>
              </a:rPr>
              <a:t>Supervised by:</a:t>
            </a:r>
            <a:br>
              <a:rPr lang="en-US" sz="2000" kern="10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a:solidFill>
                  <a:srgbClr val="000000"/>
                </a:solidFill>
                <a:effectLst/>
                <a:latin typeface="Times New Roman"/>
                <a:ea typeface="Calibri"/>
                <a:cs typeface="Times New Roman"/>
              </a:rPr>
              <a:t>Dr. O.</a:t>
            </a:r>
            <a:r>
              <a:rPr lang="en-US" sz="2000" kern="100">
                <a:solidFill>
                  <a:srgbClr val="000000"/>
                </a:solidFill>
                <a:latin typeface="Times New Roman"/>
                <a:ea typeface="Calibri"/>
                <a:cs typeface="Times New Roman"/>
              </a:rPr>
              <a:t> </a:t>
            </a:r>
            <a:r>
              <a:rPr lang="en-US" sz="2000" kern="100">
                <a:solidFill>
                  <a:srgbClr val="000000"/>
                </a:solidFill>
                <a:effectLst/>
                <a:latin typeface="Times New Roman"/>
                <a:ea typeface="Calibri"/>
                <a:cs typeface="Times New Roman"/>
              </a:rPr>
              <a:t>E. </a:t>
            </a:r>
            <a:r>
              <a:rPr lang="en-US" sz="2000" kern="100" err="1">
                <a:solidFill>
                  <a:srgbClr val="000000"/>
                </a:solidFill>
                <a:effectLst/>
                <a:latin typeface="Times New Roman"/>
                <a:ea typeface="Calibri"/>
                <a:cs typeface="Times New Roman"/>
              </a:rPr>
              <a:t>Faniyi</a:t>
            </a:r>
            <a:r>
              <a:rPr lang="en-US" sz="2000" kern="100">
                <a:solidFill>
                  <a:srgbClr val="000000"/>
                </a:solidFill>
                <a:latin typeface="Times New Roman"/>
                <a:ea typeface="Calibri"/>
                <a:cs typeface="Times New Roman"/>
              </a:rPr>
              <a:t> and Mr</a:t>
            </a:r>
            <a:r>
              <a:rPr lang="en-US" sz="2000" kern="100">
                <a:solidFill>
                  <a:srgbClr val="000000"/>
                </a:solidFill>
                <a:effectLst/>
                <a:latin typeface="Times New Roman"/>
                <a:ea typeface="Calibri"/>
                <a:cs typeface="Times New Roman"/>
              </a:rPr>
              <a:t>. O.</a:t>
            </a:r>
            <a:r>
              <a:rPr lang="en-US" sz="2000" kern="100">
                <a:solidFill>
                  <a:srgbClr val="000000"/>
                </a:solidFill>
                <a:latin typeface="Times New Roman"/>
                <a:ea typeface="Calibri"/>
                <a:cs typeface="Times New Roman"/>
              </a:rPr>
              <a:t> </a:t>
            </a:r>
            <a:r>
              <a:rPr lang="en-US" sz="2000" kern="100">
                <a:solidFill>
                  <a:srgbClr val="000000"/>
                </a:solidFill>
                <a:effectLst/>
                <a:latin typeface="Times New Roman"/>
                <a:ea typeface="Calibri"/>
                <a:cs typeface="Times New Roman"/>
              </a:rPr>
              <a:t>C. Ayeni</a:t>
            </a:r>
            <a:br>
              <a:rPr lang="en-US" sz="1800" kern="100">
                <a:effectLst/>
                <a:latin typeface="Calibri" panose="020F0502020204030204" pitchFamily="34" charset="0"/>
                <a:ea typeface="Calibri" panose="020F0502020204030204" pitchFamily="34" charset="0"/>
                <a:cs typeface="Times New Roman" panose="02020603050405020304" pitchFamily="18" charset="0"/>
              </a:rPr>
            </a:br>
            <a:br>
              <a:rPr lang="en-US" sz="1800" kern="100">
                <a:effectLst/>
                <a:latin typeface="Calibri" panose="020F0502020204030204" pitchFamily="34" charset="0"/>
                <a:ea typeface="Calibri" panose="020F0502020204030204" pitchFamily="34" charset="0"/>
                <a:cs typeface="Times New Roman" panose="02020603050405020304" pitchFamily="18" charset="0"/>
              </a:rPr>
            </a:b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Tree>
    <p:extLst>
      <p:ext uri="{BB962C8B-B14F-4D97-AF65-F5344CB8AC3E}">
        <p14:creationId xmlns:p14="http://schemas.microsoft.com/office/powerpoint/2010/main" val="250615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823F-9D3B-824E-20FC-0327C6C34DFB}"/>
              </a:ext>
            </a:extLst>
          </p:cNvPr>
          <p:cNvSpPr>
            <a:spLocks noGrp="1"/>
          </p:cNvSpPr>
          <p:nvPr>
            <p:ph type="title"/>
          </p:nvPr>
        </p:nvSpPr>
        <p:spPr>
          <a:xfrm>
            <a:off x="677334" y="384055"/>
            <a:ext cx="8596668" cy="1320800"/>
          </a:xfrm>
        </p:spPr>
        <p:txBody>
          <a:bodyPr/>
          <a:lstStyle/>
          <a:p>
            <a:r>
              <a:rPr lang="en-US"/>
              <a:t>METHODOLOGY</a:t>
            </a:r>
          </a:p>
        </p:txBody>
      </p:sp>
      <p:sp>
        <p:nvSpPr>
          <p:cNvPr id="3" name="Content Placeholder 2">
            <a:extLst>
              <a:ext uri="{FF2B5EF4-FFF2-40B4-BE49-F238E27FC236}">
                <a16:creationId xmlns:a16="http://schemas.microsoft.com/office/drawing/2014/main" id="{5C8B2E98-C160-62CF-ABB1-F848D09BF803}"/>
              </a:ext>
            </a:extLst>
          </p:cNvPr>
          <p:cNvSpPr>
            <a:spLocks noGrp="1"/>
          </p:cNvSpPr>
          <p:nvPr>
            <p:ph idx="1"/>
          </p:nvPr>
        </p:nvSpPr>
        <p:spPr>
          <a:xfrm>
            <a:off x="677334" y="2969696"/>
            <a:ext cx="8596668" cy="3593378"/>
          </a:xfrm>
        </p:spPr>
        <p:txBody>
          <a:bodyPr vert="horz" lIns="91440" tIns="45720" rIns="91440" bIns="45720" rtlCol="0" anchor="t">
            <a:normAutofit/>
          </a:bodyPr>
          <a:lstStyle/>
          <a:p>
            <a:pPr marL="0" indent="0">
              <a:buNone/>
            </a:pPr>
            <a:r>
              <a:rPr lang="en-US" kern="100">
                <a:solidFill>
                  <a:srgbClr val="000000"/>
                </a:solidFill>
                <a:latin typeface="Times New Roman"/>
                <a:ea typeface="Calibri"/>
                <a:cs typeface="Times New Roman"/>
              </a:rPr>
              <a:t>Where</a:t>
            </a:r>
            <a:r>
              <a:rPr lang="en-US" sz="1800" kern="100">
                <a:solidFill>
                  <a:srgbClr val="000000"/>
                </a:solidFill>
                <a:effectLst/>
                <a:latin typeface="Times New Roman"/>
                <a:ea typeface="Calibri"/>
                <a:cs typeface="Times New Roman"/>
              </a:rPr>
              <a:t>,</a:t>
            </a:r>
            <a:r>
              <a:rPr lang="en-US" kern="100">
                <a:solidFill>
                  <a:srgbClr val="000000"/>
                </a:solidFill>
                <a:latin typeface="Times New Roman"/>
                <a:ea typeface="Calibri"/>
                <a:cs typeface="Times New Roman"/>
              </a:rPr>
              <a:t> </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
        <p:nvSpPr>
          <p:cNvPr id="5" name="Rectangle 2">
            <a:extLst>
              <a:ext uri="{FF2B5EF4-FFF2-40B4-BE49-F238E27FC236}">
                <a16:creationId xmlns:a16="http://schemas.microsoft.com/office/drawing/2014/main" id="{1F13CFF5-68D4-1B5C-1673-814FE50B82AD}"/>
              </a:ext>
            </a:extLst>
          </p:cNvPr>
          <p:cNvSpPr>
            <a:spLocks noChangeArrowheads="1"/>
          </p:cNvSpPr>
          <p:nvPr/>
        </p:nvSpPr>
        <p:spPr bwMode="auto">
          <a:xfrm>
            <a:off x="671792" y="1057669"/>
            <a:ext cx="9316653" cy="98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Times New Roman"/>
                <a:ea typeface="Times New Roman" panose="02020603050405020304" pitchFamily="18" charset="0"/>
                <a:cs typeface="Times New Roman"/>
              </a:rPr>
              <a:t>DERIVATION OF THE HYBRID BLOCK METHOD</a:t>
            </a:r>
            <a:endParaRPr kumimoji="0" lang="en-US" altLang="en-US" b="0" i="0" u="none" strike="noStrike" cap="none" normalizeH="0" baseline="0">
              <a:ln>
                <a:noFill/>
              </a:ln>
              <a:solidFill>
                <a:srgbClr val="2F5496"/>
              </a:solidFill>
              <a:effectLst/>
              <a:latin typeface="Times New Roman"/>
              <a:ea typeface="Times New Roman" panose="02020603050405020304" pitchFamily="18" charset="0"/>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a:ea typeface="Calibri"/>
                <a:cs typeface="Times New Roman"/>
              </a:rPr>
              <a:t>Creating a unique one-step hybrid approach that uses the basis function to solve second-order ODEs.</a:t>
            </a:r>
            <a:endParaRPr lang="en-US" altLang="en-US" b="0" i="0" u="none" strike="noStrike" cap="none" normalizeH="0" baseline="0">
              <a:ln>
                <a:noFill/>
              </a:ln>
              <a:solidFill>
                <a:srgbClr val="000000"/>
              </a:solidFill>
              <a:effectLst/>
              <a:latin typeface="Times New Roman"/>
              <a:ea typeface="Calibri"/>
              <a:cs typeface="Times New Roman"/>
            </a:endParaRPr>
          </a:p>
          <a:p>
            <a:pPr defTabSz="914400" eaLnBrk="0" fontAlgn="base" hangingPunct="0">
              <a:spcBef>
                <a:spcPct val="0"/>
              </a:spcBef>
              <a:spcAft>
                <a:spcPct val="0"/>
              </a:spcAft>
            </a:pPr>
            <a:r>
              <a:rPr lang="en-US" altLang="en-US">
                <a:solidFill>
                  <a:srgbClr val="000000"/>
                </a:solidFill>
                <a:latin typeface="Times New Roman"/>
                <a:ea typeface="Calibri"/>
                <a:cs typeface="Times New Roman"/>
              </a:rPr>
              <a:t> </a:t>
            </a:r>
            <a:r>
              <a:rPr kumimoji="0" lang="en-US" altLang="en-US" b="0" i="0" u="none" strike="noStrike" cap="none" normalizeH="0" baseline="0">
                <a:ln>
                  <a:noFill/>
                </a:ln>
                <a:solidFill>
                  <a:srgbClr val="000000"/>
                </a:solidFill>
                <a:effectLst/>
                <a:latin typeface="Times New Roman"/>
                <a:ea typeface="Calibri"/>
                <a:cs typeface="Times New Roman"/>
              </a:rPr>
              <a:t>Therefore introducing</a:t>
            </a:r>
            <a:r>
              <a:rPr lang="en-US" altLang="en-US">
                <a:solidFill>
                  <a:srgbClr val="000000"/>
                </a:solidFill>
                <a:latin typeface="Times New Roman"/>
                <a:ea typeface="Calibri"/>
                <a:cs typeface="Times New Roman"/>
              </a:rPr>
              <a:t> the trial solution</a:t>
            </a:r>
            <a:r>
              <a:rPr kumimoji="0" lang="en-US" altLang="en-US" b="0" i="0" u="none" strike="noStrike" cap="none" normalizeH="0" baseline="0">
                <a:ln>
                  <a:noFill/>
                </a:ln>
                <a:solidFill>
                  <a:srgbClr val="000000"/>
                </a:solidFill>
                <a:effectLst/>
                <a:latin typeface="Times New Roman"/>
                <a:ea typeface="Calibri"/>
                <a:cs typeface="Times New Roman"/>
              </a:rPr>
              <a:t>:</a:t>
            </a:r>
            <a:endParaRPr lang="en-US" altLang="en-US" b="0" i="0" u="none" strike="noStrike" cap="none" normalizeH="0" baseline="0">
              <a:ln>
                <a:noFill/>
              </a:ln>
              <a:solidFill>
                <a:srgbClr val="000000"/>
              </a:solidFill>
              <a:effectLst/>
              <a:latin typeface="Times New Roman"/>
              <a:ea typeface="Calibri"/>
              <a:cs typeface="Times New Roman"/>
            </a:endParaRPr>
          </a:p>
        </p:txBody>
      </p:sp>
      <p:graphicFrame>
        <p:nvGraphicFramePr>
          <p:cNvPr id="6" name="Object 5">
            <a:extLst>
              <a:ext uri="{FF2B5EF4-FFF2-40B4-BE49-F238E27FC236}">
                <a16:creationId xmlns:a16="http://schemas.microsoft.com/office/drawing/2014/main" id="{766478CD-3BBE-25FE-1175-A1D2807B91FD}"/>
              </a:ext>
            </a:extLst>
          </p:cNvPr>
          <p:cNvGraphicFramePr>
            <a:graphicFrameLocks noChangeAspect="1"/>
          </p:cNvGraphicFramePr>
          <p:nvPr>
            <p:extLst>
              <p:ext uri="{D42A27DB-BD31-4B8C-83A1-F6EECF244321}">
                <p14:modId xmlns:p14="http://schemas.microsoft.com/office/powerpoint/2010/main" val="3445314160"/>
              </p:ext>
            </p:extLst>
          </p:nvPr>
        </p:nvGraphicFramePr>
        <p:xfrm>
          <a:off x="677334" y="2206625"/>
          <a:ext cx="1520679" cy="763071"/>
        </p:xfrm>
        <a:graphic>
          <a:graphicData uri="http://schemas.openxmlformats.org/presentationml/2006/ole">
            <mc:AlternateContent xmlns:mc="http://schemas.openxmlformats.org/markup-compatibility/2006">
              <mc:Choice xmlns:v="urn:schemas-microsoft-com:vml" Requires="v">
                <p:oleObj name="Equation" r:id="rId2" imgW="1193800" imgH="431800" progId="Equation.DSMT4">
                  <p:embed/>
                </p:oleObj>
              </mc:Choice>
              <mc:Fallback>
                <p:oleObj name="Equation" r:id="rId2" imgW="1193800" imgH="431800" progId="Equation.DSMT4">
                  <p:embed/>
                  <p:pic>
                    <p:nvPicPr>
                      <p:cNvPr id="6" name="Object 5">
                        <a:extLst>
                          <a:ext uri="{FF2B5EF4-FFF2-40B4-BE49-F238E27FC236}">
                            <a16:creationId xmlns:a16="http://schemas.microsoft.com/office/drawing/2014/main" id="{766478CD-3BBE-25FE-1175-A1D2807B9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206625"/>
                        <a:ext cx="1520679" cy="763071"/>
                      </a:xfrm>
                      <a:prstGeom prst="rect">
                        <a:avLst/>
                      </a:prstGeom>
                      <a:noFill/>
                    </p:spPr>
                  </p:pic>
                </p:oleObj>
              </mc:Fallback>
            </mc:AlternateContent>
          </a:graphicData>
        </a:graphic>
      </p:graphicFrame>
      <p:sp>
        <p:nvSpPr>
          <p:cNvPr id="7" name="Rectangle 3">
            <a:extLst>
              <a:ext uri="{FF2B5EF4-FFF2-40B4-BE49-F238E27FC236}">
                <a16:creationId xmlns:a16="http://schemas.microsoft.com/office/drawing/2014/main" id="{0AC593F7-292D-08C8-BE64-C7AFB1E83244}"/>
              </a:ext>
            </a:extLst>
          </p:cNvPr>
          <p:cNvSpPr>
            <a:spLocks noChangeArrowheads="1"/>
          </p:cNvSpPr>
          <p:nvPr/>
        </p:nvSpPr>
        <p:spPr bwMode="auto">
          <a:xfrm>
            <a:off x="0" y="88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767F839-5D99-2A57-20FA-863B43ED3DA8}"/>
              </a:ext>
            </a:extLst>
          </p:cNvPr>
          <p:cNvSpPr txBox="1"/>
          <p:nvPr/>
        </p:nvSpPr>
        <p:spPr>
          <a:xfrm>
            <a:off x="7027984" y="2403048"/>
            <a:ext cx="1190625" cy="369332"/>
          </a:xfrm>
          <a:prstGeom prst="rect">
            <a:avLst/>
          </a:prstGeom>
          <a:noFill/>
        </p:spPr>
        <p:txBody>
          <a:bodyPr wrap="square" lIns="91440" tIns="45720" rIns="91440" bIns="45720" rtlCol="0" anchor="t">
            <a:spAutoFit/>
          </a:bodyPr>
          <a:lstStyle/>
          <a:p>
            <a:r>
              <a:rPr lang="en-US">
                <a:solidFill>
                  <a:srgbClr val="000000"/>
                </a:solidFill>
                <a:latin typeface="Times New Roman"/>
                <a:ea typeface="Calibri"/>
                <a:cs typeface="Times New Roman"/>
              </a:rPr>
              <a:t>(1)</a:t>
            </a:r>
            <a:endParaRPr lang="en-US"/>
          </a:p>
        </p:txBody>
      </p:sp>
      <p:graphicFrame>
        <p:nvGraphicFramePr>
          <p:cNvPr id="37" name="Object 36">
            <a:extLst>
              <a:ext uri="{FF2B5EF4-FFF2-40B4-BE49-F238E27FC236}">
                <a16:creationId xmlns:a16="http://schemas.microsoft.com/office/drawing/2014/main" id="{0D4A5BCA-7A78-56DB-4AE6-F2A5F0A57248}"/>
              </a:ext>
            </a:extLst>
          </p:cNvPr>
          <p:cNvGraphicFramePr>
            <a:graphicFrameLocks noChangeAspect="1"/>
          </p:cNvGraphicFramePr>
          <p:nvPr>
            <p:extLst>
              <p:ext uri="{D42A27DB-BD31-4B8C-83A1-F6EECF244321}">
                <p14:modId xmlns:p14="http://schemas.microsoft.com/office/powerpoint/2010/main" val="3364856765"/>
              </p:ext>
            </p:extLst>
          </p:nvPr>
        </p:nvGraphicFramePr>
        <p:xfrm>
          <a:off x="677334" y="3471466"/>
          <a:ext cx="611864" cy="444992"/>
        </p:xfrm>
        <a:graphic>
          <a:graphicData uri="http://schemas.openxmlformats.org/presentationml/2006/ole">
            <mc:AlternateContent xmlns:mc="http://schemas.openxmlformats.org/markup-compatibility/2006">
              <mc:Choice xmlns:v="urn:schemas-microsoft-com:vml" Requires="v">
                <p:oleObj name="Equation" r:id="rId4" imgW="314134" imgH="228928" progId="Equation.DSMT4">
                  <p:embed/>
                </p:oleObj>
              </mc:Choice>
              <mc:Fallback>
                <p:oleObj name="Equation" r:id="rId4" imgW="314134" imgH="228928" progId="Equation.DSMT4">
                  <p:embed/>
                  <p:pic>
                    <p:nvPicPr>
                      <p:cNvPr id="37" name="Object 36">
                        <a:extLst>
                          <a:ext uri="{FF2B5EF4-FFF2-40B4-BE49-F238E27FC236}">
                            <a16:creationId xmlns:a16="http://schemas.microsoft.com/office/drawing/2014/main" id="{0D4A5BCA-7A78-56DB-4AE6-F2A5F0A57248}"/>
                          </a:ext>
                        </a:extLst>
                      </p:cNvPr>
                      <p:cNvPicPr/>
                      <p:nvPr/>
                    </p:nvPicPr>
                    <p:blipFill>
                      <a:blip r:embed="rId5"/>
                      <a:stretch>
                        <a:fillRect/>
                      </a:stretch>
                    </p:blipFill>
                    <p:spPr>
                      <a:xfrm>
                        <a:off x="677334" y="3471466"/>
                        <a:ext cx="611864" cy="444992"/>
                      </a:xfrm>
                      <a:prstGeom prst="rect">
                        <a:avLst/>
                      </a:prstGeom>
                    </p:spPr>
                  </p:pic>
                </p:oleObj>
              </mc:Fallback>
            </mc:AlternateContent>
          </a:graphicData>
        </a:graphic>
      </p:graphicFrame>
      <p:sp>
        <p:nvSpPr>
          <p:cNvPr id="40" name="TextBox 39">
            <a:extLst>
              <a:ext uri="{FF2B5EF4-FFF2-40B4-BE49-F238E27FC236}">
                <a16:creationId xmlns:a16="http://schemas.microsoft.com/office/drawing/2014/main" id="{11F9D2EF-E745-7C8E-CE48-30B21335112C}"/>
              </a:ext>
            </a:extLst>
          </p:cNvPr>
          <p:cNvSpPr txBox="1"/>
          <p:nvPr/>
        </p:nvSpPr>
        <p:spPr>
          <a:xfrm>
            <a:off x="1243092" y="3480728"/>
            <a:ext cx="6100996" cy="369332"/>
          </a:xfrm>
          <a:prstGeom prst="rect">
            <a:avLst/>
          </a:prstGeom>
          <a:noFill/>
        </p:spPr>
        <p:txBody>
          <a:bodyPr wrap="square">
            <a:spAutoFit/>
          </a:bodyPr>
          <a:lstStyle/>
          <a:p>
            <a:r>
              <a:rPr lang="en-US" sz="1800">
                <a:solidFill>
                  <a:srgbClr val="000000"/>
                </a:solidFill>
                <a:effectLst/>
                <a:latin typeface="Times New Roman" panose="02020603050405020304" pitchFamily="18" charset="0"/>
                <a:ea typeface="Calibri" panose="020F0502020204030204" pitchFamily="34" charset="0"/>
              </a:rPr>
              <a:t>are the parameters to be gotten</a:t>
            </a:r>
            <a:endParaRPr lang="en-US"/>
          </a:p>
        </p:txBody>
      </p:sp>
      <p:graphicFrame>
        <p:nvGraphicFramePr>
          <p:cNvPr id="41" name="Object 40">
            <a:extLst>
              <a:ext uri="{FF2B5EF4-FFF2-40B4-BE49-F238E27FC236}">
                <a16:creationId xmlns:a16="http://schemas.microsoft.com/office/drawing/2014/main" id="{A555386E-7271-7B9F-12B8-1544491EC0CC}"/>
              </a:ext>
            </a:extLst>
          </p:cNvPr>
          <p:cNvGraphicFramePr>
            <a:graphicFrameLocks noChangeAspect="1"/>
          </p:cNvGraphicFramePr>
          <p:nvPr>
            <p:extLst>
              <p:ext uri="{D42A27DB-BD31-4B8C-83A1-F6EECF244321}">
                <p14:modId xmlns:p14="http://schemas.microsoft.com/office/powerpoint/2010/main" val="230987525"/>
              </p:ext>
            </p:extLst>
          </p:nvPr>
        </p:nvGraphicFramePr>
        <p:xfrm>
          <a:off x="677334" y="3984560"/>
          <a:ext cx="611864" cy="376532"/>
        </p:xfrm>
        <a:graphic>
          <a:graphicData uri="http://schemas.openxmlformats.org/presentationml/2006/ole">
            <mc:AlternateContent xmlns:mc="http://schemas.openxmlformats.org/markup-compatibility/2006">
              <mc:Choice xmlns:v="urn:schemas-microsoft-com:vml" Requires="v">
                <p:oleObj name="Equation" r:id="rId6" imgW="371348" imgH="228928" progId="Equation.DSMT4">
                  <p:embed/>
                </p:oleObj>
              </mc:Choice>
              <mc:Fallback>
                <p:oleObj name="Equation" r:id="rId6" imgW="371348" imgH="228928" progId="Equation.DSMT4">
                  <p:embed/>
                  <p:pic>
                    <p:nvPicPr>
                      <p:cNvPr id="41" name="Object 40">
                        <a:extLst>
                          <a:ext uri="{FF2B5EF4-FFF2-40B4-BE49-F238E27FC236}">
                            <a16:creationId xmlns:a16="http://schemas.microsoft.com/office/drawing/2014/main" id="{A555386E-7271-7B9F-12B8-1544491EC0CC}"/>
                          </a:ext>
                        </a:extLst>
                      </p:cNvPr>
                      <p:cNvPicPr/>
                      <p:nvPr/>
                    </p:nvPicPr>
                    <p:blipFill>
                      <a:blip r:embed="rId7"/>
                      <a:stretch>
                        <a:fillRect/>
                      </a:stretch>
                    </p:blipFill>
                    <p:spPr>
                      <a:xfrm>
                        <a:off x="677334" y="3984560"/>
                        <a:ext cx="611864" cy="376532"/>
                      </a:xfrm>
                      <a:prstGeom prst="rect">
                        <a:avLst/>
                      </a:prstGeom>
                    </p:spPr>
                  </p:pic>
                </p:oleObj>
              </mc:Fallback>
            </mc:AlternateContent>
          </a:graphicData>
        </a:graphic>
      </p:graphicFrame>
      <p:sp>
        <p:nvSpPr>
          <p:cNvPr id="44" name="TextBox 43">
            <a:extLst>
              <a:ext uri="{FF2B5EF4-FFF2-40B4-BE49-F238E27FC236}">
                <a16:creationId xmlns:a16="http://schemas.microsoft.com/office/drawing/2014/main" id="{3C138415-FA86-44EB-E750-E8EA63E5A6CE}"/>
              </a:ext>
            </a:extLst>
          </p:cNvPr>
          <p:cNvSpPr txBox="1"/>
          <p:nvPr/>
        </p:nvSpPr>
        <p:spPr>
          <a:xfrm>
            <a:off x="1243092" y="3925720"/>
            <a:ext cx="6100996" cy="369332"/>
          </a:xfrm>
          <a:prstGeom prst="rect">
            <a:avLst/>
          </a:prstGeom>
          <a:noFill/>
        </p:spPr>
        <p:txBody>
          <a:bodyPr wrap="square">
            <a:spAutoFit/>
          </a:bodyPr>
          <a:lstStyle/>
          <a:p>
            <a:r>
              <a:rPr lang="en-US" sz="1800">
                <a:solidFill>
                  <a:srgbClr val="000000"/>
                </a:solidFill>
                <a:effectLst/>
                <a:latin typeface="Times New Roman" panose="02020603050405020304" pitchFamily="18" charset="0"/>
                <a:ea typeface="Calibri" panose="020F0502020204030204" pitchFamily="34" charset="0"/>
              </a:rPr>
              <a:t>are the parameters of the Chebyshev polynomial given as</a:t>
            </a:r>
            <a:endParaRPr lang="en-US"/>
          </a:p>
        </p:txBody>
      </p:sp>
      <p:graphicFrame>
        <p:nvGraphicFramePr>
          <p:cNvPr id="45" name="Object 44">
            <a:extLst>
              <a:ext uri="{FF2B5EF4-FFF2-40B4-BE49-F238E27FC236}">
                <a16:creationId xmlns:a16="http://schemas.microsoft.com/office/drawing/2014/main" id="{BBF627E8-6F37-804C-5D90-FFBDD7DAD8A1}"/>
              </a:ext>
            </a:extLst>
          </p:cNvPr>
          <p:cNvGraphicFramePr>
            <a:graphicFrameLocks noChangeAspect="1"/>
          </p:cNvGraphicFramePr>
          <p:nvPr>
            <p:extLst>
              <p:ext uri="{D42A27DB-BD31-4B8C-83A1-F6EECF244321}">
                <p14:modId xmlns:p14="http://schemas.microsoft.com/office/powerpoint/2010/main" val="2832478849"/>
              </p:ext>
            </p:extLst>
          </p:nvPr>
        </p:nvGraphicFramePr>
        <p:xfrm>
          <a:off x="677333" y="4429791"/>
          <a:ext cx="2481911" cy="369332"/>
        </p:xfrm>
        <a:graphic>
          <a:graphicData uri="http://schemas.openxmlformats.org/presentationml/2006/ole">
            <mc:AlternateContent xmlns:mc="http://schemas.openxmlformats.org/markup-compatibility/2006">
              <mc:Choice xmlns:v="urn:schemas-microsoft-com:vml" Requires="v">
                <p:oleObj name="Equation" r:id="rId8" imgW="1599459" imgH="238301" progId="Equation.DSMT4">
                  <p:embed/>
                </p:oleObj>
              </mc:Choice>
              <mc:Fallback>
                <p:oleObj name="Equation" r:id="rId8" imgW="1599459" imgH="238301" progId="Equation.DSMT4">
                  <p:embed/>
                  <p:pic>
                    <p:nvPicPr>
                      <p:cNvPr id="45" name="Object 44">
                        <a:extLst>
                          <a:ext uri="{FF2B5EF4-FFF2-40B4-BE49-F238E27FC236}">
                            <a16:creationId xmlns:a16="http://schemas.microsoft.com/office/drawing/2014/main" id="{BBF627E8-6F37-804C-5D90-FFBDD7DAD8A1}"/>
                          </a:ext>
                        </a:extLst>
                      </p:cNvPr>
                      <p:cNvPicPr/>
                      <p:nvPr/>
                    </p:nvPicPr>
                    <p:blipFill>
                      <a:blip r:embed="rId9"/>
                      <a:stretch>
                        <a:fillRect/>
                      </a:stretch>
                    </p:blipFill>
                    <p:spPr>
                      <a:xfrm>
                        <a:off x="677333" y="4429791"/>
                        <a:ext cx="2481911" cy="369332"/>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7916B813-2339-F15D-8F1D-FC4870EC8EB1}"/>
              </a:ext>
            </a:extLst>
          </p:cNvPr>
          <p:cNvGraphicFramePr>
            <a:graphicFrameLocks noChangeAspect="1"/>
          </p:cNvGraphicFramePr>
          <p:nvPr>
            <p:extLst>
              <p:ext uri="{D42A27DB-BD31-4B8C-83A1-F6EECF244321}">
                <p14:modId xmlns:p14="http://schemas.microsoft.com/office/powerpoint/2010/main" val="2338420032"/>
              </p:ext>
            </p:extLst>
          </p:nvPr>
        </p:nvGraphicFramePr>
        <p:xfrm>
          <a:off x="5164424" y="4429791"/>
          <a:ext cx="1336630" cy="369332"/>
        </p:xfrm>
        <a:graphic>
          <a:graphicData uri="http://schemas.openxmlformats.org/presentationml/2006/ole">
            <mc:AlternateContent xmlns:mc="http://schemas.openxmlformats.org/markup-compatibility/2006">
              <mc:Choice xmlns:v="urn:schemas-microsoft-com:vml" Requires="v">
                <p:oleObj name="Equation" r:id="rId10" imgW="723625" imgH="200447" progId="Equation.DSMT4">
                  <p:embed/>
                </p:oleObj>
              </mc:Choice>
              <mc:Fallback>
                <p:oleObj name="Equation" r:id="rId10" imgW="723625" imgH="200447" progId="Equation.DSMT4">
                  <p:embed/>
                  <p:pic>
                    <p:nvPicPr>
                      <p:cNvPr id="46" name="Object 45">
                        <a:extLst>
                          <a:ext uri="{FF2B5EF4-FFF2-40B4-BE49-F238E27FC236}">
                            <a16:creationId xmlns:a16="http://schemas.microsoft.com/office/drawing/2014/main" id="{7916B813-2339-F15D-8F1D-FC4870EC8EB1}"/>
                          </a:ext>
                        </a:extLst>
                      </p:cNvPr>
                      <p:cNvPicPr/>
                      <p:nvPr/>
                    </p:nvPicPr>
                    <p:blipFill>
                      <a:blip r:embed="rId11"/>
                      <a:stretch>
                        <a:fillRect/>
                      </a:stretch>
                    </p:blipFill>
                    <p:spPr>
                      <a:xfrm>
                        <a:off x="5164424" y="4429791"/>
                        <a:ext cx="1336630" cy="369332"/>
                      </a:xfrm>
                      <a:prstGeom prst="rect">
                        <a:avLst/>
                      </a:prstGeom>
                    </p:spPr>
                  </p:pic>
                </p:oleObj>
              </mc:Fallback>
            </mc:AlternateContent>
          </a:graphicData>
        </a:graphic>
      </p:graphicFrame>
      <p:sp>
        <p:nvSpPr>
          <p:cNvPr id="49" name="TextBox 48">
            <a:extLst>
              <a:ext uri="{FF2B5EF4-FFF2-40B4-BE49-F238E27FC236}">
                <a16:creationId xmlns:a16="http://schemas.microsoft.com/office/drawing/2014/main" id="{12D3D306-849A-5EB1-69B3-59715FD7C736}"/>
              </a:ext>
            </a:extLst>
          </p:cNvPr>
          <p:cNvSpPr txBox="1"/>
          <p:nvPr/>
        </p:nvSpPr>
        <p:spPr>
          <a:xfrm>
            <a:off x="527431" y="5127361"/>
            <a:ext cx="6100996" cy="567271"/>
          </a:xfrm>
          <a:prstGeom prst="rect">
            <a:avLst/>
          </a:prstGeom>
          <a:noFill/>
        </p:spPr>
        <p:txBody>
          <a:bodyPr wrap="square" lIns="91440" tIns="45720" rIns="91440" bIns="45720" anchor="t">
            <a:spAutoFit/>
          </a:bodyPr>
          <a:lstStyle/>
          <a:p>
            <a:pPr>
              <a:lnSpc>
                <a:spcPct val="200000"/>
              </a:lnSpc>
              <a:spcAft>
                <a:spcPts val="800"/>
              </a:spcAft>
            </a:pPr>
            <a:r>
              <a:rPr lang="en-US" sz="1800" kern="100">
                <a:solidFill>
                  <a:srgbClr val="000000"/>
                </a:solidFill>
                <a:effectLst/>
                <a:latin typeface="Times New Roman"/>
                <a:ea typeface="Calibri"/>
                <a:cs typeface="Times New Roman"/>
              </a:rPr>
              <a:t>The second derivative of (</a:t>
            </a:r>
            <a:r>
              <a:rPr lang="en-US" kern="100">
                <a:solidFill>
                  <a:srgbClr val="000000"/>
                </a:solidFill>
                <a:latin typeface="Times New Roman"/>
                <a:ea typeface="Calibri"/>
                <a:cs typeface="Times New Roman"/>
              </a:rPr>
              <a:t>1</a:t>
            </a:r>
            <a:r>
              <a:rPr lang="en-US" sz="1800" kern="100">
                <a:solidFill>
                  <a:srgbClr val="000000"/>
                </a:solidFill>
                <a:effectLst/>
                <a:latin typeface="Times New Roman"/>
                <a:ea typeface="Calibri"/>
                <a:cs typeface="Times New Roman"/>
              </a:rPr>
              <a:t>) is</a:t>
            </a:r>
            <a:r>
              <a:rPr lang="en-US" kern="100">
                <a:solidFill>
                  <a:srgbClr val="000000"/>
                </a:solidFill>
                <a:latin typeface="Times New Roman"/>
                <a:ea typeface="Calibri"/>
                <a:cs typeface="Times New Roman"/>
              </a:rPr>
              <a:t>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0" name="Object 49">
            <a:extLst>
              <a:ext uri="{FF2B5EF4-FFF2-40B4-BE49-F238E27FC236}">
                <a16:creationId xmlns:a16="http://schemas.microsoft.com/office/drawing/2014/main" id="{0051C3E6-64E6-9601-C7EE-2807BB31E33D}"/>
              </a:ext>
            </a:extLst>
          </p:cNvPr>
          <p:cNvGraphicFramePr>
            <a:graphicFrameLocks noChangeAspect="1"/>
          </p:cNvGraphicFramePr>
          <p:nvPr>
            <p:extLst>
              <p:ext uri="{D42A27DB-BD31-4B8C-83A1-F6EECF244321}">
                <p14:modId xmlns:p14="http://schemas.microsoft.com/office/powerpoint/2010/main" val="2760576184"/>
              </p:ext>
            </p:extLst>
          </p:nvPr>
        </p:nvGraphicFramePr>
        <p:xfrm>
          <a:off x="680108" y="5926072"/>
          <a:ext cx="1759327" cy="577881"/>
        </p:xfrm>
        <a:graphic>
          <a:graphicData uri="http://schemas.openxmlformats.org/presentationml/2006/ole">
            <mc:AlternateContent xmlns:mc="http://schemas.openxmlformats.org/markup-compatibility/2006">
              <mc:Choice xmlns:v="urn:schemas-microsoft-com:vml" Requires="v">
                <p:oleObj name="Equation" r:id="rId12" imgW="1304396" imgH="429375" progId="Equation.DSMT4">
                  <p:embed/>
                </p:oleObj>
              </mc:Choice>
              <mc:Fallback>
                <p:oleObj name="Equation" r:id="rId12" imgW="1304396" imgH="429375" progId="Equation.DSMT4">
                  <p:embed/>
                  <p:pic>
                    <p:nvPicPr>
                      <p:cNvPr id="50" name="Object 49">
                        <a:extLst>
                          <a:ext uri="{FF2B5EF4-FFF2-40B4-BE49-F238E27FC236}">
                            <a16:creationId xmlns:a16="http://schemas.microsoft.com/office/drawing/2014/main" id="{0051C3E6-64E6-9601-C7EE-2807BB31E33D}"/>
                          </a:ext>
                        </a:extLst>
                      </p:cNvPr>
                      <p:cNvPicPr/>
                      <p:nvPr/>
                    </p:nvPicPr>
                    <p:blipFill>
                      <a:blip r:embed="rId13"/>
                      <a:stretch>
                        <a:fillRect/>
                      </a:stretch>
                    </p:blipFill>
                    <p:spPr>
                      <a:xfrm>
                        <a:off x="680108" y="5926072"/>
                        <a:ext cx="1759327" cy="577881"/>
                      </a:xfrm>
                      <a:prstGeom prst="rect">
                        <a:avLst/>
                      </a:prstGeom>
                    </p:spPr>
                  </p:pic>
                </p:oleObj>
              </mc:Fallback>
            </mc:AlternateContent>
          </a:graphicData>
        </a:graphic>
      </p:graphicFrame>
      <p:sp>
        <p:nvSpPr>
          <p:cNvPr id="53" name="TextBox 52">
            <a:extLst>
              <a:ext uri="{FF2B5EF4-FFF2-40B4-BE49-F238E27FC236}">
                <a16:creationId xmlns:a16="http://schemas.microsoft.com/office/drawing/2014/main" id="{5788367A-9C46-709D-32BD-6C5695B4DDD5}"/>
              </a:ext>
            </a:extLst>
          </p:cNvPr>
          <p:cNvSpPr txBox="1"/>
          <p:nvPr/>
        </p:nvSpPr>
        <p:spPr>
          <a:xfrm>
            <a:off x="7027984" y="4582573"/>
            <a:ext cx="6100996" cy="369332"/>
          </a:xfrm>
          <a:prstGeom prst="rect">
            <a:avLst/>
          </a:prstGeom>
          <a:noFill/>
        </p:spPr>
        <p:txBody>
          <a:bodyPr wrap="square" lIns="91440" tIns="45720" rIns="91440" bIns="45720" anchor="t">
            <a:spAutoFit/>
          </a:bodyPr>
          <a:lstStyle/>
          <a:p>
            <a:r>
              <a:rPr lang="en-US" sz="1800">
                <a:solidFill>
                  <a:srgbClr val="000000"/>
                </a:solidFill>
                <a:effectLst/>
                <a:latin typeface="Times New Roman"/>
                <a:ea typeface="Calibri"/>
                <a:cs typeface="Times New Roman"/>
              </a:rPr>
              <a:t>(</a:t>
            </a:r>
            <a:r>
              <a:rPr lang="en-US">
                <a:solidFill>
                  <a:srgbClr val="000000"/>
                </a:solidFill>
                <a:latin typeface="Times New Roman"/>
                <a:ea typeface="Calibri"/>
                <a:cs typeface="Times New Roman"/>
              </a:rPr>
              <a:t>2</a:t>
            </a:r>
            <a:r>
              <a:rPr lang="en-US" sz="1800">
                <a:solidFill>
                  <a:srgbClr val="000000"/>
                </a:solidFill>
                <a:effectLst/>
                <a:latin typeface="Times New Roman"/>
                <a:ea typeface="Calibri"/>
                <a:cs typeface="Times New Roman"/>
              </a:rPr>
              <a:t>)</a:t>
            </a:r>
            <a:endParaRPr lang="en-US">
              <a:latin typeface="Times New Roman"/>
              <a:ea typeface="Calibri"/>
              <a:cs typeface="Times New Roman"/>
            </a:endParaRPr>
          </a:p>
        </p:txBody>
      </p:sp>
      <p:sp>
        <p:nvSpPr>
          <p:cNvPr id="4" name="TextBox 3">
            <a:extLst>
              <a:ext uri="{FF2B5EF4-FFF2-40B4-BE49-F238E27FC236}">
                <a16:creationId xmlns:a16="http://schemas.microsoft.com/office/drawing/2014/main" id="{9CBCD56B-C7BA-EA03-6EBB-3324F651E912}"/>
              </a:ext>
            </a:extLst>
          </p:cNvPr>
          <p:cNvSpPr txBox="1"/>
          <p:nvPr/>
        </p:nvSpPr>
        <p:spPr>
          <a:xfrm>
            <a:off x="7027983" y="5847780"/>
            <a:ext cx="6100996" cy="369332"/>
          </a:xfrm>
          <a:prstGeom prst="rect">
            <a:avLst/>
          </a:prstGeom>
          <a:noFill/>
        </p:spPr>
        <p:txBody>
          <a:bodyPr wrap="square" lIns="91440" tIns="45720" rIns="91440" bIns="45720" anchor="t">
            <a:spAutoFit/>
          </a:bodyPr>
          <a:lstStyle/>
          <a:p>
            <a:r>
              <a:rPr lang="en-US" sz="1800">
                <a:solidFill>
                  <a:srgbClr val="000000"/>
                </a:solidFill>
                <a:effectLst/>
                <a:latin typeface="Times New Roman"/>
                <a:ea typeface="Calibri"/>
                <a:cs typeface="Times New Roman"/>
              </a:rPr>
              <a:t>(</a:t>
            </a:r>
            <a:r>
              <a:rPr lang="en-US">
                <a:solidFill>
                  <a:srgbClr val="000000"/>
                </a:solidFill>
                <a:latin typeface="Times New Roman"/>
                <a:ea typeface="Calibri"/>
                <a:cs typeface="Times New Roman"/>
              </a:rPr>
              <a:t>3</a:t>
            </a:r>
            <a:r>
              <a:rPr lang="en-US" sz="1800">
                <a:solidFill>
                  <a:srgbClr val="000000"/>
                </a:solidFill>
                <a:effectLst/>
                <a:latin typeface="Times New Roman"/>
                <a:ea typeface="Calibri"/>
                <a:cs typeface="Times New Roman"/>
              </a:rPr>
              <a:t>)</a:t>
            </a:r>
            <a:endParaRPr lang="en-US">
              <a:latin typeface="Times New Roman"/>
              <a:ea typeface="Calibri"/>
              <a:cs typeface="Times New Roman"/>
            </a:endParaRPr>
          </a:p>
        </p:txBody>
      </p:sp>
    </p:spTree>
    <p:extLst>
      <p:ext uri="{BB962C8B-B14F-4D97-AF65-F5344CB8AC3E}">
        <p14:creationId xmlns:p14="http://schemas.microsoft.com/office/powerpoint/2010/main" val="248611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951C-49DE-C48E-568D-11CCE45C1DDC}"/>
              </a:ext>
            </a:extLst>
          </p:cNvPr>
          <p:cNvSpPr>
            <a:spLocks noGrp="1"/>
          </p:cNvSpPr>
          <p:nvPr>
            <p:ph type="title"/>
          </p:nvPr>
        </p:nvSpPr>
        <p:spPr/>
        <p:txBody>
          <a:bodyPr/>
          <a:lstStyle/>
          <a:p>
            <a:r>
              <a:rPr lang="en-US"/>
              <a:t>CONT’D OF METHODOLOGY</a:t>
            </a:r>
          </a:p>
        </p:txBody>
      </p:sp>
      <p:sp>
        <p:nvSpPr>
          <p:cNvPr id="3" name="Content Placeholder 2">
            <a:extLst>
              <a:ext uri="{FF2B5EF4-FFF2-40B4-BE49-F238E27FC236}">
                <a16:creationId xmlns:a16="http://schemas.microsoft.com/office/drawing/2014/main" id="{2FE5B1D9-4B18-876F-0B76-80921979266A}"/>
              </a:ext>
            </a:extLst>
          </p:cNvPr>
          <p:cNvSpPr>
            <a:spLocks noGrp="1"/>
          </p:cNvSpPr>
          <p:nvPr>
            <p:ph idx="1"/>
          </p:nvPr>
        </p:nvSpPr>
        <p:spPr>
          <a:xfrm>
            <a:off x="270145" y="1379095"/>
            <a:ext cx="9411046" cy="5478905"/>
          </a:xfrm>
        </p:spPr>
        <p:txBody>
          <a:bodyPr vert="horz" lIns="91440" tIns="45720" rIns="91440" bIns="45720" rtlCol="0" anchor="t">
            <a:normAutofit/>
          </a:bodyPr>
          <a:lstStyle/>
          <a:p>
            <a:pPr marL="0" marR="0" indent="0">
              <a:lnSpc>
                <a:spcPct val="200000"/>
              </a:lnSpc>
              <a:spcBef>
                <a:spcPts val="0"/>
              </a:spcBef>
              <a:spcAft>
                <a:spcPts val="0"/>
              </a:spcAft>
              <a:buNone/>
            </a:pPr>
            <a:r>
              <a:rPr lang="en-US" sz="1800" kern="0">
                <a:solidFill>
                  <a:srgbClr val="000000"/>
                </a:solidFill>
                <a:effectLst/>
                <a:latin typeface="Times New Roman"/>
                <a:ea typeface="Calibri"/>
                <a:cs typeface="Times New Roman"/>
              </a:rPr>
              <a:t>p = number of interpolations and q = number of collocation points</a:t>
            </a:r>
            <a:endParaRPr lang="en-US" sz="1800" kern="100">
              <a:effectLst/>
              <a:latin typeface="Times New Roman"/>
              <a:ea typeface="Calibri"/>
              <a:cs typeface="Times New Roman"/>
            </a:endParaRPr>
          </a:p>
          <a:p>
            <a:pPr marL="0" marR="0" indent="0">
              <a:lnSpc>
                <a:spcPct val="200000"/>
              </a:lnSpc>
              <a:spcBef>
                <a:spcPts val="0"/>
              </a:spcBef>
              <a:spcAft>
                <a:spcPts val="0"/>
              </a:spcAft>
              <a:buNone/>
            </a:pPr>
            <a:r>
              <a:rPr lang="en-US" sz="1800" kern="0">
                <a:solidFill>
                  <a:srgbClr val="000000"/>
                </a:solidFill>
                <a:effectLst/>
                <a:latin typeface="Times New Roman"/>
                <a:ea typeface="Calibri"/>
                <a:cs typeface="Times New Roman"/>
              </a:rPr>
              <a:t>The points of interpolations are x = 0 and x =1/5 (means that p=2 points) and the points of collocations are</a:t>
            </a:r>
            <a:r>
              <a:rPr lang="en-US" kern="100">
                <a:latin typeface="Calibri"/>
                <a:ea typeface="Calibri"/>
                <a:cs typeface="Times New Roman"/>
              </a:rPr>
              <a:t> </a:t>
            </a:r>
            <a:r>
              <a:rPr lang="en-US" sz="1800" kern="0">
                <a:solidFill>
                  <a:srgbClr val="000000"/>
                </a:solidFill>
                <a:effectLst/>
                <a:latin typeface="Times New Roman"/>
                <a:ea typeface="Calibri"/>
                <a:cs typeface="Times New Roman"/>
              </a:rPr>
              <a:t>x=0,1/5,2/5,3/8,4/5,1 (means q=6 points).</a:t>
            </a:r>
          </a:p>
          <a:p>
            <a:pPr marL="0" marR="0" indent="0">
              <a:lnSpc>
                <a:spcPct val="200000"/>
              </a:lnSpc>
              <a:spcBef>
                <a:spcPts val="0"/>
              </a:spcBef>
              <a:spcAft>
                <a:spcPts val="0"/>
              </a:spcAft>
              <a:buNone/>
            </a:pPr>
            <a:r>
              <a:rPr lang="en-US" sz="1800" kern="0">
                <a:solidFill>
                  <a:srgbClr val="000000"/>
                </a:solidFill>
                <a:effectLst/>
                <a:latin typeface="Times New Roman"/>
                <a:ea typeface="Calibri"/>
                <a:cs typeface="Times New Roman"/>
              </a:rPr>
              <a:t>Putting the Chebyshev polynomials and the values of n, the equation</a:t>
            </a:r>
          </a:p>
          <a:p>
            <a:pPr marL="0" marR="0" indent="0">
              <a:lnSpc>
                <a:spcPct val="200000"/>
              </a:lnSpc>
              <a:spcBef>
                <a:spcPts val="0"/>
              </a:spcBef>
              <a:spcAft>
                <a:spcPts val="0"/>
              </a:spcAft>
              <a:buNone/>
            </a:pPr>
            <a:endParaRPr lang="en-US" ker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200000"/>
              </a:lnSpc>
              <a:spcBef>
                <a:spcPts val="0"/>
              </a:spcBef>
              <a:buNone/>
            </a:pPr>
            <a:r>
              <a:rPr lang="en-US" kern="0">
                <a:solidFill>
                  <a:srgbClr val="000000"/>
                </a:solidFill>
                <a:latin typeface="Times New Roman"/>
                <a:ea typeface="Calibri"/>
                <a:cs typeface="Times New Roman"/>
              </a:rPr>
              <a:t>(4) </a:t>
            </a:r>
            <a:r>
              <a:rPr lang="en-US" sz="1800" kern="0">
                <a:solidFill>
                  <a:srgbClr val="000000"/>
                </a:solidFill>
                <a:effectLst/>
                <a:latin typeface="Times New Roman"/>
                <a:ea typeface="Calibri"/>
                <a:cs typeface="Times New Roman"/>
              </a:rPr>
              <a:t> is gotten. </a:t>
            </a:r>
            <a:r>
              <a:rPr lang="en-US" sz="1800">
                <a:solidFill>
                  <a:srgbClr val="000000"/>
                </a:solidFill>
                <a:effectLst/>
                <a:latin typeface="Times New Roman"/>
                <a:ea typeface="Calibri"/>
                <a:cs typeface="Times New Roman"/>
              </a:rPr>
              <a:t>Equation </a:t>
            </a:r>
            <a:r>
              <a:rPr lang="en-US">
                <a:solidFill>
                  <a:srgbClr val="000000"/>
                </a:solidFill>
                <a:latin typeface="Times New Roman"/>
                <a:ea typeface="Calibri"/>
                <a:cs typeface="Times New Roman"/>
              </a:rPr>
              <a:t>(4)</a:t>
            </a:r>
            <a:r>
              <a:rPr lang="en-US" sz="1800">
                <a:solidFill>
                  <a:srgbClr val="000000"/>
                </a:solidFill>
                <a:effectLst/>
                <a:latin typeface="Times New Roman"/>
                <a:ea typeface="Calibri"/>
                <a:cs typeface="Times New Roman"/>
              </a:rPr>
              <a:t> is differentiated twice to obtain:</a:t>
            </a:r>
            <a:r>
              <a:rPr lang="en-US">
                <a:solidFill>
                  <a:srgbClr val="000000"/>
                </a:solidFill>
                <a:latin typeface="Times New Roman"/>
                <a:ea typeface="Calibri"/>
                <a:cs typeface="Times New Roman"/>
              </a:rPr>
              <a:t>                              </a:t>
            </a:r>
            <a:endParaRPr lang="en-US" sz="1800">
              <a:solidFill>
                <a:srgbClr val="000000"/>
              </a:solidFill>
              <a:effectLst/>
              <a:latin typeface="Times New Roman"/>
              <a:ea typeface="Calibri"/>
              <a:cs typeface="Times New Roman"/>
            </a:endParaRPr>
          </a:p>
          <a:p>
            <a:pPr marL="0" marR="0" indent="0">
              <a:lnSpc>
                <a:spcPct val="200000"/>
              </a:lnSpc>
              <a:spcBef>
                <a:spcPts val="0"/>
              </a:spcBef>
              <a:spcAft>
                <a:spcPts val="0"/>
              </a:spcAft>
              <a:buNone/>
            </a:pPr>
            <a:endParaRPr lang="en-US">
              <a:solidFill>
                <a:srgbClr val="000000"/>
              </a:solidFill>
              <a:latin typeface="Times New Roman" panose="02020603050405020304" pitchFamily="18" charset="0"/>
              <a:ea typeface="Calibri" panose="020F0502020204030204" pitchFamily="34" charset="0"/>
            </a:endParaRPr>
          </a:p>
          <a:p>
            <a:pPr marL="0" indent="0">
              <a:lnSpc>
                <a:spcPct val="200000"/>
              </a:lnSpc>
              <a:spcBef>
                <a:spcPts val="0"/>
              </a:spcBef>
              <a:buNone/>
            </a:pPr>
            <a:r>
              <a:rPr lang="en-US" sz="1800">
                <a:solidFill>
                  <a:srgbClr val="000000"/>
                </a:solidFill>
                <a:effectLst/>
                <a:latin typeface="Times New Roman"/>
                <a:ea typeface="Calibri"/>
                <a:cs typeface="Times New Roman"/>
              </a:rPr>
              <a:t>Putting the interpolation points in (</a:t>
            </a:r>
            <a:r>
              <a:rPr lang="en-US">
                <a:solidFill>
                  <a:srgbClr val="000000"/>
                </a:solidFill>
                <a:latin typeface="Times New Roman"/>
                <a:ea typeface="Calibri"/>
                <a:cs typeface="Times New Roman"/>
              </a:rPr>
              <a:t>4</a:t>
            </a:r>
            <a:r>
              <a:rPr lang="en-US" sz="1800">
                <a:solidFill>
                  <a:srgbClr val="000000"/>
                </a:solidFill>
                <a:effectLst/>
                <a:latin typeface="Times New Roman"/>
                <a:ea typeface="Calibri"/>
                <a:cs typeface="Times New Roman"/>
              </a:rPr>
              <a:t>) and collocation values in (</a:t>
            </a:r>
            <a:r>
              <a:rPr lang="en-US">
                <a:solidFill>
                  <a:srgbClr val="000000"/>
                </a:solidFill>
                <a:latin typeface="Times New Roman"/>
                <a:ea typeface="Calibri"/>
                <a:cs typeface="Times New Roman"/>
              </a:rPr>
              <a:t>5</a:t>
            </a:r>
            <a:r>
              <a:rPr lang="en-US" sz="1800">
                <a:solidFill>
                  <a:srgbClr val="000000"/>
                </a:solidFill>
                <a:effectLst/>
                <a:latin typeface="Times New Roman"/>
                <a:ea typeface="Calibri"/>
                <a:cs typeface="Times New Roman"/>
              </a:rPr>
              <a:t>),</a:t>
            </a:r>
            <a:r>
              <a:rPr lang="en-US">
                <a:solidFill>
                  <a:srgbClr val="000000"/>
                </a:solidFill>
                <a:latin typeface="Times New Roman"/>
                <a:ea typeface="Calibri"/>
                <a:cs typeface="Times New Roman"/>
              </a:rPr>
              <a:t>                          </a:t>
            </a:r>
            <a:r>
              <a:rPr lang="en-US" sz="1800">
                <a:solidFill>
                  <a:srgbClr val="000000"/>
                </a:solidFill>
                <a:effectLst/>
                <a:latin typeface="Times New Roman"/>
                <a:ea typeface="Calibri"/>
                <a:cs typeface="Times New Roman"/>
              </a:rPr>
              <a:t> is obtained.</a:t>
            </a:r>
            <a:endParaRPr lang="en-US">
              <a:solidFill>
                <a:srgbClr val="000000"/>
              </a:solidFill>
              <a:latin typeface="Times New Roman"/>
              <a:ea typeface="Calibri"/>
              <a:cs typeface="Times New Roman"/>
            </a:endParaRPr>
          </a:p>
          <a:p>
            <a:pPr marL="0" marR="0" indent="0">
              <a:lnSpc>
                <a:spcPct val="200000"/>
              </a:lnSpc>
              <a:spcBef>
                <a:spcPts val="0"/>
              </a:spcBef>
              <a:spcAft>
                <a:spcPts val="0"/>
              </a:spcAft>
              <a:buNone/>
            </a:pPr>
            <a:endParaRPr lang="en-US" sz="1800"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graphicFrame>
        <p:nvGraphicFramePr>
          <p:cNvPr id="8" name="Object 7">
            <a:extLst>
              <a:ext uri="{FF2B5EF4-FFF2-40B4-BE49-F238E27FC236}">
                <a16:creationId xmlns:a16="http://schemas.microsoft.com/office/drawing/2014/main" id="{754F16EC-0EF5-FB92-FEB7-BF7E3B63F01B}"/>
              </a:ext>
            </a:extLst>
          </p:cNvPr>
          <p:cNvGraphicFramePr>
            <a:graphicFrameLocks noChangeAspect="1"/>
          </p:cNvGraphicFramePr>
          <p:nvPr>
            <p:extLst>
              <p:ext uri="{D42A27DB-BD31-4B8C-83A1-F6EECF244321}">
                <p14:modId xmlns:p14="http://schemas.microsoft.com/office/powerpoint/2010/main" val="3990447979"/>
              </p:ext>
            </p:extLst>
          </p:nvPr>
        </p:nvGraphicFramePr>
        <p:xfrm>
          <a:off x="337600" y="3736460"/>
          <a:ext cx="9705809" cy="264562"/>
        </p:xfrm>
        <a:graphic>
          <a:graphicData uri="http://schemas.openxmlformats.org/presentationml/2006/ole">
            <mc:AlternateContent xmlns:mc="http://schemas.openxmlformats.org/markup-compatibility/2006">
              <mc:Choice xmlns:v="urn:schemas-microsoft-com:vml" Requires="v">
                <p:oleObj name="Equation" r:id="rId2" imgW="5940848" imgH="162232" progId="Equation.DSMT4">
                  <p:embed/>
                </p:oleObj>
              </mc:Choice>
              <mc:Fallback>
                <p:oleObj name="Equation" r:id="rId2" imgW="5940848" imgH="162232" progId="Equation.DSMT4">
                  <p:embed/>
                  <p:pic>
                    <p:nvPicPr>
                      <p:cNvPr id="8" name="Object 7">
                        <a:extLst>
                          <a:ext uri="{FF2B5EF4-FFF2-40B4-BE49-F238E27FC236}">
                            <a16:creationId xmlns:a16="http://schemas.microsoft.com/office/drawing/2014/main" id="{754F16EC-0EF5-FB92-FEB7-BF7E3B63F01B}"/>
                          </a:ext>
                        </a:extLst>
                      </p:cNvPr>
                      <p:cNvPicPr/>
                      <p:nvPr/>
                    </p:nvPicPr>
                    <p:blipFill>
                      <a:blip r:embed="rId3"/>
                      <a:stretch>
                        <a:fillRect/>
                      </a:stretch>
                    </p:blipFill>
                    <p:spPr>
                      <a:xfrm>
                        <a:off x="337600" y="3736460"/>
                        <a:ext cx="9705809" cy="26456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D83586C-3BB0-0C50-3A29-6038C1CF7D2E}"/>
              </a:ext>
            </a:extLst>
          </p:cNvPr>
          <p:cNvGraphicFramePr>
            <a:graphicFrameLocks noChangeAspect="1"/>
          </p:cNvGraphicFramePr>
          <p:nvPr>
            <p:extLst>
              <p:ext uri="{D42A27DB-BD31-4B8C-83A1-F6EECF244321}">
                <p14:modId xmlns:p14="http://schemas.microsoft.com/office/powerpoint/2010/main" val="3132785361"/>
              </p:ext>
            </p:extLst>
          </p:nvPr>
        </p:nvGraphicFramePr>
        <p:xfrm>
          <a:off x="337601" y="4743722"/>
          <a:ext cx="7496126" cy="264852"/>
        </p:xfrm>
        <a:graphic>
          <a:graphicData uri="http://schemas.openxmlformats.org/presentationml/2006/ole">
            <mc:AlternateContent xmlns:mc="http://schemas.openxmlformats.org/markup-compatibility/2006">
              <mc:Choice xmlns:v="urn:schemas-microsoft-com:vml" Requires="v">
                <p:oleObj name="Equation" r:id="rId4" imgW="5931493" imgH="209820" progId="Equation.DSMT4">
                  <p:embed/>
                </p:oleObj>
              </mc:Choice>
              <mc:Fallback>
                <p:oleObj name="Equation" r:id="rId4" imgW="5931493" imgH="209820" progId="Equation.DSMT4">
                  <p:embed/>
                  <p:pic>
                    <p:nvPicPr>
                      <p:cNvPr id="7" name="Object 6">
                        <a:extLst>
                          <a:ext uri="{FF2B5EF4-FFF2-40B4-BE49-F238E27FC236}">
                            <a16:creationId xmlns:a16="http://schemas.microsoft.com/office/drawing/2014/main" id="{4D83586C-3BB0-0C50-3A29-6038C1CF7D2E}"/>
                          </a:ext>
                        </a:extLst>
                      </p:cNvPr>
                      <p:cNvPicPr/>
                      <p:nvPr/>
                    </p:nvPicPr>
                    <p:blipFill>
                      <a:blip r:embed="rId5"/>
                      <a:stretch>
                        <a:fillRect/>
                      </a:stretch>
                    </p:blipFill>
                    <p:spPr>
                      <a:xfrm>
                        <a:off x="337601" y="4743722"/>
                        <a:ext cx="7496126" cy="26485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3A5A0DA-4747-34B9-39AE-9758293D6939}"/>
              </a:ext>
            </a:extLst>
          </p:cNvPr>
          <p:cNvGraphicFramePr>
            <a:graphicFrameLocks noChangeAspect="1"/>
          </p:cNvGraphicFramePr>
          <p:nvPr>
            <p:extLst>
              <p:ext uri="{D42A27DB-BD31-4B8C-83A1-F6EECF244321}">
                <p14:modId xmlns:p14="http://schemas.microsoft.com/office/powerpoint/2010/main" val="834502046"/>
              </p:ext>
            </p:extLst>
          </p:nvPr>
        </p:nvGraphicFramePr>
        <p:xfrm>
          <a:off x="6508893" y="5367095"/>
          <a:ext cx="1516188" cy="305683"/>
        </p:xfrm>
        <a:graphic>
          <a:graphicData uri="http://schemas.openxmlformats.org/presentationml/2006/ole">
            <mc:AlternateContent xmlns:mc="http://schemas.openxmlformats.org/markup-compatibility/2006">
              <mc:Choice xmlns:v="urn:schemas-microsoft-com:vml" Requires="v">
                <p:oleObj name="Equation" r:id="rId6" imgW="1180613" imgH="238301" progId="Equation.DSMT4">
                  <p:embed/>
                </p:oleObj>
              </mc:Choice>
              <mc:Fallback>
                <p:oleObj name="Equation" r:id="rId6" imgW="1180613" imgH="238301" progId="Equation.DSMT4">
                  <p:embed/>
                  <p:pic>
                    <p:nvPicPr>
                      <p:cNvPr id="10" name="Object 9">
                        <a:extLst>
                          <a:ext uri="{FF2B5EF4-FFF2-40B4-BE49-F238E27FC236}">
                            <a16:creationId xmlns:a16="http://schemas.microsoft.com/office/drawing/2014/main" id="{23A5A0DA-4747-34B9-39AE-9758293D6939}"/>
                          </a:ext>
                        </a:extLst>
                      </p:cNvPr>
                      <p:cNvPicPr/>
                      <p:nvPr/>
                    </p:nvPicPr>
                    <p:blipFill>
                      <a:blip r:embed="rId7"/>
                      <a:stretch>
                        <a:fillRect/>
                      </a:stretch>
                    </p:blipFill>
                    <p:spPr>
                      <a:xfrm>
                        <a:off x="6508893" y="5367095"/>
                        <a:ext cx="1516188" cy="305683"/>
                      </a:xfrm>
                      <a:prstGeom prst="rect">
                        <a:avLst/>
                      </a:prstGeom>
                    </p:spPr>
                  </p:pic>
                </p:oleObj>
              </mc:Fallback>
            </mc:AlternateContent>
          </a:graphicData>
        </a:graphic>
      </p:graphicFrame>
      <p:sp>
        <p:nvSpPr>
          <p:cNvPr id="4" name="TextBox 8">
            <a:extLst>
              <a:ext uri="{FF2B5EF4-FFF2-40B4-BE49-F238E27FC236}">
                <a16:creationId xmlns:a16="http://schemas.microsoft.com/office/drawing/2014/main" id="{28984668-137A-C6BC-ED1C-3514E16F5E65}"/>
              </a:ext>
            </a:extLst>
          </p:cNvPr>
          <p:cNvSpPr txBox="1"/>
          <p:nvPr/>
        </p:nvSpPr>
        <p:spPr>
          <a:xfrm>
            <a:off x="8882663" y="4697592"/>
            <a:ext cx="6100996" cy="369332"/>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a:solidFill>
                  <a:srgbClr val="000000"/>
                </a:solidFill>
                <a:effectLst/>
                <a:latin typeface="Times New Roman"/>
                <a:ea typeface="Calibri"/>
                <a:cs typeface="Times New Roman"/>
              </a:rPr>
              <a:t>(</a:t>
            </a:r>
            <a:r>
              <a:rPr lang="en-US">
                <a:solidFill>
                  <a:srgbClr val="000000"/>
                </a:solidFill>
                <a:latin typeface="Times New Roman"/>
                <a:ea typeface="Calibri"/>
                <a:cs typeface="Times New Roman"/>
              </a:rPr>
              <a:t>5</a:t>
            </a:r>
            <a:r>
              <a:rPr lang="en-US" sz="1800">
                <a:solidFill>
                  <a:srgbClr val="000000"/>
                </a:solidFill>
                <a:effectLst/>
                <a:latin typeface="Times New Roman"/>
                <a:ea typeface="Calibri"/>
                <a:cs typeface="Times New Roman"/>
              </a:rPr>
              <a:t>)</a:t>
            </a:r>
            <a:endParaRPr lang="en-US">
              <a:latin typeface="Times New Roman"/>
              <a:ea typeface="Calibri"/>
              <a:cs typeface="Times New Roman"/>
            </a:endParaRPr>
          </a:p>
        </p:txBody>
      </p:sp>
    </p:spTree>
    <p:extLst>
      <p:ext uri="{BB962C8B-B14F-4D97-AF65-F5344CB8AC3E}">
        <p14:creationId xmlns:p14="http://schemas.microsoft.com/office/powerpoint/2010/main" val="1751003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18B5-0F53-117C-016A-E913C5FA88D4}"/>
              </a:ext>
            </a:extLst>
          </p:cNvPr>
          <p:cNvSpPr>
            <a:spLocks noGrp="1"/>
          </p:cNvSpPr>
          <p:nvPr>
            <p:ph type="title"/>
          </p:nvPr>
        </p:nvSpPr>
        <p:spPr>
          <a:xfrm>
            <a:off x="512443" y="339777"/>
            <a:ext cx="8596668" cy="1320800"/>
          </a:xfrm>
        </p:spPr>
        <p:txBody>
          <a:bodyPr/>
          <a:lstStyle/>
          <a:p>
            <a:r>
              <a:rPr lang="en-US"/>
              <a:t>CONT’D OF METHODOLOGY</a:t>
            </a:r>
          </a:p>
        </p:txBody>
      </p:sp>
      <p:sp>
        <p:nvSpPr>
          <p:cNvPr id="3" name="Content Placeholder 2">
            <a:extLst>
              <a:ext uri="{FF2B5EF4-FFF2-40B4-BE49-F238E27FC236}">
                <a16:creationId xmlns:a16="http://schemas.microsoft.com/office/drawing/2014/main" id="{90E4C044-BB39-CFD3-A218-5FA140F6A7C5}"/>
              </a:ext>
            </a:extLst>
          </p:cNvPr>
          <p:cNvSpPr>
            <a:spLocks noGrp="1"/>
          </p:cNvSpPr>
          <p:nvPr>
            <p:ph idx="1"/>
          </p:nvPr>
        </p:nvSpPr>
        <p:spPr>
          <a:xfrm>
            <a:off x="512443" y="1488613"/>
            <a:ext cx="8596668" cy="3880773"/>
          </a:xfrm>
        </p:spPr>
        <p:txBody>
          <a:bodyPr vert="horz" lIns="91440" tIns="45720" rIns="91440" bIns="45720" rtlCol="0" anchor="t">
            <a:normAutofit/>
          </a:bodyPr>
          <a:lstStyle/>
          <a:p>
            <a:pPr marL="0" indent="0">
              <a:lnSpc>
                <a:spcPct val="200000"/>
              </a:lnSpc>
              <a:buNone/>
            </a:pPr>
            <a:r>
              <a:rPr lang="en-US"/>
              <a:t>Putting the values of                        into (4) we got the scheme</a:t>
            </a:r>
          </a:p>
          <a:p>
            <a:pPr marL="0" indent="0">
              <a:lnSpc>
                <a:spcPct val="200000"/>
              </a:lnSpc>
              <a:buNone/>
            </a:pPr>
            <a:r>
              <a:rPr lang="en-US"/>
              <a:t>                                                                                                         (6)</a:t>
            </a:r>
          </a:p>
          <a:p>
            <a:pPr marL="0" indent="0">
              <a:lnSpc>
                <a:spcPct val="200000"/>
              </a:lnSpc>
              <a:buNone/>
            </a:pPr>
            <a:r>
              <a:rPr lang="en-US" sz="1800" kern="100">
                <a:solidFill>
                  <a:srgbClr val="000000"/>
                </a:solidFill>
                <a:effectLst/>
                <a:latin typeface="Times New Roman"/>
                <a:ea typeface="Calibri"/>
                <a:cs typeface="Times New Roman"/>
              </a:rPr>
              <a:t>To obtain the scheme one after the other, we evaluate at the non-interpolating points (i.e. the points where we didn’t interpolate which are 2/5, 3/5, 4/5, 1). </a:t>
            </a:r>
            <a:r>
              <a:rPr lang="en-US" sz="1800">
                <a:solidFill>
                  <a:srgbClr val="000000"/>
                </a:solidFill>
                <a:effectLst/>
                <a:latin typeface="Times New Roman"/>
                <a:ea typeface="Calibri"/>
                <a:cs typeface="Times New Roman"/>
              </a:rPr>
              <a:t>To obtain the additional method which is the derivatives, we evaluate the derivate y’[t] at the points (i.e. the points which are 0, 1/5, 2/5, 3/5, 4/5 and 1). The scheme is now:</a:t>
            </a:r>
            <a:endParaRPr lang="en-US">
              <a:latin typeface="Times New Roman"/>
              <a:ea typeface="Calibri"/>
              <a:cs typeface="Times New Roman"/>
            </a:endParaRPr>
          </a:p>
        </p:txBody>
      </p:sp>
      <p:graphicFrame>
        <p:nvGraphicFramePr>
          <p:cNvPr id="4" name="Object 3">
            <a:extLst>
              <a:ext uri="{FF2B5EF4-FFF2-40B4-BE49-F238E27FC236}">
                <a16:creationId xmlns:a16="http://schemas.microsoft.com/office/drawing/2014/main" id="{2133CF10-A394-87A0-D86C-739649E0B5AA}"/>
              </a:ext>
            </a:extLst>
          </p:cNvPr>
          <p:cNvGraphicFramePr>
            <a:graphicFrameLocks noChangeAspect="1"/>
          </p:cNvGraphicFramePr>
          <p:nvPr>
            <p:extLst>
              <p:ext uri="{D42A27DB-BD31-4B8C-83A1-F6EECF244321}">
                <p14:modId xmlns:p14="http://schemas.microsoft.com/office/powerpoint/2010/main" val="2991425679"/>
              </p:ext>
            </p:extLst>
          </p:nvPr>
        </p:nvGraphicFramePr>
        <p:xfrm>
          <a:off x="2807220" y="1722716"/>
          <a:ext cx="1583579" cy="319270"/>
        </p:xfrm>
        <a:graphic>
          <a:graphicData uri="http://schemas.openxmlformats.org/presentationml/2006/ole">
            <mc:AlternateContent xmlns:mc="http://schemas.openxmlformats.org/markup-compatibility/2006">
              <mc:Choice xmlns:v="urn:schemas-microsoft-com:vml" Requires="v">
                <p:oleObj name="Equation" r:id="rId2" imgW="1180613" imgH="238301" progId="Equation.DSMT4">
                  <p:embed/>
                </p:oleObj>
              </mc:Choice>
              <mc:Fallback>
                <p:oleObj name="Equation" r:id="rId2" imgW="1180613" imgH="238301" progId="Equation.DSMT4">
                  <p:embed/>
                  <p:pic>
                    <p:nvPicPr>
                      <p:cNvPr id="4" name="Object 3">
                        <a:extLst>
                          <a:ext uri="{FF2B5EF4-FFF2-40B4-BE49-F238E27FC236}">
                            <a16:creationId xmlns:a16="http://schemas.microsoft.com/office/drawing/2014/main" id="{2133CF10-A394-87A0-D86C-739649E0B5AA}"/>
                          </a:ext>
                        </a:extLst>
                      </p:cNvPr>
                      <p:cNvPicPr/>
                      <p:nvPr/>
                    </p:nvPicPr>
                    <p:blipFill>
                      <a:blip r:embed="rId3"/>
                      <a:stretch>
                        <a:fillRect/>
                      </a:stretch>
                    </p:blipFill>
                    <p:spPr>
                      <a:xfrm>
                        <a:off x="2807220" y="1722716"/>
                        <a:ext cx="1583579" cy="31927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41DDE40-84C8-CE0E-15CF-EB59F5F37229}"/>
              </a:ext>
            </a:extLst>
          </p:cNvPr>
          <p:cNvGraphicFramePr>
            <a:graphicFrameLocks noChangeAspect="1"/>
          </p:cNvGraphicFramePr>
          <p:nvPr>
            <p:extLst>
              <p:ext uri="{D42A27DB-BD31-4B8C-83A1-F6EECF244321}">
                <p14:modId xmlns:p14="http://schemas.microsoft.com/office/powerpoint/2010/main" val="1101717492"/>
              </p:ext>
            </p:extLst>
          </p:nvPr>
        </p:nvGraphicFramePr>
        <p:xfrm>
          <a:off x="566375" y="2423396"/>
          <a:ext cx="4485310" cy="407927"/>
        </p:xfrm>
        <a:graphic>
          <a:graphicData uri="http://schemas.openxmlformats.org/presentationml/2006/ole">
            <mc:AlternateContent xmlns:mc="http://schemas.openxmlformats.org/markup-compatibility/2006">
              <mc:Choice xmlns:v="urn:schemas-microsoft-com:vml" Requires="v">
                <p:oleObj name="Equation" r:id="rId4" imgW="3770334" imgH="343572" progId="Equation.DSMT4">
                  <p:embed/>
                </p:oleObj>
              </mc:Choice>
              <mc:Fallback>
                <p:oleObj name="Equation" r:id="rId4" imgW="3770334" imgH="343572" progId="Equation.DSMT4">
                  <p:embed/>
                  <p:pic>
                    <p:nvPicPr>
                      <p:cNvPr id="5" name="Object 4">
                        <a:extLst>
                          <a:ext uri="{FF2B5EF4-FFF2-40B4-BE49-F238E27FC236}">
                            <a16:creationId xmlns:a16="http://schemas.microsoft.com/office/drawing/2014/main" id="{741DDE40-84C8-CE0E-15CF-EB59F5F37229}"/>
                          </a:ext>
                        </a:extLst>
                      </p:cNvPr>
                      <p:cNvPicPr/>
                      <p:nvPr/>
                    </p:nvPicPr>
                    <p:blipFill>
                      <a:blip r:embed="rId5"/>
                      <a:stretch>
                        <a:fillRect/>
                      </a:stretch>
                    </p:blipFill>
                    <p:spPr>
                      <a:xfrm>
                        <a:off x="566375" y="2423396"/>
                        <a:ext cx="4485310" cy="407927"/>
                      </a:xfrm>
                      <a:prstGeom prst="rect">
                        <a:avLst/>
                      </a:prstGeom>
                    </p:spPr>
                  </p:pic>
                </p:oleObj>
              </mc:Fallback>
            </mc:AlternateContent>
          </a:graphicData>
        </a:graphic>
      </p:graphicFrame>
    </p:spTree>
    <p:extLst>
      <p:ext uri="{BB962C8B-B14F-4D97-AF65-F5344CB8AC3E}">
        <p14:creationId xmlns:p14="http://schemas.microsoft.com/office/powerpoint/2010/main" val="355303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4D10-1004-C9B2-9432-7F2D37D85071}"/>
              </a:ext>
            </a:extLst>
          </p:cNvPr>
          <p:cNvSpPr>
            <a:spLocks noGrp="1"/>
          </p:cNvSpPr>
          <p:nvPr>
            <p:ph type="title"/>
          </p:nvPr>
        </p:nvSpPr>
        <p:spPr/>
        <p:txBody>
          <a:bodyPr/>
          <a:lstStyle/>
          <a:p>
            <a:r>
              <a:rPr lang="en-US"/>
              <a:t>CONT’D METHODOLOGY</a:t>
            </a:r>
          </a:p>
        </p:txBody>
      </p:sp>
      <p:sp>
        <p:nvSpPr>
          <p:cNvPr id="3" name="Content Placeholder 2">
            <a:extLst>
              <a:ext uri="{FF2B5EF4-FFF2-40B4-BE49-F238E27FC236}">
                <a16:creationId xmlns:a16="http://schemas.microsoft.com/office/drawing/2014/main" id="{CB36D105-B0FF-CD4C-6FA1-AE749A992723}"/>
              </a:ext>
            </a:extLst>
          </p:cNvPr>
          <p:cNvSpPr>
            <a:spLocks noGrp="1"/>
          </p:cNvSpPr>
          <p:nvPr>
            <p:ph idx="1"/>
          </p:nvPr>
        </p:nvSpPr>
        <p:spPr>
          <a:xfrm>
            <a:off x="459565" y="1488613"/>
            <a:ext cx="8596668" cy="5122049"/>
          </a:xfrm>
        </p:spPr>
        <p:txBody>
          <a:bodyPr>
            <a:normAutofit/>
          </a:bodyPr>
          <a:lstStyle/>
          <a:p>
            <a:pPr marL="0" indent="0">
              <a:buNone/>
            </a:pPr>
            <a:r>
              <a:rPr lang="en-US"/>
              <a:t>                               </a:t>
            </a:r>
          </a:p>
          <a:p>
            <a:pPr marL="0" indent="0">
              <a:buNone/>
            </a:pPr>
            <a:r>
              <a:rPr lang="en-US"/>
              <a:t>                                                                                                        ,</a:t>
            </a:r>
          </a:p>
          <a:p>
            <a:pPr marL="0" indent="0">
              <a:buNone/>
            </a:pPr>
            <a:endParaRPr lang="en-US"/>
          </a:p>
          <a:p>
            <a:pPr marL="0" indent="0">
              <a:buNone/>
            </a:pPr>
            <a:r>
              <a:rPr lang="en-US"/>
              <a:t>                                                                                                        ,</a:t>
            </a:r>
          </a:p>
          <a:p>
            <a:pPr marL="0" indent="0">
              <a:buNone/>
            </a:pPr>
            <a:endParaRPr lang="en-US"/>
          </a:p>
          <a:p>
            <a:pPr marL="0" indent="0">
              <a:buNone/>
            </a:pPr>
            <a:endParaRPr lang="en-US"/>
          </a:p>
          <a:p>
            <a:pPr marL="0" indent="0">
              <a:buNone/>
            </a:pPr>
            <a:r>
              <a:rPr lang="en-US"/>
              <a:t>                                                                                                        ,</a:t>
            </a:r>
          </a:p>
          <a:p>
            <a:pPr marL="0" indent="0">
              <a:buNone/>
            </a:pPr>
            <a:endParaRPr lang="en-US"/>
          </a:p>
          <a:p>
            <a:pPr marL="0" indent="0">
              <a:buNone/>
            </a:pPr>
            <a:r>
              <a:rPr lang="en-US"/>
              <a:t>                                                                                                        ,</a:t>
            </a:r>
          </a:p>
          <a:p>
            <a:pPr marL="0" indent="0">
              <a:buNone/>
            </a:pPr>
            <a:endParaRPr lang="en-US"/>
          </a:p>
          <a:p>
            <a:pPr marL="0" indent="0">
              <a:buNone/>
            </a:pPr>
            <a:r>
              <a:rPr lang="en-US"/>
              <a:t>                                                                                                        ,                                                                                                   </a:t>
            </a:r>
          </a:p>
          <a:p>
            <a:pPr marL="0" indent="0">
              <a:buNone/>
            </a:pPr>
            <a:endParaRPr lang="en-US"/>
          </a:p>
        </p:txBody>
      </p:sp>
      <p:graphicFrame>
        <p:nvGraphicFramePr>
          <p:cNvPr id="4" name="Object 3">
            <a:extLst>
              <a:ext uri="{FF2B5EF4-FFF2-40B4-BE49-F238E27FC236}">
                <a16:creationId xmlns:a16="http://schemas.microsoft.com/office/drawing/2014/main" id="{3B342563-116F-2003-E062-72F35360F58D}"/>
              </a:ext>
            </a:extLst>
          </p:cNvPr>
          <p:cNvGraphicFramePr>
            <a:graphicFrameLocks noChangeAspect="1"/>
          </p:cNvGraphicFramePr>
          <p:nvPr>
            <p:extLst>
              <p:ext uri="{D42A27DB-BD31-4B8C-83A1-F6EECF244321}">
                <p14:modId xmlns:p14="http://schemas.microsoft.com/office/powerpoint/2010/main" val="2553312935"/>
              </p:ext>
            </p:extLst>
          </p:nvPr>
        </p:nvGraphicFramePr>
        <p:xfrm>
          <a:off x="1131619" y="1619811"/>
          <a:ext cx="6468394" cy="824817"/>
        </p:xfrm>
        <a:graphic>
          <a:graphicData uri="http://schemas.openxmlformats.org/presentationml/2006/ole">
            <mc:AlternateContent xmlns:mc="http://schemas.openxmlformats.org/markup-compatibility/2006">
              <mc:Choice xmlns:v="urn:schemas-microsoft-com:vml" Requires="v">
                <p:oleObj name="Equation" r:id="rId2" imgW="4584600" imgH="583920" progId="Equation.DSMT4">
                  <p:embed/>
                </p:oleObj>
              </mc:Choice>
              <mc:Fallback>
                <p:oleObj name="Equation" r:id="rId2" imgW="4584600" imgH="583920" progId="Equation.DSMT4">
                  <p:embed/>
                  <p:pic>
                    <p:nvPicPr>
                      <p:cNvPr id="4" name="Object 3">
                        <a:extLst>
                          <a:ext uri="{FF2B5EF4-FFF2-40B4-BE49-F238E27FC236}">
                            <a16:creationId xmlns:a16="http://schemas.microsoft.com/office/drawing/2014/main" id="{3B342563-116F-2003-E062-72F35360F58D}"/>
                          </a:ext>
                        </a:extLst>
                      </p:cNvPr>
                      <p:cNvPicPr/>
                      <p:nvPr/>
                    </p:nvPicPr>
                    <p:blipFill>
                      <a:blip r:embed="rId3"/>
                      <a:stretch>
                        <a:fillRect/>
                      </a:stretch>
                    </p:blipFill>
                    <p:spPr>
                      <a:xfrm>
                        <a:off x="1131619" y="1619811"/>
                        <a:ext cx="6468394" cy="82481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7002054-8E0F-AE5B-AD69-3D870D61C74C}"/>
              </a:ext>
            </a:extLst>
          </p:cNvPr>
          <p:cNvGraphicFramePr>
            <a:graphicFrameLocks noChangeAspect="1"/>
          </p:cNvGraphicFramePr>
          <p:nvPr>
            <p:extLst>
              <p:ext uri="{D42A27DB-BD31-4B8C-83A1-F6EECF244321}">
                <p14:modId xmlns:p14="http://schemas.microsoft.com/office/powerpoint/2010/main" val="4008277962"/>
              </p:ext>
            </p:extLst>
          </p:nvPr>
        </p:nvGraphicFramePr>
        <p:xfrm>
          <a:off x="741094" y="1574274"/>
          <a:ext cx="390525" cy="914400"/>
        </p:xfrm>
        <a:graphic>
          <a:graphicData uri="http://schemas.openxmlformats.org/presentationml/2006/ole">
            <mc:AlternateContent xmlns:mc="http://schemas.openxmlformats.org/markup-compatibility/2006">
              <mc:Choice xmlns:v="urn:schemas-microsoft-com:vml" Requires="v">
                <p:oleObj name="Equation" r:id="rId4" imgW="390334" imgH="914210" progId="Equation.DSMT4">
                  <p:embed/>
                </p:oleObj>
              </mc:Choice>
              <mc:Fallback>
                <p:oleObj name="Equation" r:id="rId4" imgW="390334" imgH="914210" progId="Equation.DSMT4">
                  <p:embed/>
                  <p:pic>
                    <p:nvPicPr>
                      <p:cNvPr id="5" name="Object 4">
                        <a:extLst>
                          <a:ext uri="{FF2B5EF4-FFF2-40B4-BE49-F238E27FC236}">
                            <a16:creationId xmlns:a16="http://schemas.microsoft.com/office/drawing/2014/main" id="{07002054-8E0F-AE5B-AD69-3D870D61C74C}"/>
                          </a:ext>
                        </a:extLst>
                      </p:cNvPr>
                      <p:cNvPicPr/>
                      <p:nvPr/>
                    </p:nvPicPr>
                    <p:blipFill>
                      <a:blip r:embed="rId5"/>
                      <a:stretch>
                        <a:fillRect/>
                      </a:stretch>
                    </p:blipFill>
                    <p:spPr>
                      <a:xfrm>
                        <a:off x="741094" y="1574274"/>
                        <a:ext cx="390525" cy="9144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CFC9347-C4D7-9162-F112-BFA76FFCE929}"/>
              </a:ext>
            </a:extLst>
          </p:cNvPr>
          <p:cNvGraphicFramePr>
            <a:graphicFrameLocks noChangeAspect="1"/>
          </p:cNvGraphicFramePr>
          <p:nvPr>
            <p:extLst>
              <p:ext uri="{D42A27DB-BD31-4B8C-83A1-F6EECF244321}">
                <p14:modId xmlns:p14="http://schemas.microsoft.com/office/powerpoint/2010/main" val="3022262713"/>
              </p:ext>
            </p:extLst>
          </p:nvPr>
        </p:nvGraphicFramePr>
        <p:xfrm>
          <a:off x="992603" y="2574334"/>
          <a:ext cx="6607410" cy="764477"/>
        </p:xfrm>
        <a:graphic>
          <a:graphicData uri="http://schemas.openxmlformats.org/presentationml/2006/ole">
            <mc:AlternateContent xmlns:mc="http://schemas.openxmlformats.org/markup-compatibility/2006">
              <mc:Choice xmlns:v="urn:schemas-microsoft-com:vml" Requires="v">
                <p:oleObj name="Equation" r:id="rId6" imgW="5036227" imgH="581873" progId="Equation.DSMT4">
                  <p:embed/>
                </p:oleObj>
              </mc:Choice>
              <mc:Fallback>
                <p:oleObj name="Equation" r:id="rId6" imgW="5036227" imgH="581873" progId="Equation.DSMT4">
                  <p:embed/>
                  <p:pic>
                    <p:nvPicPr>
                      <p:cNvPr id="10" name="Object 9">
                        <a:extLst>
                          <a:ext uri="{FF2B5EF4-FFF2-40B4-BE49-F238E27FC236}">
                            <a16:creationId xmlns:a16="http://schemas.microsoft.com/office/drawing/2014/main" id="{2CFC9347-C4D7-9162-F112-BFA76FFCE929}"/>
                          </a:ext>
                        </a:extLst>
                      </p:cNvPr>
                      <p:cNvPicPr/>
                      <p:nvPr/>
                    </p:nvPicPr>
                    <p:blipFill>
                      <a:blip r:embed="rId7"/>
                      <a:stretch>
                        <a:fillRect/>
                      </a:stretch>
                    </p:blipFill>
                    <p:spPr>
                      <a:xfrm>
                        <a:off x="992603" y="2574334"/>
                        <a:ext cx="6607410" cy="76447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00B863D-34BE-8383-CE45-460C9DF8D219}"/>
              </a:ext>
            </a:extLst>
          </p:cNvPr>
          <p:cNvGraphicFramePr>
            <a:graphicFrameLocks noChangeAspect="1"/>
          </p:cNvGraphicFramePr>
          <p:nvPr>
            <p:extLst>
              <p:ext uri="{D42A27DB-BD31-4B8C-83A1-F6EECF244321}">
                <p14:modId xmlns:p14="http://schemas.microsoft.com/office/powerpoint/2010/main" val="623141537"/>
              </p:ext>
            </p:extLst>
          </p:nvPr>
        </p:nvGraphicFramePr>
        <p:xfrm>
          <a:off x="992603" y="3519190"/>
          <a:ext cx="6607410" cy="765684"/>
        </p:xfrm>
        <a:graphic>
          <a:graphicData uri="http://schemas.openxmlformats.org/presentationml/2006/ole">
            <mc:AlternateContent xmlns:mc="http://schemas.openxmlformats.org/markup-compatibility/2006">
              <mc:Choice xmlns:v="urn:schemas-microsoft-com:vml" Requires="v">
                <p:oleObj name="Equation" r:id="rId8" imgW="5026872" imgH="581873" progId="Equation.DSMT4">
                  <p:embed/>
                </p:oleObj>
              </mc:Choice>
              <mc:Fallback>
                <p:oleObj name="Equation" r:id="rId8" imgW="5026872" imgH="581873" progId="Equation.DSMT4">
                  <p:embed/>
                  <p:pic>
                    <p:nvPicPr>
                      <p:cNvPr id="11" name="Object 10">
                        <a:extLst>
                          <a:ext uri="{FF2B5EF4-FFF2-40B4-BE49-F238E27FC236}">
                            <a16:creationId xmlns:a16="http://schemas.microsoft.com/office/drawing/2014/main" id="{F00B863D-34BE-8383-CE45-460C9DF8D219}"/>
                          </a:ext>
                        </a:extLst>
                      </p:cNvPr>
                      <p:cNvPicPr/>
                      <p:nvPr/>
                    </p:nvPicPr>
                    <p:blipFill>
                      <a:blip r:embed="rId9"/>
                      <a:stretch>
                        <a:fillRect/>
                      </a:stretch>
                    </p:blipFill>
                    <p:spPr>
                      <a:xfrm>
                        <a:off x="992603" y="3519190"/>
                        <a:ext cx="6607410" cy="765684"/>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9650E5C-2B49-9DB0-91CB-8CA561ADA3DE}"/>
              </a:ext>
            </a:extLst>
          </p:cNvPr>
          <p:cNvGraphicFramePr>
            <a:graphicFrameLocks noChangeAspect="1"/>
          </p:cNvGraphicFramePr>
          <p:nvPr>
            <p:extLst>
              <p:ext uri="{D42A27DB-BD31-4B8C-83A1-F6EECF244321}">
                <p14:modId xmlns:p14="http://schemas.microsoft.com/office/powerpoint/2010/main" val="2608843348"/>
              </p:ext>
            </p:extLst>
          </p:nvPr>
        </p:nvGraphicFramePr>
        <p:xfrm>
          <a:off x="936354" y="4508436"/>
          <a:ext cx="6663657" cy="559514"/>
        </p:xfrm>
        <a:graphic>
          <a:graphicData uri="http://schemas.openxmlformats.org/presentationml/2006/ole">
            <mc:AlternateContent xmlns:mc="http://schemas.openxmlformats.org/markup-compatibility/2006">
              <mc:Choice xmlns:v="urn:schemas-microsoft-com:vml" Requires="v">
                <p:oleObj name="Equation" r:id="rId10" imgW="5445718" imgH="457855" progId="Equation.DSMT4">
                  <p:embed/>
                </p:oleObj>
              </mc:Choice>
              <mc:Fallback>
                <p:oleObj name="Equation" r:id="rId10" imgW="5445718" imgH="457855" progId="Equation.DSMT4">
                  <p:embed/>
                  <p:pic>
                    <p:nvPicPr>
                      <p:cNvPr id="12" name="Object 11">
                        <a:extLst>
                          <a:ext uri="{FF2B5EF4-FFF2-40B4-BE49-F238E27FC236}">
                            <a16:creationId xmlns:a16="http://schemas.microsoft.com/office/drawing/2014/main" id="{09650E5C-2B49-9DB0-91CB-8CA561ADA3DE}"/>
                          </a:ext>
                        </a:extLst>
                      </p:cNvPr>
                      <p:cNvPicPr/>
                      <p:nvPr/>
                    </p:nvPicPr>
                    <p:blipFill>
                      <a:blip r:embed="rId11"/>
                      <a:stretch>
                        <a:fillRect/>
                      </a:stretch>
                    </p:blipFill>
                    <p:spPr>
                      <a:xfrm>
                        <a:off x="936354" y="4508436"/>
                        <a:ext cx="6663657" cy="55951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2801B37-61B0-BF63-2E92-7F66731347A0}"/>
              </a:ext>
            </a:extLst>
          </p:cNvPr>
          <p:cNvGraphicFramePr>
            <a:graphicFrameLocks noChangeAspect="1"/>
          </p:cNvGraphicFramePr>
          <p:nvPr>
            <p:extLst>
              <p:ext uri="{D42A27DB-BD31-4B8C-83A1-F6EECF244321}">
                <p14:modId xmlns:p14="http://schemas.microsoft.com/office/powerpoint/2010/main" val="1570376558"/>
              </p:ext>
            </p:extLst>
          </p:nvPr>
        </p:nvGraphicFramePr>
        <p:xfrm>
          <a:off x="936355" y="5291512"/>
          <a:ext cx="6663656" cy="676317"/>
        </p:xfrm>
        <a:graphic>
          <a:graphicData uri="http://schemas.openxmlformats.org/presentationml/2006/ole">
            <mc:AlternateContent xmlns:mc="http://schemas.openxmlformats.org/markup-compatibility/2006">
              <mc:Choice xmlns:v="urn:schemas-microsoft-com:vml" Requires="v">
                <p:oleObj name="Equation" r:id="rId12" imgW="5740781" imgH="581873" progId="Equation.DSMT4">
                  <p:embed/>
                </p:oleObj>
              </mc:Choice>
              <mc:Fallback>
                <p:oleObj name="Equation" r:id="rId12" imgW="5740781" imgH="581873" progId="Equation.DSMT4">
                  <p:embed/>
                  <p:pic>
                    <p:nvPicPr>
                      <p:cNvPr id="13" name="Object 12">
                        <a:extLst>
                          <a:ext uri="{FF2B5EF4-FFF2-40B4-BE49-F238E27FC236}">
                            <a16:creationId xmlns:a16="http://schemas.microsoft.com/office/drawing/2014/main" id="{D2801B37-61B0-BF63-2E92-7F66731347A0}"/>
                          </a:ext>
                        </a:extLst>
                      </p:cNvPr>
                      <p:cNvPicPr/>
                      <p:nvPr/>
                    </p:nvPicPr>
                    <p:blipFill>
                      <a:blip r:embed="rId13"/>
                      <a:stretch>
                        <a:fillRect/>
                      </a:stretch>
                    </p:blipFill>
                    <p:spPr>
                      <a:xfrm>
                        <a:off x="936355" y="5291512"/>
                        <a:ext cx="6663656" cy="676317"/>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61468266-C1C6-E199-A036-48343849B375}"/>
              </a:ext>
            </a:extLst>
          </p:cNvPr>
          <p:cNvGraphicFramePr>
            <a:graphicFrameLocks noChangeAspect="1"/>
          </p:cNvGraphicFramePr>
          <p:nvPr>
            <p:extLst>
              <p:ext uri="{D42A27DB-BD31-4B8C-83A1-F6EECF244321}">
                <p14:modId xmlns:p14="http://schemas.microsoft.com/office/powerpoint/2010/main" val="2224414563"/>
              </p:ext>
            </p:extLst>
          </p:nvPr>
        </p:nvGraphicFramePr>
        <p:xfrm>
          <a:off x="6048375" y="3321050"/>
          <a:ext cx="93663" cy="214313"/>
        </p:xfrm>
        <a:graphic>
          <a:graphicData uri="http://schemas.openxmlformats.org/presentationml/2006/ole">
            <mc:AlternateContent xmlns:mc="http://schemas.openxmlformats.org/markup-compatibility/2006">
              <mc:Choice xmlns:v="urn:schemas-microsoft-com:vml" Requires="v">
                <p:oleObj name="Equation" r:id="rId14" imgW="93045" imgH="213771" progId="Equation.DSMT4">
                  <p:embed/>
                </p:oleObj>
              </mc:Choice>
              <mc:Fallback>
                <p:oleObj name="Equation" r:id="rId14" imgW="93045" imgH="213771" progId="Equation.DSMT4">
                  <p:embed/>
                  <p:pic>
                    <p:nvPicPr>
                      <p:cNvPr id="14" name="Object 13">
                        <a:extLst>
                          <a:ext uri="{FF2B5EF4-FFF2-40B4-BE49-F238E27FC236}">
                            <a16:creationId xmlns:a16="http://schemas.microsoft.com/office/drawing/2014/main" id="{61468266-C1C6-E199-A036-48343849B375}"/>
                          </a:ext>
                        </a:extLst>
                      </p:cNvPr>
                      <p:cNvPicPr/>
                      <p:nvPr/>
                    </p:nvPicPr>
                    <p:blipFill>
                      <a:blip r:embed="rId15"/>
                      <a:stretch>
                        <a:fillRect/>
                      </a:stretch>
                    </p:blipFill>
                    <p:spPr>
                      <a:xfrm>
                        <a:off x="6048375" y="3321050"/>
                        <a:ext cx="93663" cy="214313"/>
                      </a:xfrm>
                      <a:prstGeom prst="rect">
                        <a:avLst/>
                      </a:prstGeom>
                    </p:spPr>
                  </p:pic>
                </p:oleObj>
              </mc:Fallback>
            </mc:AlternateContent>
          </a:graphicData>
        </a:graphic>
      </p:graphicFrame>
    </p:spTree>
    <p:extLst>
      <p:ext uri="{BB962C8B-B14F-4D97-AF65-F5344CB8AC3E}">
        <p14:creationId xmlns:p14="http://schemas.microsoft.com/office/powerpoint/2010/main" val="73817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D15C-666B-46F5-1DFE-0C21DF0C59B6}"/>
              </a:ext>
            </a:extLst>
          </p:cNvPr>
          <p:cNvSpPr>
            <a:spLocks noGrp="1"/>
          </p:cNvSpPr>
          <p:nvPr>
            <p:ph type="title"/>
          </p:nvPr>
        </p:nvSpPr>
        <p:spPr>
          <a:xfrm>
            <a:off x="677334" y="279817"/>
            <a:ext cx="8596668" cy="1320800"/>
          </a:xfrm>
        </p:spPr>
        <p:txBody>
          <a:bodyPr/>
          <a:lstStyle/>
          <a:p>
            <a:r>
              <a:rPr lang="en-US"/>
              <a:t>CONT’D METHODOLOGY</a:t>
            </a:r>
          </a:p>
        </p:txBody>
      </p:sp>
      <p:sp>
        <p:nvSpPr>
          <p:cNvPr id="3" name="Content Placeholder 2">
            <a:extLst>
              <a:ext uri="{FF2B5EF4-FFF2-40B4-BE49-F238E27FC236}">
                <a16:creationId xmlns:a16="http://schemas.microsoft.com/office/drawing/2014/main" id="{D0CF1D81-835A-2E1B-110F-F676A8390969}"/>
              </a:ext>
            </a:extLst>
          </p:cNvPr>
          <p:cNvSpPr>
            <a:spLocks noGrp="1"/>
          </p:cNvSpPr>
          <p:nvPr>
            <p:ph idx="1"/>
          </p:nvPr>
        </p:nvSpPr>
        <p:spPr>
          <a:xfrm>
            <a:off x="677334" y="1488613"/>
            <a:ext cx="8596668" cy="5089570"/>
          </a:xfrm>
        </p:spPr>
        <p:txBody>
          <a:bodyPr/>
          <a:lstStyle/>
          <a:p>
            <a:pPr marL="0" indent="0">
              <a:buNone/>
            </a:pPr>
            <a:r>
              <a:rPr lang="en-US"/>
              <a:t>        </a:t>
            </a:r>
          </a:p>
          <a:p>
            <a:pPr marL="0" indent="0">
              <a:buNone/>
            </a:pPr>
            <a:r>
              <a:rPr lang="en-US"/>
              <a:t>                                                                                                       ,</a:t>
            </a:r>
          </a:p>
          <a:p>
            <a:pPr marL="0" indent="0">
              <a:buNone/>
            </a:pPr>
            <a:endParaRPr lang="en-US"/>
          </a:p>
          <a:p>
            <a:pPr marL="0" indent="0">
              <a:buNone/>
            </a:pPr>
            <a:r>
              <a:rPr lang="en-US"/>
              <a:t>                                                                                                       ,</a:t>
            </a:r>
          </a:p>
          <a:p>
            <a:pPr marL="0" indent="0">
              <a:buNone/>
            </a:pPr>
            <a:endParaRPr lang="en-US"/>
          </a:p>
          <a:p>
            <a:pPr marL="0" indent="0">
              <a:buNone/>
            </a:pPr>
            <a:endParaRPr lang="en-US"/>
          </a:p>
          <a:p>
            <a:pPr marL="0" indent="0">
              <a:buNone/>
            </a:pPr>
            <a:r>
              <a:rPr lang="en-US"/>
              <a:t>                                                                                                       ,</a:t>
            </a:r>
          </a:p>
          <a:p>
            <a:pPr marL="0" indent="0">
              <a:buNone/>
            </a:pPr>
            <a:endParaRPr lang="en-US"/>
          </a:p>
          <a:p>
            <a:pPr marL="0" indent="0">
              <a:buNone/>
            </a:pPr>
            <a:r>
              <a:rPr lang="en-US"/>
              <a:t>                                                                                                       ,</a:t>
            </a:r>
          </a:p>
          <a:p>
            <a:pPr marL="0" indent="0">
              <a:buNone/>
            </a:pPr>
            <a:endParaRPr lang="en-US"/>
          </a:p>
          <a:p>
            <a:pPr marL="0" indent="0">
              <a:buNone/>
            </a:pPr>
            <a:r>
              <a:rPr lang="en-US"/>
              <a:t>                                                                                                         </a:t>
            </a:r>
            <a:r>
              <a:rPr lang="en-US" sz="1800" b="0" i="0" u="none" strike="noStrike">
                <a:latin typeface="Consolas" panose="020B0609020204030204" pitchFamily="49" charset="0"/>
              </a:rPr>
              <a:t> </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graphicFrame>
        <p:nvGraphicFramePr>
          <p:cNvPr id="4" name="Object 3">
            <a:extLst>
              <a:ext uri="{FF2B5EF4-FFF2-40B4-BE49-F238E27FC236}">
                <a16:creationId xmlns:a16="http://schemas.microsoft.com/office/drawing/2014/main" id="{ACBEF09C-B309-38AB-ECC3-75DC2C2FBA5F}"/>
              </a:ext>
            </a:extLst>
          </p:cNvPr>
          <p:cNvGraphicFramePr>
            <a:graphicFrameLocks noChangeAspect="1"/>
          </p:cNvGraphicFramePr>
          <p:nvPr>
            <p:extLst>
              <p:ext uri="{D42A27DB-BD31-4B8C-83A1-F6EECF244321}">
                <p14:modId xmlns:p14="http://schemas.microsoft.com/office/powerpoint/2010/main" val="2714645356"/>
              </p:ext>
            </p:extLst>
          </p:nvPr>
        </p:nvGraphicFramePr>
        <p:xfrm>
          <a:off x="879493" y="1600617"/>
          <a:ext cx="6883473" cy="692879"/>
        </p:xfrm>
        <a:graphic>
          <a:graphicData uri="http://schemas.openxmlformats.org/presentationml/2006/ole">
            <mc:AlternateContent xmlns:mc="http://schemas.openxmlformats.org/markup-compatibility/2006">
              <mc:Choice xmlns:v="urn:schemas-microsoft-com:vml" Requires="v">
                <p:oleObj name="Equation" r:id="rId2" imgW="5788639" imgH="581873" progId="Equation.DSMT4">
                  <p:embed/>
                </p:oleObj>
              </mc:Choice>
              <mc:Fallback>
                <p:oleObj name="Equation" r:id="rId2" imgW="5788639" imgH="581873" progId="Equation.DSMT4">
                  <p:embed/>
                  <p:pic>
                    <p:nvPicPr>
                      <p:cNvPr id="4" name="Object 3">
                        <a:extLst>
                          <a:ext uri="{FF2B5EF4-FFF2-40B4-BE49-F238E27FC236}">
                            <a16:creationId xmlns:a16="http://schemas.microsoft.com/office/drawing/2014/main" id="{ACBEF09C-B309-38AB-ECC3-75DC2C2FBA5F}"/>
                          </a:ext>
                        </a:extLst>
                      </p:cNvPr>
                      <p:cNvPicPr/>
                      <p:nvPr/>
                    </p:nvPicPr>
                    <p:blipFill>
                      <a:blip r:embed="rId3"/>
                      <a:stretch>
                        <a:fillRect/>
                      </a:stretch>
                    </p:blipFill>
                    <p:spPr>
                      <a:xfrm>
                        <a:off x="879493" y="1600617"/>
                        <a:ext cx="6883473" cy="69287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5D7140B-548F-CC90-AE8D-96C2063B871A}"/>
              </a:ext>
            </a:extLst>
          </p:cNvPr>
          <p:cNvGraphicFramePr>
            <a:graphicFrameLocks noChangeAspect="1"/>
          </p:cNvGraphicFramePr>
          <p:nvPr>
            <p:extLst>
              <p:ext uri="{D42A27DB-BD31-4B8C-83A1-F6EECF244321}">
                <p14:modId xmlns:p14="http://schemas.microsoft.com/office/powerpoint/2010/main" val="1384033175"/>
              </p:ext>
            </p:extLst>
          </p:nvPr>
        </p:nvGraphicFramePr>
        <p:xfrm>
          <a:off x="879493" y="2555947"/>
          <a:ext cx="6883473" cy="730126"/>
        </p:xfrm>
        <a:graphic>
          <a:graphicData uri="http://schemas.openxmlformats.org/presentationml/2006/ole">
            <mc:AlternateContent xmlns:mc="http://schemas.openxmlformats.org/markup-compatibility/2006">
              <mc:Choice xmlns:v="urn:schemas-microsoft-com:vml" Requires="v">
                <p:oleObj name="Equation" r:id="rId4" imgW="5493216" imgH="581873" progId="Equation.DSMT4">
                  <p:embed/>
                </p:oleObj>
              </mc:Choice>
              <mc:Fallback>
                <p:oleObj name="Equation" r:id="rId4" imgW="5493216" imgH="581873" progId="Equation.DSMT4">
                  <p:embed/>
                  <p:pic>
                    <p:nvPicPr>
                      <p:cNvPr id="5" name="Object 4">
                        <a:extLst>
                          <a:ext uri="{FF2B5EF4-FFF2-40B4-BE49-F238E27FC236}">
                            <a16:creationId xmlns:a16="http://schemas.microsoft.com/office/drawing/2014/main" id="{45D7140B-548F-CC90-AE8D-96C2063B871A}"/>
                          </a:ext>
                        </a:extLst>
                      </p:cNvPr>
                      <p:cNvPicPr/>
                      <p:nvPr/>
                    </p:nvPicPr>
                    <p:blipFill>
                      <a:blip r:embed="rId5"/>
                      <a:stretch>
                        <a:fillRect/>
                      </a:stretch>
                    </p:blipFill>
                    <p:spPr>
                      <a:xfrm>
                        <a:off x="879493" y="2555947"/>
                        <a:ext cx="6883473" cy="73012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659606C-2606-A3BF-B215-D39A41D98C17}"/>
              </a:ext>
            </a:extLst>
          </p:cNvPr>
          <p:cNvGraphicFramePr>
            <a:graphicFrameLocks noChangeAspect="1"/>
          </p:cNvGraphicFramePr>
          <p:nvPr>
            <p:extLst>
              <p:ext uri="{D42A27DB-BD31-4B8C-83A1-F6EECF244321}">
                <p14:modId xmlns:p14="http://schemas.microsoft.com/office/powerpoint/2010/main" val="2075696249"/>
              </p:ext>
            </p:extLst>
          </p:nvPr>
        </p:nvGraphicFramePr>
        <p:xfrm>
          <a:off x="879493" y="3548524"/>
          <a:ext cx="6883472" cy="689475"/>
        </p:xfrm>
        <a:graphic>
          <a:graphicData uri="http://schemas.openxmlformats.org/presentationml/2006/ole">
            <mc:AlternateContent xmlns:mc="http://schemas.openxmlformats.org/markup-compatibility/2006">
              <mc:Choice xmlns:v="urn:schemas-microsoft-com:vml" Requires="v">
                <p:oleObj name="Equation" r:id="rId6" imgW="5817066" imgH="581873" progId="Equation.DSMT4">
                  <p:embed/>
                </p:oleObj>
              </mc:Choice>
              <mc:Fallback>
                <p:oleObj name="Equation" r:id="rId6" imgW="5817066" imgH="581873" progId="Equation.DSMT4">
                  <p:embed/>
                  <p:pic>
                    <p:nvPicPr>
                      <p:cNvPr id="6" name="Object 5">
                        <a:extLst>
                          <a:ext uri="{FF2B5EF4-FFF2-40B4-BE49-F238E27FC236}">
                            <a16:creationId xmlns:a16="http://schemas.microsoft.com/office/drawing/2014/main" id="{2659606C-2606-A3BF-B215-D39A41D98C17}"/>
                          </a:ext>
                        </a:extLst>
                      </p:cNvPr>
                      <p:cNvPicPr/>
                      <p:nvPr/>
                    </p:nvPicPr>
                    <p:blipFill>
                      <a:blip r:embed="rId7"/>
                      <a:stretch>
                        <a:fillRect/>
                      </a:stretch>
                    </p:blipFill>
                    <p:spPr>
                      <a:xfrm>
                        <a:off x="879493" y="3548524"/>
                        <a:ext cx="6883472" cy="6894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E636CEE-BDC4-55EA-BB9F-21C7AADFD900}"/>
              </a:ext>
            </a:extLst>
          </p:cNvPr>
          <p:cNvGraphicFramePr>
            <a:graphicFrameLocks noChangeAspect="1"/>
          </p:cNvGraphicFramePr>
          <p:nvPr>
            <p:extLst>
              <p:ext uri="{D42A27DB-BD31-4B8C-83A1-F6EECF244321}">
                <p14:modId xmlns:p14="http://schemas.microsoft.com/office/powerpoint/2010/main" val="3692538681"/>
              </p:ext>
            </p:extLst>
          </p:nvPr>
        </p:nvGraphicFramePr>
        <p:xfrm>
          <a:off x="879493" y="4446548"/>
          <a:ext cx="6883472" cy="675103"/>
        </p:xfrm>
        <a:graphic>
          <a:graphicData uri="http://schemas.openxmlformats.org/presentationml/2006/ole">
            <mc:AlternateContent xmlns:mc="http://schemas.openxmlformats.org/markup-compatibility/2006">
              <mc:Choice xmlns:v="urn:schemas-microsoft-com:vml" Requires="v">
                <p:oleObj name="Equation" r:id="rId8" imgW="5940848" imgH="581873" progId="Equation.DSMT4">
                  <p:embed/>
                </p:oleObj>
              </mc:Choice>
              <mc:Fallback>
                <p:oleObj name="Equation" r:id="rId8" imgW="5940848" imgH="581873" progId="Equation.DSMT4">
                  <p:embed/>
                  <p:pic>
                    <p:nvPicPr>
                      <p:cNvPr id="7" name="Object 6">
                        <a:extLst>
                          <a:ext uri="{FF2B5EF4-FFF2-40B4-BE49-F238E27FC236}">
                            <a16:creationId xmlns:a16="http://schemas.microsoft.com/office/drawing/2014/main" id="{0E636CEE-BDC4-55EA-BB9F-21C7AADFD900}"/>
                          </a:ext>
                        </a:extLst>
                      </p:cNvPr>
                      <p:cNvPicPr/>
                      <p:nvPr/>
                    </p:nvPicPr>
                    <p:blipFill>
                      <a:blip r:embed="rId9"/>
                      <a:stretch>
                        <a:fillRect/>
                      </a:stretch>
                    </p:blipFill>
                    <p:spPr>
                      <a:xfrm>
                        <a:off x="879493" y="4446548"/>
                        <a:ext cx="6883472" cy="67510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1D98628-DC7F-53E0-0292-A4C5CE1CCAE7}"/>
              </a:ext>
            </a:extLst>
          </p:cNvPr>
          <p:cNvGraphicFramePr>
            <a:graphicFrameLocks noChangeAspect="1"/>
          </p:cNvGraphicFramePr>
          <p:nvPr>
            <p:extLst>
              <p:ext uri="{D42A27DB-BD31-4B8C-83A1-F6EECF244321}">
                <p14:modId xmlns:p14="http://schemas.microsoft.com/office/powerpoint/2010/main" val="1023439702"/>
              </p:ext>
            </p:extLst>
          </p:nvPr>
        </p:nvGraphicFramePr>
        <p:xfrm>
          <a:off x="879493" y="5330200"/>
          <a:ext cx="6997888" cy="675103"/>
        </p:xfrm>
        <a:graphic>
          <a:graphicData uri="http://schemas.openxmlformats.org/presentationml/2006/ole">
            <mc:AlternateContent xmlns:mc="http://schemas.openxmlformats.org/markup-compatibility/2006">
              <mc:Choice xmlns:v="urn:schemas-microsoft-com:vml" Requires="v">
                <p:oleObj name="Equation" r:id="rId10" imgW="5940848" imgH="572500" progId="Equation.DSMT4">
                  <p:embed/>
                </p:oleObj>
              </mc:Choice>
              <mc:Fallback>
                <p:oleObj name="Equation" r:id="rId10" imgW="5940848" imgH="572500" progId="Equation.DSMT4">
                  <p:embed/>
                  <p:pic>
                    <p:nvPicPr>
                      <p:cNvPr id="9" name="Object 8">
                        <a:extLst>
                          <a:ext uri="{FF2B5EF4-FFF2-40B4-BE49-F238E27FC236}">
                            <a16:creationId xmlns:a16="http://schemas.microsoft.com/office/drawing/2014/main" id="{F1D98628-DC7F-53E0-0292-A4C5CE1CCAE7}"/>
                          </a:ext>
                        </a:extLst>
                      </p:cNvPr>
                      <p:cNvPicPr/>
                      <p:nvPr/>
                    </p:nvPicPr>
                    <p:blipFill>
                      <a:blip r:embed="rId11"/>
                      <a:stretch>
                        <a:fillRect/>
                      </a:stretch>
                    </p:blipFill>
                    <p:spPr>
                      <a:xfrm>
                        <a:off x="879493" y="5330200"/>
                        <a:ext cx="6997888" cy="67510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EF501CA-FFC4-DCE2-7EAD-230BF9CB87E5}"/>
              </a:ext>
            </a:extLst>
          </p:cNvPr>
          <p:cNvGraphicFramePr>
            <a:graphicFrameLocks noChangeAspect="1"/>
          </p:cNvGraphicFramePr>
          <p:nvPr>
            <p:extLst>
              <p:ext uri="{D42A27DB-BD31-4B8C-83A1-F6EECF244321}">
                <p14:modId xmlns:p14="http://schemas.microsoft.com/office/powerpoint/2010/main" val="41203332"/>
              </p:ext>
            </p:extLst>
          </p:nvPr>
        </p:nvGraphicFramePr>
        <p:xfrm>
          <a:off x="7757968" y="5163619"/>
          <a:ext cx="457200" cy="1047750"/>
        </p:xfrm>
        <a:graphic>
          <a:graphicData uri="http://schemas.openxmlformats.org/presentationml/2006/ole">
            <mc:AlternateContent xmlns:mc="http://schemas.openxmlformats.org/markup-compatibility/2006">
              <mc:Choice xmlns:v="urn:schemas-microsoft-com:vml" Requires="v">
                <p:oleObj name="Equation" r:id="rId12" imgW="457281" imgH="1047628" progId="Equation.DSMT4">
                  <p:embed/>
                </p:oleObj>
              </mc:Choice>
              <mc:Fallback>
                <p:oleObj name="Equation" r:id="rId12" imgW="457281" imgH="1047628" progId="Equation.DSMT4">
                  <p:embed/>
                  <p:pic>
                    <p:nvPicPr>
                      <p:cNvPr id="10" name="Object 9">
                        <a:extLst>
                          <a:ext uri="{FF2B5EF4-FFF2-40B4-BE49-F238E27FC236}">
                            <a16:creationId xmlns:a16="http://schemas.microsoft.com/office/drawing/2014/main" id="{CEF501CA-FFC4-DCE2-7EAD-230BF9CB87E5}"/>
                          </a:ext>
                        </a:extLst>
                      </p:cNvPr>
                      <p:cNvPicPr/>
                      <p:nvPr/>
                    </p:nvPicPr>
                    <p:blipFill>
                      <a:blip r:embed="rId13"/>
                      <a:stretch>
                        <a:fillRect/>
                      </a:stretch>
                    </p:blipFill>
                    <p:spPr>
                      <a:xfrm>
                        <a:off x="7757968" y="5163619"/>
                        <a:ext cx="457200" cy="1047750"/>
                      </a:xfrm>
                      <a:prstGeom prst="rect">
                        <a:avLst/>
                      </a:prstGeom>
                    </p:spPr>
                  </p:pic>
                </p:oleObj>
              </mc:Fallback>
            </mc:AlternateContent>
          </a:graphicData>
        </a:graphic>
      </p:graphicFrame>
      <p:sp>
        <p:nvSpPr>
          <p:cNvPr id="8" name="TextBox 8">
            <a:extLst>
              <a:ext uri="{FF2B5EF4-FFF2-40B4-BE49-F238E27FC236}">
                <a16:creationId xmlns:a16="http://schemas.microsoft.com/office/drawing/2014/main" id="{28984668-137A-C6BC-ED1C-3514E16F5E65}"/>
              </a:ext>
            </a:extLst>
          </p:cNvPr>
          <p:cNvSpPr txBox="1"/>
          <p:nvPr/>
        </p:nvSpPr>
        <p:spPr>
          <a:xfrm>
            <a:off x="8925795" y="5488346"/>
            <a:ext cx="6100996" cy="369332"/>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a:solidFill>
                  <a:srgbClr val="000000"/>
                </a:solidFill>
                <a:effectLst/>
                <a:latin typeface="Times New Roman"/>
                <a:ea typeface="Calibri"/>
                <a:cs typeface="Times New Roman"/>
              </a:rPr>
              <a:t>(</a:t>
            </a:r>
            <a:r>
              <a:rPr lang="en-US">
                <a:solidFill>
                  <a:srgbClr val="000000"/>
                </a:solidFill>
                <a:latin typeface="Times New Roman"/>
                <a:ea typeface="Calibri"/>
                <a:cs typeface="Times New Roman"/>
              </a:rPr>
              <a:t>7</a:t>
            </a:r>
            <a:r>
              <a:rPr lang="en-US" sz="1800">
                <a:solidFill>
                  <a:srgbClr val="000000"/>
                </a:solidFill>
                <a:effectLst/>
                <a:latin typeface="Times New Roman"/>
                <a:ea typeface="Calibri"/>
                <a:cs typeface="Times New Roman"/>
              </a:rPr>
              <a:t>)</a:t>
            </a:r>
            <a:endParaRPr lang="en-US">
              <a:latin typeface="Times New Roman"/>
              <a:ea typeface="Calibri"/>
              <a:cs typeface="Times New Roman"/>
            </a:endParaRPr>
          </a:p>
        </p:txBody>
      </p:sp>
    </p:spTree>
    <p:extLst>
      <p:ext uri="{BB962C8B-B14F-4D97-AF65-F5344CB8AC3E}">
        <p14:creationId xmlns:p14="http://schemas.microsoft.com/office/powerpoint/2010/main" val="298196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B8CF-2D04-1516-0CDC-ABE85646F2E9}"/>
              </a:ext>
            </a:extLst>
          </p:cNvPr>
          <p:cNvSpPr>
            <a:spLocks noGrp="1"/>
          </p:cNvSpPr>
          <p:nvPr>
            <p:ph type="title"/>
          </p:nvPr>
        </p:nvSpPr>
        <p:spPr/>
        <p:txBody>
          <a:bodyPr/>
          <a:lstStyle/>
          <a:p>
            <a:r>
              <a:rPr lang="en-US"/>
              <a:t>IMPLEMENTATION</a:t>
            </a:r>
          </a:p>
        </p:txBody>
      </p:sp>
      <p:sp>
        <p:nvSpPr>
          <p:cNvPr id="3" name="Content Placeholder 2">
            <a:extLst>
              <a:ext uri="{FF2B5EF4-FFF2-40B4-BE49-F238E27FC236}">
                <a16:creationId xmlns:a16="http://schemas.microsoft.com/office/drawing/2014/main" id="{4CF1CE96-9893-4808-5D46-71B9B3E78CC8}"/>
              </a:ext>
            </a:extLst>
          </p:cNvPr>
          <p:cNvSpPr>
            <a:spLocks noGrp="1"/>
          </p:cNvSpPr>
          <p:nvPr>
            <p:ph idx="1"/>
          </p:nvPr>
        </p:nvSpPr>
        <p:spPr>
          <a:xfrm>
            <a:off x="677334" y="1488613"/>
            <a:ext cx="8596668" cy="3880773"/>
          </a:xfrm>
        </p:spPr>
        <p:txBody>
          <a:bodyPr vert="horz" lIns="91440" tIns="45720" rIns="91440" bIns="45720" rtlCol="0" anchor="t">
            <a:normAutofit/>
          </a:bodyPr>
          <a:lstStyle/>
          <a:p>
            <a:pPr marL="0" indent="0">
              <a:buNone/>
            </a:pPr>
            <a:r>
              <a:rPr lang="en-US" sz="1800" kern="0">
                <a:solidFill>
                  <a:srgbClr val="000000"/>
                </a:solidFill>
                <a:effectLst/>
                <a:latin typeface="Times New Roman"/>
                <a:ea typeface="Times New Roman" panose="02020603050405020304" pitchFamily="18" charset="0"/>
                <a:cs typeface="Times New Roman"/>
              </a:rPr>
              <a:t>This research part addresses the initial value problems (IVPs) of the following second order ordinary differential equations (ODEs) in order to demonstrate how the method is put into practice.</a:t>
            </a:r>
            <a:endParaRPr lang="en-US" sz="1800" kern="100">
              <a:effectLst/>
              <a:latin typeface="Times New Roman"/>
              <a:ea typeface="Calibri" panose="020F0502020204030204" pitchFamily="34" charset="0"/>
              <a:cs typeface="Times New Roman"/>
            </a:endParaRPr>
          </a:p>
          <a:p>
            <a:pPr marL="0" marR="0" indent="0">
              <a:lnSpc>
                <a:spcPct val="200000"/>
              </a:lnSpc>
              <a:spcBef>
                <a:spcPts val="0"/>
              </a:spcBef>
              <a:spcAft>
                <a:spcPts val="1200"/>
              </a:spcAft>
              <a:buNone/>
            </a:pPr>
            <a:r>
              <a:rPr lang="en-US" sz="1800" b="1" kern="0">
                <a:solidFill>
                  <a:srgbClr val="000000"/>
                </a:solidFill>
                <a:effectLst/>
                <a:latin typeface="Times New Roman"/>
                <a:ea typeface="Times New Roman" panose="02020603050405020304" pitchFamily="18" charset="0"/>
                <a:cs typeface="Times New Roman"/>
              </a:rPr>
              <a:t>Example :</a:t>
            </a:r>
            <a:r>
              <a:rPr lang="en-US" b="1" kern="100">
                <a:latin typeface="Calibri"/>
                <a:ea typeface="Calibri"/>
                <a:cs typeface="Times New Roman"/>
              </a:rPr>
              <a:t> </a:t>
            </a:r>
            <a:r>
              <a:rPr lang="en-US" sz="1800" kern="0">
                <a:solidFill>
                  <a:srgbClr val="000000"/>
                </a:solidFill>
                <a:effectLst/>
                <a:latin typeface="Times New Roman"/>
                <a:ea typeface="Times New Roman" panose="02020603050405020304" pitchFamily="18" charset="0"/>
                <a:cs typeface="Times New Roman"/>
              </a:rPr>
              <a:t>Consider the damped Duffing equation,</a:t>
            </a:r>
          </a:p>
          <a:p>
            <a:pPr marL="0" indent="0">
              <a:lnSpc>
                <a:spcPct val="200000"/>
              </a:lnSpc>
              <a:spcBef>
                <a:spcPts val="0"/>
              </a:spcBef>
              <a:spcAft>
                <a:spcPts val="1200"/>
              </a:spcAft>
              <a:buNone/>
            </a:pPr>
            <a:r>
              <a:rPr lang="en-US" sz="1800" kern="100">
                <a:solidFill>
                  <a:srgbClr val="000000"/>
                </a:solidFill>
                <a:effectLst/>
                <a:latin typeface="Times New Roman"/>
                <a:ea typeface="Calibri"/>
                <a:cs typeface="Times New Roman"/>
              </a:rPr>
              <a:t>With the initial conditions,</a:t>
            </a:r>
            <a:endParaRPr lang="en-US" sz="1800" kern="100">
              <a:effectLst/>
              <a:latin typeface="Calibri"/>
              <a:ea typeface="Calibri"/>
              <a:cs typeface="Times New Roman"/>
            </a:endParaRPr>
          </a:p>
          <a:p>
            <a:pPr marL="0" indent="0">
              <a:lnSpc>
                <a:spcPct val="200000"/>
              </a:lnSpc>
              <a:spcBef>
                <a:spcPts val="0"/>
              </a:spcBef>
              <a:spcAft>
                <a:spcPts val="1200"/>
              </a:spcAft>
              <a:buNone/>
            </a:pPr>
            <a:r>
              <a:rPr lang="en-US" sz="1800" kern="100">
                <a:solidFill>
                  <a:srgbClr val="000000"/>
                </a:solidFill>
                <a:effectLst/>
                <a:latin typeface="Times New Roman"/>
                <a:ea typeface="Calibri"/>
                <a:cs typeface="Times New Roman"/>
              </a:rPr>
              <a:t>The exact solution is given by</a:t>
            </a:r>
            <a:endParaRPr lang="en-US" sz="1800" kern="100">
              <a:effectLst/>
              <a:latin typeface="Times New Roman"/>
              <a:ea typeface="Calibri"/>
              <a:cs typeface="Times New Roman"/>
            </a:endParaRPr>
          </a:p>
          <a:p>
            <a:pPr marL="0" marR="0" indent="0">
              <a:lnSpc>
                <a:spcPct val="200000"/>
              </a:lnSpc>
              <a:spcBef>
                <a:spcPts val="0"/>
              </a:spcBef>
              <a:spcAft>
                <a:spcPts val="120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graphicFrame>
        <p:nvGraphicFramePr>
          <p:cNvPr id="11" name="Object 10">
            <a:extLst>
              <a:ext uri="{FF2B5EF4-FFF2-40B4-BE49-F238E27FC236}">
                <a16:creationId xmlns:a16="http://schemas.microsoft.com/office/drawing/2014/main" id="{3E8AC16F-D113-C676-5384-02267F6B0123}"/>
              </a:ext>
            </a:extLst>
          </p:cNvPr>
          <p:cNvGraphicFramePr>
            <a:graphicFrameLocks noChangeAspect="1"/>
          </p:cNvGraphicFramePr>
          <p:nvPr>
            <p:extLst>
              <p:ext uri="{D42A27DB-BD31-4B8C-83A1-F6EECF244321}">
                <p14:modId xmlns:p14="http://schemas.microsoft.com/office/powerpoint/2010/main" val="1825540012"/>
              </p:ext>
            </p:extLst>
          </p:nvPr>
        </p:nvGraphicFramePr>
        <p:xfrm>
          <a:off x="677334" y="2809413"/>
          <a:ext cx="3177874" cy="340740"/>
        </p:xfrm>
        <a:graphic>
          <a:graphicData uri="http://schemas.openxmlformats.org/presentationml/2006/ole">
            <mc:AlternateContent xmlns:mc="http://schemas.openxmlformats.org/markup-compatibility/2006">
              <mc:Choice xmlns:v="urn:schemas-microsoft-com:vml" Requires="v">
                <p:oleObj name="Equation" r:id="rId2" imgW="2132732" imgH="228928" progId="Equation.DSMT4">
                  <p:embed/>
                </p:oleObj>
              </mc:Choice>
              <mc:Fallback>
                <p:oleObj name="Equation" r:id="rId2" imgW="2132732" imgH="228928" progId="Equation.DSMT4">
                  <p:embed/>
                  <p:pic>
                    <p:nvPicPr>
                      <p:cNvPr id="11" name="Object 10">
                        <a:extLst>
                          <a:ext uri="{FF2B5EF4-FFF2-40B4-BE49-F238E27FC236}">
                            <a16:creationId xmlns:a16="http://schemas.microsoft.com/office/drawing/2014/main" id="{3E8AC16F-D113-C676-5384-02267F6B0123}"/>
                          </a:ext>
                        </a:extLst>
                      </p:cNvPr>
                      <p:cNvPicPr/>
                      <p:nvPr/>
                    </p:nvPicPr>
                    <p:blipFill>
                      <a:blip r:embed="rId3"/>
                      <a:stretch>
                        <a:fillRect/>
                      </a:stretch>
                    </p:blipFill>
                    <p:spPr>
                      <a:xfrm>
                        <a:off x="677334" y="2809413"/>
                        <a:ext cx="3177874" cy="34074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068F27F2-7FBB-17D1-9FD1-8E9FDBEF7CEB}"/>
              </a:ext>
            </a:extLst>
          </p:cNvPr>
          <p:cNvGraphicFramePr>
            <a:graphicFrameLocks noChangeAspect="1"/>
          </p:cNvGraphicFramePr>
          <p:nvPr>
            <p:extLst>
              <p:ext uri="{D42A27DB-BD31-4B8C-83A1-F6EECF244321}">
                <p14:modId xmlns:p14="http://schemas.microsoft.com/office/powerpoint/2010/main" val="293529339"/>
              </p:ext>
            </p:extLst>
          </p:nvPr>
        </p:nvGraphicFramePr>
        <p:xfrm>
          <a:off x="677334" y="3427511"/>
          <a:ext cx="1759872" cy="515391"/>
        </p:xfrm>
        <a:graphic>
          <a:graphicData uri="http://schemas.openxmlformats.org/presentationml/2006/ole">
            <mc:AlternateContent xmlns:mc="http://schemas.openxmlformats.org/markup-compatibility/2006">
              <mc:Choice xmlns:v="urn:schemas-microsoft-com:vml" Requires="v">
                <p:oleObj name="Equation" r:id="rId4" imgW="1332823" imgH="391160" progId="Equation.DSMT4">
                  <p:embed/>
                </p:oleObj>
              </mc:Choice>
              <mc:Fallback>
                <p:oleObj name="Equation" r:id="rId4" imgW="1332823" imgH="391160" progId="Equation.DSMT4">
                  <p:embed/>
                  <p:pic>
                    <p:nvPicPr>
                      <p:cNvPr id="13" name="Object 12">
                        <a:extLst>
                          <a:ext uri="{FF2B5EF4-FFF2-40B4-BE49-F238E27FC236}">
                            <a16:creationId xmlns:a16="http://schemas.microsoft.com/office/drawing/2014/main" id="{068F27F2-7FBB-17D1-9FD1-8E9FDBEF7CEB}"/>
                          </a:ext>
                        </a:extLst>
                      </p:cNvPr>
                      <p:cNvPicPr/>
                      <p:nvPr/>
                    </p:nvPicPr>
                    <p:blipFill>
                      <a:blip r:embed="rId5"/>
                      <a:stretch>
                        <a:fillRect/>
                      </a:stretch>
                    </p:blipFill>
                    <p:spPr>
                      <a:xfrm>
                        <a:off x="677334" y="3427511"/>
                        <a:ext cx="1759872" cy="515391"/>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ECFDD842-EC91-D749-684B-80FCB24B32A9}"/>
              </a:ext>
            </a:extLst>
          </p:cNvPr>
          <p:cNvGraphicFramePr>
            <a:graphicFrameLocks noChangeAspect="1"/>
          </p:cNvGraphicFramePr>
          <p:nvPr>
            <p:extLst>
              <p:ext uri="{D42A27DB-BD31-4B8C-83A1-F6EECF244321}">
                <p14:modId xmlns:p14="http://schemas.microsoft.com/office/powerpoint/2010/main" val="4249831992"/>
              </p:ext>
            </p:extLst>
          </p:nvPr>
        </p:nvGraphicFramePr>
        <p:xfrm>
          <a:off x="677334" y="4199471"/>
          <a:ext cx="1151466" cy="613118"/>
        </p:xfrm>
        <a:graphic>
          <a:graphicData uri="http://schemas.openxmlformats.org/presentationml/2006/ole">
            <mc:AlternateContent xmlns:mc="http://schemas.openxmlformats.org/markup-compatibility/2006">
              <mc:Choice xmlns:v="urn:schemas-microsoft-com:vml" Requires="v">
                <p:oleObj name="Equation" r:id="rId6" imgW="732980" imgH="391160" progId="Equation.DSMT4">
                  <p:embed/>
                </p:oleObj>
              </mc:Choice>
              <mc:Fallback>
                <p:oleObj name="Equation" r:id="rId6" imgW="732980" imgH="391160" progId="Equation.DSMT4">
                  <p:embed/>
                  <p:pic>
                    <p:nvPicPr>
                      <p:cNvPr id="15" name="Object 14">
                        <a:extLst>
                          <a:ext uri="{FF2B5EF4-FFF2-40B4-BE49-F238E27FC236}">
                            <a16:creationId xmlns:a16="http://schemas.microsoft.com/office/drawing/2014/main" id="{ECFDD842-EC91-D749-684B-80FCB24B32A9}"/>
                          </a:ext>
                        </a:extLst>
                      </p:cNvPr>
                      <p:cNvPicPr/>
                      <p:nvPr/>
                    </p:nvPicPr>
                    <p:blipFill>
                      <a:blip r:embed="rId7"/>
                      <a:stretch>
                        <a:fillRect/>
                      </a:stretch>
                    </p:blipFill>
                    <p:spPr>
                      <a:xfrm>
                        <a:off x="677334" y="4199471"/>
                        <a:ext cx="1151466" cy="613118"/>
                      </a:xfrm>
                      <a:prstGeom prst="rect">
                        <a:avLst/>
                      </a:prstGeom>
                    </p:spPr>
                  </p:pic>
                </p:oleObj>
              </mc:Fallback>
            </mc:AlternateContent>
          </a:graphicData>
        </a:graphic>
      </p:graphicFrame>
    </p:spTree>
    <p:extLst>
      <p:ext uri="{BB962C8B-B14F-4D97-AF65-F5344CB8AC3E}">
        <p14:creationId xmlns:p14="http://schemas.microsoft.com/office/powerpoint/2010/main" val="4246212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8EFC2E7-AC94-2BAF-E18D-2B37521AAEC5}"/>
              </a:ext>
            </a:extLst>
          </p:cNvPr>
          <p:cNvGraphicFramePr>
            <a:graphicFrameLocks noGrp="1"/>
          </p:cNvGraphicFramePr>
          <p:nvPr>
            <p:extLst>
              <p:ext uri="{D42A27DB-BD31-4B8C-83A1-F6EECF244321}">
                <p14:modId xmlns:p14="http://schemas.microsoft.com/office/powerpoint/2010/main" val="336637994"/>
              </p:ext>
            </p:extLst>
          </p:nvPr>
        </p:nvGraphicFramePr>
        <p:xfrm>
          <a:off x="-14377" y="460075"/>
          <a:ext cx="12210771" cy="6390931"/>
        </p:xfrm>
        <a:graphic>
          <a:graphicData uri="http://schemas.openxmlformats.org/drawingml/2006/table">
            <a:tbl>
              <a:tblPr firstRow="1" firstCol="1" bandRow="1">
                <a:tableStyleId>{5C22544A-7EE6-4342-B048-85BDC9FD1C3A}</a:tableStyleId>
              </a:tblPr>
              <a:tblGrid>
                <a:gridCol w="722619">
                  <a:extLst>
                    <a:ext uri="{9D8B030D-6E8A-4147-A177-3AD203B41FA5}">
                      <a16:colId xmlns:a16="http://schemas.microsoft.com/office/drawing/2014/main" val="742507956"/>
                    </a:ext>
                  </a:extLst>
                </a:gridCol>
                <a:gridCol w="2153449">
                  <a:extLst>
                    <a:ext uri="{9D8B030D-6E8A-4147-A177-3AD203B41FA5}">
                      <a16:colId xmlns:a16="http://schemas.microsoft.com/office/drawing/2014/main" val="1632247139"/>
                    </a:ext>
                  </a:extLst>
                </a:gridCol>
                <a:gridCol w="2385736">
                  <a:extLst>
                    <a:ext uri="{9D8B030D-6E8A-4147-A177-3AD203B41FA5}">
                      <a16:colId xmlns:a16="http://schemas.microsoft.com/office/drawing/2014/main" val="344967465"/>
                    </a:ext>
                  </a:extLst>
                </a:gridCol>
                <a:gridCol w="3372416">
                  <a:extLst>
                    <a:ext uri="{9D8B030D-6E8A-4147-A177-3AD203B41FA5}">
                      <a16:colId xmlns:a16="http://schemas.microsoft.com/office/drawing/2014/main" val="485394759"/>
                    </a:ext>
                  </a:extLst>
                </a:gridCol>
                <a:gridCol w="3576551">
                  <a:extLst>
                    <a:ext uri="{9D8B030D-6E8A-4147-A177-3AD203B41FA5}">
                      <a16:colId xmlns:a16="http://schemas.microsoft.com/office/drawing/2014/main" val="3923685054"/>
                    </a:ext>
                  </a:extLst>
                </a:gridCol>
              </a:tblGrid>
              <a:tr h="335481">
                <a:tc>
                  <a:txBody>
                    <a:bodyPr/>
                    <a:lstStyle/>
                    <a:p>
                      <a:pPr marL="0" marR="0" algn="ctr">
                        <a:lnSpc>
                          <a:spcPct val="200000"/>
                        </a:lnSpc>
                        <a:spcBef>
                          <a:spcPts val="0"/>
                        </a:spcBef>
                        <a:spcAft>
                          <a:spcPts val="1200"/>
                        </a:spcAft>
                      </a:pPr>
                      <a:r>
                        <a:rPr lang="en-US" sz="1100" kern="0" dirty="0">
                          <a:effectLst/>
                        </a:rPr>
                        <a:t>x</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nchor="ctr"/>
                </a:tc>
                <a:tc>
                  <a:txBody>
                    <a:bodyPr/>
                    <a:lstStyle/>
                    <a:p>
                      <a:pPr marL="0" marR="0" algn="ctr">
                        <a:lnSpc>
                          <a:spcPct val="200000"/>
                        </a:lnSpc>
                        <a:spcBef>
                          <a:spcPts val="0"/>
                        </a:spcBef>
                        <a:spcAft>
                          <a:spcPts val="1200"/>
                        </a:spcAft>
                      </a:pPr>
                      <a:r>
                        <a:rPr lang="en-US" sz="1100" kern="0" dirty="0">
                          <a:effectLst/>
                        </a:rPr>
                        <a:t>Exact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nchor="ctr"/>
                </a:tc>
                <a:tc>
                  <a:txBody>
                    <a:bodyPr/>
                    <a:lstStyle/>
                    <a:p>
                      <a:pPr marL="0" marR="0" algn="ctr">
                        <a:lnSpc>
                          <a:spcPct val="200000"/>
                        </a:lnSpc>
                        <a:spcBef>
                          <a:spcPts val="0"/>
                        </a:spcBef>
                        <a:spcAft>
                          <a:spcPts val="1200"/>
                        </a:spcAft>
                      </a:pPr>
                      <a:r>
                        <a:rPr lang="en-US" sz="1100" kern="0" dirty="0">
                          <a:effectLst/>
                        </a:rPr>
                        <a:t>Approximate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nchor="ctr"/>
                </a:tc>
                <a:tc>
                  <a:txBody>
                    <a:bodyPr/>
                    <a:lstStyle/>
                    <a:p>
                      <a:pPr marL="0" marR="0" algn="ctr">
                        <a:lnSpc>
                          <a:spcPct val="200000"/>
                        </a:lnSpc>
                        <a:spcBef>
                          <a:spcPts val="0"/>
                        </a:spcBef>
                        <a:spcAft>
                          <a:spcPts val="1200"/>
                        </a:spcAft>
                      </a:pPr>
                      <a:r>
                        <a:rPr lang="en-US" sz="1100" kern="0" dirty="0">
                          <a:effectLst/>
                        </a:rPr>
                        <a:t>Hybrid Block Method(HBM) Error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nchor="ctr"/>
                </a:tc>
                <a:tc>
                  <a:txBody>
                    <a:bodyPr/>
                    <a:lstStyle/>
                    <a:p>
                      <a:pPr marL="0" marR="0" algn="ctr">
                        <a:lnSpc>
                          <a:spcPct val="200000"/>
                        </a:lnSpc>
                        <a:spcBef>
                          <a:spcPts val="0"/>
                        </a:spcBef>
                        <a:spcAft>
                          <a:spcPts val="1200"/>
                        </a:spcAft>
                      </a:pPr>
                      <a:r>
                        <a:rPr lang="fr-FR" sz="1100" kern="100" dirty="0">
                          <a:effectLst/>
                        </a:rPr>
                        <a:t>A. A. James et al. </a:t>
                      </a:r>
                      <a:r>
                        <a:rPr lang="fr-FR" sz="1100" kern="100" dirty="0" err="1">
                          <a:effectLst/>
                        </a:rPr>
                        <a:t>Error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nchor="ctr"/>
                </a:tc>
                <a:extLst>
                  <a:ext uri="{0D108BD9-81ED-4DB2-BD59-A6C34878D82A}">
                    <a16:rowId xmlns:a16="http://schemas.microsoft.com/office/drawing/2014/main" val="2543043278"/>
                  </a:ext>
                </a:extLst>
              </a:tr>
              <a:tr h="670964">
                <a:tc>
                  <a:txBody>
                    <a:bodyPr/>
                    <a:lstStyle/>
                    <a:p>
                      <a:pPr marL="0" marR="0" algn="ctr">
                        <a:lnSpc>
                          <a:spcPct val="200000"/>
                        </a:lnSpc>
                        <a:spcBef>
                          <a:spcPts val="0"/>
                        </a:spcBef>
                        <a:spcAft>
                          <a:spcPts val="1200"/>
                        </a:spcAft>
                      </a:pPr>
                      <a:r>
                        <a:rPr lang="en-US" sz="1100" kern="0" dirty="0">
                          <a:effectLst/>
                        </a:rPr>
                        <a:t>0.1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0.4569655926356141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0.4569655926356133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lvl="0" algn="ctr">
                        <a:lnSpc>
                          <a:spcPct val="100000"/>
                        </a:lnSpc>
                        <a:spcBef>
                          <a:spcPts val="0"/>
                        </a:spcBef>
                        <a:spcAft>
                          <a:spcPts val="0"/>
                        </a:spcAft>
                      </a:pPr>
                      <a:r>
                        <a:rPr lang="en-US" sz="1100" kern="0" dirty="0">
                          <a:effectLst/>
                        </a:rPr>
                        <a:t>7.771561172376096 </a:t>
                      </a:r>
                      <a:r>
                        <a:rPr lang="en-US" sz="1100" b="0" i="0" u="none" strike="noStrike" kern="0" noProof="0" dirty="0">
                          <a:solidFill>
                            <a:srgbClr val="000000"/>
                          </a:solidFill>
                          <a:effectLst/>
                          <a:latin typeface="Segoe UI"/>
                        </a:rPr>
                        <a:t>×10−16</a:t>
                      </a:r>
                    </a:p>
                    <a:p>
                      <a:pPr marL="0" marR="0" lvl="0" algn="ctr">
                        <a:lnSpc>
                          <a:spcPct val="100000"/>
                        </a:lnSpc>
                        <a:spcBef>
                          <a:spcPts val="0"/>
                        </a:spcBef>
                        <a:spcAft>
                          <a:spcPts val="0"/>
                        </a:spcAft>
                        <a:buNone/>
                      </a:pPr>
                      <a:endParaRPr lang="en-US" sz="1200" b="0" i="0" u="none" strike="noStrike" kern="0" noProof="0">
                        <a:solidFill>
                          <a:srgbClr val="000000"/>
                        </a:solidFill>
                        <a:effectLst/>
                        <a:latin typeface="Trebuchet MS"/>
                      </a:endParaRPr>
                    </a:p>
                  </a:txBody>
                  <a:tcPr marL="37452" marR="37452" marT="0" marB="0"/>
                </a:tc>
                <a:tc>
                  <a:txBody>
                    <a:bodyPr/>
                    <a:lstStyle/>
                    <a:p>
                      <a:pPr marL="0" marR="0" algn="ctr">
                        <a:lnSpc>
                          <a:spcPct val="200000"/>
                        </a:lnSpc>
                        <a:spcBef>
                          <a:spcPts val="0"/>
                        </a:spcBef>
                        <a:spcAft>
                          <a:spcPts val="0"/>
                        </a:spcAft>
                      </a:pPr>
                      <a:r>
                        <a:rPr lang="en-US" sz="1100" kern="100" dirty="0">
                          <a:effectLst/>
                        </a:rPr>
                        <a:t>4.996004</a:t>
                      </a:r>
                      <a:r>
                        <a:rPr lang="en-US" sz="1100" b="0" i="0" u="none" strike="noStrike" kern="100" noProof="0" dirty="0">
                          <a:solidFill>
                            <a:srgbClr val="000000"/>
                          </a:solidFill>
                          <a:effectLst/>
                          <a:latin typeface="Segoe UI"/>
                        </a:rPr>
                        <a:t>×10−16</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2894876034"/>
                  </a:ext>
                </a:extLst>
              </a:tr>
              <a:tr h="670964">
                <a:tc>
                  <a:txBody>
                    <a:bodyPr/>
                    <a:lstStyle/>
                    <a:p>
                      <a:pPr marL="0" marR="0" algn="ctr">
                        <a:lnSpc>
                          <a:spcPct val="200000"/>
                        </a:lnSpc>
                        <a:spcBef>
                          <a:spcPts val="0"/>
                        </a:spcBef>
                        <a:spcAft>
                          <a:spcPts val="1200"/>
                        </a:spcAft>
                      </a:pPr>
                      <a:r>
                        <a:rPr lang="en-US" sz="1100" kern="0" dirty="0">
                          <a:effectLst/>
                        </a:rPr>
                        <a:t>0.2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0.41347956697168115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0.4134795669716799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1.2212453270876722 </a:t>
                      </a:r>
                      <a:r>
                        <a:rPr lang="en-US" sz="1100" b="0" i="0" u="none" strike="noStrike" kern="0" noProof="0" dirty="0">
                          <a:solidFill>
                            <a:srgbClr val="000000"/>
                          </a:solidFill>
                          <a:effectLst/>
                          <a:latin typeface="Segoe UI"/>
                        </a:rPr>
                        <a:t>×10−15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0"/>
                        </a:spcAft>
                      </a:pPr>
                      <a:r>
                        <a:rPr lang="en-US" sz="1100" kern="100" dirty="0">
                          <a:effectLst/>
                        </a:rPr>
                        <a:t>1.609823</a:t>
                      </a:r>
                      <a:r>
                        <a:rPr lang="en-US" sz="1100" b="0" i="0" u="none" strike="noStrike" kern="100" noProof="0" dirty="0">
                          <a:solidFill>
                            <a:srgbClr val="000000"/>
                          </a:solidFill>
                          <a:effectLst/>
                          <a:latin typeface="Segoe UI"/>
                        </a:rPr>
                        <a:t>×10−15</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670871336"/>
                  </a:ext>
                </a:extLst>
              </a:tr>
              <a:tr h="670964">
                <a:tc>
                  <a:txBody>
                    <a:bodyPr/>
                    <a:lstStyle/>
                    <a:p>
                      <a:pPr marL="0" marR="0" algn="ctr">
                        <a:lnSpc>
                          <a:spcPct val="200000"/>
                        </a:lnSpc>
                        <a:spcBef>
                          <a:spcPts val="0"/>
                        </a:spcBef>
                        <a:spcAft>
                          <a:spcPts val="1200"/>
                        </a:spcAft>
                      </a:pPr>
                      <a:r>
                        <a:rPr lang="en-US" sz="1100" kern="0" dirty="0">
                          <a:effectLst/>
                        </a:rPr>
                        <a:t>0.3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0.37413178378928263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0.3741317837892819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7.216449660063518  </a:t>
                      </a:r>
                      <a:r>
                        <a:rPr lang="en-US" sz="1100" b="0" i="0" u="none" strike="noStrike" kern="0" noProof="0" dirty="0">
                          <a:solidFill>
                            <a:srgbClr val="000000"/>
                          </a:solidFill>
                          <a:effectLst/>
                          <a:latin typeface="Segoe UI"/>
                        </a:rPr>
                        <a:t>×10−16</a:t>
                      </a:r>
                      <a:endParaRPr lang="en-US" sz="1100" b="0" i="0" u="none" strike="noStrike" kern="100" noProof="0" dirty="0">
                        <a:solidFill>
                          <a:srgbClr val="000000"/>
                        </a:solidFill>
                        <a:effectLst/>
                        <a:latin typeface="Segoe UI"/>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0"/>
                        </a:spcAft>
                      </a:pPr>
                      <a:r>
                        <a:rPr lang="en-US" sz="1100" kern="100" dirty="0">
                          <a:effectLst/>
                        </a:rPr>
                        <a:t>2.997602</a:t>
                      </a:r>
                      <a:r>
                        <a:rPr lang="en-US" sz="1100" b="0" i="0" u="none" strike="noStrike" kern="100" noProof="0" dirty="0">
                          <a:solidFill>
                            <a:srgbClr val="000000"/>
                          </a:solidFill>
                          <a:effectLst/>
                          <a:latin typeface="Segoe UI"/>
                        </a:rPr>
                        <a:t>×10−15</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820991422"/>
                  </a:ext>
                </a:extLst>
              </a:tr>
              <a:tr h="670964">
                <a:tc>
                  <a:txBody>
                    <a:bodyPr/>
                    <a:lstStyle/>
                    <a:p>
                      <a:pPr marL="0" marR="0" algn="ctr">
                        <a:lnSpc>
                          <a:spcPct val="200000"/>
                        </a:lnSpc>
                        <a:spcBef>
                          <a:spcPts val="0"/>
                        </a:spcBef>
                        <a:spcAft>
                          <a:spcPts val="1200"/>
                        </a:spcAft>
                      </a:pPr>
                      <a:r>
                        <a:rPr lang="en-US" sz="1100" kern="0" dirty="0">
                          <a:effectLst/>
                        </a:rPr>
                        <a:t>0.4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0.3385284372490823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0.33852843724908166</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6.661338147750939 </a:t>
                      </a:r>
                      <a:r>
                        <a:rPr lang="en-US" sz="1100" b="0" i="0" u="none" strike="noStrike" kern="0" noProof="0" dirty="0">
                          <a:solidFill>
                            <a:srgbClr val="000000"/>
                          </a:solidFill>
                          <a:effectLst/>
                          <a:latin typeface="Segoe UI"/>
                        </a:rPr>
                        <a:t>×10−16</a:t>
                      </a:r>
                      <a:endParaRPr lang="en-US" sz="1100" b="0" i="0" u="none" strike="noStrike" kern="100" noProof="0" dirty="0">
                        <a:solidFill>
                          <a:srgbClr val="000000"/>
                        </a:solidFill>
                        <a:effectLst/>
                        <a:latin typeface="Segoe UI"/>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0"/>
                        </a:spcAft>
                      </a:pPr>
                      <a:r>
                        <a:rPr lang="en-US" sz="1100" kern="100" dirty="0">
                          <a:effectLst/>
                        </a:rPr>
                        <a:t>4.440892</a:t>
                      </a:r>
                      <a:r>
                        <a:rPr lang="en-US" sz="1100" b="0" i="0" u="none" strike="noStrike" kern="100" noProof="0" dirty="0">
                          <a:solidFill>
                            <a:srgbClr val="000000"/>
                          </a:solidFill>
                          <a:effectLst/>
                          <a:latin typeface="Segoe UI"/>
                        </a:rPr>
                        <a:t>×10−15</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1233062557"/>
                  </a:ext>
                </a:extLst>
              </a:tr>
              <a:tr h="670964">
                <a:tc>
                  <a:txBody>
                    <a:bodyPr/>
                    <a:lstStyle/>
                    <a:p>
                      <a:pPr marL="0" marR="0" algn="ctr">
                        <a:lnSpc>
                          <a:spcPct val="200000"/>
                        </a:lnSpc>
                        <a:spcBef>
                          <a:spcPts val="0"/>
                        </a:spcBef>
                        <a:spcAft>
                          <a:spcPts val="1200"/>
                        </a:spcAft>
                      </a:pPr>
                      <a:r>
                        <a:rPr lang="en-US" sz="1100" kern="0" dirty="0">
                          <a:effectLst/>
                        </a:rPr>
                        <a:t>0.5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0.30631319709220806</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0.30631319709220783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2.220446049250313 </a:t>
                      </a:r>
                      <a:r>
                        <a:rPr lang="en-US" sz="1100" b="0" i="0" u="none" strike="noStrike" kern="0" noProof="0" dirty="0">
                          <a:solidFill>
                            <a:srgbClr val="000000"/>
                          </a:solidFill>
                          <a:effectLst/>
                          <a:latin typeface="Segoe UI"/>
                        </a:rPr>
                        <a:t>×10−16</a:t>
                      </a:r>
                      <a:endParaRPr lang="en-US" sz="1100" b="0" i="0" u="none" strike="noStrike" kern="100" noProof="0" dirty="0">
                        <a:solidFill>
                          <a:srgbClr val="000000"/>
                        </a:solidFill>
                        <a:effectLst/>
                        <a:latin typeface="Segoe UI"/>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0"/>
                        </a:spcAft>
                      </a:pPr>
                      <a:r>
                        <a:rPr lang="en-US" sz="1100" kern="100" dirty="0">
                          <a:effectLst/>
                        </a:rPr>
                        <a:t>5.717649</a:t>
                      </a:r>
                      <a:r>
                        <a:rPr lang="en-US" sz="1100" b="0" i="0" u="none" strike="noStrike" kern="100" noProof="0" dirty="0">
                          <a:solidFill>
                            <a:srgbClr val="000000"/>
                          </a:solidFill>
                          <a:effectLst/>
                          <a:latin typeface="Segoe UI"/>
                        </a:rPr>
                        <a:t>×10−15</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1822995018"/>
                  </a:ext>
                </a:extLst>
              </a:tr>
              <a:tr h="670964">
                <a:tc>
                  <a:txBody>
                    <a:bodyPr/>
                    <a:lstStyle/>
                    <a:p>
                      <a:pPr marL="0" marR="0" algn="ctr">
                        <a:lnSpc>
                          <a:spcPct val="200000"/>
                        </a:lnSpc>
                        <a:spcBef>
                          <a:spcPts val="0"/>
                        </a:spcBef>
                        <a:spcAft>
                          <a:spcPts val="1200"/>
                        </a:spcAft>
                      </a:pPr>
                      <a:r>
                        <a:rPr lang="en-US" sz="1100" kern="0" dirty="0">
                          <a:effectLst/>
                        </a:rPr>
                        <a:t>0.6</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0.27716364236725355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0.27716364236725327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2.7755575615628914 </a:t>
                      </a:r>
                      <a:r>
                        <a:rPr lang="en-US" sz="1100" b="0" i="0" u="none" strike="noStrike" kern="0" noProof="0" dirty="0">
                          <a:solidFill>
                            <a:srgbClr val="000000"/>
                          </a:solidFill>
                          <a:effectLst/>
                          <a:latin typeface="Segoe UI"/>
                        </a:rPr>
                        <a:t>×10−16</a:t>
                      </a:r>
                      <a:endParaRPr lang="en-US" sz="1100" b="0" i="0" u="none" strike="noStrike" kern="100" noProof="0" dirty="0">
                        <a:solidFill>
                          <a:srgbClr val="000000"/>
                        </a:solidFill>
                        <a:effectLst/>
                        <a:latin typeface="Segoe UI"/>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0"/>
                        </a:spcAft>
                      </a:pPr>
                      <a:r>
                        <a:rPr lang="en-US" sz="1100" kern="100" dirty="0">
                          <a:effectLst/>
                        </a:rPr>
                        <a:t>6.772360</a:t>
                      </a:r>
                      <a:r>
                        <a:rPr lang="en-US" sz="1100" b="0" i="0" u="none" strike="noStrike" kern="100" noProof="0" dirty="0">
                          <a:solidFill>
                            <a:srgbClr val="000000"/>
                          </a:solidFill>
                          <a:effectLst/>
                          <a:latin typeface="Segoe UI"/>
                        </a:rPr>
                        <a:t>×10−15</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2741980189"/>
                  </a:ext>
                </a:extLst>
              </a:tr>
              <a:tr h="670964">
                <a:tc>
                  <a:txBody>
                    <a:bodyPr/>
                    <a:lstStyle/>
                    <a:p>
                      <a:pPr marL="0" marR="0" algn="ctr">
                        <a:lnSpc>
                          <a:spcPct val="200000"/>
                        </a:lnSpc>
                        <a:spcBef>
                          <a:spcPts val="0"/>
                        </a:spcBef>
                        <a:spcAft>
                          <a:spcPts val="1200"/>
                        </a:spcAft>
                      </a:pPr>
                      <a:r>
                        <a:rPr lang="en-US" sz="1100" kern="0" dirty="0">
                          <a:effectLst/>
                        </a:rPr>
                        <a:t>0.7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0.2507880345330278</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0.2507880345330275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2.7755575615628914 </a:t>
                      </a:r>
                      <a:r>
                        <a:rPr lang="en-US" sz="1100" b="0" i="0" u="none" strike="noStrike" kern="0" noProof="0" dirty="0">
                          <a:solidFill>
                            <a:srgbClr val="000000"/>
                          </a:solidFill>
                          <a:effectLst/>
                          <a:latin typeface="Segoe UI"/>
                        </a:rPr>
                        <a:t>×10−16</a:t>
                      </a:r>
                      <a:endParaRPr lang="en-US" sz="1100" b="0" i="0" u="none" strike="noStrike" kern="100" noProof="0" dirty="0">
                        <a:solidFill>
                          <a:srgbClr val="000000"/>
                        </a:solidFill>
                        <a:effectLst/>
                        <a:latin typeface="Segoe UI"/>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0"/>
                        </a:spcAft>
                      </a:pPr>
                      <a:r>
                        <a:rPr lang="en-US" sz="1100" kern="100" dirty="0">
                          <a:effectLst/>
                        </a:rPr>
                        <a:t>7.577272</a:t>
                      </a:r>
                      <a:r>
                        <a:rPr lang="en-US" sz="1100" b="0" i="0" u="none" strike="noStrike" kern="100" noProof="0" dirty="0">
                          <a:solidFill>
                            <a:srgbClr val="000000"/>
                          </a:solidFill>
                          <a:effectLst/>
                          <a:latin typeface="Segoe UI"/>
                        </a:rPr>
                        <a:t>×10−15</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2043664609"/>
                  </a:ext>
                </a:extLst>
              </a:tr>
              <a:tr h="670964">
                <a:tc>
                  <a:txBody>
                    <a:bodyPr/>
                    <a:lstStyle/>
                    <a:p>
                      <a:pPr marL="0" marR="0" algn="ctr">
                        <a:lnSpc>
                          <a:spcPct val="200000"/>
                        </a:lnSpc>
                        <a:spcBef>
                          <a:spcPts val="0"/>
                        </a:spcBef>
                        <a:spcAft>
                          <a:spcPts val="1200"/>
                        </a:spcAft>
                      </a:pPr>
                      <a:r>
                        <a:rPr lang="en-US" sz="1100" kern="0" dirty="0">
                          <a:effectLst/>
                        </a:rPr>
                        <a:t>0.8</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0.22692239764117791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0.22692239764117753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3.885780586188048  </a:t>
                      </a:r>
                      <a:r>
                        <a:rPr lang="en-US" sz="1100" b="0" i="0" u="none" strike="noStrike" kern="0" noProof="0" dirty="0">
                          <a:solidFill>
                            <a:srgbClr val="000000"/>
                          </a:solidFill>
                          <a:effectLst/>
                          <a:latin typeface="Segoe UI"/>
                        </a:rPr>
                        <a:t>×10−16</a:t>
                      </a:r>
                      <a:endParaRPr lang="en-US" sz="1100" b="0" i="0" u="none" strike="noStrike" kern="100" noProof="0" dirty="0">
                        <a:solidFill>
                          <a:srgbClr val="000000"/>
                        </a:solidFill>
                        <a:effectLst/>
                        <a:latin typeface="Segoe UI"/>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0"/>
                        </a:spcAft>
                      </a:pPr>
                      <a:r>
                        <a:rPr lang="en-US" sz="1100" kern="100" dirty="0">
                          <a:effectLst/>
                        </a:rPr>
                        <a:t>8.132384</a:t>
                      </a:r>
                      <a:r>
                        <a:rPr lang="en-US" sz="1100" b="0" i="0" u="none" strike="noStrike" kern="100" noProof="0" dirty="0">
                          <a:solidFill>
                            <a:srgbClr val="000000"/>
                          </a:solidFill>
                          <a:effectLst/>
                          <a:latin typeface="Segoe UI"/>
                        </a:rPr>
                        <a:t>×10−15</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500218714"/>
                  </a:ext>
                </a:extLst>
              </a:tr>
              <a:tr h="687738">
                <a:tc>
                  <a:txBody>
                    <a:bodyPr/>
                    <a:lstStyle/>
                    <a:p>
                      <a:pPr marL="0" marR="0" algn="ctr">
                        <a:lnSpc>
                          <a:spcPct val="200000"/>
                        </a:lnSpc>
                        <a:spcBef>
                          <a:spcPts val="0"/>
                        </a:spcBef>
                        <a:spcAft>
                          <a:spcPts val="1200"/>
                        </a:spcAft>
                      </a:pPr>
                      <a:r>
                        <a:rPr lang="en-US" sz="1100" kern="0" dirty="0">
                          <a:effectLst/>
                        </a:rPr>
                        <a:t>0.9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0.20532787637617275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0.20532787637617247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1200"/>
                        </a:spcAft>
                      </a:pPr>
                      <a:r>
                        <a:rPr lang="en-US" sz="1100" kern="0" dirty="0">
                          <a:effectLst/>
                        </a:rPr>
                        <a:t>2.7755575615628914 </a:t>
                      </a:r>
                      <a:r>
                        <a:rPr lang="en-US" sz="1100" b="0" i="0" u="none" strike="noStrike" kern="0" noProof="0" dirty="0">
                          <a:solidFill>
                            <a:srgbClr val="000000"/>
                          </a:solidFill>
                          <a:effectLst/>
                          <a:latin typeface="Segoe UI"/>
                        </a:rPr>
                        <a:t>×10−16</a:t>
                      </a:r>
                      <a:endParaRPr lang="en-US" sz="1100" b="0" i="0" u="none" strike="noStrike" kern="100" noProof="0" dirty="0">
                        <a:solidFill>
                          <a:srgbClr val="000000"/>
                        </a:solidFill>
                        <a:effectLst/>
                        <a:latin typeface="Segoe UI"/>
                        <a:ea typeface="Calibri" panose="020F0502020204030204" pitchFamily="34" charset="0"/>
                        <a:cs typeface="Times New Roman" panose="02020603050405020304" pitchFamily="18" charset="0"/>
                      </a:endParaRPr>
                    </a:p>
                  </a:txBody>
                  <a:tcPr marL="37452" marR="37452" marT="0" marB="0"/>
                </a:tc>
                <a:tc>
                  <a:txBody>
                    <a:bodyPr/>
                    <a:lstStyle/>
                    <a:p>
                      <a:pPr marL="0" marR="0" algn="ctr">
                        <a:lnSpc>
                          <a:spcPct val="200000"/>
                        </a:lnSpc>
                        <a:spcBef>
                          <a:spcPts val="0"/>
                        </a:spcBef>
                        <a:spcAft>
                          <a:spcPts val="0"/>
                        </a:spcAft>
                      </a:pPr>
                      <a:r>
                        <a:rPr lang="en-US" sz="1100" kern="100" dirty="0">
                          <a:effectLst/>
                        </a:rPr>
                        <a:t>8.437695</a:t>
                      </a:r>
                      <a:r>
                        <a:rPr lang="en-US" sz="1100" b="0" i="0" u="none" strike="noStrike" kern="100" noProof="0" dirty="0">
                          <a:solidFill>
                            <a:srgbClr val="000000"/>
                          </a:solidFill>
                          <a:effectLst/>
                          <a:latin typeface="Segoe UI"/>
                        </a:rPr>
                        <a:t>×10−15</a:t>
                      </a:r>
                      <a:endParaRPr lang="en-US" sz="1100" kern="100" dirty="0">
                        <a:effectLst/>
                      </a:endParaRPr>
                    </a:p>
                    <a:p>
                      <a:pPr marL="0" marR="0" algn="ctr">
                        <a:lnSpc>
                          <a:spcPct val="200000"/>
                        </a:lnSpc>
                        <a:spcBef>
                          <a:spcPts val="0"/>
                        </a:spcBef>
                        <a:spcAft>
                          <a:spcPts val="12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7452" marR="37452" marT="0" marB="0"/>
                </a:tc>
                <a:extLst>
                  <a:ext uri="{0D108BD9-81ED-4DB2-BD59-A6C34878D82A}">
                    <a16:rowId xmlns:a16="http://schemas.microsoft.com/office/drawing/2014/main" val="2086364254"/>
                  </a:ext>
                </a:extLst>
              </a:tr>
            </a:tbl>
          </a:graphicData>
        </a:graphic>
      </p:graphicFrame>
      <p:sp>
        <p:nvSpPr>
          <p:cNvPr id="8" name="Title 7">
            <a:extLst>
              <a:ext uri="{FF2B5EF4-FFF2-40B4-BE49-F238E27FC236}">
                <a16:creationId xmlns:a16="http://schemas.microsoft.com/office/drawing/2014/main" id="{8EA778CD-6DA5-D94A-6D1C-39716A57C66C}"/>
              </a:ext>
            </a:extLst>
          </p:cNvPr>
          <p:cNvSpPr>
            <a:spLocks noGrp="1"/>
          </p:cNvSpPr>
          <p:nvPr>
            <p:ph type="title"/>
          </p:nvPr>
        </p:nvSpPr>
        <p:spPr>
          <a:xfrm>
            <a:off x="14377" y="-5229"/>
            <a:ext cx="12191999" cy="246297"/>
          </a:xfrm>
        </p:spPr>
        <p:txBody>
          <a:bodyPr>
            <a:normAutofit fontScale="90000"/>
          </a:bodyPr>
          <a:lstStyle/>
          <a:p>
            <a:r>
              <a:rPr lang="en-US" sz="1800" b="1">
                <a:solidFill>
                  <a:srgbClr val="000000"/>
                </a:solidFill>
                <a:effectLst/>
                <a:latin typeface="Times New Roman"/>
                <a:ea typeface="Calibri"/>
                <a:cs typeface="Times New Roman"/>
              </a:rPr>
              <a:t>Results and errors of example and its </a:t>
            </a:r>
            <a:r>
              <a:rPr lang="en-US" sz="1800" b="1">
                <a:solidFill>
                  <a:srgbClr val="000000"/>
                </a:solidFill>
                <a:latin typeface="Times New Roman"/>
                <a:ea typeface="Calibri"/>
                <a:cs typeface="Times New Roman"/>
              </a:rPr>
              <a:t>comparison</a:t>
            </a:r>
            <a:r>
              <a:rPr lang="en-US" sz="1800" b="1">
                <a:solidFill>
                  <a:srgbClr val="000000"/>
                </a:solidFill>
                <a:effectLst/>
                <a:latin typeface="Times New Roman"/>
                <a:ea typeface="Calibri"/>
                <a:cs typeface="Times New Roman"/>
              </a:rPr>
              <a:t> with A. A. James et al.</a:t>
            </a:r>
            <a:br>
              <a:rPr lang="en-US" sz="3600" b="1">
                <a:effectLst/>
                <a:latin typeface="Times New Roman" panose="02020603050405020304" pitchFamily="18" charset="0"/>
                <a:ea typeface="Calibri" panose="020F0502020204030204" pitchFamily="34" charset="0"/>
              </a:rPr>
            </a:br>
            <a:endParaRPr lang="en-US"/>
          </a:p>
        </p:txBody>
      </p:sp>
    </p:spTree>
    <p:extLst>
      <p:ext uri="{BB962C8B-B14F-4D97-AF65-F5344CB8AC3E}">
        <p14:creationId xmlns:p14="http://schemas.microsoft.com/office/powerpoint/2010/main" val="165738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0D2C-DA71-A002-5F00-11804C9AE984}"/>
              </a:ext>
            </a:extLst>
          </p:cNvPr>
          <p:cNvSpPr>
            <a:spLocks noGrp="1"/>
          </p:cNvSpPr>
          <p:nvPr>
            <p:ph type="title"/>
          </p:nvPr>
        </p:nvSpPr>
        <p:spPr>
          <a:xfrm>
            <a:off x="677334" y="365185"/>
            <a:ext cx="8596668" cy="400650"/>
          </a:xfrm>
        </p:spPr>
        <p:txBody>
          <a:bodyPr/>
          <a:lstStyle/>
          <a:p>
            <a:r>
              <a:rPr lang="en-US" sz="1600" b="1" dirty="0">
                <a:solidFill>
                  <a:srgbClr val="000000"/>
                </a:solidFill>
                <a:latin typeface="Times New Roman"/>
                <a:cs typeface="Times New Roman"/>
              </a:rPr>
              <a:t>Results and errors of example and its comparison with A. A. James et al.</a:t>
            </a:r>
            <a:endParaRPr lang="en-US" dirty="0"/>
          </a:p>
        </p:txBody>
      </p:sp>
      <p:graphicFrame>
        <p:nvGraphicFramePr>
          <p:cNvPr id="3" name="Table 2">
            <a:extLst>
              <a:ext uri="{FF2B5EF4-FFF2-40B4-BE49-F238E27FC236}">
                <a16:creationId xmlns:a16="http://schemas.microsoft.com/office/drawing/2014/main" id="{367E0E6A-8B54-E62F-B39D-F5E8223C9827}"/>
              </a:ext>
            </a:extLst>
          </p:cNvPr>
          <p:cNvGraphicFramePr>
            <a:graphicFrameLocks noGrp="1"/>
          </p:cNvGraphicFramePr>
          <p:nvPr>
            <p:extLst>
              <p:ext uri="{D42A27DB-BD31-4B8C-83A1-F6EECF244321}">
                <p14:modId xmlns:p14="http://schemas.microsoft.com/office/powerpoint/2010/main" val="1949044945"/>
              </p:ext>
            </p:extLst>
          </p:nvPr>
        </p:nvGraphicFramePr>
        <p:xfrm>
          <a:off x="315151" y="995546"/>
          <a:ext cx="9334117" cy="904240"/>
        </p:xfrm>
        <a:graphic>
          <a:graphicData uri="http://schemas.openxmlformats.org/drawingml/2006/table">
            <a:tbl>
              <a:tblPr firstRow="1" bandRow="1">
                <a:tableStyleId>{5C22544A-7EE6-4342-B048-85BDC9FD1C3A}</a:tableStyleId>
              </a:tblPr>
              <a:tblGrid>
                <a:gridCol w="677332">
                  <a:extLst>
                    <a:ext uri="{9D8B030D-6E8A-4147-A177-3AD203B41FA5}">
                      <a16:colId xmlns:a16="http://schemas.microsoft.com/office/drawing/2014/main" val="4202434413"/>
                    </a:ext>
                  </a:extLst>
                </a:gridCol>
                <a:gridCol w="1998132">
                  <a:extLst>
                    <a:ext uri="{9D8B030D-6E8A-4147-A177-3AD203B41FA5}">
                      <a16:colId xmlns:a16="http://schemas.microsoft.com/office/drawing/2014/main" val="634038634"/>
                    </a:ext>
                  </a:extLst>
                </a:gridCol>
                <a:gridCol w="1676400">
                  <a:extLst>
                    <a:ext uri="{9D8B030D-6E8A-4147-A177-3AD203B41FA5}">
                      <a16:colId xmlns:a16="http://schemas.microsoft.com/office/drawing/2014/main" val="2073604761"/>
                    </a:ext>
                  </a:extLst>
                </a:gridCol>
                <a:gridCol w="2218266">
                  <a:extLst>
                    <a:ext uri="{9D8B030D-6E8A-4147-A177-3AD203B41FA5}">
                      <a16:colId xmlns:a16="http://schemas.microsoft.com/office/drawing/2014/main" val="4176604020"/>
                    </a:ext>
                  </a:extLst>
                </a:gridCol>
                <a:gridCol w="2763987">
                  <a:extLst>
                    <a:ext uri="{9D8B030D-6E8A-4147-A177-3AD203B41FA5}">
                      <a16:colId xmlns:a16="http://schemas.microsoft.com/office/drawing/2014/main" val="1376103405"/>
                    </a:ext>
                  </a:extLst>
                </a:gridCol>
              </a:tblGrid>
              <a:tr h="370840">
                <a:tc>
                  <a:txBody>
                    <a:bodyPr/>
                    <a:lstStyle/>
                    <a:p>
                      <a:r>
                        <a:rPr lang="en-US" dirty="0"/>
                        <a:t>x</a:t>
                      </a:r>
                    </a:p>
                  </a:txBody>
                  <a:tcPr/>
                </a:tc>
                <a:tc>
                  <a:txBody>
                    <a:bodyPr/>
                    <a:lstStyle/>
                    <a:p>
                      <a:pPr lvl="0">
                        <a:buNone/>
                      </a:pPr>
                      <a:r>
                        <a:rPr lang="en-US" sz="1800" b="1" i="0" u="none" strike="noStrike" noProof="0" dirty="0">
                          <a:solidFill>
                            <a:srgbClr val="FFFFFF"/>
                          </a:solidFill>
                          <a:latin typeface="Trebuchet MS"/>
                        </a:rPr>
                        <a:t>Exact</a:t>
                      </a:r>
                      <a:endParaRPr lang="en-US" dirty="0"/>
                    </a:p>
                  </a:txBody>
                  <a:tcPr/>
                </a:tc>
                <a:tc>
                  <a:txBody>
                    <a:bodyPr/>
                    <a:lstStyle/>
                    <a:p>
                      <a:r>
                        <a:rPr lang="en-US" dirty="0"/>
                        <a:t>Approximate</a:t>
                      </a:r>
                    </a:p>
                  </a:txBody>
                  <a:tcPr/>
                </a:tc>
                <a:tc>
                  <a:txBody>
                    <a:bodyPr/>
                    <a:lstStyle/>
                    <a:p>
                      <a:r>
                        <a:rPr lang="en-US" dirty="0"/>
                        <a:t>HBM Error</a:t>
                      </a:r>
                    </a:p>
                  </a:txBody>
                  <a:tcPr/>
                </a:tc>
                <a:tc>
                  <a:txBody>
                    <a:bodyPr/>
                    <a:lstStyle/>
                    <a:p>
                      <a:r>
                        <a:rPr lang="en-US" dirty="0"/>
                        <a:t>A.A. James et al. Error</a:t>
                      </a:r>
                    </a:p>
                  </a:txBody>
                  <a:tcPr/>
                </a:tc>
                <a:extLst>
                  <a:ext uri="{0D108BD9-81ED-4DB2-BD59-A6C34878D82A}">
                    <a16:rowId xmlns:a16="http://schemas.microsoft.com/office/drawing/2014/main" val="1739301111"/>
                  </a:ext>
                </a:extLst>
              </a:tr>
              <a:tr h="370840">
                <a:tc>
                  <a:txBody>
                    <a:bodyPr/>
                    <a:lstStyle/>
                    <a:p>
                      <a:r>
                        <a:rPr lang="en-US" dirty="0"/>
                        <a:t>1</a:t>
                      </a:r>
                    </a:p>
                  </a:txBody>
                  <a:tcPr/>
                </a:tc>
                <a:tc>
                  <a:txBody>
                    <a:bodyPr/>
                    <a:lstStyle/>
                    <a:p>
                      <a:pPr lvl="0">
                        <a:buNone/>
                      </a:pPr>
                      <a:r>
                        <a:rPr lang="en-US" sz="1100" b="0" i="0" u="none" strike="noStrike" noProof="0" dirty="0">
                          <a:solidFill>
                            <a:srgbClr val="000000"/>
                          </a:solidFill>
                          <a:latin typeface="Trebuchet MS"/>
                        </a:rPr>
                        <a:t>0.18578834551102286</a:t>
                      </a:r>
                      <a:endParaRPr lang="en-US" dirty="0"/>
                    </a:p>
                  </a:txBody>
                  <a:tcPr/>
                </a:tc>
                <a:tc>
                  <a:txBody>
                    <a:bodyPr/>
                    <a:lstStyle/>
                    <a:p>
                      <a:pPr lvl="0">
                        <a:buNone/>
                      </a:pPr>
                      <a:r>
                        <a:rPr lang="en-US" sz="1100" b="0" i="0" u="none" strike="noStrike" noProof="0" dirty="0">
                          <a:solidFill>
                            <a:srgbClr val="000000"/>
                          </a:solidFill>
                          <a:latin typeface="Trebuchet MS"/>
                        </a:rPr>
                        <a:t>0.1857883455110229</a:t>
                      </a:r>
                      <a:endParaRPr lang="en-US" dirty="0"/>
                    </a:p>
                  </a:txBody>
                  <a:tcPr/>
                </a:tc>
                <a:tc>
                  <a:txBody>
                    <a:bodyPr/>
                    <a:lstStyle/>
                    <a:p>
                      <a:pPr lvl="0">
                        <a:buNone/>
                      </a:pPr>
                      <a:r>
                        <a:rPr lang="en-US" sz="1100" b="0" i="0" u="none" strike="noStrike" noProof="0" dirty="0">
                          <a:solidFill>
                            <a:srgbClr val="000000"/>
                          </a:solidFill>
                          <a:latin typeface="Trebuchet MS"/>
                        </a:rPr>
                        <a:t>5.551115123125783  </a:t>
                      </a:r>
                      <a:r>
                        <a:rPr lang="en-US" sz="1100" b="0" i="0" u="none" strike="noStrike" noProof="0" dirty="0">
                          <a:solidFill>
                            <a:srgbClr val="000000"/>
                          </a:solidFill>
                          <a:latin typeface="Segoe UI"/>
                        </a:rPr>
                        <a:t>×10−17</a:t>
                      </a:r>
                      <a:endParaRPr lang="en-US" dirty="0"/>
                    </a:p>
                  </a:txBody>
                  <a:tcPr/>
                </a:tc>
                <a:tc>
                  <a:txBody>
                    <a:bodyPr/>
                    <a:lstStyle/>
                    <a:p>
                      <a:pPr lvl="0" algn="ctr">
                        <a:lnSpc>
                          <a:spcPct val="100000"/>
                        </a:lnSpc>
                        <a:spcBef>
                          <a:spcPts val="0"/>
                        </a:spcBef>
                        <a:spcAft>
                          <a:spcPts val="0"/>
                        </a:spcAft>
                        <a:buNone/>
                      </a:pPr>
                      <a:r>
                        <a:rPr lang="en-US" sz="1100" b="0" i="0" u="none" strike="noStrike" noProof="0" dirty="0">
                          <a:solidFill>
                            <a:srgbClr val="000000"/>
                          </a:solidFill>
                          <a:latin typeface="Trebuchet MS"/>
                        </a:rPr>
                        <a:t>8.493206</a:t>
                      </a:r>
                      <a:r>
                        <a:rPr lang="en-US" sz="1100" b="0" i="0" u="none" strike="noStrike" noProof="0" dirty="0">
                          <a:solidFill>
                            <a:srgbClr val="000000"/>
                          </a:solidFill>
                          <a:latin typeface="Segoe UI"/>
                        </a:rPr>
                        <a:t>×10−15</a:t>
                      </a:r>
                    </a:p>
                    <a:p>
                      <a:pPr lvl="0">
                        <a:buNone/>
                      </a:pPr>
                      <a:endParaRPr lang="en-US" dirty="0"/>
                    </a:p>
                  </a:txBody>
                  <a:tcPr/>
                </a:tc>
                <a:extLst>
                  <a:ext uri="{0D108BD9-81ED-4DB2-BD59-A6C34878D82A}">
                    <a16:rowId xmlns:a16="http://schemas.microsoft.com/office/drawing/2014/main" val="2315860891"/>
                  </a:ext>
                </a:extLst>
              </a:tr>
            </a:tbl>
          </a:graphicData>
        </a:graphic>
      </p:graphicFrame>
    </p:spTree>
    <p:extLst>
      <p:ext uri="{BB962C8B-B14F-4D97-AF65-F5344CB8AC3E}">
        <p14:creationId xmlns:p14="http://schemas.microsoft.com/office/powerpoint/2010/main" val="93263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9F38-1AE2-8907-8720-7304E449EAD7}"/>
              </a:ext>
            </a:extLst>
          </p:cNvPr>
          <p:cNvSpPr>
            <a:spLocks noGrp="1"/>
          </p:cNvSpPr>
          <p:nvPr>
            <p:ph type="title"/>
          </p:nvPr>
        </p:nvSpPr>
        <p:spPr>
          <a:xfrm>
            <a:off x="677334" y="609600"/>
            <a:ext cx="8596668" cy="844446"/>
          </a:xfrm>
        </p:spPr>
        <p:txBody>
          <a:bodyPr/>
          <a:lstStyle/>
          <a:p>
            <a:r>
              <a:rPr lang="en-US"/>
              <a:t>CONCLUSION</a:t>
            </a:r>
          </a:p>
        </p:txBody>
      </p:sp>
      <p:sp>
        <p:nvSpPr>
          <p:cNvPr id="3" name="Content Placeholder 2">
            <a:extLst>
              <a:ext uri="{FF2B5EF4-FFF2-40B4-BE49-F238E27FC236}">
                <a16:creationId xmlns:a16="http://schemas.microsoft.com/office/drawing/2014/main" id="{C9114DDB-F203-E7A1-AC7B-66F70B518CC3}"/>
              </a:ext>
            </a:extLst>
          </p:cNvPr>
          <p:cNvSpPr>
            <a:spLocks noGrp="1"/>
          </p:cNvSpPr>
          <p:nvPr>
            <p:ph idx="1"/>
          </p:nvPr>
        </p:nvSpPr>
        <p:spPr>
          <a:xfrm>
            <a:off x="677334" y="1454046"/>
            <a:ext cx="8596668" cy="3880773"/>
          </a:xfrm>
        </p:spPr>
        <p:txBody>
          <a:bodyPr/>
          <a:lstStyle/>
          <a:p>
            <a:pPr marL="0" indent="0" algn="just">
              <a:lnSpc>
                <a:spcPct val="200000"/>
              </a:lnSpc>
              <a:buNone/>
            </a:pPr>
            <a:r>
              <a:rPr lang="en-US" sz="1800">
                <a:solidFill>
                  <a:schemeClr val="tx1"/>
                </a:solidFill>
                <a:effectLst/>
                <a:latin typeface="Times New Roman" panose="02020603050405020304" pitchFamily="18" charset="0"/>
                <a:ea typeface="Calibri" panose="020F0502020204030204" pitchFamily="34" charset="0"/>
              </a:rPr>
              <a:t>The table above shows the error of the new approach for solving the first example and it demonstrates that the new approach outperforms A. A. James et al. approach. This study </a:t>
            </a:r>
            <a:r>
              <a:rPr lang="en-US" sz="1800" kern="0">
                <a:solidFill>
                  <a:schemeClr val="tx1"/>
                </a:solidFill>
                <a:effectLst/>
                <a:latin typeface="Times New Roman" panose="02020603050405020304" pitchFamily="18" charset="0"/>
                <a:ea typeface="CMR12"/>
              </a:rPr>
              <a:t>presents a precise one-step hybrid numerical approach for directly solving second-order ordinary differential equations. </a:t>
            </a:r>
            <a:r>
              <a:rPr lang="en-US" sz="18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Hybrid Block Method proposed in this study, has been approved in terms of its usability and properties. As a result, it is suggested for solving second order initial value problems of ODEs.</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solidFill>
                <a:schemeClr val="tx1"/>
              </a:solidFill>
            </a:endParaRPr>
          </a:p>
        </p:txBody>
      </p:sp>
    </p:spTree>
    <p:extLst>
      <p:ext uri="{BB962C8B-B14F-4D97-AF65-F5344CB8AC3E}">
        <p14:creationId xmlns:p14="http://schemas.microsoft.com/office/powerpoint/2010/main" val="420933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0537-F3E4-2620-190A-A78622D0FA3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7D417861-79A6-4396-41B1-BC85E4236F15}"/>
              </a:ext>
            </a:extLst>
          </p:cNvPr>
          <p:cNvSpPr>
            <a:spLocks noGrp="1"/>
          </p:cNvSpPr>
          <p:nvPr>
            <p:ph idx="1"/>
          </p:nvPr>
        </p:nvSpPr>
        <p:spPr>
          <a:xfrm>
            <a:off x="677334" y="1720806"/>
            <a:ext cx="8596668" cy="4392444"/>
          </a:xfrm>
        </p:spPr>
        <p:txBody>
          <a:bodyPr vert="horz" lIns="91440" tIns="45720" rIns="91440" bIns="45720" rtlCol="0" anchor="t">
            <a:normAutofit fontScale="92500" lnSpcReduction="20000"/>
          </a:bodyPr>
          <a:lstStyle/>
          <a:p>
            <a:pPr marL="0" indent="0">
              <a:lnSpc>
                <a:spcPct val="200000"/>
              </a:lnSpc>
              <a:spcBef>
                <a:spcPts val="0"/>
              </a:spcBef>
              <a:spcAft>
                <a:spcPts val="800"/>
              </a:spcAft>
              <a:buNone/>
            </a:pPr>
            <a:r>
              <a:rPr lang="fr-FR" kern="100">
                <a:solidFill>
                  <a:srgbClr val="000000"/>
                </a:solidFill>
                <a:latin typeface="Times New Roman"/>
                <a:ea typeface="Calibri"/>
                <a:cs typeface="Times New Roman"/>
              </a:rPr>
              <a:t>A. A. James et al. </a:t>
            </a:r>
            <a:r>
              <a:rPr lang="en-US" kern="100">
                <a:solidFill>
                  <a:srgbClr val="000000"/>
                </a:solidFill>
                <a:latin typeface="Times New Roman"/>
                <a:ea typeface="Calibri"/>
                <a:cs typeface="Times New Roman"/>
              </a:rPr>
              <a:t>Hybrid-Block Method for the Solution of Second Order Non-linear 	Differential Equations, 2022</a:t>
            </a:r>
            <a:endParaRPr lang="en-US" kern="100">
              <a:solidFill>
                <a:srgbClr val="404040"/>
              </a:solidFill>
              <a:latin typeface="Calibri"/>
              <a:ea typeface="Calibri"/>
              <a:cs typeface="Times New Roman"/>
            </a:endParaRPr>
          </a:p>
          <a:p>
            <a:pPr marL="0" indent="0">
              <a:lnSpc>
                <a:spcPct val="200000"/>
              </a:lnSpc>
              <a:spcBef>
                <a:spcPts val="0"/>
              </a:spcBef>
              <a:spcAft>
                <a:spcPts val="800"/>
              </a:spcAft>
              <a:buNone/>
            </a:pPr>
            <a:r>
              <a:rPr lang="en-US" kern="100" err="1">
                <a:solidFill>
                  <a:srgbClr val="000000"/>
                </a:solidFill>
                <a:latin typeface="Times New Roman"/>
                <a:ea typeface="Calibri"/>
                <a:cs typeface="Times New Roman"/>
              </a:rPr>
              <a:t>Abhulimen</a:t>
            </a:r>
            <a:r>
              <a:rPr lang="en-US" kern="100">
                <a:solidFill>
                  <a:srgbClr val="000000"/>
                </a:solidFill>
                <a:latin typeface="Times New Roman"/>
                <a:ea typeface="Calibri"/>
                <a:cs typeface="Times New Roman"/>
              </a:rPr>
              <a:t> C. E. and </a:t>
            </a:r>
            <a:r>
              <a:rPr lang="en-US" kern="100" err="1">
                <a:solidFill>
                  <a:srgbClr val="000000"/>
                </a:solidFill>
                <a:latin typeface="Times New Roman"/>
                <a:ea typeface="Calibri"/>
                <a:cs typeface="Times New Roman"/>
              </a:rPr>
              <a:t>Aigbiremhon</a:t>
            </a:r>
            <a:r>
              <a:rPr lang="en-US" kern="100">
                <a:solidFill>
                  <a:srgbClr val="000000"/>
                </a:solidFill>
                <a:latin typeface="Times New Roman"/>
                <a:ea typeface="Calibri"/>
                <a:cs typeface="Times New Roman"/>
              </a:rPr>
              <a:t> A. Three-Step Block Method for Solving Second Order 	Differential Equations, 2018</a:t>
            </a:r>
            <a:endParaRPr lang="en-US" kern="100">
              <a:solidFill>
                <a:srgbClr val="404040"/>
              </a:solidFill>
              <a:latin typeface="Calibri"/>
              <a:ea typeface="Calibri"/>
              <a:cs typeface="Times New Roman"/>
            </a:endParaRPr>
          </a:p>
          <a:p>
            <a:pPr marL="0" indent="0">
              <a:lnSpc>
                <a:spcPct val="200000"/>
              </a:lnSpc>
              <a:spcBef>
                <a:spcPts val="0"/>
              </a:spcBef>
              <a:spcAft>
                <a:spcPts val="800"/>
              </a:spcAft>
              <a:buNone/>
            </a:pPr>
            <a:r>
              <a:rPr lang="en-US" kern="100">
                <a:solidFill>
                  <a:srgbClr val="000000"/>
                </a:solidFill>
                <a:latin typeface="Times New Roman"/>
                <a:ea typeface="Calibri"/>
                <a:cs typeface="Times New Roman"/>
              </a:rPr>
              <a:t>Adebayo O. Adeniran and Adebola E. </a:t>
            </a:r>
            <a:r>
              <a:rPr lang="en-US" kern="100" err="1">
                <a:solidFill>
                  <a:srgbClr val="000000"/>
                </a:solidFill>
                <a:latin typeface="Times New Roman"/>
                <a:ea typeface="Calibri"/>
                <a:cs typeface="Times New Roman"/>
              </a:rPr>
              <a:t>Omotoye</a:t>
            </a:r>
            <a:r>
              <a:rPr lang="en-US" kern="100">
                <a:solidFill>
                  <a:srgbClr val="000000"/>
                </a:solidFill>
                <a:latin typeface="Times New Roman"/>
                <a:ea typeface="Calibri"/>
                <a:cs typeface="Times New Roman"/>
              </a:rPr>
              <a:t>. One Step Hybrid Block Method for the 	Numerical Solution of General Third Order Ordinary Differential Equations, 2016</a:t>
            </a:r>
            <a:endParaRPr lang="en-US" kern="100">
              <a:solidFill>
                <a:srgbClr val="404040"/>
              </a:solidFill>
              <a:latin typeface="Calibri"/>
              <a:ea typeface="Calibri"/>
              <a:cs typeface="Times New Roman"/>
            </a:endParaRPr>
          </a:p>
          <a:p>
            <a:pPr marL="0" indent="0">
              <a:lnSpc>
                <a:spcPct val="200000"/>
              </a:lnSpc>
              <a:spcBef>
                <a:spcPts val="0"/>
              </a:spcBef>
              <a:spcAft>
                <a:spcPts val="800"/>
              </a:spcAft>
              <a:buNone/>
            </a:pPr>
            <a:r>
              <a:rPr lang="en-US" kern="100" err="1">
                <a:solidFill>
                  <a:srgbClr val="000000"/>
                </a:solidFill>
                <a:latin typeface="Times New Roman"/>
                <a:ea typeface="Calibri"/>
                <a:cs typeface="Times New Roman"/>
              </a:rPr>
              <a:t>Akeremale</a:t>
            </a:r>
            <a:r>
              <a:rPr lang="en-US" kern="100">
                <a:solidFill>
                  <a:srgbClr val="000000"/>
                </a:solidFill>
                <a:latin typeface="Times New Roman"/>
                <a:ea typeface="Calibri"/>
                <a:cs typeface="Times New Roman"/>
              </a:rPr>
              <a:t> et al. Hybrid-Block Numerical Method for Solving Second Order Ordinary 	Differential Equations, 2024</a:t>
            </a:r>
            <a:endParaRPr lang="en-US" kern="100">
              <a:latin typeface="Calibri"/>
              <a:ea typeface="Calibri"/>
              <a:cs typeface="Times New Roman"/>
            </a:endParaRPr>
          </a:p>
          <a:p>
            <a:pPr marL="0" indent="0">
              <a:buNone/>
            </a:pPr>
            <a:endParaRPr lang="en-US"/>
          </a:p>
        </p:txBody>
      </p:sp>
    </p:spTree>
    <p:extLst>
      <p:ext uri="{BB962C8B-B14F-4D97-AF65-F5344CB8AC3E}">
        <p14:creationId xmlns:p14="http://schemas.microsoft.com/office/powerpoint/2010/main" val="39878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D33D-2130-9CE6-87EB-2BC1D0C3D3AD}"/>
              </a:ext>
            </a:extLst>
          </p:cNvPr>
          <p:cNvSpPr>
            <a:spLocks noGrp="1"/>
          </p:cNvSpPr>
          <p:nvPr>
            <p:ph type="title"/>
          </p:nvPr>
        </p:nvSpPr>
        <p:spPr>
          <a:xfrm>
            <a:off x="677334" y="609600"/>
            <a:ext cx="8596668" cy="785247"/>
          </a:xfrm>
        </p:spPr>
        <p:txBody>
          <a:bodyPr>
            <a:normAutofit/>
          </a:bodyPr>
          <a:lstStyle/>
          <a:p>
            <a:r>
              <a:rPr lang="en-US">
                <a:latin typeface="Times New Roman" panose="02020603050405020304" pitchFamily="18" charset="0"/>
                <a:cs typeface="Times New Roman" panose="02020603050405020304" pitchFamily="18" charset="0"/>
              </a:rPr>
              <a:t>PRESENTATION OUTLINE</a:t>
            </a:r>
          </a:p>
        </p:txBody>
      </p:sp>
      <p:sp>
        <p:nvSpPr>
          <p:cNvPr id="3" name="Content Placeholder 2">
            <a:extLst>
              <a:ext uri="{FF2B5EF4-FFF2-40B4-BE49-F238E27FC236}">
                <a16:creationId xmlns:a16="http://schemas.microsoft.com/office/drawing/2014/main" id="{9FF6D0DA-277C-28AF-4800-7537030DBC8B}"/>
              </a:ext>
            </a:extLst>
          </p:cNvPr>
          <p:cNvSpPr>
            <a:spLocks noGrp="1"/>
          </p:cNvSpPr>
          <p:nvPr>
            <p:ph idx="1"/>
          </p:nvPr>
        </p:nvSpPr>
        <p:spPr>
          <a:xfrm>
            <a:off x="677334" y="1642821"/>
            <a:ext cx="8596668" cy="439854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Introduction</a:t>
            </a:r>
          </a:p>
          <a:p>
            <a:r>
              <a:rPr lang="en-US" sz="2000">
                <a:solidFill>
                  <a:schemeClr val="tx1"/>
                </a:solidFill>
                <a:latin typeface="Times New Roman" panose="02020603050405020304" pitchFamily="18" charset="0"/>
                <a:cs typeface="Times New Roman" panose="02020603050405020304" pitchFamily="18" charset="0"/>
              </a:rPr>
              <a:t>Motivation of Research Work</a:t>
            </a:r>
          </a:p>
          <a:p>
            <a:r>
              <a:rPr lang="en-US" sz="2000">
                <a:solidFill>
                  <a:schemeClr val="tx1"/>
                </a:solidFill>
                <a:latin typeface="Times New Roman" panose="02020603050405020304" pitchFamily="18" charset="0"/>
                <a:cs typeface="Times New Roman" panose="02020603050405020304" pitchFamily="18" charset="0"/>
              </a:rPr>
              <a:t>Problem Statement</a:t>
            </a:r>
          </a:p>
          <a:p>
            <a:r>
              <a:rPr lang="en-US" sz="2000">
                <a:solidFill>
                  <a:schemeClr val="tx1"/>
                </a:solidFill>
                <a:latin typeface="Times New Roman" panose="02020603050405020304" pitchFamily="18" charset="0"/>
                <a:cs typeface="Times New Roman" panose="02020603050405020304" pitchFamily="18" charset="0"/>
              </a:rPr>
              <a:t>Aim and Objectives</a:t>
            </a:r>
          </a:p>
          <a:p>
            <a:r>
              <a:rPr lang="en-US" sz="2000">
                <a:solidFill>
                  <a:schemeClr val="tx1"/>
                </a:solidFill>
                <a:latin typeface="Times New Roman" panose="02020603050405020304" pitchFamily="18" charset="0"/>
                <a:cs typeface="Times New Roman" panose="02020603050405020304" pitchFamily="18" charset="0"/>
              </a:rPr>
              <a:t>Review of Related Work</a:t>
            </a:r>
          </a:p>
          <a:p>
            <a:r>
              <a:rPr lang="en-US" sz="2000">
                <a:solidFill>
                  <a:schemeClr val="tx1"/>
                </a:solidFill>
                <a:latin typeface="Times New Roman" panose="02020603050405020304" pitchFamily="18" charset="0"/>
                <a:cs typeface="Times New Roman" panose="02020603050405020304" pitchFamily="18" charset="0"/>
              </a:rPr>
              <a:t>Research Methodology</a:t>
            </a:r>
          </a:p>
          <a:p>
            <a:r>
              <a:rPr lang="en-US" sz="2000">
                <a:solidFill>
                  <a:schemeClr val="tx1"/>
                </a:solidFill>
                <a:latin typeface="Times New Roman" panose="02020603050405020304" pitchFamily="18" charset="0"/>
                <a:cs typeface="Times New Roman" panose="02020603050405020304" pitchFamily="18" charset="0"/>
              </a:rPr>
              <a:t>Implementation and Result</a:t>
            </a:r>
          </a:p>
          <a:p>
            <a:r>
              <a:rPr lang="en-US" sz="200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68192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6CA0-BD40-FBFA-2347-AAE5B2A6DFFA}"/>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02258F5D-7631-7A58-E30F-74E5D348D54B}"/>
              </a:ext>
            </a:extLst>
          </p:cNvPr>
          <p:cNvSpPr>
            <a:spLocks noGrp="1"/>
          </p:cNvSpPr>
          <p:nvPr>
            <p:ph idx="1"/>
          </p:nvPr>
        </p:nvSpPr>
        <p:spPr>
          <a:xfrm>
            <a:off x="677333" y="1454046"/>
            <a:ext cx="8916371" cy="4976733"/>
          </a:xfrm>
        </p:spPr>
        <p:txBody>
          <a:bodyPr>
            <a:normAutofit fontScale="92500" lnSpcReduction="10000"/>
          </a:bodyPr>
          <a:lstStyle/>
          <a:p>
            <a:pPr marL="0" marR="0" indent="0">
              <a:lnSpc>
                <a:spcPct val="200000"/>
              </a:lnSpc>
              <a:spcBef>
                <a:spcPts val="0"/>
              </a:spcBef>
              <a:spcAft>
                <a:spcPts val="800"/>
              </a:spcAft>
              <a:buNone/>
            </a:pP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EDOGBANYA Helen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Olaronke</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ADESUYI Philip </a:t>
            </a: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Muyiwa</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Modified Laguerre Collocation 	Block Method for Solving Second Order Ordinary Differential Equations, 2020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800"/>
              </a:spcAft>
              <a:buNone/>
            </a:pPr>
            <a:r>
              <a:rPr lang="fr-FR"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K. Duromola et al.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One-step Hybrid Block Method for Directly Solving Fifth-order Initial Value 	Problems of Ordinary Differential Equations, 2022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800"/>
              </a:spcAft>
              <a:buNone/>
            </a:pPr>
            <a:r>
              <a:rPr lang="fr-FR"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Mufutau</a:t>
            </a:r>
            <a:r>
              <a:rPr lang="fr-FR"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Ajani</a:t>
            </a:r>
            <a:r>
              <a:rPr lang="fr-FR"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Rufai</a:t>
            </a:r>
            <a:r>
              <a:rPr lang="fr-FR"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al.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New Hybrid Block Method for Solving First-Order Differential System 	Models in Applied Sciences and Engineering, 2023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800"/>
              </a:spcAft>
              <a:buNone/>
            </a:pPr>
            <a:r>
              <a:rPr lang="en-US" sz="1800" kern="1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Ononogbo</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Chibuike Benjamin et al. Numerical Algorithm for One and Two-Step Hybrid Block 	Methods for the Solution of First Order Initial Value Problems in Ordinary Differential 	Equations, 2022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415137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446B04-3857-476E-BDB4-909ABF70F37D}"/>
              </a:ext>
            </a:extLst>
          </p:cNvPr>
          <p:cNvSpPr>
            <a:spLocks noGrp="1"/>
          </p:cNvSpPr>
          <p:nvPr>
            <p:ph type="title"/>
          </p:nvPr>
        </p:nvSpPr>
        <p:spPr>
          <a:xfrm>
            <a:off x="1797666" y="2768600"/>
            <a:ext cx="8596668" cy="1320800"/>
          </a:xfrm>
        </p:spPr>
        <p:txBody>
          <a:bodyPr>
            <a:normAutofit/>
          </a:bodyPr>
          <a:lstStyle/>
          <a:p>
            <a:pPr algn="ctr"/>
            <a:r>
              <a:rPr lang="en-US" sz="8000"/>
              <a:t>THANK YOU</a:t>
            </a:r>
          </a:p>
        </p:txBody>
      </p:sp>
    </p:spTree>
    <p:extLst>
      <p:ext uri="{BB962C8B-B14F-4D97-AF65-F5344CB8AC3E}">
        <p14:creationId xmlns:p14="http://schemas.microsoft.com/office/powerpoint/2010/main" val="201951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DEBC-04AD-5ADD-5EA6-6A93DD67319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DEF4729-3A5E-1CDB-5743-9654FFA28001}"/>
              </a:ext>
            </a:extLst>
          </p:cNvPr>
          <p:cNvSpPr>
            <a:spLocks noGrp="1"/>
          </p:cNvSpPr>
          <p:nvPr>
            <p:ph idx="1"/>
          </p:nvPr>
        </p:nvSpPr>
        <p:spPr>
          <a:xfrm>
            <a:off x="677333" y="1472339"/>
            <a:ext cx="8916117" cy="4569023"/>
          </a:xfrm>
        </p:spPr>
        <p:txBody>
          <a:bodyPr vert="horz" lIns="91440" tIns="45720" rIns="91440" bIns="45720" rtlCol="0" anchor="t">
            <a:normAutofit fontScale="92500" lnSpcReduction="20000"/>
          </a:bodyPr>
          <a:lstStyle/>
          <a:p>
            <a:pPr marL="0" indent="0" algn="just">
              <a:lnSpc>
                <a:spcPct val="200000"/>
              </a:lnSpc>
              <a:buNone/>
            </a:pPr>
            <a:r>
              <a:rPr lang="en-US" sz="2200" kern="100">
                <a:solidFill>
                  <a:srgbClr val="000000"/>
                </a:solidFill>
                <a:effectLst/>
                <a:latin typeface="Times New Roman"/>
                <a:ea typeface="Calibri"/>
                <a:cs typeface="Times New Roman"/>
              </a:rPr>
              <a:t>Ordinary Differential Equations (ODEs) are essential in scientific and engineering applications, providing a mathematical framework for understanding dynamic systems. When it comes to solving second-order ODEs, the choice of numerical methods becomes critical. Researchers have continually sought innovative approaches to enhance the accuracy and efficiency of numerical solutions. The One-Step Hybrid Block Method stands out as a recent advancement in this pursuit, offering a comprehensive strategy for addressing the challenges associated with second-order ODEs.</a:t>
            </a:r>
            <a:r>
              <a:rPr lang="en-US" sz="2200" kern="100">
                <a:solidFill>
                  <a:srgbClr val="000000"/>
                </a:solidFill>
                <a:latin typeface="Times New Roman"/>
                <a:ea typeface="Calibri"/>
                <a:cs typeface="Times New Roman"/>
              </a:rPr>
              <a:t> </a:t>
            </a:r>
            <a:endParaRPr lang="en-US" sz="22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45942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D5D2-8697-1B8B-97CD-70ED16C54A1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MOTIVATION OF RESEARCH WORK</a:t>
            </a:r>
          </a:p>
        </p:txBody>
      </p:sp>
      <p:sp>
        <p:nvSpPr>
          <p:cNvPr id="3" name="Content Placeholder 2">
            <a:extLst>
              <a:ext uri="{FF2B5EF4-FFF2-40B4-BE49-F238E27FC236}">
                <a16:creationId xmlns:a16="http://schemas.microsoft.com/office/drawing/2014/main" id="{063A9D23-393C-A5F6-F325-5E101336A489}"/>
              </a:ext>
            </a:extLst>
          </p:cNvPr>
          <p:cNvSpPr>
            <a:spLocks noGrp="1"/>
          </p:cNvSpPr>
          <p:nvPr>
            <p:ph idx="1"/>
          </p:nvPr>
        </p:nvSpPr>
        <p:spPr>
          <a:xfrm>
            <a:off x="677334" y="1711139"/>
            <a:ext cx="8596668" cy="3880773"/>
          </a:xfrm>
        </p:spPr>
        <p:txBody>
          <a:bodyPr vert="horz" lIns="91440" tIns="45720" rIns="91440" bIns="45720" rtlCol="0" anchor="t">
            <a:normAutofit fontScale="55000" lnSpcReduction="20000"/>
          </a:bodyPr>
          <a:lstStyle/>
          <a:p>
            <a:pPr marL="0" indent="0" algn="just">
              <a:lnSpc>
                <a:spcPct val="200000"/>
              </a:lnSpc>
              <a:buNone/>
            </a:pPr>
            <a:r>
              <a:rPr lang="en-US" sz="3200" kern="100">
                <a:solidFill>
                  <a:srgbClr val="000000"/>
                </a:solidFill>
                <a:effectLst/>
                <a:latin typeface="Times New Roman"/>
                <a:ea typeface="Calibri"/>
                <a:cs typeface="Times New Roman"/>
              </a:rPr>
              <a:t>The motivation </a:t>
            </a:r>
            <a:r>
              <a:rPr lang="en-US" sz="3200" kern="100">
                <a:solidFill>
                  <a:srgbClr val="000000"/>
                </a:solidFill>
                <a:latin typeface="Times New Roman"/>
                <a:ea typeface="Calibri"/>
                <a:cs typeface="Times New Roman"/>
              </a:rPr>
              <a:t>for</a:t>
            </a:r>
            <a:r>
              <a:rPr lang="en-US" sz="3200" kern="100">
                <a:solidFill>
                  <a:srgbClr val="000000"/>
                </a:solidFill>
                <a:effectLst/>
                <a:latin typeface="Times New Roman"/>
                <a:ea typeface="Calibri"/>
                <a:cs typeface="Times New Roman"/>
              </a:rPr>
              <a:t> the project on the "One-Step Hybrid Block Method for the Numerical Solution of Second Order ODEs" is driven by the need to overcome challenges associated with traditional numerical methods when applied to second-order ODEs. Traditional methods face difficulties in maintaining stability and accuracy, particularly in </a:t>
            </a:r>
            <a:r>
              <a:rPr lang="en-US" sz="3200" kern="100">
                <a:solidFill>
                  <a:srgbClr val="000000"/>
                </a:solidFill>
                <a:latin typeface="Times New Roman"/>
                <a:ea typeface="Calibri"/>
                <a:cs typeface="Times New Roman"/>
              </a:rPr>
              <a:t>areas</a:t>
            </a:r>
            <a:r>
              <a:rPr lang="en-US" sz="3200" kern="100">
                <a:solidFill>
                  <a:srgbClr val="000000"/>
                </a:solidFill>
                <a:effectLst/>
                <a:latin typeface="Times New Roman"/>
                <a:ea typeface="Calibri"/>
                <a:cs typeface="Times New Roman"/>
              </a:rPr>
              <a:t> involving stiff systems and nonlinearity. The project is motivated by a desire to create an innovative numerical solution method that excels in both accuracy and stability.</a:t>
            </a:r>
            <a:endParaRPr lang="en-US" sz="3200" kern="100">
              <a:effectLst/>
              <a:latin typeface="Times New Roman"/>
              <a:ea typeface="Calibri"/>
              <a:cs typeface="Times New Roman"/>
            </a:endParaRPr>
          </a:p>
          <a:p>
            <a:pPr marL="0" indent="0">
              <a:buNone/>
            </a:pPr>
            <a:endParaRPr lang="en-US"/>
          </a:p>
        </p:txBody>
      </p:sp>
    </p:spTree>
    <p:extLst>
      <p:ext uri="{BB962C8B-B14F-4D97-AF65-F5344CB8AC3E}">
        <p14:creationId xmlns:p14="http://schemas.microsoft.com/office/powerpoint/2010/main" val="390313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4A28-9D1E-73F2-EFF5-3EACC9A7DE4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611CF90-7295-105A-66AC-C3FE0ABE0AD6}"/>
              </a:ext>
            </a:extLst>
          </p:cNvPr>
          <p:cNvSpPr>
            <a:spLocks noGrp="1"/>
          </p:cNvSpPr>
          <p:nvPr>
            <p:ph idx="1"/>
          </p:nvPr>
        </p:nvSpPr>
        <p:spPr>
          <a:xfrm>
            <a:off x="677334" y="1633646"/>
            <a:ext cx="8596668" cy="3880773"/>
          </a:xfrm>
        </p:spPr>
        <p:txBody>
          <a:bodyPr>
            <a:normAutofit fontScale="92500" lnSpcReduction="20000"/>
          </a:bodyPr>
          <a:lstStyle/>
          <a:p>
            <a:pPr marL="0" indent="0" algn="just">
              <a:lnSpc>
                <a:spcPct val="200000"/>
              </a:lnSpc>
              <a:buNone/>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numerical solution of second-order Ordinary Differential Equations (ODEs) poses significant challenges, particularly in terms of stability, accuracy, and adaptability when employing traditional numerical methods. </a:t>
            </a:r>
            <a:r>
              <a:rPr lang="en-US" sz="2000" kern="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problem addressed by the "One-Step Hybrid Block Method for the Numerical Solution of Second Order ODEs" project is to develop a novel numerical method that combines the strengths of one-step and block methods. The goal is to create a technique that excels in accuracy, stability, and adaptability, offering a versatile solution for a broad range of second-order ODEs.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14564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2F2-AFED-CFE7-50C2-437C43F5747A}"/>
              </a:ext>
            </a:extLst>
          </p:cNvPr>
          <p:cNvSpPr>
            <a:spLocks noGrp="1"/>
          </p:cNvSpPr>
          <p:nvPr>
            <p:ph type="title"/>
          </p:nvPr>
        </p:nvSpPr>
        <p:spPr>
          <a:xfrm>
            <a:off x="677334" y="563105"/>
            <a:ext cx="8596668" cy="1320800"/>
          </a:xfrm>
        </p:spPr>
        <p:txBody>
          <a:bodyPr/>
          <a:lstStyle/>
          <a:p>
            <a:r>
              <a:rPr lang="en-US"/>
              <a:t>AIM</a:t>
            </a:r>
          </a:p>
        </p:txBody>
      </p:sp>
      <p:sp>
        <p:nvSpPr>
          <p:cNvPr id="3" name="Content Placeholder 2">
            <a:extLst>
              <a:ext uri="{FF2B5EF4-FFF2-40B4-BE49-F238E27FC236}">
                <a16:creationId xmlns:a16="http://schemas.microsoft.com/office/drawing/2014/main" id="{AE9BCC1B-633A-2D9D-D4BB-427EC9DA0DCC}"/>
              </a:ext>
            </a:extLst>
          </p:cNvPr>
          <p:cNvSpPr>
            <a:spLocks noGrp="1"/>
          </p:cNvSpPr>
          <p:nvPr>
            <p:ph idx="1"/>
          </p:nvPr>
        </p:nvSpPr>
        <p:spPr>
          <a:xfrm>
            <a:off x="677334" y="1488613"/>
            <a:ext cx="8596668" cy="3880773"/>
          </a:xfrm>
        </p:spPr>
        <p:txBody>
          <a:bodyPr/>
          <a:lstStyle/>
          <a:p>
            <a:pPr marL="0" indent="0">
              <a:lnSpc>
                <a:spcPct val="200000"/>
              </a:lnSpc>
              <a:buNone/>
            </a:pPr>
            <a:r>
              <a:rPr lang="en-US"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aim of the topic “One-Step Hybrid Block Method for the Numerical Solution of Second Order Ordinary Differential Equations (ODEs)” is to develop an efficient and accurate numerical method for solving second-order ODEs.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427654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3BD4-392F-7337-BBB5-0F74FB7002C8}"/>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44266F07-355B-29DB-7007-E937C01B1A0E}"/>
              </a:ext>
            </a:extLst>
          </p:cNvPr>
          <p:cNvSpPr>
            <a:spLocks noGrp="1"/>
          </p:cNvSpPr>
          <p:nvPr>
            <p:ph idx="1"/>
          </p:nvPr>
        </p:nvSpPr>
        <p:spPr>
          <a:xfrm>
            <a:off x="677334" y="1804128"/>
            <a:ext cx="8596668" cy="3880773"/>
          </a:xfrm>
        </p:spPr>
        <p:txBody>
          <a:bodyPr>
            <a:normAutofit lnSpcReduction="10000"/>
          </a:bodyPr>
          <a:lstStyle/>
          <a:p>
            <a:pPr marL="0" indent="0">
              <a:lnSpc>
                <a:spcPct val="200000"/>
              </a:lnSpc>
              <a:buNone/>
            </a:pPr>
            <a:r>
              <a:rPr lang="en-US"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To develop a numerical method that achieves high levels of accuracy and stability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200000"/>
              </a:lnSpc>
              <a:buNone/>
            </a:pPr>
            <a:r>
              <a:rPr lang="en-US"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To create a method that is versatile and adaptable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200000"/>
              </a:lnSpc>
              <a:buNone/>
            </a:pPr>
            <a:r>
              <a:rPr lang="en-US" sz="2000" kern="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design the method with a broad applicability, ensuring its effectiveness in diverse scientific and engineering disciplines where second-order ODEs are prevalent.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57463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B834-FA9F-621E-8ABD-CB0C5BEEAFB0}"/>
              </a:ext>
            </a:extLst>
          </p:cNvPr>
          <p:cNvSpPr>
            <a:spLocks noGrp="1"/>
          </p:cNvSpPr>
          <p:nvPr>
            <p:ph type="title"/>
          </p:nvPr>
        </p:nvSpPr>
        <p:spPr>
          <a:xfrm>
            <a:off x="646338" y="0"/>
            <a:ext cx="8596668" cy="1320800"/>
          </a:xfrm>
        </p:spPr>
        <p:txBody>
          <a:bodyPr/>
          <a:lstStyle/>
          <a:p>
            <a:r>
              <a:rPr lang="en-US"/>
              <a:t>REVIEW OF RELATED WORKS</a:t>
            </a:r>
          </a:p>
        </p:txBody>
      </p:sp>
      <p:graphicFrame>
        <p:nvGraphicFramePr>
          <p:cNvPr id="7" name="Content Placeholder 6">
            <a:extLst>
              <a:ext uri="{FF2B5EF4-FFF2-40B4-BE49-F238E27FC236}">
                <a16:creationId xmlns:a16="http://schemas.microsoft.com/office/drawing/2014/main" id="{9863F5B5-1B7A-1A0B-309B-CAAAC2936020}"/>
              </a:ext>
            </a:extLst>
          </p:cNvPr>
          <p:cNvGraphicFramePr>
            <a:graphicFrameLocks noGrp="1"/>
          </p:cNvGraphicFramePr>
          <p:nvPr>
            <p:ph idx="1"/>
            <p:extLst>
              <p:ext uri="{D42A27DB-BD31-4B8C-83A1-F6EECF244321}">
                <p14:modId xmlns:p14="http://schemas.microsoft.com/office/powerpoint/2010/main" val="1013058286"/>
              </p:ext>
            </p:extLst>
          </p:nvPr>
        </p:nvGraphicFramePr>
        <p:xfrm>
          <a:off x="-1" y="650928"/>
          <a:ext cx="12192000" cy="6207071"/>
        </p:xfrm>
        <a:graphic>
          <a:graphicData uri="http://schemas.openxmlformats.org/drawingml/2006/table">
            <a:tbl>
              <a:tblPr firstRow="1" bandRow="1">
                <a:tableStyleId>{5C22544A-7EE6-4342-B048-85BDC9FD1C3A}</a:tableStyleId>
              </a:tblPr>
              <a:tblGrid>
                <a:gridCol w="1208869">
                  <a:extLst>
                    <a:ext uri="{9D8B030D-6E8A-4147-A177-3AD203B41FA5}">
                      <a16:colId xmlns:a16="http://schemas.microsoft.com/office/drawing/2014/main" val="980460953"/>
                    </a:ext>
                  </a:extLst>
                </a:gridCol>
                <a:gridCol w="2681207">
                  <a:extLst>
                    <a:ext uri="{9D8B030D-6E8A-4147-A177-3AD203B41FA5}">
                      <a16:colId xmlns:a16="http://schemas.microsoft.com/office/drawing/2014/main" val="3532127877"/>
                    </a:ext>
                  </a:extLst>
                </a:gridCol>
                <a:gridCol w="2205924">
                  <a:extLst>
                    <a:ext uri="{9D8B030D-6E8A-4147-A177-3AD203B41FA5}">
                      <a16:colId xmlns:a16="http://schemas.microsoft.com/office/drawing/2014/main" val="828476196"/>
                    </a:ext>
                  </a:extLst>
                </a:gridCol>
                <a:gridCol w="2032000">
                  <a:extLst>
                    <a:ext uri="{9D8B030D-6E8A-4147-A177-3AD203B41FA5}">
                      <a16:colId xmlns:a16="http://schemas.microsoft.com/office/drawing/2014/main" val="2253638015"/>
                    </a:ext>
                  </a:extLst>
                </a:gridCol>
                <a:gridCol w="2032000">
                  <a:extLst>
                    <a:ext uri="{9D8B030D-6E8A-4147-A177-3AD203B41FA5}">
                      <a16:colId xmlns:a16="http://schemas.microsoft.com/office/drawing/2014/main" val="1120774704"/>
                    </a:ext>
                  </a:extLst>
                </a:gridCol>
                <a:gridCol w="2032000">
                  <a:extLst>
                    <a:ext uri="{9D8B030D-6E8A-4147-A177-3AD203B41FA5}">
                      <a16:colId xmlns:a16="http://schemas.microsoft.com/office/drawing/2014/main" val="747496238"/>
                    </a:ext>
                  </a:extLst>
                </a:gridCol>
              </a:tblGrid>
              <a:tr h="429254">
                <a:tc>
                  <a:txBody>
                    <a:bodyPr/>
                    <a:lstStyle/>
                    <a:p>
                      <a:r>
                        <a:rPr lang="en-US"/>
                        <a:t>S/N</a:t>
                      </a:r>
                    </a:p>
                  </a:txBody>
                  <a:tcPr/>
                </a:tc>
                <a:tc>
                  <a:txBody>
                    <a:bodyPr/>
                    <a:lstStyle/>
                    <a:p>
                      <a:r>
                        <a:rPr lang="en-US"/>
                        <a:t>TITLE</a:t>
                      </a:r>
                    </a:p>
                  </a:txBody>
                  <a:tcPr/>
                </a:tc>
                <a:tc>
                  <a:txBody>
                    <a:bodyPr/>
                    <a:lstStyle/>
                    <a:p>
                      <a:r>
                        <a:rPr lang="en-US"/>
                        <a:t>AUTHORS</a:t>
                      </a:r>
                    </a:p>
                  </a:txBody>
                  <a:tcPr/>
                </a:tc>
                <a:tc>
                  <a:txBody>
                    <a:bodyPr/>
                    <a:lstStyle/>
                    <a:p>
                      <a:r>
                        <a:rPr lang="en-US"/>
                        <a:t>METHOD</a:t>
                      </a:r>
                    </a:p>
                  </a:txBody>
                  <a:tcPr/>
                </a:tc>
                <a:tc>
                  <a:txBody>
                    <a:bodyPr/>
                    <a:lstStyle/>
                    <a:p>
                      <a:r>
                        <a:rPr lang="en-US"/>
                        <a:t>STRENGTH</a:t>
                      </a:r>
                    </a:p>
                  </a:txBody>
                  <a:tcPr/>
                </a:tc>
                <a:tc>
                  <a:txBody>
                    <a:bodyPr/>
                    <a:lstStyle/>
                    <a:p>
                      <a:r>
                        <a:rPr lang="en-US"/>
                        <a:t>WEAKNESS</a:t>
                      </a:r>
                    </a:p>
                  </a:txBody>
                  <a:tcPr/>
                </a:tc>
                <a:extLst>
                  <a:ext uri="{0D108BD9-81ED-4DB2-BD59-A6C34878D82A}">
                    <a16:rowId xmlns:a16="http://schemas.microsoft.com/office/drawing/2014/main" val="196625629"/>
                  </a:ext>
                </a:extLst>
              </a:tr>
              <a:tr h="1584938">
                <a:tc>
                  <a:txBody>
                    <a:bodyPr/>
                    <a:lstStyle/>
                    <a:p>
                      <a:r>
                        <a:rPr lang="en-US"/>
                        <a:t>1</a:t>
                      </a:r>
                    </a:p>
                  </a:txBody>
                  <a:tcPr/>
                </a:tc>
                <a:tc>
                  <a:txBody>
                    <a:bodyPr/>
                    <a:lstStyle/>
                    <a:p>
                      <a:r>
                        <a:rPr lang="en-US" sz="1800" kern="1200">
                          <a:solidFill>
                            <a:schemeClr val="dk1"/>
                          </a:solidFill>
                          <a:effectLst/>
                          <a:latin typeface="+mn-lt"/>
                          <a:ea typeface="+mn-ea"/>
                          <a:cs typeface="+mn-cs"/>
                        </a:rPr>
                        <a:t>Three-Step Block Method for Solving Second Order Differential Equations</a:t>
                      </a:r>
                      <a:endParaRPr lang="en-US"/>
                    </a:p>
                  </a:txBody>
                  <a:tcPr/>
                </a:tc>
                <a:tc>
                  <a:txBody>
                    <a:bodyPr/>
                    <a:lstStyle/>
                    <a:p>
                      <a:r>
                        <a:rPr lang="en-US" sz="1800" kern="1200" err="1">
                          <a:solidFill>
                            <a:schemeClr val="dk1"/>
                          </a:solidFill>
                          <a:effectLst/>
                          <a:latin typeface="+mn-lt"/>
                          <a:ea typeface="+mn-ea"/>
                          <a:cs typeface="+mn-cs"/>
                        </a:rPr>
                        <a:t>Abhulimen</a:t>
                      </a:r>
                      <a:r>
                        <a:rPr lang="en-US" sz="1800" kern="1200">
                          <a:solidFill>
                            <a:schemeClr val="dk1"/>
                          </a:solidFill>
                          <a:effectLst/>
                          <a:latin typeface="+mn-lt"/>
                          <a:ea typeface="+mn-ea"/>
                          <a:cs typeface="+mn-cs"/>
                        </a:rPr>
                        <a:t> C. E. and </a:t>
                      </a:r>
                      <a:r>
                        <a:rPr lang="en-US" sz="1800" kern="1200" err="1">
                          <a:solidFill>
                            <a:schemeClr val="dk1"/>
                          </a:solidFill>
                          <a:effectLst/>
                          <a:latin typeface="+mn-lt"/>
                          <a:ea typeface="+mn-ea"/>
                          <a:cs typeface="+mn-cs"/>
                        </a:rPr>
                        <a:t>Aigbiremhon</a:t>
                      </a:r>
                      <a:r>
                        <a:rPr lang="en-US" sz="1800" kern="1200">
                          <a:solidFill>
                            <a:schemeClr val="dk1"/>
                          </a:solidFill>
                          <a:effectLst/>
                          <a:latin typeface="+mn-lt"/>
                          <a:ea typeface="+mn-ea"/>
                          <a:cs typeface="+mn-cs"/>
                        </a:rPr>
                        <a:t> A. </a:t>
                      </a:r>
                      <a:endParaRPr lang="en-US"/>
                    </a:p>
                  </a:txBody>
                  <a:tcPr/>
                </a:tc>
                <a:tc>
                  <a:txBody>
                    <a:bodyPr/>
                    <a:lstStyle/>
                    <a:p>
                      <a:r>
                        <a:rPr lang="en-US" sz="1800" kern="1200">
                          <a:solidFill>
                            <a:schemeClr val="dk1"/>
                          </a:solidFill>
                          <a:effectLst/>
                          <a:latin typeface="+mn-lt"/>
                          <a:ea typeface="+mn-ea"/>
                          <a:cs typeface="+mn-cs"/>
                        </a:rPr>
                        <a:t>Three-Step Block Method</a:t>
                      </a:r>
                      <a:endParaRPr lang="en-US"/>
                    </a:p>
                  </a:txBody>
                  <a:tcPr/>
                </a:tc>
                <a:tc>
                  <a:txBody>
                    <a:bodyPr/>
                    <a:lstStyle/>
                    <a:p>
                      <a:r>
                        <a:rPr lang="en-US" sz="1800" kern="1200">
                          <a:solidFill>
                            <a:schemeClr val="dk1"/>
                          </a:solidFill>
                          <a:effectLst/>
                          <a:latin typeface="+mn-lt"/>
                          <a:ea typeface="+mn-ea"/>
                          <a:cs typeface="+mn-cs"/>
                        </a:rPr>
                        <a:t>The numerical experiments demonstrates the effectiveness of the new method</a:t>
                      </a:r>
                      <a:endParaRPr lang="en-US"/>
                    </a:p>
                  </a:txBody>
                  <a:tcPr/>
                </a:tc>
                <a:tc>
                  <a:txBody>
                    <a:bodyPr/>
                    <a:lstStyle/>
                    <a:p>
                      <a:pPr marL="0" marR="0" algn="ctr">
                        <a:lnSpc>
                          <a:spcPct val="100000"/>
                        </a:lnSpc>
                        <a:spcBef>
                          <a:spcPts val="0"/>
                        </a:spcBef>
                        <a:spcAft>
                          <a:spcPts val="0"/>
                        </a:spcAft>
                      </a:pPr>
                      <a:r>
                        <a:rPr lang="en-US" sz="1800" b="0" kern="100">
                          <a:solidFill>
                            <a:srgbClr val="000000"/>
                          </a:solidFill>
                          <a:effectLst/>
                          <a:latin typeface="+mn-lt"/>
                          <a:ea typeface="Calibri"/>
                          <a:cs typeface="Times New Roman"/>
                        </a:rPr>
                        <a:t>It doesn’t delve deeply into how it can be effectively used in practical situations.</a:t>
                      </a:r>
                      <a:endParaRPr lang="en-US" sz="1800" b="0" kern="100">
                        <a:effectLst/>
                        <a:latin typeface="+mn-lt"/>
                        <a:ea typeface="Calibri"/>
                        <a:cs typeface="Times New Roman"/>
                      </a:endParaRPr>
                    </a:p>
                  </a:txBody>
                  <a:tcPr marL="68580" marR="68580" marT="0" marB="0"/>
                </a:tc>
                <a:extLst>
                  <a:ext uri="{0D108BD9-81ED-4DB2-BD59-A6C34878D82A}">
                    <a16:rowId xmlns:a16="http://schemas.microsoft.com/office/drawing/2014/main" val="2627513352"/>
                  </a:ext>
                </a:extLst>
              </a:tr>
              <a:tr h="2045562">
                <a:tc>
                  <a:txBody>
                    <a:bodyPr/>
                    <a:lstStyle/>
                    <a:p>
                      <a:r>
                        <a:rPr lang="en-US"/>
                        <a:t>2</a:t>
                      </a:r>
                    </a:p>
                  </a:txBody>
                  <a:tcPr/>
                </a:tc>
                <a:tc>
                  <a:txBody>
                    <a:bodyPr/>
                    <a:lstStyle/>
                    <a:p>
                      <a:r>
                        <a:rPr lang="en-US" sz="1800" kern="1200">
                          <a:solidFill>
                            <a:schemeClr val="dk1"/>
                          </a:solidFill>
                          <a:effectLst/>
                          <a:latin typeface="+mn-lt"/>
                          <a:ea typeface="+mn-ea"/>
                          <a:cs typeface="+mn-cs"/>
                        </a:rPr>
                        <a:t>Hybrid-Block Method for the Solution of Second Order Non-linear Differential Equations</a:t>
                      </a:r>
                      <a:endParaRPr lang="en-US"/>
                    </a:p>
                  </a:txBody>
                  <a:tcPr/>
                </a:tc>
                <a:tc>
                  <a:txBody>
                    <a:bodyPr/>
                    <a:lstStyle/>
                    <a:p>
                      <a:r>
                        <a:rPr lang="fr-FR" sz="1800" kern="1200">
                          <a:solidFill>
                            <a:schemeClr val="dk1"/>
                          </a:solidFill>
                          <a:effectLst/>
                          <a:latin typeface="+mn-lt"/>
                          <a:ea typeface="+mn-ea"/>
                          <a:cs typeface="+mn-cs"/>
                        </a:rPr>
                        <a:t>A. A. James et al.</a:t>
                      </a:r>
                      <a:endParaRPr lang="en-US"/>
                    </a:p>
                  </a:txBody>
                  <a:tcPr/>
                </a:tc>
                <a:tc>
                  <a:txBody>
                    <a:bodyPr/>
                    <a:lstStyle/>
                    <a:p>
                      <a:r>
                        <a:rPr lang="en-US" sz="1800" kern="1200">
                          <a:solidFill>
                            <a:schemeClr val="dk1"/>
                          </a:solidFill>
                          <a:effectLst/>
                          <a:latin typeface="+mn-lt"/>
                          <a:ea typeface="+mn-ea"/>
                          <a:cs typeface="+mn-cs"/>
                        </a:rPr>
                        <a:t>Hybrid-Block Method</a:t>
                      </a:r>
                      <a:endParaRPr lang="en-US"/>
                    </a:p>
                  </a:txBody>
                  <a:tcPr/>
                </a:tc>
                <a:tc>
                  <a:txBody>
                    <a:bodyPr/>
                    <a:lstStyle/>
                    <a:p>
                      <a:pPr marL="0" marR="0" algn="ctr">
                        <a:lnSpc>
                          <a:spcPct val="100000"/>
                        </a:lnSpc>
                        <a:spcBef>
                          <a:spcPts val="0"/>
                        </a:spcBef>
                        <a:spcAft>
                          <a:spcPts val="0"/>
                        </a:spcAft>
                      </a:pPr>
                      <a:r>
                        <a:rPr lang="en-US" sz="1800" b="0" kern="100">
                          <a:solidFill>
                            <a:srgbClr val="000000"/>
                          </a:solidFill>
                          <a:effectLst/>
                          <a:latin typeface="+mn-lt"/>
                          <a:ea typeface="Calibri"/>
                          <a:cs typeface="Times New Roman"/>
                        </a:rPr>
                        <a:t>It discusses the application of the novel hybrid block technique through the analysis of numerical examples</a:t>
                      </a:r>
                      <a:endParaRPr lang="en-US" sz="1800" b="0" kern="100">
                        <a:effectLst/>
                        <a:latin typeface="+mn-lt"/>
                        <a:ea typeface="Calibri"/>
                        <a:cs typeface="Times New Roman"/>
                      </a:endParaRPr>
                    </a:p>
                  </a:txBody>
                  <a:tcPr marL="68580" marR="68580" marT="0" marB="0"/>
                </a:tc>
                <a:tc>
                  <a:txBody>
                    <a:bodyPr/>
                    <a:lstStyle/>
                    <a:p>
                      <a:r>
                        <a:rPr lang="en-US" sz="1800" kern="1200">
                          <a:solidFill>
                            <a:schemeClr val="dk1"/>
                          </a:solidFill>
                          <a:effectLst/>
                          <a:latin typeface="+mn-lt"/>
                          <a:ea typeface="+mn-ea"/>
                          <a:cs typeface="+mn-cs"/>
                        </a:rPr>
                        <a:t>It didn’t delve deeply into the theoretical background of numerical analysis</a:t>
                      </a:r>
                      <a:endParaRPr lang="en-US"/>
                    </a:p>
                  </a:txBody>
                  <a:tcPr/>
                </a:tc>
                <a:extLst>
                  <a:ext uri="{0D108BD9-81ED-4DB2-BD59-A6C34878D82A}">
                    <a16:rowId xmlns:a16="http://schemas.microsoft.com/office/drawing/2014/main" val="1911113274"/>
                  </a:ext>
                </a:extLst>
              </a:tr>
              <a:tr h="2147317">
                <a:tc>
                  <a:txBody>
                    <a:bodyPr/>
                    <a:lstStyle/>
                    <a:p>
                      <a:r>
                        <a:rPr lang="en-US"/>
                        <a:t>3</a:t>
                      </a:r>
                    </a:p>
                  </a:txBody>
                  <a:tcPr/>
                </a:tc>
                <a:tc>
                  <a:txBody>
                    <a:bodyPr/>
                    <a:lstStyle/>
                    <a:p>
                      <a:r>
                        <a:rPr lang="en-US" sz="1800" kern="1200">
                          <a:solidFill>
                            <a:schemeClr val="dk1"/>
                          </a:solidFill>
                          <a:effectLst/>
                          <a:latin typeface="+mn-lt"/>
                          <a:ea typeface="+mn-ea"/>
                          <a:cs typeface="+mn-cs"/>
                        </a:rPr>
                        <a:t>Modified Laguerre Collocation Block Method for Solving Second Order Ordinary Differential Equations</a:t>
                      </a:r>
                      <a:endParaRPr lang="en-US"/>
                    </a:p>
                  </a:txBody>
                  <a:tcPr/>
                </a:tc>
                <a:tc>
                  <a:txBody>
                    <a:bodyPr/>
                    <a:lstStyle/>
                    <a:p>
                      <a:r>
                        <a:rPr lang="en-US" sz="1800" kern="1200" err="1">
                          <a:solidFill>
                            <a:schemeClr val="dk1"/>
                          </a:solidFill>
                          <a:effectLst/>
                          <a:latin typeface="+mn-lt"/>
                          <a:ea typeface="+mn-ea"/>
                          <a:cs typeface="+mn-cs"/>
                        </a:rPr>
                        <a:t>Edogbanya</a:t>
                      </a:r>
                      <a:r>
                        <a:rPr lang="en-US" sz="1800" kern="1200">
                          <a:solidFill>
                            <a:schemeClr val="dk1"/>
                          </a:solidFill>
                          <a:effectLst/>
                          <a:latin typeface="+mn-lt"/>
                          <a:ea typeface="+mn-ea"/>
                          <a:cs typeface="+mn-cs"/>
                        </a:rPr>
                        <a:t> Helen </a:t>
                      </a:r>
                      <a:r>
                        <a:rPr lang="en-US" sz="1800" kern="1200" err="1">
                          <a:solidFill>
                            <a:schemeClr val="dk1"/>
                          </a:solidFill>
                          <a:effectLst/>
                          <a:latin typeface="+mn-lt"/>
                          <a:ea typeface="+mn-ea"/>
                          <a:cs typeface="+mn-cs"/>
                        </a:rPr>
                        <a:t>Olaronke</a:t>
                      </a:r>
                      <a:r>
                        <a:rPr lang="en-US" sz="1800" kern="1200">
                          <a:solidFill>
                            <a:schemeClr val="dk1"/>
                          </a:solidFill>
                          <a:effectLst/>
                          <a:latin typeface="+mn-lt"/>
                          <a:ea typeface="+mn-ea"/>
                          <a:cs typeface="+mn-cs"/>
                        </a:rPr>
                        <a:t> and </a:t>
                      </a:r>
                      <a:r>
                        <a:rPr lang="en-US" sz="1800" kern="1200" err="1">
                          <a:solidFill>
                            <a:schemeClr val="dk1"/>
                          </a:solidFill>
                          <a:effectLst/>
                          <a:latin typeface="+mn-lt"/>
                          <a:ea typeface="+mn-ea"/>
                          <a:cs typeface="+mn-cs"/>
                        </a:rPr>
                        <a:t>Adesuyi</a:t>
                      </a:r>
                      <a:r>
                        <a:rPr lang="en-US" sz="1800" kern="1200">
                          <a:solidFill>
                            <a:schemeClr val="dk1"/>
                          </a:solidFill>
                          <a:effectLst/>
                          <a:latin typeface="+mn-lt"/>
                          <a:ea typeface="+mn-ea"/>
                          <a:cs typeface="+mn-cs"/>
                        </a:rPr>
                        <a:t> Philip Muyiwa. </a:t>
                      </a:r>
                      <a:endParaRPr lang="en-US"/>
                    </a:p>
                  </a:txBody>
                  <a:tcPr/>
                </a:tc>
                <a:tc>
                  <a:txBody>
                    <a:bodyPr/>
                    <a:lstStyle/>
                    <a:p>
                      <a:r>
                        <a:rPr lang="en-US" sz="1800" kern="1200">
                          <a:solidFill>
                            <a:schemeClr val="dk1"/>
                          </a:solidFill>
                          <a:effectLst/>
                          <a:latin typeface="+mn-lt"/>
                          <a:ea typeface="+mn-ea"/>
                          <a:cs typeface="+mn-cs"/>
                        </a:rPr>
                        <a:t>Modified Laguerre Collocation Block Method</a:t>
                      </a:r>
                      <a:endParaRPr lang="en-US"/>
                    </a:p>
                  </a:txBody>
                  <a:tcPr/>
                </a:tc>
                <a:tc>
                  <a:txBody>
                    <a:bodyPr/>
                    <a:lstStyle/>
                    <a:p>
                      <a:r>
                        <a:rPr lang="en-US" sz="1800" kern="1200">
                          <a:solidFill>
                            <a:schemeClr val="dk1"/>
                          </a:solidFill>
                          <a:effectLst/>
                          <a:latin typeface="+mn-lt"/>
                          <a:ea typeface="+mn-ea"/>
                          <a:cs typeface="+mn-cs"/>
                        </a:rPr>
                        <a:t>It focuses on the necessary and sufficient conditions for LMM to be convergent</a:t>
                      </a:r>
                      <a:endParaRPr lang="en-US"/>
                    </a:p>
                  </a:txBody>
                  <a:tcPr/>
                </a:tc>
                <a:tc>
                  <a:txBody>
                    <a:bodyPr/>
                    <a:lstStyle/>
                    <a:p>
                      <a:r>
                        <a:rPr lang="en-US" sz="1800" kern="1200">
                          <a:solidFill>
                            <a:schemeClr val="dk1"/>
                          </a:solidFill>
                          <a:effectLst/>
                          <a:latin typeface="+mn-lt"/>
                          <a:ea typeface="+mn-ea"/>
                          <a:cs typeface="+mn-cs"/>
                        </a:rPr>
                        <a:t>There is lack of detailed discussion on the practical implementation</a:t>
                      </a:r>
                    </a:p>
                    <a:p>
                      <a:r>
                        <a:rPr lang="en-US" sz="1800" kern="1200">
                          <a:solidFill>
                            <a:schemeClr val="dk1"/>
                          </a:solidFill>
                          <a:effectLst/>
                          <a:latin typeface="+mn-lt"/>
                          <a:ea typeface="+mn-ea"/>
                          <a:cs typeface="+mn-cs"/>
                        </a:rPr>
                        <a:t>and application</a:t>
                      </a:r>
                      <a:endParaRPr lang="en-US"/>
                    </a:p>
                  </a:txBody>
                  <a:tcPr/>
                </a:tc>
                <a:extLst>
                  <a:ext uri="{0D108BD9-81ED-4DB2-BD59-A6C34878D82A}">
                    <a16:rowId xmlns:a16="http://schemas.microsoft.com/office/drawing/2014/main" val="1767242734"/>
                  </a:ext>
                </a:extLst>
              </a:tr>
            </a:tbl>
          </a:graphicData>
        </a:graphic>
      </p:graphicFrame>
    </p:spTree>
    <p:extLst>
      <p:ext uri="{BB962C8B-B14F-4D97-AF65-F5344CB8AC3E}">
        <p14:creationId xmlns:p14="http://schemas.microsoft.com/office/powerpoint/2010/main" val="222082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8AEC-3108-FA1F-2456-FC3F25A66ABB}"/>
              </a:ext>
            </a:extLst>
          </p:cNvPr>
          <p:cNvSpPr>
            <a:spLocks noGrp="1"/>
          </p:cNvSpPr>
          <p:nvPr>
            <p:ph type="title"/>
          </p:nvPr>
        </p:nvSpPr>
        <p:spPr>
          <a:xfrm>
            <a:off x="615340" y="0"/>
            <a:ext cx="8596668" cy="1320800"/>
          </a:xfrm>
        </p:spPr>
        <p:txBody>
          <a:bodyPr/>
          <a:lstStyle/>
          <a:p>
            <a:r>
              <a:rPr lang="en-US"/>
              <a:t>REVIEW OF RELATED WORKS</a:t>
            </a:r>
          </a:p>
        </p:txBody>
      </p:sp>
      <p:graphicFrame>
        <p:nvGraphicFramePr>
          <p:cNvPr id="4" name="Content Placeholder 3">
            <a:extLst>
              <a:ext uri="{FF2B5EF4-FFF2-40B4-BE49-F238E27FC236}">
                <a16:creationId xmlns:a16="http://schemas.microsoft.com/office/drawing/2014/main" id="{634C1A89-E55E-AC84-1FF8-0EF3181145B2}"/>
              </a:ext>
            </a:extLst>
          </p:cNvPr>
          <p:cNvGraphicFramePr>
            <a:graphicFrameLocks noGrp="1"/>
          </p:cNvGraphicFramePr>
          <p:nvPr>
            <p:ph idx="1"/>
            <p:extLst>
              <p:ext uri="{D42A27DB-BD31-4B8C-83A1-F6EECF244321}">
                <p14:modId xmlns:p14="http://schemas.microsoft.com/office/powerpoint/2010/main" val="2407668629"/>
              </p:ext>
            </p:extLst>
          </p:nvPr>
        </p:nvGraphicFramePr>
        <p:xfrm>
          <a:off x="0" y="660400"/>
          <a:ext cx="12191999" cy="6282033"/>
        </p:xfrm>
        <a:graphic>
          <a:graphicData uri="http://schemas.openxmlformats.org/drawingml/2006/table">
            <a:tbl>
              <a:tblPr firstRow="1" bandRow="1">
                <a:tableStyleId>{5C22544A-7EE6-4342-B048-85BDC9FD1C3A}</a:tableStyleId>
              </a:tblPr>
              <a:tblGrid>
                <a:gridCol w="1453192">
                  <a:extLst>
                    <a:ext uri="{9D8B030D-6E8A-4147-A177-3AD203B41FA5}">
                      <a16:colId xmlns:a16="http://schemas.microsoft.com/office/drawing/2014/main" val="3533448537"/>
                    </a:ext>
                  </a:extLst>
                </a:gridCol>
                <a:gridCol w="2233023">
                  <a:extLst>
                    <a:ext uri="{9D8B030D-6E8A-4147-A177-3AD203B41FA5}">
                      <a16:colId xmlns:a16="http://schemas.microsoft.com/office/drawing/2014/main" val="2531547864"/>
                    </a:ext>
                  </a:extLst>
                </a:gridCol>
                <a:gridCol w="2409784">
                  <a:extLst>
                    <a:ext uri="{9D8B030D-6E8A-4147-A177-3AD203B41FA5}">
                      <a16:colId xmlns:a16="http://schemas.microsoft.com/office/drawing/2014/main" val="3475850380"/>
                    </a:ext>
                  </a:extLst>
                </a:gridCol>
                <a:gridCol w="1541882">
                  <a:extLst>
                    <a:ext uri="{9D8B030D-6E8A-4147-A177-3AD203B41FA5}">
                      <a16:colId xmlns:a16="http://schemas.microsoft.com/office/drawing/2014/main" val="799282846"/>
                    </a:ext>
                  </a:extLst>
                </a:gridCol>
                <a:gridCol w="1955692">
                  <a:extLst>
                    <a:ext uri="{9D8B030D-6E8A-4147-A177-3AD203B41FA5}">
                      <a16:colId xmlns:a16="http://schemas.microsoft.com/office/drawing/2014/main" val="760879427"/>
                    </a:ext>
                  </a:extLst>
                </a:gridCol>
                <a:gridCol w="2598426">
                  <a:extLst>
                    <a:ext uri="{9D8B030D-6E8A-4147-A177-3AD203B41FA5}">
                      <a16:colId xmlns:a16="http://schemas.microsoft.com/office/drawing/2014/main" val="2203184053"/>
                    </a:ext>
                  </a:extLst>
                </a:gridCol>
              </a:tblGrid>
              <a:tr h="1293297">
                <a:tc>
                  <a:txBody>
                    <a:bodyPr/>
                    <a:lstStyle/>
                    <a:p>
                      <a:r>
                        <a:rPr lang="en-US"/>
                        <a:t>S/N</a:t>
                      </a:r>
                    </a:p>
                  </a:txBody>
                  <a:tcPr/>
                </a:tc>
                <a:tc>
                  <a:txBody>
                    <a:bodyPr/>
                    <a:lstStyle/>
                    <a:p>
                      <a:r>
                        <a:rPr lang="en-US"/>
                        <a:t>TITLE</a:t>
                      </a:r>
                    </a:p>
                  </a:txBody>
                  <a:tcPr/>
                </a:tc>
                <a:tc>
                  <a:txBody>
                    <a:bodyPr/>
                    <a:lstStyle/>
                    <a:p>
                      <a:r>
                        <a:rPr lang="en-US"/>
                        <a:t>AUTHORS</a:t>
                      </a:r>
                    </a:p>
                  </a:txBody>
                  <a:tcPr/>
                </a:tc>
                <a:tc>
                  <a:txBody>
                    <a:bodyPr/>
                    <a:lstStyle/>
                    <a:p>
                      <a:r>
                        <a:rPr lang="en-US"/>
                        <a:t>METHOD</a:t>
                      </a:r>
                    </a:p>
                  </a:txBody>
                  <a:tcPr/>
                </a:tc>
                <a:tc>
                  <a:txBody>
                    <a:bodyPr/>
                    <a:lstStyle/>
                    <a:p>
                      <a:r>
                        <a:rPr lang="en-US"/>
                        <a:t>STRENGTH</a:t>
                      </a:r>
                    </a:p>
                  </a:txBody>
                  <a:tcPr/>
                </a:tc>
                <a:tc>
                  <a:txBody>
                    <a:bodyPr/>
                    <a:lstStyle/>
                    <a:p>
                      <a:r>
                        <a:rPr lang="en-US"/>
                        <a:t>WEAKNESS</a:t>
                      </a:r>
                    </a:p>
                  </a:txBody>
                  <a:tcPr/>
                </a:tc>
                <a:extLst>
                  <a:ext uri="{0D108BD9-81ED-4DB2-BD59-A6C34878D82A}">
                    <a16:rowId xmlns:a16="http://schemas.microsoft.com/office/drawing/2014/main" val="1147019904"/>
                  </a:ext>
                </a:extLst>
              </a:tr>
              <a:tr h="2977056">
                <a:tc>
                  <a:txBody>
                    <a:bodyPr/>
                    <a:lstStyle/>
                    <a:p>
                      <a:r>
                        <a:rPr lang="en-US"/>
                        <a:t>4.</a:t>
                      </a:r>
                    </a:p>
                  </a:txBody>
                  <a:tcPr/>
                </a:tc>
                <a:tc>
                  <a:txBody>
                    <a:bodyPr/>
                    <a:lstStyle/>
                    <a:p>
                      <a:r>
                        <a:rPr lang="en-US" sz="1800" kern="1200">
                          <a:solidFill>
                            <a:schemeClr val="dk1"/>
                          </a:solidFill>
                          <a:effectLst/>
                          <a:latin typeface="+mn-lt"/>
                          <a:ea typeface="+mn-ea"/>
                          <a:cs typeface="+mn-cs"/>
                        </a:rPr>
                        <a:t>One-step Hybrid Block Method for Directly Solving Fifth-order Initial Value Problems of Ordinary Differential Equations</a:t>
                      </a:r>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a:solidFill>
                            <a:schemeClr val="dk1"/>
                          </a:solidFill>
                          <a:effectLst/>
                          <a:latin typeface="+mn-lt"/>
                          <a:ea typeface="+mn-ea"/>
                          <a:cs typeface="+mn-cs"/>
                        </a:rPr>
                        <a:t>M. K. Duromola et al. </a:t>
                      </a:r>
                      <a:endParaRPr lang="en-US"/>
                    </a:p>
                    <a:p>
                      <a:endParaRPr lang="en-US"/>
                    </a:p>
                  </a:txBody>
                  <a:tcPr/>
                </a:tc>
                <a:tc>
                  <a:txBody>
                    <a:bodyPr/>
                    <a:lstStyle/>
                    <a:p>
                      <a:r>
                        <a:rPr lang="en-US" sz="1800" kern="1200">
                          <a:solidFill>
                            <a:schemeClr val="dk1"/>
                          </a:solidFill>
                          <a:effectLst/>
                          <a:latin typeface="+mn-lt"/>
                          <a:ea typeface="+mn-ea"/>
                          <a:cs typeface="+mn-cs"/>
                        </a:rPr>
                        <a:t>One-step Hybrid Block Method</a:t>
                      </a:r>
                      <a:endParaRPr lang="en-US"/>
                    </a:p>
                  </a:txBody>
                  <a:tcPr/>
                </a:tc>
                <a:tc>
                  <a:txBody>
                    <a:bodyPr/>
                    <a:lstStyle/>
                    <a:p>
                      <a:r>
                        <a:rPr lang="en-US" sz="1800" kern="1200">
                          <a:solidFill>
                            <a:schemeClr val="dk1"/>
                          </a:solidFill>
                          <a:effectLst/>
                          <a:latin typeface="+mn-lt"/>
                          <a:ea typeface="+mn-ea"/>
                          <a:cs typeface="+mn-cs"/>
                        </a:rPr>
                        <a:t>This provides a solid theoretical foundation for the proposed approach</a:t>
                      </a:r>
                      <a:endParaRPr lang="en-US"/>
                    </a:p>
                  </a:txBody>
                  <a:tcPr/>
                </a:tc>
                <a:tc>
                  <a:txBody>
                    <a:bodyPr/>
                    <a:lstStyle/>
                    <a:p>
                      <a:r>
                        <a:rPr lang="en-US" sz="1800" kern="1200">
                          <a:solidFill>
                            <a:schemeClr val="dk1"/>
                          </a:solidFill>
                          <a:effectLst/>
                          <a:latin typeface="+mn-lt"/>
                          <a:ea typeface="+mn-ea"/>
                          <a:cs typeface="+mn-cs"/>
                        </a:rPr>
                        <a:t>The method's generalizability to a wide range of fifth-order initial value problems may not be fully explored or demonstrated</a:t>
                      </a:r>
                      <a:endParaRPr lang="en-US"/>
                    </a:p>
                  </a:txBody>
                  <a:tcPr/>
                </a:tc>
                <a:extLst>
                  <a:ext uri="{0D108BD9-81ED-4DB2-BD59-A6C34878D82A}">
                    <a16:rowId xmlns:a16="http://schemas.microsoft.com/office/drawing/2014/main" val="129868674"/>
                  </a:ext>
                </a:extLst>
              </a:tr>
              <a:tr h="1927246">
                <a:tc>
                  <a:txBody>
                    <a:bodyPr/>
                    <a:lstStyle/>
                    <a:p>
                      <a:r>
                        <a:rPr lang="en-US"/>
                        <a:t>5.</a:t>
                      </a:r>
                    </a:p>
                  </a:txBody>
                  <a:tcPr/>
                </a:tc>
                <a:tc>
                  <a:txBody>
                    <a:bodyPr/>
                    <a:lstStyle/>
                    <a:p>
                      <a:r>
                        <a:rPr lang="en-US" sz="1800" kern="1200">
                          <a:solidFill>
                            <a:schemeClr val="dk1"/>
                          </a:solidFill>
                          <a:effectLst/>
                          <a:latin typeface="+mn-lt"/>
                          <a:ea typeface="+mn-ea"/>
                          <a:cs typeface="+mn-cs"/>
                        </a:rPr>
                        <a:t>A New Hybrid Block Method for Solving First-Order Differential System Models in Applied Sciences and Engineering</a:t>
                      </a:r>
                      <a:endParaRPr lang="en-US"/>
                    </a:p>
                  </a:txBody>
                  <a:tcPr/>
                </a:tc>
                <a:tc>
                  <a:txBody>
                    <a:bodyPr/>
                    <a:lstStyle/>
                    <a:p>
                      <a:r>
                        <a:rPr lang="fr-FR" sz="1800" kern="1200" err="1">
                          <a:solidFill>
                            <a:schemeClr val="dk1"/>
                          </a:solidFill>
                          <a:effectLst/>
                          <a:latin typeface="+mn-lt"/>
                          <a:ea typeface="+mn-ea"/>
                          <a:cs typeface="+mn-cs"/>
                        </a:rPr>
                        <a:t>Mufutau</a:t>
                      </a:r>
                      <a:r>
                        <a:rPr lang="fr-FR" sz="1800" kern="1200">
                          <a:solidFill>
                            <a:schemeClr val="dk1"/>
                          </a:solidFill>
                          <a:effectLst/>
                          <a:latin typeface="+mn-lt"/>
                          <a:ea typeface="+mn-ea"/>
                          <a:cs typeface="+mn-cs"/>
                        </a:rPr>
                        <a:t> </a:t>
                      </a:r>
                      <a:r>
                        <a:rPr lang="fr-FR" sz="1800" kern="1200" err="1">
                          <a:solidFill>
                            <a:schemeClr val="dk1"/>
                          </a:solidFill>
                          <a:effectLst/>
                          <a:latin typeface="+mn-lt"/>
                          <a:ea typeface="+mn-ea"/>
                          <a:cs typeface="+mn-cs"/>
                        </a:rPr>
                        <a:t>Ajani</a:t>
                      </a:r>
                      <a:r>
                        <a:rPr lang="fr-FR" sz="1800" kern="1200">
                          <a:solidFill>
                            <a:schemeClr val="dk1"/>
                          </a:solidFill>
                          <a:effectLst/>
                          <a:latin typeface="+mn-lt"/>
                          <a:ea typeface="+mn-ea"/>
                          <a:cs typeface="+mn-cs"/>
                        </a:rPr>
                        <a:t> </a:t>
                      </a:r>
                      <a:r>
                        <a:rPr lang="fr-FR" sz="1800" kern="1200" err="1">
                          <a:solidFill>
                            <a:schemeClr val="dk1"/>
                          </a:solidFill>
                          <a:effectLst/>
                          <a:latin typeface="+mn-lt"/>
                          <a:ea typeface="+mn-ea"/>
                          <a:cs typeface="+mn-cs"/>
                        </a:rPr>
                        <a:t>Rufai</a:t>
                      </a:r>
                      <a:r>
                        <a:rPr lang="fr-FR" sz="1800" kern="1200">
                          <a:solidFill>
                            <a:schemeClr val="dk1"/>
                          </a:solidFill>
                          <a:effectLst/>
                          <a:latin typeface="+mn-lt"/>
                          <a:ea typeface="+mn-ea"/>
                          <a:cs typeface="+mn-cs"/>
                        </a:rPr>
                        <a:t> et al. </a:t>
                      </a:r>
                      <a:endParaRPr lang="en-US"/>
                    </a:p>
                  </a:txBody>
                  <a:tcPr/>
                </a:tc>
                <a:tc>
                  <a:txBody>
                    <a:bodyPr/>
                    <a:lstStyle/>
                    <a:p>
                      <a:r>
                        <a:rPr lang="en-US" sz="1800" kern="1200">
                          <a:solidFill>
                            <a:schemeClr val="dk1"/>
                          </a:solidFill>
                          <a:effectLst/>
                          <a:latin typeface="+mn-lt"/>
                          <a:ea typeface="+mn-ea"/>
                          <a:cs typeface="+mn-cs"/>
                        </a:rPr>
                        <a:t>New Hybrid Block Method</a:t>
                      </a:r>
                      <a:endParaRPr lang="en-US"/>
                    </a:p>
                  </a:txBody>
                  <a:tcPr/>
                </a:tc>
                <a:tc>
                  <a:txBody>
                    <a:bodyPr/>
                    <a:lstStyle/>
                    <a:p>
                      <a:r>
                        <a:rPr lang="en-US" sz="1800" kern="1200">
                          <a:solidFill>
                            <a:schemeClr val="dk1"/>
                          </a:solidFill>
                          <a:effectLst/>
                          <a:latin typeface="+mn-lt"/>
                          <a:ea typeface="+mn-ea"/>
                          <a:cs typeface="+mn-cs"/>
                        </a:rPr>
                        <a:t>It is a valuable tool for solving complex differential equations</a:t>
                      </a:r>
                      <a:endParaRPr lang="en-US"/>
                    </a:p>
                  </a:txBody>
                  <a:tcPr/>
                </a:tc>
                <a:tc>
                  <a:txBody>
                    <a:bodyPr/>
                    <a:lstStyle/>
                    <a:p>
                      <a:r>
                        <a:rPr lang="en-US" sz="1800" kern="1200">
                          <a:solidFill>
                            <a:schemeClr val="dk1"/>
                          </a:solidFill>
                          <a:effectLst/>
                          <a:latin typeface="+mn-lt"/>
                          <a:ea typeface="+mn-ea"/>
                          <a:cs typeface="+mn-cs"/>
                        </a:rPr>
                        <a:t>It doesn’t extensively discuss resource requirements of the proposed method in comparison to existing techniques.</a:t>
                      </a:r>
                      <a:endParaRPr lang="en-US"/>
                    </a:p>
                  </a:txBody>
                  <a:tcPr/>
                </a:tc>
                <a:extLst>
                  <a:ext uri="{0D108BD9-81ED-4DB2-BD59-A6C34878D82A}">
                    <a16:rowId xmlns:a16="http://schemas.microsoft.com/office/drawing/2014/main" val="4048790345"/>
                  </a:ext>
                </a:extLst>
              </a:tr>
            </a:tbl>
          </a:graphicData>
        </a:graphic>
      </p:graphicFrame>
    </p:spTree>
    <p:extLst>
      <p:ext uri="{BB962C8B-B14F-4D97-AF65-F5344CB8AC3E}">
        <p14:creationId xmlns:p14="http://schemas.microsoft.com/office/powerpoint/2010/main" val="1191860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21</Slides>
  <Notes>3</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       ONE-STEP HYBRID BLOCK METHOD FOR THE NUMERICAL SOLUTION OF SECOND ORDER ODEs  Internal Defense BY AJAYI PHILIP OLUWADARA AUL/SCI/20/00546 Department of Mathematics Anchor University Supervised by: Dr. O. E. Faniyi and Mr. O. C. Ayeni     </vt:lpstr>
      <vt:lpstr>PRESENTATION OUTLINE</vt:lpstr>
      <vt:lpstr>INTRODUCTION</vt:lpstr>
      <vt:lpstr>MOTIVATION OF RESEARCH WORK</vt:lpstr>
      <vt:lpstr>PROBLEM STATEMENT</vt:lpstr>
      <vt:lpstr>AIM</vt:lpstr>
      <vt:lpstr>OBJECTIVES</vt:lpstr>
      <vt:lpstr>REVIEW OF RELATED WORKS</vt:lpstr>
      <vt:lpstr>REVIEW OF RELATED WORKS</vt:lpstr>
      <vt:lpstr>METHODOLOGY</vt:lpstr>
      <vt:lpstr>CONT’D OF METHODOLOGY</vt:lpstr>
      <vt:lpstr>CONT’D OF METHODOLOGY</vt:lpstr>
      <vt:lpstr>CONT’D METHODOLOGY</vt:lpstr>
      <vt:lpstr>CONT’D METHODOLOGY</vt:lpstr>
      <vt:lpstr>IMPLEMENTATION</vt:lpstr>
      <vt:lpstr>Results and errors of example and its comparison with A. A. James et al. </vt:lpstr>
      <vt:lpstr>Results and errors of example and its comparison with A. A. James et al.</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ONE-STEP HYBRID BLOCK METHOD FOR THE NUMERICAL SOLUTION OF SECOND ORDER ODEs  Internal Defense BY AJAYI PHILIP OLUWADARA AUL/SCI/20/00546 Department of Mathematics Anchor University Supervised by: Dr. O.E. Faniyi Mr. O.C. Ayeni     </dc:title>
  <dc:creator>Philip Ajayi</dc:creator>
  <cp:revision>53</cp:revision>
  <dcterms:created xsi:type="dcterms:W3CDTF">2024-06-21T07:29:32Z</dcterms:created>
  <dcterms:modified xsi:type="dcterms:W3CDTF">2024-06-27T10:25:45Z</dcterms:modified>
</cp:coreProperties>
</file>