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A7331-AAA0-EB10-19DD-6CD9EBD3C066}" v="6" dt="2024-06-27T01:50:51.705"/>
    <p1510:client id="{75555DCF-33DE-C746-2762-2DA2A2484E8A}" v="242" dt="2024-06-27T10:23:16.961"/>
    <p1510:client id="{BE2318E0-9CA6-CF08-5B22-DD8A61586D1D}" v="4" dt="2024-06-27T02:35:03.700"/>
    <p1510:client id="{E5883241-A813-B91E-942F-B3CC44FF8D0C}" v="228" dt="2024-06-27T06:49:54.833"/>
    <p1510:client id="{E8B62017-CC7A-602A-D190-34E31AC1B87E}" v="503" dt="2024-06-27T07:57:17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34" autoAdjust="0"/>
  </p:normalViewPr>
  <p:slideViewPr>
    <p:cSldViewPr snapToGrid="0">
      <p:cViewPr varScale="1">
        <p:scale>
          <a:sx n="52" d="100"/>
          <a:sy n="52" d="100"/>
        </p:scale>
        <p:origin x="1356" y="49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29048-ED5F-411D-B4E0-D4B36E7D9739}" type="datetimeFigureOut"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A9FE9-51C7-42DF-A304-ACF80BD242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Ordinary Differential Equations (ODEs) are essential in scientific and engineering applications. Researchers have continually sought innovative approaches to </a:t>
            </a:r>
          </a:p>
          <a:p>
            <a:r>
              <a:rPr lang="en-US" dirty="0"/>
              <a:t>enhance the accuracy and efficiency of numerical solutions. The One-Step Hybrid Block Method offers a strategy for addressing challenges  associated with</a:t>
            </a:r>
          </a:p>
          <a:p>
            <a:r>
              <a:rPr lang="en-US" dirty="0"/>
              <a:t> second order ODEs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A9FE9-51C7-42DF-A304-ACF80BD242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motivation for the project is driven by the need to overcome challenges associated with traditional numerical methods when applied to second-order ODEs.</a:t>
            </a:r>
            <a:r>
              <a:rPr lang="en-US" dirty="0">
                <a:ea typeface="Calibri"/>
                <a:cs typeface="Calibri"/>
              </a:rPr>
              <a:t> Traditional methods have challenges of maintaining stability particularly </a:t>
            </a:r>
            <a:r>
              <a:rPr lang="en-US" dirty="0"/>
              <a:t>in areas involving stiff systems and nonlinearity.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A9FE9-51C7-42DF-A304-ACF80BD2428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problem addressed by the project is to develop a novel numerical method that combines the strengths of one-step and block methods because of the </a:t>
            </a:r>
          </a:p>
          <a:p>
            <a:r>
              <a:rPr lang="en-US"/>
              <a:t>difficulties of the traditional methods maintaining stability.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A9FE9-51C7-42DF-A304-ACF80BD2428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A9FE9-51C7-42DF-A304-ACF80BD242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A9FE9-51C7-42DF-A304-ACF80BD242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3" Type="http://schemas.openxmlformats.org/officeDocument/2006/relationships/image" Target="../media/image11.w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7FC-2B8F-D6BF-D741-26D8CC59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609" y="0"/>
            <a:ext cx="7766936" cy="10167257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/>
              <a:t>`</a:t>
            </a: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ONE-STEP HYBRID BLOCK METHOD FOR THE NUMERICAL SOLUTION OF SECOND ORDER ODEs</a:t>
            </a:r>
            <a:br>
              <a:rPr lang="en-US" sz="2000" b="1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</a:b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	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External Defense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BY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AJAYI PHILIP OLUWADARA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AUL/SCI/20/00546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Department of Mathematics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Anchor University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5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823F-9D3B-824E-20FC-0327C6C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4055"/>
            <a:ext cx="8596668" cy="1320800"/>
          </a:xfrm>
        </p:spPr>
        <p:txBody>
          <a:bodyPr/>
          <a:lstStyle/>
          <a:p>
            <a:r>
              <a:rPr lang="en-US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B2E98-C160-62CF-ABB1-F848D09BF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108" y="2761952"/>
                <a:ext cx="8602210" cy="394974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kern="100" dirty="0">
                    <a:solidFill>
                      <a:srgbClr val="000000"/>
                    </a:solidFill>
                    <a:latin typeface="Times New Roman"/>
                    <a:ea typeface="Calibri"/>
                    <a:cs typeface="Times New Roman"/>
                  </a:rPr>
                  <a:t>Where</a:t>
                </a:r>
                <a:r>
                  <a:rPr lang="en-US" sz="1800" kern="1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,</a:t>
                </a:r>
                <a:r>
                  <a:rPr lang="en-US" kern="100" dirty="0">
                    <a:solidFill>
                      <a:srgbClr val="000000"/>
                    </a:solidFill>
                    <a:latin typeface="Times New Roman"/>
                    <a:ea typeface="Calibri"/>
                    <a:cs typeface="Times New Roman"/>
                  </a:rPr>
                  <a:t> </a:t>
                </a:r>
                <a:endParaRPr lang="en-US" sz="18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`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B2E98-C160-62CF-ABB1-F848D09BF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108" y="2761952"/>
                <a:ext cx="8602210" cy="3949743"/>
              </a:xfrm>
              <a:blipFill>
                <a:blip r:embed="rId3"/>
                <a:stretch>
                  <a:fillRect l="-638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1F13CFF5-68D4-1B5C-1673-814FE50B8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92" y="1057669"/>
            <a:ext cx="9316653" cy="9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DERIVATION OF THE HYBRID BLOCK METHOD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Creating a unique one-step hybrid approach that uses the basis function to solve second-order ODEs.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/>
              <a:ea typeface="Calibri"/>
              <a:cs typeface="Times New Roman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Therefore introducing</a:t>
            </a:r>
            <a:r>
              <a:rPr lang="en-US" altLang="en-US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the trial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: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/>
              <a:ea typeface="Calibri"/>
              <a:cs typeface="Times New Roman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66478CD-3BBE-25FE-1175-A1D2807B9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39704"/>
              </p:ext>
            </p:extLst>
          </p:nvPr>
        </p:nvGraphicFramePr>
        <p:xfrm>
          <a:off x="680108" y="2020738"/>
          <a:ext cx="1759327" cy="882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431800" progId="Equation.DSMT4">
                  <p:embed/>
                </p:oleObj>
              </mc:Choice>
              <mc:Fallback>
                <p:oleObj name="Equation" r:id="rId4" imgW="1193800" imgH="431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66478CD-3BBE-25FE-1175-A1D2807B9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08" y="2020738"/>
                        <a:ext cx="1759327" cy="882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0AC593F7-292D-08C8-BE64-C7AFB1E8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7F839-5D99-2A57-20FA-863B43ED3DA8}"/>
              </a:ext>
            </a:extLst>
          </p:cNvPr>
          <p:cNvSpPr txBox="1"/>
          <p:nvPr/>
        </p:nvSpPr>
        <p:spPr>
          <a:xfrm>
            <a:off x="7027983" y="2323142"/>
            <a:ext cx="11906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(1)</a:t>
            </a:r>
            <a:endParaRPr lang="en-US" dirty="0"/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0D4A5BCA-7A78-56DB-4AE6-F2A5F0A57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040956"/>
              </p:ext>
            </p:extLst>
          </p:nvPr>
        </p:nvGraphicFramePr>
        <p:xfrm>
          <a:off x="682781" y="3128907"/>
          <a:ext cx="611864" cy="44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134" imgH="228928" progId="Equation.DSMT4">
                  <p:embed/>
                </p:oleObj>
              </mc:Choice>
              <mc:Fallback>
                <p:oleObj name="Equation" r:id="rId6" imgW="314134" imgH="228928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0D4A5BCA-7A78-56DB-4AE6-F2A5F0A57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781" y="3128907"/>
                        <a:ext cx="611864" cy="444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1F9D2EF-E745-7C8E-CE48-30B21335112C}"/>
              </a:ext>
            </a:extLst>
          </p:cNvPr>
          <p:cNvSpPr txBox="1"/>
          <p:nvPr/>
        </p:nvSpPr>
        <p:spPr>
          <a:xfrm>
            <a:off x="1300092" y="3167276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the parameters to be gotten</a:t>
            </a:r>
            <a:endParaRPr lang="en-US" dirty="0"/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A555386E-7271-7B9F-12B8-1544491EC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21119"/>
              </p:ext>
            </p:extLst>
          </p:nvPr>
        </p:nvGraphicFramePr>
        <p:xfrm>
          <a:off x="682781" y="3597508"/>
          <a:ext cx="611864" cy="37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1348" imgH="228928" progId="Equation.DSMT4">
                  <p:embed/>
                </p:oleObj>
              </mc:Choice>
              <mc:Fallback>
                <p:oleObj name="Equation" r:id="rId8" imgW="371348" imgH="228928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A555386E-7271-7B9F-12B8-1544491EC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2781" y="3597508"/>
                        <a:ext cx="611864" cy="376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C138415-FA86-44EB-E750-E8EA63E5A6CE}"/>
              </a:ext>
            </a:extLst>
          </p:cNvPr>
          <p:cNvSpPr txBox="1"/>
          <p:nvPr/>
        </p:nvSpPr>
        <p:spPr>
          <a:xfrm>
            <a:off x="1300092" y="3557434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the parameters of the Chebyshev polynomial below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D3D306-849A-5EB1-69B3-59715FD7C736}"/>
              </a:ext>
            </a:extLst>
          </p:cNvPr>
          <p:cNvSpPr txBox="1"/>
          <p:nvPr/>
        </p:nvSpPr>
        <p:spPr>
          <a:xfrm>
            <a:off x="671792" y="5380429"/>
            <a:ext cx="6100996" cy="5672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The second derivative of (</a:t>
            </a:r>
            <a:r>
              <a:rPr lang="en-US" kern="1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) is</a:t>
            </a:r>
            <a:r>
              <a:rPr lang="en-US" kern="1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0051C3E6-64E6-9601-C7EE-2807BB31E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96928"/>
              </p:ext>
            </p:extLst>
          </p:nvPr>
        </p:nvGraphicFramePr>
        <p:xfrm>
          <a:off x="680108" y="5800331"/>
          <a:ext cx="2076640" cy="68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4396" imgH="429375" progId="Equation.DSMT4">
                  <p:embed/>
                </p:oleObj>
              </mc:Choice>
              <mc:Fallback>
                <p:oleObj name="Equation" r:id="rId10" imgW="1304396" imgH="429375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0051C3E6-64E6-9601-C7EE-2807BB31E3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0108" y="5800331"/>
                        <a:ext cx="2076640" cy="68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5788367A-9C46-709D-32BD-6C5695B4DDD5}"/>
              </a:ext>
            </a:extLst>
          </p:cNvPr>
          <p:cNvSpPr txBox="1"/>
          <p:nvPr/>
        </p:nvSpPr>
        <p:spPr>
          <a:xfrm>
            <a:off x="7027983" y="4343234"/>
            <a:ext cx="61009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CD56B-C7BA-EA03-6EBB-3324F651E912}"/>
              </a:ext>
            </a:extLst>
          </p:cNvPr>
          <p:cNvSpPr txBox="1"/>
          <p:nvPr/>
        </p:nvSpPr>
        <p:spPr>
          <a:xfrm>
            <a:off x="7027983" y="5170076"/>
            <a:ext cx="61009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AFDC018-A676-6B3E-1926-859724CFB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20120"/>
              </p:ext>
            </p:extLst>
          </p:nvPr>
        </p:nvGraphicFramePr>
        <p:xfrm>
          <a:off x="703628" y="5164071"/>
          <a:ext cx="3282292" cy="39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90104" imgH="238301" progId="Equation.DSMT4">
                  <p:embed/>
                </p:oleObj>
              </mc:Choice>
              <mc:Fallback>
                <p:oleObj name="Equation" r:id="rId12" imgW="1590104" imgH="2383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3628" y="5164071"/>
                        <a:ext cx="3282292" cy="397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88D519D-3A7E-0247-256E-8E745696CEE5}"/>
              </a:ext>
            </a:extLst>
          </p:cNvPr>
          <p:cNvSpPr txBox="1"/>
          <p:nvPr/>
        </p:nvSpPr>
        <p:spPr>
          <a:xfrm>
            <a:off x="7027983" y="5926072"/>
            <a:ext cx="61009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(4)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611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C-49DE-C48E-568D-11CCE45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CONT’D OF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B1D9-4B18-876F-0B76-80921979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45" y="1379095"/>
            <a:ext cx="9411046" cy="5478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 = number of interpolations and q = number of collocation points</a:t>
            </a:r>
            <a:endParaRPr lang="en-US" sz="1800" kern="100" dirty="0">
              <a:effectLst/>
              <a:latin typeface="Times New Roman"/>
              <a:ea typeface="Calibri"/>
              <a:cs typeface="Times New Roman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The points of interpolations are x = 0 and x =1/5 (means that p=2 points) and the points of collocations are</a:t>
            </a:r>
            <a:r>
              <a:rPr lang="en-US" kern="100" dirty="0">
                <a:latin typeface="Calibri"/>
                <a:ea typeface="Calibri"/>
                <a:cs typeface="Times New Roman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x=0,1/5,2/5,3/5,4/5,1 (means q=6 points).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Putting the Chebyshev polynomials and the values of n, the equation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(5)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is gotten.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Equation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(5)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is differentiated twice to obtain: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                              </a:t>
            </a:r>
            <a:endParaRPr lang="en-US" sz="1800" dirty="0">
              <a:solidFill>
                <a:srgbClr val="000000"/>
              </a:solidFill>
              <a:effectLst/>
              <a:latin typeface="Times New Roman"/>
              <a:ea typeface="Calibri"/>
              <a:cs typeface="Times New Roman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Putting the interpolation points in (5) and collocation values in (6),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                         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is obtained.</a:t>
            </a:r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54F16EC-0EF5-FB92-FEB7-BF7E3B63F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447979"/>
              </p:ext>
            </p:extLst>
          </p:nvPr>
        </p:nvGraphicFramePr>
        <p:xfrm>
          <a:off x="337600" y="3736460"/>
          <a:ext cx="9705809" cy="26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40848" imgH="162232" progId="Equation.DSMT4">
                  <p:embed/>
                </p:oleObj>
              </mc:Choice>
              <mc:Fallback>
                <p:oleObj name="Equation" r:id="rId2" imgW="5940848" imgH="162232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54F16EC-0EF5-FB92-FEB7-BF7E3B63F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600" y="3736460"/>
                        <a:ext cx="9705809" cy="26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D83586C-3BB0-0C50-3A29-6038C1CF7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85361"/>
              </p:ext>
            </p:extLst>
          </p:nvPr>
        </p:nvGraphicFramePr>
        <p:xfrm>
          <a:off x="337601" y="4743722"/>
          <a:ext cx="7496126" cy="26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31493" imgH="209820" progId="Equation.DSMT4">
                  <p:embed/>
                </p:oleObj>
              </mc:Choice>
              <mc:Fallback>
                <p:oleObj name="Equation" r:id="rId4" imgW="5931493" imgH="2098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D83586C-3BB0-0C50-3A29-6038C1CF7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601" y="4743722"/>
                        <a:ext cx="7496126" cy="264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3A5A0DA-4747-34B9-39AE-9758293D6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837934"/>
              </p:ext>
            </p:extLst>
          </p:nvPr>
        </p:nvGraphicFramePr>
        <p:xfrm>
          <a:off x="6527181" y="5501399"/>
          <a:ext cx="1516188" cy="30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613" imgH="238301" progId="Equation.DSMT4">
                  <p:embed/>
                </p:oleObj>
              </mc:Choice>
              <mc:Fallback>
                <p:oleObj name="Equation" r:id="rId6" imgW="1180613" imgH="238301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3A5A0DA-4747-34B9-39AE-9758293D69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27181" y="5501399"/>
                        <a:ext cx="1516188" cy="305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8">
            <a:extLst>
              <a:ext uri="{FF2B5EF4-FFF2-40B4-BE49-F238E27FC236}">
                <a16:creationId xmlns:a16="http://schemas.microsoft.com/office/drawing/2014/main" id="{28984668-137A-C6BC-ED1C-3514E16F5E65}"/>
              </a:ext>
            </a:extLst>
          </p:cNvPr>
          <p:cNvSpPr txBox="1"/>
          <p:nvPr/>
        </p:nvSpPr>
        <p:spPr>
          <a:xfrm>
            <a:off x="8882663" y="4697592"/>
            <a:ext cx="61009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(6)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0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18B5-0F53-117C-016A-E913C5FA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3" y="339777"/>
            <a:ext cx="8596668" cy="1320800"/>
          </a:xfrm>
        </p:spPr>
        <p:txBody>
          <a:bodyPr/>
          <a:lstStyle/>
          <a:p>
            <a:r>
              <a:rPr lang="en-US"/>
              <a:t>CONT’D OF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044-BB39-CFD3-A218-5FA140F6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43" y="148861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Putting the values of                        into (5) we got the scheme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        (7)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To obtain the scheme one after the other, we evaluate y[t] at the non-interpolating points (i.e. the points where we didn’t interpolate which are 2/5, 3/5, 4/5, 1).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To obtain the additional method which is the derivatives, we evaluate the derivate y’[t] at the points (i.e. the points which are 0, 1/5, 2/5, 3/5, 4/5 and 1). The scheme is now: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33CF10-A394-87A0-D86C-739649E0B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25679"/>
              </p:ext>
            </p:extLst>
          </p:nvPr>
        </p:nvGraphicFramePr>
        <p:xfrm>
          <a:off x="2807220" y="1722716"/>
          <a:ext cx="1583579" cy="31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613" imgH="238301" progId="Equation.DSMT4">
                  <p:embed/>
                </p:oleObj>
              </mc:Choice>
              <mc:Fallback>
                <p:oleObj name="Equation" r:id="rId2" imgW="1180613" imgH="238301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33CF10-A394-87A0-D86C-739649E0B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7220" y="1722716"/>
                        <a:ext cx="1583579" cy="31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41DDE40-84C8-CE0E-15CF-EB59F5F37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717492"/>
              </p:ext>
            </p:extLst>
          </p:nvPr>
        </p:nvGraphicFramePr>
        <p:xfrm>
          <a:off x="566375" y="2423396"/>
          <a:ext cx="4485310" cy="40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0334" imgH="343572" progId="Equation.DSMT4">
                  <p:embed/>
                </p:oleObj>
              </mc:Choice>
              <mc:Fallback>
                <p:oleObj name="Equation" r:id="rId4" imgW="3770334" imgH="343572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41DDE40-84C8-CE0E-15CF-EB59F5F3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375" y="2423396"/>
                        <a:ext cx="4485310" cy="40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03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4D10-1004-C9B2-9432-7F2D37D8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CONT’D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D105-B0FF-CD4C-6FA1-AE749A99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65" y="1488613"/>
            <a:ext cx="8596668" cy="512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                           </a:t>
            </a:r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 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 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 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 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 ,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342563-116F-2003-E062-72F35360F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12935"/>
              </p:ext>
            </p:extLst>
          </p:nvPr>
        </p:nvGraphicFramePr>
        <p:xfrm>
          <a:off x="1131619" y="1619811"/>
          <a:ext cx="6468394" cy="82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84600" imgH="583920" progId="Equation.DSMT4">
                  <p:embed/>
                </p:oleObj>
              </mc:Choice>
              <mc:Fallback>
                <p:oleObj name="Equation" r:id="rId2" imgW="45846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B342563-116F-2003-E062-72F35360F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1619" y="1619811"/>
                        <a:ext cx="6468394" cy="824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7002054-8E0F-AE5B-AD69-3D870D61C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277962"/>
              </p:ext>
            </p:extLst>
          </p:nvPr>
        </p:nvGraphicFramePr>
        <p:xfrm>
          <a:off x="741094" y="1574274"/>
          <a:ext cx="390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0334" imgH="914210" progId="Equation.DSMT4">
                  <p:embed/>
                </p:oleObj>
              </mc:Choice>
              <mc:Fallback>
                <p:oleObj name="Equation" r:id="rId4" imgW="390334" imgH="91421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7002054-8E0F-AE5B-AD69-3D870D61C7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1094" y="1574274"/>
                        <a:ext cx="3905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CFC9347-C4D7-9162-F112-BFA76FFCE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62713"/>
              </p:ext>
            </p:extLst>
          </p:nvPr>
        </p:nvGraphicFramePr>
        <p:xfrm>
          <a:off x="992603" y="2574334"/>
          <a:ext cx="6607410" cy="76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36227" imgH="581873" progId="Equation.DSMT4">
                  <p:embed/>
                </p:oleObj>
              </mc:Choice>
              <mc:Fallback>
                <p:oleObj name="Equation" r:id="rId6" imgW="5036227" imgH="581873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CFC9347-C4D7-9162-F112-BFA76FFCE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2603" y="2574334"/>
                        <a:ext cx="6607410" cy="764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00B863D-34BE-8383-CE45-460C9DF8D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141537"/>
              </p:ext>
            </p:extLst>
          </p:nvPr>
        </p:nvGraphicFramePr>
        <p:xfrm>
          <a:off x="992603" y="3519190"/>
          <a:ext cx="6607410" cy="76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26872" imgH="581873" progId="Equation.DSMT4">
                  <p:embed/>
                </p:oleObj>
              </mc:Choice>
              <mc:Fallback>
                <p:oleObj name="Equation" r:id="rId8" imgW="5026872" imgH="581873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00B863D-34BE-8383-CE45-460C9DF8D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2603" y="3519190"/>
                        <a:ext cx="6607410" cy="765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9650E5C-2B49-9DB0-91CB-8CA561ADA3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43348"/>
              </p:ext>
            </p:extLst>
          </p:nvPr>
        </p:nvGraphicFramePr>
        <p:xfrm>
          <a:off x="936354" y="4508436"/>
          <a:ext cx="6663657" cy="55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45718" imgH="457855" progId="Equation.DSMT4">
                  <p:embed/>
                </p:oleObj>
              </mc:Choice>
              <mc:Fallback>
                <p:oleObj name="Equation" r:id="rId10" imgW="5445718" imgH="457855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9650E5C-2B49-9DB0-91CB-8CA561ADA3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6354" y="4508436"/>
                        <a:ext cx="6663657" cy="55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2801B37-61B0-BF63-2E92-7F6673134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376558"/>
              </p:ext>
            </p:extLst>
          </p:nvPr>
        </p:nvGraphicFramePr>
        <p:xfrm>
          <a:off x="936355" y="5291512"/>
          <a:ext cx="6663656" cy="67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40781" imgH="581873" progId="Equation.DSMT4">
                  <p:embed/>
                </p:oleObj>
              </mc:Choice>
              <mc:Fallback>
                <p:oleObj name="Equation" r:id="rId12" imgW="5740781" imgH="581873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2801B37-61B0-BF63-2E92-7F66731347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6355" y="5291512"/>
                        <a:ext cx="6663656" cy="67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1468266-C1C6-E199-A036-48343849B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14563"/>
              </p:ext>
            </p:extLst>
          </p:nvPr>
        </p:nvGraphicFramePr>
        <p:xfrm>
          <a:off x="6048375" y="3321050"/>
          <a:ext cx="9366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3045" imgH="213771" progId="Equation.DSMT4">
                  <p:embed/>
                </p:oleObj>
              </mc:Choice>
              <mc:Fallback>
                <p:oleObj name="Equation" r:id="rId14" imgW="93045" imgH="213771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1468266-C1C6-E199-A036-48343849B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48375" y="3321050"/>
                        <a:ext cx="93663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17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D15C-666B-46F5-1DFE-0C21DF0C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817"/>
            <a:ext cx="8596668" cy="1320800"/>
          </a:xfrm>
        </p:spPr>
        <p:txBody>
          <a:bodyPr/>
          <a:lstStyle/>
          <a:p>
            <a:r>
              <a:rPr lang="en-US"/>
              <a:t>CONT’D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1D81-835A-2E1B-110F-F676A839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8957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      </a:t>
            </a:r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   </a:t>
            </a:r>
            <a:r>
              <a:rPr lang="en-US" sz="1800" b="0" i="0" u="none" strike="noStrike">
                <a:latin typeface="Consolas" panose="020B0609020204030204" pitchFamily="49" charset="0"/>
              </a:rPr>
              <a:t>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BEF09C-B309-38AB-ECC3-75DC2C2FB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45356"/>
              </p:ext>
            </p:extLst>
          </p:nvPr>
        </p:nvGraphicFramePr>
        <p:xfrm>
          <a:off x="879493" y="1600617"/>
          <a:ext cx="6883473" cy="69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88639" imgH="581873" progId="Equation.DSMT4">
                  <p:embed/>
                </p:oleObj>
              </mc:Choice>
              <mc:Fallback>
                <p:oleObj name="Equation" r:id="rId2" imgW="5788639" imgH="581873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BEF09C-B309-38AB-ECC3-75DC2C2FB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493" y="1600617"/>
                        <a:ext cx="6883473" cy="692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5D7140B-548F-CC90-AE8D-96C2063B8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33175"/>
              </p:ext>
            </p:extLst>
          </p:nvPr>
        </p:nvGraphicFramePr>
        <p:xfrm>
          <a:off x="879493" y="2555947"/>
          <a:ext cx="6883473" cy="73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93216" imgH="581873" progId="Equation.DSMT4">
                  <p:embed/>
                </p:oleObj>
              </mc:Choice>
              <mc:Fallback>
                <p:oleObj name="Equation" r:id="rId4" imgW="5493216" imgH="581873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5D7140B-548F-CC90-AE8D-96C2063B8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9493" y="2555947"/>
                        <a:ext cx="6883473" cy="73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659606C-2606-A3BF-B215-D39A41D98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696249"/>
              </p:ext>
            </p:extLst>
          </p:nvPr>
        </p:nvGraphicFramePr>
        <p:xfrm>
          <a:off x="879493" y="3548524"/>
          <a:ext cx="6883472" cy="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17066" imgH="581873" progId="Equation.DSMT4">
                  <p:embed/>
                </p:oleObj>
              </mc:Choice>
              <mc:Fallback>
                <p:oleObj name="Equation" r:id="rId6" imgW="5817066" imgH="581873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659606C-2606-A3BF-B215-D39A41D98C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93" y="3548524"/>
                        <a:ext cx="6883472" cy="68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636CEE-BDC4-55EA-BB9F-21C7AADFD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538681"/>
              </p:ext>
            </p:extLst>
          </p:nvPr>
        </p:nvGraphicFramePr>
        <p:xfrm>
          <a:off x="879493" y="4446548"/>
          <a:ext cx="6883472" cy="67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40848" imgH="581873" progId="Equation.DSMT4">
                  <p:embed/>
                </p:oleObj>
              </mc:Choice>
              <mc:Fallback>
                <p:oleObj name="Equation" r:id="rId8" imgW="5940848" imgH="581873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E636CEE-BDC4-55EA-BB9F-21C7AADFD9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9493" y="4446548"/>
                        <a:ext cx="6883472" cy="675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1D98628-DC7F-53E0-0292-A4C5CE1CC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39702"/>
              </p:ext>
            </p:extLst>
          </p:nvPr>
        </p:nvGraphicFramePr>
        <p:xfrm>
          <a:off x="879493" y="5330200"/>
          <a:ext cx="6997888" cy="67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40848" imgH="572500" progId="Equation.DSMT4">
                  <p:embed/>
                </p:oleObj>
              </mc:Choice>
              <mc:Fallback>
                <p:oleObj name="Equation" r:id="rId10" imgW="5940848" imgH="5725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1D98628-DC7F-53E0-0292-A4C5CE1CCA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9493" y="5330200"/>
                        <a:ext cx="6997888" cy="675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EF501CA-FFC4-DCE2-7EAD-230BF9CB8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3332"/>
              </p:ext>
            </p:extLst>
          </p:nvPr>
        </p:nvGraphicFramePr>
        <p:xfrm>
          <a:off x="7757968" y="5163619"/>
          <a:ext cx="457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81" imgH="1047628" progId="Equation.DSMT4">
                  <p:embed/>
                </p:oleObj>
              </mc:Choice>
              <mc:Fallback>
                <p:oleObj name="Equation" r:id="rId12" imgW="457281" imgH="1047628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EF501CA-FFC4-DCE2-7EAD-230BF9CB8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57968" y="5163619"/>
                        <a:ext cx="45720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28984668-137A-C6BC-ED1C-3514E16F5E65}"/>
              </a:ext>
            </a:extLst>
          </p:cNvPr>
          <p:cNvSpPr txBox="1"/>
          <p:nvPr/>
        </p:nvSpPr>
        <p:spPr>
          <a:xfrm>
            <a:off x="8925795" y="5488346"/>
            <a:ext cx="61009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(</a:t>
            </a:r>
            <a:r>
              <a:rPr lang="en-US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7</a:t>
            </a: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en-US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96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B8CF-2D04-1516-0CDC-ABE85646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CE96-9893-4808-5D46-71B9B3E7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This research part addresses the initial value problems (IVPs) of the following second order ordinary differential equations (ODEs) in order to demonstrate how the method is put into practice.</a:t>
            </a:r>
            <a:endParaRPr lang="en-US" sz="1800" kern="1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kern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Example :</a:t>
            </a:r>
            <a:r>
              <a:rPr lang="en-US" b="1" kern="100">
                <a:latin typeface="Calibri"/>
                <a:ea typeface="Calibri"/>
                <a:cs typeface="Times New Roman"/>
              </a:rPr>
              <a:t> </a:t>
            </a:r>
            <a:r>
              <a:rPr lang="en-US" sz="1800" kern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Consider the damped Duffing equation,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With the initial conditions,</a:t>
            </a:r>
            <a:endParaRPr lang="en-US" sz="1800" kern="100">
              <a:effectLst/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kern="10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The exact solution is given by</a:t>
            </a:r>
            <a:endParaRPr lang="en-US" sz="1800" kern="100">
              <a:effectLst/>
              <a:latin typeface="Times New Roman"/>
              <a:ea typeface="Calibri"/>
              <a:cs typeface="Times New Roman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E8AC16F-D113-C676-5384-02267F6B01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40012"/>
              </p:ext>
            </p:extLst>
          </p:nvPr>
        </p:nvGraphicFramePr>
        <p:xfrm>
          <a:off x="677334" y="2809413"/>
          <a:ext cx="3177874" cy="3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2732" imgH="228928" progId="Equation.DSMT4">
                  <p:embed/>
                </p:oleObj>
              </mc:Choice>
              <mc:Fallback>
                <p:oleObj name="Equation" r:id="rId2" imgW="2132732" imgH="228928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E8AC16F-D113-C676-5384-02267F6B01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334" y="2809413"/>
                        <a:ext cx="3177874" cy="3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68F27F2-7FBB-17D1-9FD1-8E9FDBEF7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9339"/>
              </p:ext>
            </p:extLst>
          </p:nvPr>
        </p:nvGraphicFramePr>
        <p:xfrm>
          <a:off x="677334" y="3427511"/>
          <a:ext cx="1759872" cy="51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2823" imgH="391160" progId="Equation.DSMT4">
                  <p:embed/>
                </p:oleObj>
              </mc:Choice>
              <mc:Fallback>
                <p:oleObj name="Equation" r:id="rId4" imgW="1332823" imgH="3911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68F27F2-7FBB-17D1-9FD1-8E9FDBEF7C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334" y="3427511"/>
                        <a:ext cx="1759872" cy="515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FDD842-EC91-D749-684B-80FCB24B3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31992"/>
              </p:ext>
            </p:extLst>
          </p:nvPr>
        </p:nvGraphicFramePr>
        <p:xfrm>
          <a:off x="677334" y="4199471"/>
          <a:ext cx="1151466" cy="61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2980" imgH="391160" progId="Equation.DSMT4">
                  <p:embed/>
                </p:oleObj>
              </mc:Choice>
              <mc:Fallback>
                <p:oleObj name="Equation" r:id="rId6" imgW="732980" imgH="3911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FDD842-EC91-D749-684B-80FCB24B32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334" y="4199471"/>
                        <a:ext cx="1151466" cy="613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21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FC2E7-AC94-2BAF-E18D-2B37521AA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17490"/>
              </p:ext>
            </p:extLst>
          </p:nvPr>
        </p:nvGraphicFramePr>
        <p:xfrm>
          <a:off x="-14377" y="460075"/>
          <a:ext cx="12210771" cy="6390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619">
                  <a:extLst>
                    <a:ext uri="{9D8B030D-6E8A-4147-A177-3AD203B41FA5}">
                      <a16:colId xmlns:a16="http://schemas.microsoft.com/office/drawing/2014/main" val="742507956"/>
                    </a:ext>
                  </a:extLst>
                </a:gridCol>
                <a:gridCol w="2153449">
                  <a:extLst>
                    <a:ext uri="{9D8B030D-6E8A-4147-A177-3AD203B41FA5}">
                      <a16:colId xmlns:a16="http://schemas.microsoft.com/office/drawing/2014/main" val="1632247139"/>
                    </a:ext>
                  </a:extLst>
                </a:gridCol>
                <a:gridCol w="2385736">
                  <a:extLst>
                    <a:ext uri="{9D8B030D-6E8A-4147-A177-3AD203B41FA5}">
                      <a16:colId xmlns:a16="http://schemas.microsoft.com/office/drawing/2014/main" val="344967465"/>
                    </a:ext>
                  </a:extLst>
                </a:gridCol>
                <a:gridCol w="3372416">
                  <a:extLst>
                    <a:ext uri="{9D8B030D-6E8A-4147-A177-3AD203B41FA5}">
                      <a16:colId xmlns:a16="http://schemas.microsoft.com/office/drawing/2014/main" val="485394759"/>
                    </a:ext>
                  </a:extLst>
                </a:gridCol>
                <a:gridCol w="3576551">
                  <a:extLst>
                    <a:ext uri="{9D8B030D-6E8A-4147-A177-3AD203B41FA5}">
                      <a16:colId xmlns:a16="http://schemas.microsoft.com/office/drawing/2014/main" val="3923685054"/>
                    </a:ext>
                  </a:extLst>
                </a:gridCol>
              </a:tblGrid>
              <a:tr h="335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x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Exact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Approximate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Hybrid Block Method(HBM) Error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fr-FR" sz="1100" kern="100" dirty="0">
                          <a:effectLst/>
                        </a:rPr>
                        <a:t>James </a:t>
                      </a:r>
                      <a:r>
                        <a:rPr lang="fr-FR" sz="1100" i="1" kern="100" dirty="0">
                          <a:effectLst/>
                        </a:rPr>
                        <a:t>et al</a:t>
                      </a:r>
                      <a:r>
                        <a:rPr lang="fr-FR" sz="1100" kern="100" dirty="0">
                          <a:effectLst/>
                        </a:rPr>
                        <a:t>. </a:t>
                      </a:r>
                      <a:r>
                        <a:rPr lang="fr-FR" sz="1100" kern="100" dirty="0" err="1">
                          <a:effectLst/>
                        </a:rPr>
                        <a:t>Error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 anchor="ctr"/>
                </a:tc>
                <a:extLst>
                  <a:ext uri="{0D108BD9-81ED-4DB2-BD59-A6C34878D82A}">
                    <a16:rowId xmlns:a16="http://schemas.microsoft.com/office/drawing/2014/main" val="2543043278"/>
                  </a:ext>
                </a:extLst>
              </a:tr>
              <a:tr h="670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0.4569655926356141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0.4569655926356133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7.771561172376096 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×10−16</a:t>
                      </a:r>
                    </a:p>
                    <a:p>
                      <a:pPr marL="0"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0" noProof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4.996004</a:t>
                      </a:r>
                      <a:r>
                        <a:rPr lang="en-US" sz="1100" b="0" i="0" u="none" strike="noStrike" kern="1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×10−16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extLst>
                  <a:ext uri="{0D108BD9-81ED-4DB2-BD59-A6C34878D82A}">
                    <a16:rowId xmlns:a16="http://schemas.microsoft.com/office/drawing/2014/main" val="2894876034"/>
                  </a:ext>
                </a:extLst>
              </a:tr>
              <a:tr h="670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0.41347956697168115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0.4134795669716799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1.2212453270876722 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1.609823</a:t>
                      </a:r>
                      <a:r>
                        <a:rPr lang="en-US" sz="1100" b="0" i="0" u="none" strike="noStrike" kern="1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extLst>
                  <a:ext uri="{0D108BD9-81ED-4DB2-BD59-A6C34878D82A}">
                    <a16:rowId xmlns:a16="http://schemas.microsoft.com/office/drawing/2014/main" val="670871336"/>
                  </a:ext>
                </a:extLst>
              </a:tr>
              <a:tr h="670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0.37413178378928263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0.3741317837892819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7.216449660063518  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×10−16</a:t>
                      </a:r>
                      <a:endParaRPr lang="en-US" sz="1100" b="0" i="0" u="none" strike="noStrike" kern="100" noProof="0" dirty="0">
                        <a:solidFill>
                          <a:srgbClr val="000000"/>
                        </a:solidFill>
                        <a:effectLst/>
                        <a:latin typeface="Segoe U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2.997602</a:t>
                      </a:r>
                      <a:r>
                        <a:rPr lang="en-US" sz="1100" b="0" i="0" u="none" strike="noStrike" kern="1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extLst>
                  <a:ext uri="{0D108BD9-81ED-4DB2-BD59-A6C34878D82A}">
                    <a16:rowId xmlns:a16="http://schemas.microsoft.com/office/drawing/2014/main" val="820991422"/>
                  </a:ext>
                </a:extLst>
              </a:tr>
              <a:tr h="670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0.3385284372490823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0.33852843724908166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6.661338147750939 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×10−16</a:t>
                      </a:r>
                      <a:endParaRPr lang="en-US" sz="1100" b="0" i="0" u="none" strike="noStrike" kern="100" noProof="0" dirty="0">
                        <a:solidFill>
                          <a:srgbClr val="000000"/>
                        </a:solidFill>
                        <a:effectLst/>
                        <a:latin typeface="Segoe U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4.440892</a:t>
                      </a:r>
                      <a:r>
                        <a:rPr lang="en-US" sz="1100" b="0" i="0" u="none" strike="noStrike" kern="1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extLst>
                  <a:ext uri="{0D108BD9-81ED-4DB2-BD59-A6C34878D82A}">
                    <a16:rowId xmlns:a16="http://schemas.microsoft.com/office/drawing/2014/main" val="1233062557"/>
                  </a:ext>
                </a:extLst>
              </a:tr>
              <a:tr h="670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0.30631319709220806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0.30631319709220783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2.220446049250313 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×10−16</a:t>
                      </a:r>
                      <a:endParaRPr lang="en-US" sz="1100" b="0" i="0" u="none" strike="noStrike" kern="100" noProof="0" dirty="0">
                        <a:solidFill>
                          <a:srgbClr val="000000"/>
                        </a:solidFill>
                        <a:effectLst/>
                        <a:latin typeface="Segoe U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5.717649</a:t>
                      </a:r>
                      <a:r>
                        <a:rPr lang="en-US" sz="1100" b="0" i="0" u="none" strike="noStrike" kern="1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extLst>
                  <a:ext uri="{0D108BD9-81ED-4DB2-BD59-A6C34878D82A}">
                    <a16:rowId xmlns:a16="http://schemas.microsoft.com/office/drawing/2014/main" val="1822995018"/>
                  </a:ext>
                </a:extLst>
              </a:tr>
              <a:tr h="670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0.27716364236725355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0.27716364236725327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2.7755575615628914 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×10−16</a:t>
                      </a:r>
                      <a:endParaRPr lang="en-US" sz="1100" b="0" i="0" u="none" strike="noStrike" kern="100" noProof="0" dirty="0">
                        <a:solidFill>
                          <a:srgbClr val="000000"/>
                        </a:solidFill>
                        <a:effectLst/>
                        <a:latin typeface="Segoe U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6.772360</a:t>
                      </a:r>
                      <a:r>
                        <a:rPr lang="en-US" sz="1100" b="0" i="0" u="none" strike="noStrike" kern="1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extLst>
                  <a:ext uri="{0D108BD9-81ED-4DB2-BD59-A6C34878D82A}">
                    <a16:rowId xmlns:a16="http://schemas.microsoft.com/office/drawing/2014/main" val="2741980189"/>
                  </a:ext>
                </a:extLst>
              </a:tr>
              <a:tr h="670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0.2507880345330278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0.2507880345330275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2.7755575615628914 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×10−16</a:t>
                      </a:r>
                      <a:endParaRPr lang="en-US" sz="1100" b="0" i="0" u="none" strike="noStrike" kern="100" noProof="0" dirty="0">
                        <a:solidFill>
                          <a:srgbClr val="000000"/>
                        </a:solidFill>
                        <a:effectLst/>
                        <a:latin typeface="Segoe U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7.577272</a:t>
                      </a:r>
                      <a:r>
                        <a:rPr lang="en-US" sz="1100" b="0" i="0" u="none" strike="noStrike" kern="1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extLst>
                  <a:ext uri="{0D108BD9-81ED-4DB2-BD59-A6C34878D82A}">
                    <a16:rowId xmlns:a16="http://schemas.microsoft.com/office/drawing/2014/main" val="2043664609"/>
                  </a:ext>
                </a:extLst>
              </a:tr>
              <a:tr h="670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0.22692239764117791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0.22692239764117753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3.885780586188048  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×10−16</a:t>
                      </a:r>
                      <a:endParaRPr lang="en-US" sz="1100" b="0" i="0" u="none" strike="noStrike" kern="100" noProof="0" dirty="0">
                        <a:solidFill>
                          <a:srgbClr val="000000"/>
                        </a:solidFill>
                        <a:effectLst/>
                        <a:latin typeface="Segoe U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8.132384</a:t>
                      </a:r>
                      <a:r>
                        <a:rPr lang="en-US" sz="1100" b="0" i="0" u="none" strike="noStrike" kern="1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extLst>
                  <a:ext uri="{0D108BD9-81ED-4DB2-BD59-A6C34878D82A}">
                    <a16:rowId xmlns:a16="http://schemas.microsoft.com/office/drawing/2014/main" val="500218714"/>
                  </a:ext>
                </a:extLst>
              </a:tr>
              <a:tr h="687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0.9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0.20532787637617275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0.20532787637617247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 dirty="0">
                          <a:effectLst/>
                        </a:rPr>
                        <a:t>2.7755575615628914 </a:t>
                      </a:r>
                      <a:r>
                        <a:rPr lang="en-US" sz="11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×10−16</a:t>
                      </a:r>
                      <a:endParaRPr lang="en-US" sz="1100" b="0" i="0" u="none" strike="noStrike" kern="100" noProof="0" dirty="0">
                        <a:solidFill>
                          <a:srgbClr val="000000"/>
                        </a:solidFill>
                        <a:effectLst/>
                        <a:latin typeface="Segoe U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8.437695</a:t>
                      </a:r>
                      <a:r>
                        <a:rPr lang="en-US" sz="1100" b="0" i="0" u="none" strike="noStrike" kern="1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×10−15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52" marR="37452" marT="0" marB="0"/>
                </a:tc>
                <a:extLst>
                  <a:ext uri="{0D108BD9-81ED-4DB2-BD59-A6C34878D82A}">
                    <a16:rowId xmlns:a16="http://schemas.microsoft.com/office/drawing/2014/main" val="2086364254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EA778CD-6DA5-D94A-6D1C-39716A57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" y="-5229"/>
            <a:ext cx="12191999" cy="246297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Results and errors of example and its </a:t>
            </a:r>
            <a:r>
              <a:rPr lang="en-US" sz="1800" b="1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comparison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with James et al (2022).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8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0D2C-DA71-A002-5F00-11804C9A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185"/>
            <a:ext cx="8596668" cy="400650"/>
          </a:xfrm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Results and errors of example and its comparison with James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et al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. (2022).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7E0E6A-8B54-E62F-B39D-F5E8223C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44945"/>
              </p:ext>
            </p:extLst>
          </p:nvPr>
        </p:nvGraphicFramePr>
        <p:xfrm>
          <a:off x="315151" y="995546"/>
          <a:ext cx="9334117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2">
                  <a:extLst>
                    <a:ext uri="{9D8B030D-6E8A-4147-A177-3AD203B41FA5}">
                      <a16:colId xmlns:a16="http://schemas.microsoft.com/office/drawing/2014/main" val="4202434413"/>
                    </a:ext>
                  </a:extLst>
                </a:gridCol>
                <a:gridCol w="1998132">
                  <a:extLst>
                    <a:ext uri="{9D8B030D-6E8A-4147-A177-3AD203B41FA5}">
                      <a16:colId xmlns:a16="http://schemas.microsoft.com/office/drawing/2014/main" val="634038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73604761"/>
                    </a:ext>
                  </a:extLst>
                </a:gridCol>
                <a:gridCol w="2218266">
                  <a:extLst>
                    <a:ext uri="{9D8B030D-6E8A-4147-A177-3AD203B41FA5}">
                      <a16:colId xmlns:a16="http://schemas.microsoft.com/office/drawing/2014/main" val="4176604020"/>
                    </a:ext>
                  </a:extLst>
                </a:gridCol>
                <a:gridCol w="2763987">
                  <a:extLst>
                    <a:ext uri="{9D8B030D-6E8A-4147-A177-3AD203B41FA5}">
                      <a16:colId xmlns:a16="http://schemas.microsoft.com/office/drawing/2014/main" val="137610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rebuchet MS"/>
                        </a:rPr>
                        <a:t>Exact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HBM 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A.A. James et al. 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30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0.18578834551102286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0.1857883455110229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5.551115123125783  </a:t>
                      </a: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×10−17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8.493206</a:t>
                      </a: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×10−15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6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3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F45BD-EA88-8717-CE8D-3A77583C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0" y="634481"/>
            <a:ext cx="11906139" cy="57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9F38-1AE2-8907-8720-7304E449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4DDB-F203-E7A1-AC7B-66F70B51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046"/>
            <a:ext cx="8596668" cy="3880773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table above shows the error of the new approach for solving the first example and it demonstrates that the new approach is more favourable compared to James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approach. This study </a:t>
            </a:r>
            <a:r>
              <a:rPr lang="en-US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MR12"/>
              </a:rPr>
              <a:t>presents a precise one-step hybrid numerical approach for directly solving second-order ordinary differential equations.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Hybrid Block Method proposed in this study </a:t>
            </a:r>
            <a:r>
              <a:rPr lang="en-US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MR12"/>
              </a:rPr>
              <a:t>more favourable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terms of its usability and properties. As a result, it is suggested for solving second order initial value problems of ODEs.</a:t>
            </a: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3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D33D-2130-9CE6-87EB-2BC1D0C3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24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D0DA-277C-28AF-4800-7537030D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821"/>
            <a:ext cx="8596668" cy="43985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Research Work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Related Work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Result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819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0537-F3E4-2620-190A-A78622D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7861-79A6-4396-41B1-BC85E423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51755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Abhulimen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E., and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Aigbiremhon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(2018). Three-step block method for solving   second order differential equations.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Mathematical Analysis and Optimization: Theory and Applications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2018, 364-381.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Adeniran, A. O., and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Omotoye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E. (2016). One step hybrid block method for the numerical solution of general third order ordinary differential equations. EPH -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Mathematical Sciences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2(5), 2.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638" marR="0" indent="-401638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Adeniran, A. O., and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Omotoye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E. (2016). One step hybrid block method for the numerical solution of general third order ordinary differential equations.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Applied Mathematical Research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5(1), 27-38.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Adesanya, A. O., Bishop, S. A.,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A., and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Osilagun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A. (2009). Two steps block  method for the solution of general second order initial value problems of ordinary differential equation.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Natural Sciences, Engineering and Technology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Adewale, A. J.,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Olaide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and Sunday, J. (2013). Continuous block method for the solution of second order initial value problems of ordinary differential equation.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Pure and Applied Mathematics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83(3), 405-421.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6CA0-BD40-FBFA-2347-AAE5B2A6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8F5D-7631-7A58-E30F-74E5D348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046"/>
            <a:ext cx="8916371" cy="4976733"/>
          </a:xfrm>
        </p:spPr>
        <p:txBody>
          <a:bodyPr>
            <a:normAutofit/>
          </a:bodyPr>
          <a:lstStyle/>
          <a:p>
            <a:pPr marL="401638" marR="0" indent="-401638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Akeremale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O. C.,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Kuboye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O. J., Hoe, S. Y.,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Abununyi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E., and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Olaiju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(2024). Hybrid-block numerical method for solving second order ordinary differential equations. </a:t>
            </a:r>
            <a:r>
              <a:rPr lang="en-US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Computational Analysis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3(2), 26-35.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638" marR="0" indent="-401638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Arnold, V. I. (1992). Ordinary Differential Equations. In Ordinary Differential Equations (1-5). Springer.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638" marR="0" indent="-401638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Atkinson, K. E. (2008). An Introduction to Numerical Analysis (2nd ed., 362-364). Wiley.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Boyce, W. E., and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DiPrima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C. (2017). Second Order Differential Equations. In Elementary Differential Equations and Boundary Value Problems (11th ed., 59-61). Wiley.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Brown, P. N., and Hindmarsh, A. C. (2009). Hybrid methods in numerical ODEs. In Numerical Analysis (213-217). Springer.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78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446B04-3857-476E-BDB4-909ABF70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951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DEBC-04AD-5ADD-5EA6-6A93DD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4729-3A5E-1CDB-5743-9654FFA2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2339"/>
            <a:ext cx="8916117" cy="49833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Ordinary Differential Equations (ODEs) are essential in scientific and engineering applications, providing a mathematical framework for understanding dynamic systems. When it comes to solving second-order ODEs, the choice of numerical methods becomes critical. Researchers have continually sought innovative approaches to enhance the accuracy and efficiency of numerical solutions. The One-Step Hybrid Block Method stands out as a recent advancement in this pursuit, offering a comprehensive strategy for addressing the challenges associated with second-order ODEs (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Skwame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Sabo, 2019).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2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D5D2-8697-1B8B-97CD-70ED16C5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RESEARCH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9D23-393C-A5F6-F325-5E101336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139"/>
            <a:ext cx="8596668" cy="388077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The motivation 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for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the project on the "One-Step Hybrid Block Method for the Numerical Solution of Second Order ODEs" is driven by the need to overcome challenges associated with traditional numerical methods when applied to second-order ODEs. Traditional methods face difficulties in maintaining stability and accuracy, particularly in </a:t>
            </a:r>
            <a:r>
              <a:rPr lang="en-US" sz="3200" kern="1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areas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Times New Roman"/>
              </a:rPr>
              <a:t> involving stiff systems and nonlinearity. The project is motivated by a desire to create an innovative numerical solution method that excels in both accuracy and stability.</a:t>
            </a:r>
            <a:endParaRPr lang="en-US" sz="3200" kern="100" dirty="0">
              <a:effectLst/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3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4A28-9D1E-73F2-EFF5-3EACC9A7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CF90-7295-105A-66AC-C3FE0ABE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646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numerical solution of second-order Ordinary Differential Equations (ODEs) poses significant challenges, particularly in terms of stability, accuracy, and adaptability when employing traditional numerical methods. </a:t>
            </a:r>
            <a:r>
              <a:rPr lang="en-US" sz="2000" kern="1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problem addressed by the "One-Step Hybrid Block Method for the Numerical Solution of Second Order ODEs" project is to develop a novel numerical method that combines the strengths of one-step and block methods. The goal is to create a technique that excels in accuracy, stability, and adaptability, offering a versatile solution for a broad range of second-order ODEs.</a:t>
            </a:r>
            <a:endParaRPr lang="en-US" sz="20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2F2-AFED-CFE7-50C2-437C43F5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3105"/>
            <a:ext cx="8596668" cy="1320800"/>
          </a:xfrm>
        </p:spPr>
        <p:txBody>
          <a:bodyPr/>
          <a:lstStyle/>
          <a:p>
            <a:r>
              <a:rPr lang="en-US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CC1B-633A-2D9D-D4BB-427EC9DA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topic “One-Step Hybrid Block Method for the Numerical Solution of Second Order Ordinary Differential Equations (ODEs)” is to develop an efficient and accurate numerical method for solving second-order ODEs.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3BD4-392F-7337-BBB5-0F74FB7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6F07-355B-29DB-7007-E937C01B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4128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	To develop an effective numerical method for solving second-order ordinary differential equations (ODEs).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	To evaluate the accuracy of the proposed method by comparing it with other existing numerical techniques.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determine the stability of the numerical solution and ensure that the results are reliable.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3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B834-FA9F-621E-8ABD-CB0C5BEE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8" y="0"/>
            <a:ext cx="8596668" cy="1320800"/>
          </a:xfrm>
        </p:spPr>
        <p:txBody>
          <a:bodyPr/>
          <a:lstStyle/>
          <a:p>
            <a:r>
              <a:rPr lang="en-US"/>
              <a:t>REVIEW OF RELATED WORKS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63F5B5-1B7A-1A0B-309B-CAAAC2936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493368"/>
              </p:ext>
            </p:extLst>
          </p:nvPr>
        </p:nvGraphicFramePr>
        <p:xfrm>
          <a:off x="-1" y="650928"/>
          <a:ext cx="12192000" cy="6207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869">
                  <a:extLst>
                    <a:ext uri="{9D8B030D-6E8A-4147-A177-3AD203B41FA5}">
                      <a16:colId xmlns:a16="http://schemas.microsoft.com/office/drawing/2014/main" val="980460953"/>
                    </a:ext>
                  </a:extLst>
                </a:gridCol>
                <a:gridCol w="2681207">
                  <a:extLst>
                    <a:ext uri="{9D8B030D-6E8A-4147-A177-3AD203B41FA5}">
                      <a16:colId xmlns:a16="http://schemas.microsoft.com/office/drawing/2014/main" val="3532127877"/>
                    </a:ext>
                  </a:extLst>
                </a:gridCol>
                <a:gridCol w="2205924">
                  <a:extLst>
                    <a:ext uri="{9D8B030D-6E8A-4147-A177-3AD203B41FA5}">
                      <a16:colId xmlns:a16="http://schemas.microsoft.com/office/drawing/2014/main" val="8284761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36380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07747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7496238"/>
                    </a:ext>
                  </a:extLst>
                </a:gridCol>
              </a:tblGrid>
              <a:tr h="429254">
                <a:tc>
                  <a:txBody>
                    <a:bodyPr/>
                    <a:lstStyle/>
                    <a:p>
                      <a:r>
                        <a:rPr lang="en-US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5629"/>
                  </a:ext>
                </a:extLst>
              </a:tr>
              <a:tr h="158493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Three-Step Block Method for Solving Second Order Differential Equations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Abhulimen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Aigbiremhon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Three-Step Block Method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numerical experiments demonstrates the effectiveness of the new method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It doesn’t delve deeply into how it can be effectively used in practical situations.</a:t>
                      </a:r>
                      <a:endParaRPr lang="en-US" sz="1800" b="0" kern="1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513352"/>
                  </a:ext>
                </a:extLst>
              </a:tr>
              <a:tr h="204556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Hybrid-Block Method for the Solution of Second Order Non-linear Differential Equations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James </a:t>
                      </a:r>
                      <a:r>
                        <a:rPr lang="fr-F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.(2022)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Hybrid-Block Method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It discusses the application of the novel hybrid block technique through the analysis of numerical examples</a:t>
                      </a:r>
                      <a:endParaRPr lang="en-US" sz="1800" b="0" kern="1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didn’t delve deeply into the theoretical background of numerical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13274"/>
                  </a:ext>
                </a:extLst>
              </a:tr>
              <a:tr h="214731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Laguerre Collocation Block Method for Solving Second Order Ordinary Differential Equations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Edogbanya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Adesuyi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Laguerre Collocation Block Method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focuses on the necessary and sufficient conditions for LMM to be convergent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lack of detailed discussion on the practical implementation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application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4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82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8AEC-3108-FA1F-2456-FC3F25A6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40" y="0"/>
            <a:ext cx="8596668" cy="1320800"/>
          </a:xfrm>
        </p:spPr>
        <p:txBody>
          <a:bodyPr/>
          <a:lstStyle/>
          <a:p>
            <a:r>
              <a:rPr lang="en-US"/>
              <a:t>REVIEW OF RELATED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C1A89-E55E-AC84-1FF8-0EF318114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079979"/>
              </p:ext>
            </p:extLst>
          </p:nvPr>
        </p:nvGraphicFramePr>
        <p:xfrm>
          <a:off x="0" y="660400"/>
          <a:ext cx="12191999" cy="6282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192">
                  <a:extLst>
                    <a:ext uri="{9D8B030D-6E8A-4147-A177-3AD203B41FA5}">
                      <a16:colId xmlns:a16="http://schemas.microsoft.com/office/drawing/2014/main" val="3533448537"/>
                    </a:ext>
                  </a:extLst>
                </a:gridCol>
                <a:gridCol w="2233023">
                  <a:extLst>
                    <a:ext uri="{9D8B030D-6E8A-4147-A177-3AD203B41FA5}">
                      <a16:colId xmlns:a16="http://schemas.microsoft.com/office/drawing/2014/main" val="2531547864"/>
                    </a:ext>
                  </a:extLst>
                </a:gridCol>
                <a:gridCol w="2409784">
                  <a:extLst>
                    <a:ext uri="{9D8B030D-6E8A-4147-A177-3AD203B41FA5}">
                      <a16:colId xmlns:a16="http://schemas.microsoft.com/office/drawing/2014/main" val="3475850380"/>
                    </a:ext>
                  </a:extLst>
                </a:gridCol>
                <a:gridCol w="1541882">
                  <a:extLst>
                    <a:ext uri="{9D8B030D-6E8A-4147-A177-3AD203B41FA5}">
                      <a16:colId xmlns:a16="http://schemas.microsoft.com/office/drawing/2014/main" val="799282846"/>
                    </a:ext>
                  </a:extLst>
                </a:gridCol>
                <a:gridCol w="1955692">
                  <a:extLst>
                    <a:ext uri="{9D8B030D-6E8A-4147-A177-3AD203B41FA5}">
                      <a16:colId xmlns:a16="http://schemas.microsoft.com/office/drawing/2014/main" val="760879427"/>
                    </a:ext>
                  </a:extLst>
                </a:gridCol>
                <a:gridCol w="2598426">
                  <a:extLst>
                    <a:ext uri="{9D8B030D-6E8A-4147-A177-3AD203B41FA5}">
                      <a16:colId xmlns:a16="http://schemas.microsoft.com/office/drawing/2014/main" val="2203184053"/>
                    </a:ext>
                  </a:extLst>
                </a:gridCol>
              </a:tblGrid>
              <a:tr h="1293297">
                <a:tc>
                  <a:txBody>
                    <a:bodyPr/>
                    <a:lstStyle/>
                    <a:p>
                      <a:r>
                        <a:rPr lang="en-US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19904"/>
                  </a:ext>
                </a:extLst>
              </a:tr>
              <a:tr h="2977056">
                <a:tc>
                  <a:txBody>
                    <a:bodyPr/>
                    <a:lstStyle/>
                    <a:p>
                      <a:r>
                        <a:rPr lang="en-US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One-step Hybrid Block Method for Directly Solving Fifth-order Initial Value Problems of Ordinary Differential Equations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Duromola </a:t>
                      </a:r>
                      <a:r>
                        <a:rPr lang="fr-F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(2022)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One-step Hybrid Block Method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provides a solid theoretical foundation for the proposed approach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method's generalizability to a wide range of fifth-order initial value problems may not be fully explored or demonstrated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8674"/>
                  </a:ext>
                </a:extLst>
              </a:tr>
              <a:tr h="1927246">
                <a:tc>
                  <a:txBody>
                    <a:bodyPr/>
                    <a:lstStyle/>
                    <a:p>
                      <a:r>
                        <a:rPr lang="en-US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New Hybrid Block Method for Solving First-Order Differential System Models in Applied Sciences and Engineering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Mufutau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Hybrid Block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valuable tool for solving complex differential equations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doesn’t extensively discuss resource requirements of the proposed method in comparison to existing techniques.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9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60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1877</Words>
  <Application>Microsoft Office PowerPoint</Application>
  <PresentationFormat>Widescreen</PresentationFormat>
  <Paragraphs>225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Segoe UI</vt:lpstr>
      <vt:lpstr>Times New Roman</vt:lpstr>
      <vt:lpstr>Trebuchet MS</vt:lpstr>
      <vt:lpstr>Wingdings 3</vt:lpstr>
      <vt:lpstr>Facet</vt:lpstr>
      <vt:lpstr>Equation</vt:lpstr>
      <vt:lpstr>`       ONE-STEP HYBRID BLOCK METHOD FOR THE NUMERICAL SOLUTION OF SECOND ORDER ODEs   External Defense BY AJAYI PHILIP OLUWADARA AUL/SCI/20/00546 Department of Mathematics Anchor University      </vt:lpstr>
      <vt:lpstr>PRESENTATION OUTLINE</vt:lpstr>
      <vt:lpstr>INTRODUCTION</vt:lpstr>
      <vt:lpstr>MOTIVATION OF RESEARCH WORK</vt:lpstr>
      <vt:lpstr>PROBLEM STATEMENT</vt:lpstr>
      <vt:lpstr>AIM</vt:lpstr>
      <vt:lpstr>OBJECTIVES</vt:lpstr>
      <vt:lpstr>REVIEW OF RELATED WORKS</vt:lpstr>
      <vt:lpstr>REVIEW OF RELATED WORKS</vt:lpstr>
      <vt:lpstr>METHODOLOGY</vt:lpstr>
      <vt:lpstr>CONT’D OF METHODOLOGY</vt:lpstr>
      <vt:lpstr>CONT’D OF METHODOLOGY</vt:lpstr>
      <vt:lpstr>CONT’D METHODOLOGY</vt:lpstr>
      <vt:lpstr>CONT’D METHODOLOGY</vt:lpstr>
      <vt:lpstr>IMPLEMENTATION</vt:lpstr>
      <vt:lpstr>Results and errors of example and its comparison with James et al (2022). </vt:lpstr>
      <vt:lpstr>Results and errors of example and its comparison with James et al. (2022).</vt:lpstr>
      <vt:lpstr>PowerPoint Presentation</vt:lpstr>
      <vt:lpstr>CONCLUSION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       ONE-STEP HYBRID BLOCK METHOD FOR THE NUMERICAL SOLUTION OF SECOND ORDER ODEs  Internal Defense BY AJAYI PHILIP OLUWADARA AUL/SCI/20/00546 Department of Mathematics Anchor University Supervised by: Dr. O.E. Faniyi Mr. O.C. Ayeni     </dc:title>
  <dc:creator>Philip Ajayi</dc:creator>
  <cp:lastModifiedBy>Philip Ajayi</cp:lastModifiedBy>
  <cp:revision>66</cp:revision>
  <dcterms:created xsi:type="dcterms:W3CDTF">2024-06-21T07:29:32Z</dcterms:created>
  <dcterms:modified xsi:type="dcterms:W3CDTF">2024-07-19T07:24:29Z</dcterms:modified>
</cp:coreProperties>
</file>