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347" r:id="rId5"/>
    <p:sldId id="340" r:id="rId6"/>
    <p:sldId id="348" r:id="rId7"/>
    <p:sldId id="349" r:id="rId8"/>
    <p:sldId id="350" r:id="rId9"/>
    <p:sldId id="351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07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5/9/2023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5/9/2023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5/9/2023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90" y="2648391"/>
            <a:ext cx="11029615" cy="2147467"/>
          </a:xfrm>
        </p:spPr>
        <p:txBody>
          <a:bodyPr/>
          <a:lstStyle/>
          <a:p>
            <a:r>
              <a:rPr lang="en-US" dirty="0"/>
              <a:t>Gas composition report from January- march</a:t>
            </a: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our customers say</a:t>
            </a:r>
          </a:p>
          <a:p>
            <a:r>
              <a:rPr lang="en-US" dirty="0"/>
              <a:t>Customer case study</a:t>
            </a:r>
          </a:p>
          <a:p>
            <a:r>
              <a:rPr lang="en-US" dirty="0"/>
              <a:t>Industry overview</a:t>
            </a:r>
          </a:p>
          <a:p>
            <a:r>
              <a:rPr lang="en-US" dirty="0"/>
              <a:t>Our team</a:t>
            </a:r>
          </a:p>
          <a:p>
            <a:r>
              <a:rPr lang="en-US" dirty="0"/>
              <a:t>Our products and services</a:t>
            </a:r>
          </a:p>
          <a:p>
            <a:r>
              <a:rPr lang="en-US" dirty="0"/>
              <a:t>Pricing/packages</a:t>
            </a:r>
          </a:p>
          <a:p>
            <a:r>
              <a:rPr lang="en-US" dirty="0"/>
              <a:t>Company performance</a:t>
            </a:r>
          </a:p>
          <a:p>
            <a:r>
              <a:rPr lang="en-US" dirty="0"/>
              <a:t>Future offerings</a:t>
            </a:r>
          </a:p>
          <a:p>
            <a:r>
              <a:rPr lang="en-US" dirty="0"/>
              <a:t>Roadmap</a:t>
            </a:r>
          </a:p>
          <a:p>
            <a:r>
              <a:rPr lang="en-US" dirty="0"/>
              <a:t>Competitive comparison</a:t>
            </a:r>
          </a:p>
          <a:p>
            <a:r>
              <a:rPr lang="en-US" dirty="0"/>
              <a:t>Our proposal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524493" cy="608754"/>
          </a:xfrm>
        </p:spPr>
        <p:txBody>
          <a:bodyPr>
            <a:noAutofit/>
          </a:bodyPr>
          <a:lstStyle/>
          <a:p>
            <a:r>
              <a:rPr lang="en-US" sz="1800" b="1" dirty="0"/>
              <a:t>CO2 Trend Analysis in Various Process Streams: Target Specifications vs. </a:t>
            </a:r>
            <a:r>
              <a:rPr lang="en-US" sz="1800" b="1" dirty="0" smtClean="0"/>
              <a:t>Actual Levels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4" y="1442312"/>
            <a:ext cx="11029950" cy="3597676"/>
          </a:xfrm>
        </p:spPr>
      </p:pic>
      <p:sp>
        <p:nvSpPr>
          <p:cNvPr id="5" name="TextBox 4"/>
          <p:cNvSpPr txBox="1"/>
          <p:nvPr/>
        </p:nvSpPr>
        <p:spPr>
          <a:xfrm>
            <a:off x="849663" y="5039988"/>
            <a:ext cx="996938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REMARK 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in </a:t>
            </a:r>
            <a:r>
              <a:rPr lang="en-US" sz="1400" dirty="0" err="1" smtClean="0"/>
              <a:t>Ugehilli</a:t>
            </a:r>
            <a:r>
              <a:rPr lang="en-US" sz="1400" dirty="0" smtClean="0"/>
              <a:t> falling behind target having an average of </a:t>
            </a:r>
            <a:r>
              <a:rPr lang="en-US" sz="1400" b="1" dirty="0" smtClean="0"/>
              <a:t>3.08 </a:t>
            </a:r>
            <a:r>
              <a:rPr lang="en-US" sz="1400" b="1" dirty="0" err="1" smtClean="0"/>
              <a:t>Mol</a:t>
            </a:r>
            <a:r>
              <a:rPr lang="en-US" sz="1400" b="1" dirty="0" smtClean="0"/>
              <a:t> %</a:t>
            </a:r>
            <a:r>
              <a:rPr lang="en-US" sz="1400" dirty="0" smtClean="0"/>
              <a:t>, NAG1 average </a:t>
            </a:r>
            <a:r>
              <a:rPr lang="en-US" sz="1400" b="1" dirty="0" smtClean="0"/>
              <a:t>7.71 </a:t>
            </a:r>
            <a:r>
              <a:rPr lang="en-US" sz="1400" b="1" dirty="0" err="1" smtClean="0"/>
              <a:t>Mol</a:t>
            </a:r>
            <a:r>
              <a:rPr lang="en-US" sz="1400" b="1" dirty="0" smtClean="0"/>
              <a:t> %</a:t>
            </a:r>
            <a:r>
              <a:rPr lang="en-US" sz="1400" dirty="0" smtClean="0"/>
              <a:t>, NAG2 average </a:t>
            </a:r>
            <a:r>
              <a:rPr lang="en-US" sz="1400" b="1" dirty="0" smtClean="0"/>
              <a:t>6.51 </a:t>
            </a:r>
            <a:r>
              <a:rPr lang="en-US" sz="1400" b="1" dirty="0" err="1" smtClean="0"/>
              <a:t>Mol</a:t>
            </a:r>
            <a:r>
              <a:rPr lang="en-US" sz="1400" b="1" dirty="0" smtClean="0"/>
              <a:t>%</a:t>
            </a:r>
            <a:endParaRPr lang="en-US" sz="1400" b="1" dirty="0"/>
          </a:p>
          <a:p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5646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524493" cy="608754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methane </a:t>
            </a:r>
            <a:r>
              <a:rPr lang="en-US" sz="1800" b="1" dirty="0"/>
              <a:t>Trend Analysis in Various Process Streams: Target Specifications vs. </a:t>
            </a:r>
            <a:r>
              <a:rPr lang="en-US" sz="1800" b="1" dirty="0" smtClean="0"/>
              <a:t>Actual Levels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5847" y="5282749"/>
            <a:ext cx="9969387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REMARK 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Methane in has an average of </a:t>
            </a:r>
            <a:r>
              <a:rPr lang="en-US" sz="1400" b="1" dirty="0" smtClean="0"/>
              <a:t>85.85 </a:t>
            </a:r>
            <a:r>
              <a:rPr lang="en-US" sz="1400" b="1" dirty="0" err="1" smtClean="0"/>
              <a:t>Mol</a:t>
            </a:r>
            <a:r>
              <a:rPr lang="en-US" sz="1400" b="1" dirty="0" smtClean="0"/>
              <a:t> %</a:t>
            </a:r>
            <a:r>
              <a:rPr lang="en-US" sz="1400" dirty="0" smtClean="0"/>
              <a:t>, NAG1 average </a:t>
            </a:r>
            <a:r>
              <a:rPr lang="en-US" sz="1400" b="1" dirty="0" smtClean="0"/>
              <a:t>84.92 </a:t>
            </a:r>
            <a:r>
              <a:rPr lang="en-US" sz="1400" b="1" dirty="0" err="1" smtClean="0"/>
              <a:t>Mol</a:t>
            </a:r>
            <a:r>
              <a:rPr lang="en-US" sz="1400" b="1" dirty="0" smtClean="0"/>
              <a:t> %</a:t>
            </a:r>
            <a:r>
              <a:rPr lang="en-US" sz="1400" dirty="0" smtClean="0"/>
              <a:t>, NAG2 average </a:t>
            </a:r>
            <a:r>
              <a:rPr lang="en-US" sz="1400" b="1" dirty="0" smtClean="0"/>
              <a:t>84.82 </a:t>
            </a:r>
            <a:r>
              <a:rPr lang="en-US" sz="1400" b="1" dirty="0" err="1" smtClean="0"/>
              <a:t>Mol</a:t>
            </a:r>
            <a:r>
              <a:rPr lang="en-US" sz="1400" b="1" dirty="0" smtClean="0"/>
              <a:t>%</a:t>
            </a:r>
          </a:p>
          <a:p>
            <a:endParaRPr lang="en-US" sz="1400" b="1" dirty="0"/>
          </a:p>
          <a:p>
            <a:endParaRPr lang="en-US" sz="1400" dirty="0"/>
          </a:p>
          <a:p>
            <a:endParaRPr lang="en-US" sz="1400" baseline="-25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487191"/>
            <a:ext cx="11029950" cy="3691712"/>
          </a:xfrm>
        </p:spPr>
      </p:pic>
    </p:spTree>
    <p:extLst>
      <p:ext uri="{BB962C8B-B14F-4D97-AF65-F5344CB8AC3E}">
        <p14:creationId xmlns:p14="http://schemas.microsoft.com/office/powerpoint/2010/main" val="224536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524493" cy="608754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Hydro-carbon </a:t>
            </a:r>
            <a:r>
              <a:rPr lang="en-US" sz="1800" b="1" dirty="0"/>
              <a:t>dew point</a:t>
            </a:r>
            <a:r>
              <a:rPr lang="en-US" sz="1800" b="1" dirty="0" smtClean="0"/>
              <a:t>(°C) </a:t>
            </a:r>
            <a:r>
              <a:rPr lang="en-US" sz="1800" b="1" dirty="0"/>
              <a:t>Trend Analysis in Various Process Streams: Target Specifications vs. </a:t>
            </a:r>
            <a:r>
              <a:rPr lang="en-US" sz="1800" b="1" dirty="0" smtClean="0"/>
              <a:t>Actual Levels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5847" y="5371761"/>
            <a:ext cx="9969387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REMARK 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Hydro-carbon dew-point average temperature of </a:t>
            </a:r>
            <a:r>
              <a:rPr lang="en-US" sz="1400" b="1" dirty="0" smtClean="0"/>
              <a:t>6.50 °C</a:t>
            </a:r>
            <a:r>
              <a:rPr lang="en-US" sz="1400" dirty="0" smtClean="0"/>
              <a:t>, NAG1 average of </a:t>
            </a:r>
            <a:r>
              <a:rPr lang="en-US" sz="1400" b="1" dirty="0" smtClean="0"/>
              <a:t>7.83 </a:t>
            </a:r>
            <a:r>
              <a:rPr lang="en-US" sz="1400" b="1" dirty="0"/>
              <a:t>°C</a:t>
            </a:r>
            <a:r>
              <a:rPr lang="en-US" sz="1400" dirty="0" smtClean="0"/>
              <a:t>, NAG2 average of </a:t>
            </a:r>
            <a:r>
              <a:rPr lang="en-US" sz="1400" b="1" dirty="0" smtClean="0"/>
              <a:t>7.73 </a:t>
            </a:r>
            <a:r>
              <a:rPr lang="en-US" sz="1400" b="1" dirty="0"/>
              <a:t>°C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Stats Not Good</a:t>
            </a:r>
            <a:endParaRPr lang="en-US" sz="1400" b="1" dirty="0"/>
          </a:p>
          <a:p>
            <a:endParaRPr lang="en-US" sz="1400" baseline="-2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608572"/>
            <a:ext cx="11029950" cy="3674177"/>
          </a:xfrm>
        </p:spPr>
      </p:pic>
    </p:spTree>
    <p:extLst>
      <p:ext uri="{BB962C8B-B14F-4D97-AF65-F5344CB8AC3E}">
        <p14:creationId xmlns:p14="http://schemas.microsoft.com/office/powerpoint/2010/main" val="36459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524493" cy="608754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Water content(LB/MMSCF) </a:t>
            </a:r>
            <a:r>
              <a:rPr lang="en-US" sz="1800" b="1" dirty="0"/>
              <a:t>Trend Analysis in Various Process Streams: Target Specifications vs. </a:t>
            </a:r>
            <a:r>
              <a:rPr lang="en-US" sz="1800" b="1" dirty="0" smtClean="0"/>
              <a:t>Actual Levels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5847" y="5371761"/>
            <a:ext cx="9969387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REMARK 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An average of </a:t>
            </a:r>
            <a:r>
              <a:rPr lang="en-US" sz="1400" b="1" dirty="0" smtClean="0"/>
              <a:t>13.69 </a:t>
            </a:r>
            <a:r>
              <a:rPr lang="en-US" sz="1400" b="1" dirty="0" err="1" smtClean="0"/>
              <a:t>lb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msmscf</a:t>
            </a:r>
            <a:r>
              <a:rPr lang="en-US" sz="1400" b="1" dirty="0" smtClean="0"/>
              <a:t> </a:t>
            </a:r>
            <a:r>
              <a:rPr lang="en-US" sz="1400" dirty="0" smtClean="0"/>
              <a:t>from</a:t>
            </a:r>
            <a:r>
              <a:rPr lang="en-US" sz="1400" b="1" dirty="0" smtClean="0"/>
              <a:t> </a:t>
            </a:r>
            <a:r>
              <a:rPr lang="en-US" sz="1400" dirty="0" smtClean="0"/>
              <a:t>Ugehili East, NAG1 average of </a:t>
            </a:r>
            <a:r>
              <a:rPr lang="en-US" sz="1400" b="1" dirty="0" smtClean="0"/>
              <a:t>6.59 </a:t>
            </a:r>
            <a:r>
              <a:rPr lang="en-US" sz="1400" b="1" dirty="0" err="1"/>
              <a:t>lb</a:t>
            </a:r>
            <a:r>
              <a:rPr lang="en-US" sz="1400" b="1" dirty="0"/>
              <a:t>/</a:t>
            </a:r>
            <a:r>
              <a:rPr lang="en-US" sz="1400" b="1" dirty="0" err="1"/>
              <a:t>msmscf</a:t>
            </a:r>
            <a:r>
              <a:rPr lang="en-US" sz="1400" dirty="0" smtClean="0"/>
              <a:t>, NAG2 average of </a:t>
            </a:r>
            <a:r>
              <a:rPr lang="en-US" sz="1400" b="1" dirty="0" smtClean="0"/>
              <a:t>6.22 </a:t>
            </a:r>
            <a:r>
              <a:rPr lang="en-US" sz="1400" b="1" dirty="0" err="1"/>
              <a:t>lb</a:t>
            </a:r>
            <a:r>
              <a:rPr lang="en-US" sz="1400" b="1" dirty="0"/>
              <a:t>/</a:t>
            </a:r>
            <a:r>
              <a:rPr lang="en-US" sz="1400" b="1" dirty="0" err="1"/>
              <a:t>msmscf</a:t>
            </a:r>
            <a:endParaRPr lang="en-US" sz="1400" b="1" dirty="0"/>
          </a:p>
          <a:p>
            <a:r>
              <a:rPr lang="en-US" sz="1400" b="1" dirty="0" smtClean="0"/>
              <a:t>Water production in NAG1 and NAG2 falling behind target</a:t>
            </a:r>
            <a:endParaRPr lang="en-US" sz="1400" b="1" dirty="0"/>
          </a:p>
          <a:p>
            <a:endParaRPr lang="en-US" sz="1400" baseline="-25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592767"/>
            <a:ext cx="11029950" cy="3778994"/>
          </a:xfrm>
        </p:spPr>
      </p:pic>
    </p:spTree>
    <p:extLst>
      <p:ext uri="{BB962C8B-B14F-4D97-AF65-F5344CB8AC3E}">
        <p14:creationId xmlns:p14="http://schemas.microsoft.com/office/powerpoint/2010/main" val="116911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524493" cy="608754"/>
          </a:xfrm>
        </p:spPr>
        <p:txBody>
          <a:bodyPr>
            <a:noAutofit/>
          </a:bodyPr>
          <a:lstStyle/>
          <a:p>
            <a:r>
              <a:rPr lang="en-US" sz="1800" b="1" dirty="0" err="1" smtClean="0"/>
              <a:t>ENErgy</a:t>
            </a:r>
            <a:r>
              <a:rPr lang="en-US" sz="1800" b="1" dirty="0" smtClean="0"/>
              <a:t> content(LB/MMSCF) </a:t>
            </a:r>
            <a:r>
              <a:rPr lang="en-US" sz="1800" b="1" dirty="0"/>
              <a:t>Trend Analysis in Various Process Streams: Target Specifications vs. </a:t>
            </a:r>
            <a:r>
              <a:rPr lang="en-US" sz="1800" b="1" dirty="0" smtClean="0"/>
              <a:t>Actual Levels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5847" y="5371761"/>
            <a:ext cx="996938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REMARK 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An average of </a:t>
            </a:r>
            <a:r>
              <a:rPr lang="en-US" sz="1400" b="1" dirty="0" smtClean="0"/>
              <a:t>999.37 Btu/ft</a:t>
            </a:r>
            <a:r>
              <a:rPr lang="en-US" sz="1400" b="1" baseline="30000" dirty="0" smtClean="0"/>
              <a:t>3</a:t>
            </a:r>
            <a:r>
              <a:rPr lang="en-US" sz="1400" b="1" dirty="0" smtClean="0"/>
              <a:t> of energy </a:t>
            </a:r>
            <a:r>
              <a:rPr lang="en-US" sz="1400" dirty="0" smtClean="0"/>
              <a:t>from</a:t>
            </a:r>
            <a:r>
              <a:rPr lang="en-US" sz="1400" b="1" dirty="0" smtClean="0"/>
              <a:t> </a:t>
            </a:r>
            <a:r>
              <a:rPr lang="en-US" sz="1400" dirty="0" smtClean="0"/>
              <a:t>Ugehili East, NAG1 average of </a:t>
            </a:r>
            <a:r>
              <a:rPr lang="en-US" sz="1400" b="1" dirty="0" smtClean="0"/>
              <a:t>912.64 </a:t>
            </a:r>
            <a:r>
              <a:rPr lang="en-US" sz="1400" b="1" dirty="0"/>
              <a:t>Btu/ft</a:t>
            </a:r>
            <a:r>
              <a:rPr lang="en-US" sz="1400" b="1" baseline="30000" dirty="0"/>
              <a:t>3</a:t>
            </a:r>
            <a:r>
              <a:rPr lang="en-US" sz="1400" dirty="0" smtClean="0"/>
              <a:t>, NAG2 average of </a:t>
            </a:r>
            <a:r>
              <a:rPr lang="en-US" sz="1400" b="1" dirty="0" smtClean="0"/>
              <a:t>942.00 </a:t>
            </a:r>
            <a:r>
              <a:rPr lang="en-US" sz="1400" b="1" dirty="0"/>
              <a:t>Btu/ft</a:t>
            </a:r>
            <a:r>
              <a:rPr lang="en-US" sz="1400" b="1" baseline="30000" dirty="0"/>
              <a:t>3</a:t>
            </a:r>
            <a:endParaRPr lang="en-US" sz="1400" b="1" dirty="0"/>
          </a:p>
          <a:p>
            <a:endParaRPr lang="en-US" sz="1400" baseline="-2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244774"/>
            <a:ext cx="11029950" cy="3376515"/>
          </a:xfrm>
        </p:spPr>
      </p:pic>
    </p:spTree>
    <p:extLst>
      <p:ext uri="{BB962C8B-B14F-4D97-AF65-F5344CB8AC3E}">
        <p14:creationId xmlns:p14="http://schemas.microsoft.com/office/powerpoint/2010/main" val="3704431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16c05727-aa75-4e4a-9b5f-8a80a11658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246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Helvetica Light</vt:lpstr>
      <vt:lpstr>Open Sans</vt:lpstr>
      <vt:lpstr>Wingdings 2</vt:lpstr>
      <vt:lpstr>DividendVTI</vt:lpstr>
      <vt:lpstr>Gas composition report from January- march</vt:lpstr>
      <vt:lpstr>Outline</vt:lpstr>
      <vt:lpstr>CO2 Trend Analysis in Various Process Streams: Target Specifications vs. Actual Levels</vt:lpstr>
      <vt:lpstr>methane Trend Analysis in Various Process Streams: Target Specifications vs. Actual Levels</vt:lpstr>
      <vt:lpstr>Hydro-carbon dew point(°C) Trend Analysis in Various Process Streams: Target Specifications vs. Actual Levels</vt:lpstr>
      <vt:lpstr>Water content(LB/MMSCF) Trend Analysis in Various Process Streams: Target Specifications vs. Actual Levels</vt:lpstr>
      <vt:lpstr>ENErgy content(LB/MMSCF) Trend Analysis in Various Process Streams: Target Specifications vs. Actual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2023-05-09T07:47:20Z</dcterms:created>
  <dcterms:modified xsi:type="dcterms:W3CDTF">2023-05-10T06:59:14Z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