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7D18B6-936C-BA29-71C9-7CD0BD2BC487}"/>
              </a:ext>
            </a:extLst>
          </p:cNvPr>
          <p:cNvSpPr txBox="1">
            <a:spLocks/>
          </p:cNvSpPr>
          <p:nvPr/>
        </p:nvSpPr>
        <p:spPr>
          <a:xfrm>
            <a:off x="913795" y="1537855"/>
            <a:ext cx="10353762" cy="4253345"/>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tx1">
                    <a:lumMod val="75000"/>
                  </a:schemeClr>
                </a:solidFill>
                <a:effectLst>
                  <a:outerShdw blurRad="47625" dist="12700" dir="2700000" algn="tl" rotWithShape="0">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a:lstStyle>
          <a:p>
            <a:r>
              <a:rPr lang="en-US" sz="4000" b="1" dirty="0">
                <a:solidFill>
                  <a:schemeClr val="tx1"/>
                </a:solidFill>
              </a:rPr>
              <a:t>NAME: AJAYI PHILIP OLUWADARA</a:t>
            </a:r>
          </a:p>
          <a:p>
            <a:r>
              <a:rPr lang="en-US" sz="4000" b="1" dirty="0">
                <a:solidFill>
                  <a:schemeClr val="tx1"/>
                </a:solidFill>
              </a:rPr>
              <a:t>MATRIC NO: AUL/SCI/20/00546</a:t>
            </a:r>
          </a:p>
          <a:p>
            <a:r>
              <a:rPr lang="en-US" sz="4000" b="1" dirty="0">
                <a:solidFill>
                  <a:schemeClr val="tx1"/>
                </a:solidFill>
                <a:effectLst/>
                <a:ea typeface="Times New Roman" panose="02020603050405020304" pitchFamily="18" charset="0"/>
              </a:rPr>
              <a:t>TOPIC: </a:t>
            </a:r>
            <a:r>
              <a:rPr lang="en-US" sz="4000" b="1" dirty="0">
                <a:solidFill>
                  <a:schemeClr val="tx1"/>
                </a:solidFill>
                <a:effectLst/>
                <a:ea typeface="Calibri" panose="020F0502020204030204" pitchFamily="34" charset="0"/>
                <a:cs typeface="Times New Roman" panose="02020603050405020304" pitchFamily="18" charset="0"/>
              </a:rPr>
              <a:t>ANALYTICAL FUNCTIONS AND ANALYTICAL FUNCTIONS AS MAPPINGS.</a:t>
            </a:r>
            <a:endParaRPr lang="en-US" sz="4000" dirty="0">
              <a:solidFill>
                <a:schemeClr val="tx1"/>
              </a:solidFill>
            </a:endParaRPr>
          </a:p>
        </p:txBody>
      </p:sp>
      <p:pic>
        <p:nvPicPr>
          <p:cNvPr id="5" name="Picture 4">
            <a:extLst>
              <a:ext uri="{FF2B5EF4-FFF2-40B4-BE49-F238E27FC236}">
                <a16:creationId xmlns:a16="http://schemas.microsoft.com/office/drawing/2014/main" id="{1F0EDE80-6F02-5CFC-D674-1E2E1E05A598}"/>
              </a:ext>
            </a:extLst>
          </p:cNvPr>
          <p:cNvPicPr/>
          <p:nvPr/>
        </p:nvPicPr>
        <p:blipFill>
          <a:blip r:embed="rId2"/>
          <a:stretch>
            <a:fillRect/>
          </a:stretch>
        </p:blipFill>
        <p:spPr>
          <a:xfrm>
            <a:off x="4833447" y="233795"/>
            <a:ext cx="2109470" cy="742950"/>
          </a:xfrm>
          <a:prstGeom prst="rect">
            <a:avLst/>
          </a:prstGeom>
        </p:spPr>
      </p:pic>
    </p:spTree>
    <p:extLst>
      <p:ext uri="{BB962C8B-B14F-4D97-AF65-F5344CB8AC3E}">
        <p14:creationId xmlns:p14="http://schemas.microsoft.com/office/powerpoint/2010/main" val="339796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906D-BE3A-E9F0-5DE5-29A75897180F}"/>
              </a:ext>
            </a:extLst>
          </p:cNvPr>
          <p:cNvSpPr>
            <a:spLocks noGrp="1"/>
          </p:cNvSpPr>
          <p:nvPr>
            <p:ph type="title"/>
          </p:nvPr>
        </p:nvSpPr>
        <p:spPr>
          <a:xfrm>
            <a:off x="719811" y="244445"/>
            <a:ext cx="10364451" cy="1596177"/>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Cont’d</a:t>
            </a:r>
          </a:p>
        </p:txBody>
      </p:sp>
      <p:sp>
        <p:nvSpPr>
          <p:cNvPr id="5" name="TextBox 4">
            <a:extLst>
              <a:ext uri="{FF2B5EF4-FFF2-40B4-BE49-F238E27FC236}">
                <a16:creationId xmlns:a16="http://schemas.microsoft.com/office/drawing/2014/main" id="{8E76346A-E801-DF4F-C4A5-D3A05162C9F9}"/>
              </a:ext>
            </a:extLst>
          </p:cNvPr>
          <p:cNvSpPr txBox="1"/>
          <p:nvPr/>
        </p:nvSpPr>
        <p:spPr>
          <a:xfrm>
            <a:off x="-152401" y="1415724"/>
            <a:ext cx="12108873" cy="4026552"/>
          </a:xfrm>
          <a:prstGeom prst="rect">
            <a:avLst/>
          </a:prstGeom>
          <a:noFill/>
        </p:spPr>
        <p:txBody>
          <a:bodyPr wrap="square">
            <a:spAutoFit/>
          </a:bodyPr>
          <a:lstStyle/>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For example, let's consider the function f(z) = z^2. This function takes any complex number z and squares it. Geometrically, this means that each point z in the complex plane is mapped to the point z^2. If we consider a specific point, say z = 1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then f(1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(1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)^2 = 1 + 2i - 1 = 2i. So, the point 1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is mapped to the point 2i under this function.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Similarly, we can consider the function f(z)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e^z</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where e is the base of the natural logarithm. This function takes any complex number z and raises e to the power of that number. Geometrically, this means that each point z in the complex plane is mapped to the point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e^z</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For example, if we take z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(the imaginary unit), then f(</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e^i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which is a point on the unit circle in the complex plane.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557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A792-199F-8936-C015-A243BF56DE33}"/>
              </a:ext>
            </a:extLst>
          </p:cNvPr>
          <p:cNvSpPr>
            <a:spLocks noGrp="1"/>
          </p:cNvSpPr>
          <p:nvPr>
            <p:ph type="title"/>
          </p:nvPr>
        </p:nvSpPr>
        <p:spPr>
          <a:xfrm>
            <a:off x="913774" y="216735"/>
            <a:ext cx="10364451" cy="794647"/>
          </a:xfrm>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Cont’d</a:t>
            </a:r>
            <a:endParaRPr lang="en-US" dirty="0"/>
          </a:p>
        </p:txBody>
      </p:sp>
      <p:sp>
        <p:nvSpPr>
          <p:cNvPr id="5" name="TextBox 4">
            <a:extLst>
              <a:ext uri="{FF2B5EF4-FFF2-40B4-BE49-F238E27FC236}">
                <a16:creationId xmlns:a16="http://schemas.microsoft.com/office/drawing/2014/main" id="{58E229C5-D326-8391-0A89-B892C6796144}"/>
              </a:ext>
            </a:extLst>
          </p:cNvPr>
          <p:cNvSpPr txBox="1"/>
          <p:nvPr/>
        </p:nvSpPr>
        <p:spPr>
          <a:xfrm>
            <a:off x="96982" y="1253407"/>
            <a:ext cx="12095018" cy="1655518"/>
          </a:xfrm>
          <a:prstGeom prst="rect">
            <a:avLst/>
          </a:prstGeom>
          <a:noFill/>
        </p:spPr>
        <p:txBody>
          <a:bodyPr wrap="square">
            <a:spAutoFit/>
          </a:bodyPr>
          <a:lstStyle/>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Analytic functions exhibit many interesting properties, such as the preservation of angles and conformal mapping properties. They are extensively used in various areas of mathematics, physics, and engineering due to their rich structure and applications.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0387818-F8C3-D133-FC65-77BDEDB9DA8C}"/>
                  </a:ext>
                </a:extLst>
              </p:cNvPr>
              <p:cNvSpPr txBox="1"/>
              <p:nvPr/>
            </p:nvSpPr>
            <p:spPr>
              <a:xfrm>
                <a:off x="96982" y="2866832"/>
                <a:ext cx="11485417" cy="2851293"/>
              </a:xfrm>
              <a:prstGeom prst="rect">
                <a:avLst/>
              </a:prstGeom>
              <a:noFill/>
            </p:spPr>
            <p:txBody>
              <a:bodyPr wrap="square">
                <a:spAutoFit/>
              </a:bodyPr>
              <a:lstStyle/>
              <a:p>
                <a:pPr marL="457200" marR="0" algn="ctr">
                  <a:lnSpc>
                    <a:spcPct val="107000"/>
                  </a:lnSpc>
                  <a:spcBef>
                    <a:spcPts val="0"/>
                  </a:spcBef>
                  <a:spcAft>
                    <a:spcPts val="0"/>
                  </a:spcAft>
                  <a:tabLst>
                    <a:tab pos="942975" algn="l"/>
                  </a:tabLs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EXERCISES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0"/>
                  </a:spcAft>
                  <a:tabLst>
                    <a:tab pos="942975" algn="l"/>
                  </a:tabLs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Express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𝑖𝑍</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in form of </a:t>
                </a:r>
                <a14:m>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𝑖𝑉</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Prove that </a:t>
                </a:r>
                <a:r>
                  <a:rPr lang="en-US" sz="2400" kern="0" dirty="0">
                    <a:effectLst/>
                    <a:latin typeface="AdvPS6F0B"/>
                    <a:ea typeface="Calibri" panose="020F0502020204030204" pitchFamily="34" charset="0"/>
                    <a:cs typeface="AdvPS6F0B"/>
                  </a:rPr>
                  <a:t>U = </a:t>
                </a:r>
                <a:r>
                  <a:rPr lang="en-US" sz="2400" kern="0" dirty="0">
                    <a:effectLst/>
                    <a:latin typeface="AdvMT_SY"/>
                    <a:ea typeface="Calibri" panose="020F0502020204030204" pitchFamily="34" charset="0"/>
                    <a:cs typeface="AdvMT_SY"/>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𝑥𝑠𝑖𝑛𝑦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𝑦𝑐𝑜𝑠𝑦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kern="100" dirty="0">
                    <a:effectLst/>
                    <a:latin typeface="AdvMT_SY"/>
                    <a:ea typeface="Times New Roman" panose="02020603050405020304" pitchFamily="18" charset="0"/>
                    <a:cs typeface="AdvMT_SY"/>
                  </a:rPr>
                  <a:t> is harmonic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kern="100" dirty="0">
                    <a:effectLst/>
                    <a:latin typeface="AdvMT_SY"/>
                    <a:ea typeface="Times New Roman" panose="02020603050405020304" pitchFamily="18" charset="0"/>
                    <a:cs typeface="AdvMT_SY"/>
                  </a:rPr>
                  <a:t>Verify the Cauchy Riemann’s equation for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𝑧</m:t>
                        </m:r>
                      </m:sup>
                    </m:sSup>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kern="100" dirty="0">
                    <a:effectLst/>
                    <a:latin typeface="AdvMT_SY"/>
                    <a:ea typeface="Times New Roman" panose="02020603050405020304" pitchFamily="18" charset="0"/>
                    <a:cs typeface="AdvMT_SY"/>
                  </a:rPr>
                  <a:t>Verify the Cauchy Riemann’s equation for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𝑐𝑜𝑠𝑦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𝑖𝑠𝑖𝑛𝑦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Verify the Cauchy </a:t>
                </a:r>
                <a:r>
                  <a:rPr lang="en-US" sz="2400" kern="100" dirty="0">
                    <a:effectLst/>
                    <a:latin typeface="AdvMT_SY"/>
                    <a:ea typeface="Times New Roman" panose="02020603050405020304" pitchFamily="18" charset="0"/>
                    <a:cs typeface="AdvMT_SY"/>
                  </a:rPr>
                  <a:t>Riemann’s equation for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𝑐𝑜𝑠</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𝑖𝑠𝑖𝑛</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20387818-F8C3-D133-FC65-77BDEDB9DA8C}"/>
                  </a:ext>
                </a:extLst>
              </p:cNvPr>
              <p:cNvSpPr txBox="1">
                <a:spLocks noRot="1" noChangeAspect="1" noMove="1" noResize="1" noEditPoints="1" noAdjustHandles="1" noChangeArrowheads="1" noChangeShapeType="1" noTextEdit="1"/>
              </p:cNvSpPr>
              <p:nvPr/>
            </p:nvSpPr>
            <p:spPr>
              <a:xfrm>
                <a:off x="96982" y="2866832"/>
                <a:ext cx="11485417" cy="2851293"/>
              </a:xfrm>
              <a:prstGeom prst="rect">
                <a:avLst/>
              </a:prstGeom>
              <a:blipFill>
                <a:blip r:embed="rId2"/>
                <a:stretch>
                  <a:fillRect l="-849" t="-1496" b="-4060"/>
                </a:stretch>
              </a:blipFill>
            </p:spPr>
            <p:txBody>
              <a:bodyPr/>
              <a:lstStyle/>
              <a:p>
                <a:r>
                  <a:rPr lang="en-US">
                    <a:noFill/>
                  </a:rPr>
                  <a:t> </a:t>
                </a:r>
              </a:p>
            </p:txBody>
          </p:sp>
        </mc:Fallback>
      </mc:AlternateContent>
    </p:spTree>
    <p:extLst>
      <p:ext uri="{BB962C8B-B14F-4D97-AF65-F5344CB8AC3E}">
        <p14:creationId xmlns:p14="http://schemas.microsoft.com/office/powerpoint/2010/main" val="252734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2D80-C84B-318E-0DA8-BFA68342FC44}"/>
              </a:ext>
            </a:extLst>
          </p:cNvPr>
          <p:cNvSpPr>
            <a:spLocks noGrp="1"/>
          </p:cNvSpPr>
          <p:nvPr>
            <p:ph type="title"/>
          </p:nvPr>
        </p:nvSpPr>
        <p:spPr>
          <a:xfrm>
            <a:off x="913775" y="618517"/>
            <a:ext cx="10364451" cy="1113301"/>
          </a:xfrm>
        </p:spPr>
        <p:txBody>
          <a:bodyPr>
            <a:normAutofit/>
          </a:bodyPr>
          <a:lstStyle/>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ANALYTICAL FUNCTIONS</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C76D655-FF0E-E09A-06FB-9856F46FF1B1}"/>
                  </a:ext>
                </a:extLst>
              </p:cNvPr>
              <p:cNvSpPr txBox="1"/>
              <p:nvPr/>
            </p:nvSpPr>
            <p:spPr>
              <a:xfrm>
                <a:off x="1122218" y="1927307"/>
                <a:ext cx="9906000" cy="3047053"/>
              </a:xfrm>
              <a:prstGeom prst="rect">
                <a:avLst/>
              </a:prstGeom>
              <a:noFill/>
            </p:spPr>
            <p:txBody>
              <a:bodyPr wrap="square">
                <a:spAutoFit/>
              </a:bodyPr>
              <a:lstStyle/>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 complex function f(Z) is said to be analytic in a single close of C if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𝑓</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d>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→0</m:t>
                        </m:r>
                      </m:sub>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𝑙𝑖𝑚</m:t>
                        </m:r>
                      </m:sup>
                    </m:sSubSup>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𝑓</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sup>
                        </m:sSup>
                        <m:d>
                          <m:d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d>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𝑓</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sup>
                        </m:sSup>
                        <m:d>
                          <m:d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d>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den>
                    </m:f>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exist and if it exists it is called the derivative of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If f(Z) is analytic then it can be expressed in the form f(Z) = </a:t>
                </a:r>
                <a14:m>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𝑖𝑉</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where,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d>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is called the real part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𝑉</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is called the imaginary part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4C76D655-FF0E-E09A-06FB-9856F46FF1B1}"/>
                  </a:ext>
                </a:extLst>
              </p:cNvPr>
              <p:cNvSpPr txBox="1">
                <a:spLocks noRot="1" noChangeAspect="1" noMove="1" noResize="1" noEditPoints="1" noAdjustHandles="1" noChangeArrowheads="1" noChangeShapeType="1" noTextEdit="1"/>
              </p:cNvSpPr>
              <p:nvPr/>
            </p:nvSpPr>
            <p:spPr>
              <a:xfrm>
                <a:off x="1122218" y="1927307"/>
                <a:ext cx="9906000" cy="3047053"/>
              </a:xfrm>
              <a:prstGeom prst="rect">
                <a:avLst/>
              </a:prstGeom>
              <a:blipFill>
                <a:blip r:embed="rId2"/>
                <a:stretch>
                  <a:fillRect l="-923" t="-1400" b="-3600"/>
                </a:stretch>
              </a:blipFill>
            </p:spPr>
            <p:txBody>
              <a:bodyPr/>
              <a:lstStyle/>
              <a:p>
                <a:r>
                  <a:rPr lang="en-US">
                    <a:noFill/>
                  </a:rPr>
                  <a:t> </a:t>
                </a:r>
              </a:p>
            </p:txBody>
          </p:sp>
        </mc:Fallback>
      </mc:AlternateContent>
    </p:spTree>
    <p:extLst>
      <p:ext uri="{BB962C8B-B14F-4D97-AF65-F5344CB8AC3E}">
        <p14:creationId xmlns:p14="http://schemas.microsoft.com/office/powerpoint/2010/main" val="183931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AA4BDB6-BA38-7B5E-FFA2-5F9771DE8CF7}"/>
                  </a:ext>
                </a:extLst>
              </p:cNvPr>
              <p:cNvSpPr txBox="1"/>
              <p:nvPr/>
            </p:nvSpPr>
            <p:spPr>
              <a:xfrm>
                <a:off x="471055" y="0"/>
                <a:ext cx="10030691" cy="7141250"/>
              </a:xfrm>
              <a:prstGeom prst="rect">
                <a:avLst/>
              </a:prstGeom>
              <a:noFill/>
            </p:spPr>
            <p:txBody>
              <a:bodyPr wrap="square">
                <a:spAutoFit/>
              </a:bodyPr>
              <a:lstStyle/>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EXAMPLES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Express each of this in form of </a:t>
                </a:r>
                <a14:m>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𝑖𝑉</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sup>
                    </m:sSup>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AutoNum type="arabicPeriod" startAt="2"/>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SOLUTION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Z = x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iy</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𝑖𝑦</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𝑖𝑦</m:t>
                        </m:r>
                      </m:sup>
                    </m:sSup>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𝑖𝑦</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cos y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siny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F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cos</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i</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siny</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cos</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y</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siny</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fr-FR" sz="2400" kern="100" dirty="0">
                    <a:effectLst/>
                    <a:latin typeface="Calibri" panose="020F0502020204030204" pitchFamily="34" charset="0"/>
                    <a:ea typeface="Times New Roman" panose="02020603050405020304" pitchFamily="18" charset="0"/>
                    <a:cs typeface="Times New Roman" panose="02020603050405020304" pitchFamily="18" charset="0"/>
                  </a:rPr>
                  <a:t>F = u + iv</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4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fr-FR" sz="2400" kern="100" dirty="0">
                    <a:effectLst/>
                    <a:latin typeface="Calibri" panose="020F0502020204030204" pitchFamily="34" charset="0"/>
                    <a:ea typeface="Times New Roman" panose="02020603050405020304" pitchFamily="18" charset="0"/>
                    <a:cs typeface="Times New Roman" panose="02020603050405020304" pitchFamily="18" charset="0"/>
                  </a:rPr>
                  <a:t>U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sup>
                    </m:sSup>
                    <m:r>
                      <m:rPr>
                        <m:sty m:val="p"/>
                      </m:rPr>
                      <a:rPr lang="fr-FR" sz="2400" kern="100">
                        <a:effectLst/>
                        <a:latin typeface="Cambria Math" panose="02040503050406030204" pitchFamily="18" charset="0"/>
                        <a:ea typeface="Times New Roman" panose="02020603050405020304" pitchFamily="18" charset="0"/>
                        <a:cs typeface="Times New Roman" panose="02020603050405020304" pitchFamily="18" charset="0"/>
                      </a:rPr>
                      <m:t>cos</m:t>
                    </m:r>
                    <m:r>
                      <a:rPr lang="fr-FR" sz="2400"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fr-FR" sz="2400" kern="100">
                        <a:effectLst/>
                        <a:latin typeface="Cambria Math" panose="02040503050406030204" pitchFamily="18" charset="0"/>
                        <a:ea typeface="Times New Roman" panose="02020603050405020304" pitchFamily="18" charset="0"/>
                        <a:cs typeface="Times New Roman" panose="02020603050405020304" pitchFamily="18" charset="0"/>
                      </a:rPr>
                      <m:t>y</m:t>
                    </m:r>
                  </m:oMath>
                </a14:m>
                <a:r>
                  <a:rPr lang="fr-FR" sz="24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2400" kern="100" dirty="0">
                    <a:latin typeface="Calibri" panose="020F0502020204030204" pitchFamily="34" charset="0"/>
                    <a:ea typeface="Times New Roman" panose="02020603050405020304" pitchFamily="18" charset="0"/>
                    <a:cs typeface="Times New Roman" panose="02020603050405020304" pitchFamily="18" charset="0"/>
                  </a:rPr>
                  <a:t>, v = </a:t>
                </a:r>
                <a14:m>
                  <m:oMath xmlns:m="http://schemas.openxmlformats.org/officeDocument/2006/math">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𝑒</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𝑥</m:t>
                        </m:r>
                      </m:sup>
                    </m:sSup>
                    <m:r>
                      <m:rPr>
                        <m:sty m:val="p"/>
                      </m:rPr>
                      <a:rPr lang="fr-FR" sz="2400" kern="100">
                        <a:latin typeface="Cambria Math" panose="02040503050406030204" pitchFamily="18" charset="0"/>
                        <a:ea typeface="Times New Roman" panose="02020603050405020304" pitchFamily="18" charset="0"/>
                        <a:cs typeface="Times New Roman" panose="02020603050405020304" pitchFamily="18" charset="0"/>
                      </a:rPr>
                      <m:t>siny</m:t>
                    </m:r>
                  </m:oMath>
                </a14:m>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fr-FR"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EAA4BDB6-BA38-7B5E-FFA2-5F9771DE8CF7}"/>
                  </a:ext>
                </a:extLst>
              </p:cNvPr>
              <p:cNvSpPr txBox="1">
                <a:spLocks noRot="1" noChangeAspect="1" noMove="1" noResize="1" noEditPoints="1" noAdjustHandles="1" noChangeArrowheads="1" noChangeShapeType="1" noTextEdit="1"/>
              </p:cNvSpPr>
              <p:nvPr/>
            </p:nvSpPr>
            <p:spPr>
              <a:xfrm>
                <a:off x="471055" y="0"/>
                <a:ext cx="10030691" cy="7141250"/>
              </a:xfrm>
              <a:prstGeom prst="rect">
                <a:avLst/>
              </a:prstGeom>
              <a:blipFill>
                <a:blip r:embed="rId2"/>
                <a:stretch>
                  <a:fillRect l="-972" t="-598"/>
                </a:stretch>
              </a:blipFill>
            </p:spPr>
            <p:txBody>
              <a:bodyPr/>
              <a:lstStyle/>
              <a:p>
                <a:r>
                  <a:rPr lang="en-US">
                    <a:noFill/>
                  </a:rPr>
                  <a:t> </a:t>
                </a:r>
              </a:p>
            </p:txBody>
          </p:sp>
        </mc:Fallback>
      </mc:AlternateContent>
    </p:spTree>
    <p:extLst>
      <p:ext uri="{BB962C8B-B14F-4D97-AF65-F5344CB8AC3E}">
        <p14:creationId xmlns:p14="http://schemas.microsoft.com/office/powerpoint/2010/main" val="236770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A01AEDD-78E3-50EB-3485-61EBDE7F822A}"/>
                  </a:ext>
                </a:extLst>
              </p:cNvPr>
              <p:cNvSpPr txBox="1"/>
              <p:nvPr/>
            </p:nvSpPr>
            <p:spPr>
              <a:xfrm>
                <a:off x="484908" y="845361"/>
                <a:ext cx="8603673" cy="4420762"/>
              </a:xfrm>
              <a:prstGeom prst="rect">
                <a:avLst/>
              </a:prstGeom>
              <a:noFill/>
            </p:spPr>
            <p:txBody>
              <a:bodyPr wrap="square">
                <a:spAutoFit/>
              </a:bodyPr>
              <a:lstStyle/>
              <a:p>
                <a:pPr marR="0" lvl="0" algn="just">
                  <a:lnSpc>
                    <a:spcPct val="107000"/>
                  </a:lnSpc>
                  <a:spcBef>
                    <a:spcPts val="0"/>
                  </a:spcBef>
                  <a:spcAft>
                    <a:spcPts val="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2.  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Z = x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x</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iy</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𝑥𝑦𝑖</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𝑥𝑦𝑖</m:t>
                    </m:r>
                    <m:r>
                      <a:rPr lang="en-US" sz="240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d>
                      <m:d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2</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𝑥𝑦</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U = </a:t>
                </a:r>
                <a14:m>
                  <m:oMath xmlns:m="http://schemas.openxmlformats.org/officeDocument/2006/math">
                    <m:d>
                      <m:d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e>
                    </m:d>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V = </a:t>
                </a:r>
                <a14:m>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𝑥𝑦</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CA01AEDD-78E3-50EB-3485-61EBDE7F822A}"/>
                  </a:ext>
                </a:extLst>
              </p:cNvPr>
              <p:cNvSpPr txBox="1">
                <a:spLocks noRot="1" noChangeAspect="1" noMove="1" noResize="1" noEditPoints="1" noAdjustHandles="1" noChangeArrowheads="1" noChangeShapeType="1" noTextEdit="1"/>
              </p:cNvSpPr>
              <p:nvPr/>
            </p:nvSpPr>
            <p:spPr>
              <a:xfrm>
                <a:off x="484908" y="845361"/>
                <a:ext cx="8603673" cy="4420762"/>
              </a:xfrm>
              <a:prstGeom prst="rect">
                <a:avLst/>
              </a:prstGeom>
              <a:blipFill>
                <a:blip r:embed="rId2"/>
                <a:stretch>
                  <a:fillRect l="-1134" t="-966" b="-2207"/>
                </a:stretch>
              </a:blipFill>
            </p:spPr>
            <p:txBody>
              <a:bodyPr/>
              <a:lstStyle/>
              <a:p>
                <a:r>
                  <a:rPr lang="en-US">
                    <a:noFill/>
                  </a:rPr>
                  <a:t> </a:t>
                </a:r>
              </a:p>
            </p:txBody>
          </p:sp>
        </mc:Fallback>
      </mc:AlternateContent>
    </p:spTree>
    <p:extLst>
      <p:ext uri="{BB962C8B-B14F-4D97-AF65-F5344CB8AC3E}">
        <p14:creationId xmlns:p14="http://schemas.microsoft.com/office/powerpoint/2010/main" val="422968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E5EFE3C-ADDB-D3B7-F75F-15883D64A04D}"/>
                  </a:ext>
                </a:extLst>
              </p:cNvPr>
              <p:cNvSpPr txBox="1"/>
              <p:nvPr/>
            </p:nvSpPr>
            <p:spPr>
              <a:xfrm>
                <a:off x="0" y="143400"/>
                <a:ext cx="12191999" cy="7258334"/>
              </a:xfrm>
              <a:prstGeom prst="rect">
                <a:avLst/>
              </a:prstGeom>
              <a:noFill/>
            </p:spPr>
            <p:txBody>
              <a:bodyPr wrap="square">
                <a:spAutoFit/>
              </a:bodyPr>
              <a:lstStyle/>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800"/>
                  </a:spcAft>
                  <a:tabLst>
                    <a:tab pos="942975" algn="l"/>
                  </a:tabLs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CAUCHY RIEMANN’S EQUATION</a:t>
                </a:r>
              </a:p>
              <a:p>
                <a:pPr marL="457200" marR="0" algn="just">
                  <a:lnSpc>
                    <a:spcPct val="107000"/>
                  </a:lnSpc>
                  <a:spcBef>
                    <a:spcPts val="0"/>
                  </a:spcBef>
                  <a:spcAft>
                    <a:spcPts val="800"/>
                  </a:spcAft>
                  <a:tabLst>
                    <a:tab pos="942975" algn="l"/>
                  </a:tabLst>
                </a:pPr>
                <a:b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A necessary condition that f(Z) = U(x, y) + iv(x, y) is analytic in a region R is that U and V must satisfy the Cauchy Riemann equation.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EXAMPLE 3</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Verify the Cauchy Riemann equation for f(z)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𝑖𝑧</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SOLUTION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x</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iy</m:t>
                        </m:r>
                        <m:r>
                          <a:rPr lang="en-US" sz="2400" kern="100">
                            <a:effectLst/>
                            <a:latin typeface="Cambria Math" panose="02040503050406030204" pitchFamily="18" charset="0"/>
                            <a:ea typeface="Times New Roman" panose="02020603050405020304" pitchFamily="18" charset="0"/>
                            <a:cs typeface="Times New Roman" panose="02020603050405020304" pitchFamily="18" charset="0"/>
                          </a:rPr>
                          <m:t>) </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+ 5i (x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iy</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+ 3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+3+2</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𝑥𝑦𝑖</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𝑥𝑖</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+3)+(2</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𝑥𝑦</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tabLst>
                    <a:tab pos="942975"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E5EFE3C-ADDB-D3B7-F75F-15883D64A04D}"/>
                  </a:ext>
                </a:extLst>
              </p:cNvPr>
              <p:cNvSpPr txBox="1">
                <a:spLocks noRot="1" noChangeAspect="1" noMove="1" noResize="1" noEditPoints="1" noAdjustHandles="1" noChangeArrowheads="1" noChangeShapeType="1" noTextEdit="1"/>
              </p:cNvSpPr>
              <p:nvPr/>
            </p:nvSpPr>
            <p:spPr>
              <a:xfrm>
                <a:off x="0" y="143400"/>
                <a:ext cx="12191999" cy="7258334"/>
              </a:xfrm>
              <a:prstGeom prst="rect">
                <a:avLst/>
              </a:prstGeom>
              <a:blipFill>
                <a:blip r:embed="rId2"/>
                <a:stretch>
                  <a:fillRect l="-750" r="-750"/>
                </a:stretch>
              </a:blipFill>
            </p:spPr>
            <p:txBody>
              <a:bodyPr/>
              <a:lstStyle/>
              <a:p>
                <a:r>
                  <a:rPr lang="en-US">
                    <a:noFill/>
                  </a:rPr>
                  <a:t> </a:t>
                </a:r>
              </a:p>
            </p:txBody>
          </p:sp>
        </mc:Fallback>
      </mc:AlternateContent>
    </p:spTree>
    <p:extLst>
      <p:ext uri="{BB962C8B-B14F-4D97-AF65-F5344CB8AC3E}">
        <p14:creationId xmlns:p14="http://schemas.microsoft.com/office/powerpoint/2010/main" val="40813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FF10881-8D03-36A3-DC0D-897D4548A423}"/>
                  </a:ext>
                </a:extLst>
              </p:cNvPr>
              <p:cNvSpPr txBox="1"/>
              <p:nvPr/>
            </p:nvSpPr>
            <p:spPr>
              <a:xfrm>
                <a:off x="180109" y="426255"/>
                <a:ext cx="11831781" cy="6073266"/>
              </a:xfrm>
              <a:prstGeom prst="rect">
                <a:avLst/>
              </a:prstGeom>
              <a:noFill/>
            </p:spPr>
            <p:txBody>
              <a:bodyPr wrap="square">
                <a:spAutoFit/>
              </a:bodyPr>
              <a:lstStyle/>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U =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+3)</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V = </a:t>
                </a:r>
                <a14:m>
                  <m:oMath xmlns:m="http://schemas.openxmlformats.org/officeDocument/2006/math">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𝑥𝑦</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2x,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-2y – 5,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+5</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- 2y – 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9FF10881-8D03-36A3-DC0D-897D4548A423}"/>
                  </a:ext>
                </a:extLst>
              </p:cNvPr>
              <p:cNvSpPr txBox="1">
                <a:spLocks noRot="1" noChangeAspect="1" noMove="1" noResize="1" noEditPoints="1" noAdjustHandles="1" noChangeArrowheads="1" noChangeShapeType="1" noTextEdit="1"/>
              </p:cNvSpPr>
              <p:nvPr/>
            </p:nvSpPr>
            <p:spPr>
              <a:xfrm>
                <a:off x="180109" y="426255"/>
                <a:ext cx="11831781" cy="6073266"/>
              </a:xfrm>
              <a:prstGeom prst="rect">
                <a:avLst/>
              </a:prstGeom>
              <a:blipFill>
                <a:blip r:embed="rId2"/>
                <a:stretch>
                  <a:fillRect l="-825" t="-703"/>
                </a:stretch>
              </a:blipFill>
            </p:spPr>
            <p:txBody>
              <a:bodyPr/>
              <a:lstStyle/>
              <a:p>
                <a:r>
                  <a:rPr lang="en-US">
                    <a:noFill/>
                  </a:rPr>
                  <a:t> </a:t>
                </a:r>
              </a:p>
            </p:txBody>
          </p:sp>
        </mc:Fallback>
      </mc:AlternateContent>
    </p:spTree>
    <p:extLst>
      <p:ext uri="{BB962C8B-B14F-4D97-AF65-F5344CB8AC3E}">
        <p14:creationId xmlns:p14="http://schemas.microsoft.com/office/powerpoint/2010/main" val="311368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4A2C873-ABBA-8312-8E3F-49005115E8B4}"/>
                  </a:ext>
                </a:extLst>
              </p:cNvPr>
              <p:cNvSpPr txBox="1"/>
              <p:nvPr/>
            </p:nvSpPr>
            <p:spPr>
              <a:xfrm>
                <a:off x="138545" y="138545"/>
                <a:ext cx="11610109" cy="5427383"/>
              </a:xfrm>
              <a:prstGeom prst="rect">
                <a:avLst/>
              </a:prstGeom>
              <a:noFill/>
            </p:spPr>
            <p:txBody>
              <a:bodyPr wrap="square">
                <a:spAutoFit/>
              </a:bodyPr>
              <a:lstStyle/>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EXAMPLE 4</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Check if f(z) = </a:t>
                </a:r>
                <a14:m>
                  <m:oMath xmlns:m="http://schemas.openxmlformats.org/officeDocument/2006/math">
                    <m:sPre>
                      <m:sPre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PrePr>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sub>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up>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e>
                    </m:sPre>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satisfies the Cauchy Riemann equation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SOLUTION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Z = x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Pre>
                      <m:sPre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PrePr>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𝑍</m:t>
                        </m:r>
                      </m:sub>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up>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e>
                    </m:sPre>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x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iy</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 x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F = x + </a:t>
                </a:r>
                <a:r>
                  <a:rPr lang="en-US" sz="2400" kern="1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F = u + iv</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U = x, V = - 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=1,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−1</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A4A2C873-ABBA-8312-8E3F-49005115E8B4}"/>
                  </a:ext>
                </a:extLst>
              </p:cNvPr>
              <p:cNvSpPr txBox="1">
                <a:spLocks noRot="1" noChangeAspect="1" noMove="1" noResize="1" noEditPoints="1" noAdjustHandles="1" noChangeArrowheads="1" noChangeShapeType="1" noTextEdit="1"/>
              </p:cNvSpPr>
              <p:nvPr/>
            </p:nvSpPr>
            <p:spPr>
              <a:xfrm>
                <a:off x="138545" y="138545"/>
                <a:ext cx="11610109" cy="5427383"/>
              </a:xfrm>
              <a:prstGeom prst="rect">
                <a:avLst/>
              </a:prstGeom>
              <a:blipFill>
                <a:blip r:embed="rId2"/>
                <a:stretch>
                  <a:fillRect l="-840" t="-787"/>
                </a:stretch>
              </a:blipFill>
            </p:spPr>
            <p:txBody>
              <a:bodyPr/>
              <a:lstStyle/>
              <a:p>
                <a:r>
                  <a:rPr lang="en-US">
                    <a:noFill/>
                  </a:rPr>
                  <a:t> </a:t>
                </a:r>
              </a:p>
            </p:txBody>
          </p:sp>
        </mc:Fallback>
      </mc:AlternateContent>
    </p:spTree>
    <p:extLst>
      <p:ext uri="{BB962C8B-B14F-4D97-AF65-F5344CB8AC3E}">
        <p14:creationId xmlns:p14="http://schemas.microsoft.com/office/powerpoint/2010/main" val="163722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A6316EB-57B7-6560-4666-F458D4811DAD}"/>
                  </a:ext>
                </a:extLst>
              </p:cNvPr>
              <p:cNvSpPr txBox="1"/>
              <p:nvPr/>
            </p:nvSpPr>
            <p:spPr>
              <a:xfrm>
                <a:off x="374072" y="-304800"/>
                <a:ext cx="8853055" cy="7469352"/>
              </a:xfrm>
              <a:prstGeom prst="rect">
                <a:avLst/>
              </a:prstGeom>
              <a:noFill/>
            </p:spPr>
            <p:txBody>
              <a:bodyPr wrap="square">
                <a:spAutoFit/>
              </a:bodyPr>
              <a:lstStyle/>
              <a:p>
                <a:pPr marL="0" marR="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DEFINITION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If U and V satisfy the second partial derivative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Then u are v are said to be harmonic</a:t>
                </a:r>
              </a:p>
              <a:p>
                <a:pPr marL="0" marR="0" algn="ctr">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EXAMPLE 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Referring to the example given under Cauchy Riemann’s equation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𝑢</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 −2,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  </m:t>
                    </m:r>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𝑣</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2 + (-2) = 0</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0 + 0 = 0</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Hence, f(z) is harmonic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N.B.</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Not all function that are analytic are harmonic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400" dirty="0"/>
              </a:p>
            </p:txBody>
          </p:sp>
        </mc:Choice>
        <mc:Fallback>
          <p:sp>
            <p:nvSpPr>
              <p:cNvPr id="3" name="TextBox 2">
                <a:extLst>
                  <a:ext uri="{FF2B5EF4-FFF2-40B4-BE49-F238E27FC236}">
                    <a16:creationId xmlns:a16="http://schemas.microsoft.com/office/drawing/2014/main" id="{6A6316EB-57B7-6560-4666-F458D4811DAD}"/>
                  </a:ext>
                </a:extLst>
              </p:cNvPr>
              <p:cNvSpPr txBox="1">
                <a:spLocks noRot="1" noChangeAspect="1" noMove="1" noResize="1" noEditPoints="1" noAdjustHandles="1" noChangeArrowheads="1" noChangeShapeType="1" noTextEdit="1"/>
              </p:cNvSpPr>
              <p:nvPr/>
            </p:nvSpPr>
            <p:spPr>
              <a:xfrm>
                <a:off x="374072" y="-304800"/>
                <a:ext cx="8853055" cy="7469352"/>
              </a:xfrm>
              <a:prstGeom prst="rect">
                <a:avLst/>
              </a:prstGeom>
              <a:blipFill>
                <a:blip r:embed="rId2"/>
                <a:stretch>
                  <a:fillRect l="-1032"/>
                </a:stretch>
              </a:blipFill>
            </p:spPr>
            <p:txBody>
              <a:bodyPr/>
              <a:lstStyle/>
              <a:p>
                <a:r>
                  <a:rPr lang="en-US">
                    <a:noFill/>
                  </a:rPr>
                  <a:t> </a:t>
                </a:r>
              </a:p>
            </p:txBody>
          </p:sp>
        </mc:Fallback>
      </mc:AlternateContent>
    </p:spTree>
    <p:extLst>
      <p:ext uri="{BB962C8B-B14F-4D97-AF65-F5344CB8AC3E}">
        <p14:creationId xmlns:p14="http://schemas.microsoft.com/office/powerpoint/2010/main" val="32437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819-0320-719E-07B4-9E5B3FA265FC}"/>
              </a:ext>
            </a:extLst>
          </p:cNvPr>
          <p:cNvSpPr>
            <a:spLocks noGrp="1"/>
          </p:cNvSpPr>
          <p:nvPr>
            <p:ph type="ctrTitle"/>
          </p:nvPr>
        </p:nvSpPr>
        <p:spPr>
          <a:xfrm>
            <a:off x="1751012" y="228602"/>
            <a:ext cx="8689976" cy="1371599"/>
          </a:xfrm>
        </p:spPr>
        <p:txBody>
          <a:bodyPr>
            <a:normAutofit/>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ANALYTICAL FUNCTIONS AS MAPPINGS</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5" name="TextBox 4">
            <a:extLst>
              <a:ext uri="{FF2B5EF4-FFF2-40B4-BE49-F238E27FC236}">
                <a16:creationId xmlns:a16="http://schemas.microsoft.com/office/drawing/2014/main" id="{3B843C29-399A-DB68-6FC4-27327D1447FA}"/>
              </a:ext>
            </a:extLst>
          </p:cNvPr>
          <p:cNvSpPr txBox="1"/>
          <p:nvPr/>
        </p:nvSpPr>
        <p:spPr>
          <a:xfrm>
            <a:off x="872835" y="1166907"/>
            <a:ext cx="10543310" cy="4816383"/>
          </a:xfrm>
          <a:prstGeom prst="rect">
            <a:avLst/>
          </a:prstGeom>
          <a:noFill/>
        </p:spPr>
        <p:txBody>
          <a:bodyPr wrap="square">
            <a:spAutoFit/>
          </a:bodyPr>
          <a:lstStyle/>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In complex analysis, analytic functions play a fundamental role. An analytic function, also known as a holomorphic function, is a complex-valued function that is defined and differentiable at every point within its domain. The key property of analytic functions is that they can be locally approximated by power series expansions, which makes them highly tractable and allows for various techniques to be employed in their study.</a:t>
            </a:r>
          </a:p>
          <a:p>
            <a:pPr marL="457200" marR="0" algn="just">
              <a:lnSpc>
                <a:spcPct val="107000"/>
              </a:lnSpc>
              <a:spcBef>
                <a:spcPts val="0"/>
              </a:spcBef>
              <a:spcAft>
                <a:spcPts val="0"/>
              </a:spcAft>
              <a:tabLst>
                <a:tab pos="942975" algn="l"/>
              </a:tabLs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942975"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From a geometric perspective, we can view analytic functions as mappings between complex planes. Let's consider a function f(z) defined on a domain D in the complex plane. Every point in the domain D corresponds to a unique complex number z, and the function f(z) maps these complex numbers to other complex numbers in the complex plane.</a:t>
            </a:r>
            <a:endParaRPr lang="en-US" sz="2400" dirty="0"/>
          </a:p>
        </p:txBody>
      </p:sp>
    </p:spTree>
    <p:extLst>
      <p:ext uri="{BB962C8B-B14F-4D97-AF65-F5344CB8AC3E}">
        <p14:creationId xmlns:p14="http://schemas.microsoft.com/office/powerpoint/2010/main" val="193215081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54</TotalTime>
  <Words>1091</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AdvMT_SY</vt:lpstr>
      <vt:lpstr>AdvPS6F0B</vt:lpstr>
      <vt:lpstr>Arial</vt:lpstr>
      <vt:lpstr>Calibri</vt:lpstr>
      <vt:lpstr>Cambria Math</vt:lpstr>
      <vt:lpstr>Tw Cen MT</vt:lpstr>
      <vt:lpstr>Droplet</vt:lpstr>
      <vt:lpstr>PowerPoint Presentation</vt:lpstr>
      <vt:lpstr>ANALYTICAL FUNCTIONS </vt:lpstr>
      <vt:lpstr>PowerPoint Presentation</vt:lpstr>
      <vt:lpstr>PowerPoint Presentation</vt:lpstr>
      <vt:lpstr>PowerPoint Presentation</vt:lpstr>
      <vt:lpstr>PowerPoint Presentation</vt:lpstr>
      <vt:lpstr>PowerPoint Presentation</vt:lpstr>
      <vt:lpstr>PowerPoint Presentation</vt:lpstr>
      <vt:lpstr>ANALYTICAL FUNCTIONS AS MAPPINGS </vt:lpstr>
      <vt:lpstr>Cont’d</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Ajayi</dc:creator>
  <cp:lastModifiedBy>Philip Ajayi</cp:lastModifiedBy>
  <cp:revision>2</cp:revision>
  <dcterms:created xsi:type="dcterms:W3CDTF">2023-12-03T21:04:06Z</dcterms:created>
  <dcterms:modified xsi:type="dcterms:W3CDTF">2023-12-03T21:58:12Z</dcterms:modified>
</cp:coreProperties>
</file>