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490" r:id="rId4"/>
    <p:sldId id="491" r:id="rId5"/>
    <p:sldId id="377" r:id="rId6"/>
    <p:sldId id="417" r:id="rId7"/>
    <p:sldId id="378" r:id="rId8"/>
    <p:sldId id="492" r:id="rId9"/>
  </p:sldIdLst>
  <p:sldSz cx="12192000" cy="6858000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B5EFB2-607B-4FC4-93D9-F1318A842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26679C-A07B-4FF1-A1AA-C473743D0C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453-B01D-4636-A730-417559DFE8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7ED4-B031-4EEF-8CA0-0359A2C2BB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068B-407B-425F-8124-07BF9BDEE0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B50-5490-490E-97C6-A1E643D96D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r>
              <a:rPr lang="en-US" altLang="zh-CN" dirty="0" smtClean="0"/>
              <a:t>/77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9E2-BA84-42AE-9E76-2242F556D0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B466-CD8F-4FD3-A862-DC923F38C8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3E6D-01E2-4569-8DEA-365DE8067E7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9A89-7887-455A-AB93-74DD8159A5F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0F87-A87A-4349-8E95-23DF230BEF9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61AA-29CB-4C07-8B70-87DA12D8C4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0309-5822-49CE-977A-2F033D8D20F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3608-D811-4B68-9582-4AD9F253D47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7106" y="1916832"/>
            <a:ext cx="8487326" cy="3960440"/>
          </a:xfrm>
        </p:spPr>
        <p:txBody>
          <a:bodyPr>
            <a:normAutofit fontScale="90000"/>
          </a:bodyPr>
          <a:lstStyle/>
          <a:p>
            <a:b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JavaEE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</a:t>
            </a:r>
            <a:b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2019《</a:t>
            </a:r>
            <a:r>
              <a:rPr lang="en-US" altLang="zh-CN" sz="4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JavaEE</a:t>
            </a:r>
            <a:r>
              <a:rPr lang="zh-CN" altLang="en-US" sz="4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程序设计</a:t>
            </a:r>
            <a:r>
              <a:rPr lang="en-US" altLang="zh-CN" sz="44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44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课程组 </a:t>
            </a:r>
            <a:b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武汉大学计算机学院</a:t>
            </a:r>
            <a:endParaRPr lang="zh-CN" altLang="zh-CN" sz="40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721989" y="868144"/>
            <a:ext cx="260384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学习目标</a:t>
            </a:r>
            <a:endParaRPr lang="zh-CN" altLang="en-US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299882" y="1916833"/>
            <a:ext cx="9044590" cy="36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通过该课程的学习，学生需要掌握SSM的基本理论和应用技术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能够在团队合作模式下，从需求到建模，从建模到设计，从设计到编码，从编码到测试等各个阶段的合作开发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为后期学习和工作提供基本技能。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721989" y="868144"/>
            <a:ext cx="260384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学习内容</a:t>
            </a:r>
            <a:endParaRPr lang="zh-CN" altLang="en-US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299882" y="1916833"/>
            <a:ext cx="9044590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Idea开发平台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Maven管理框架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Spring的基本概念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Mybatis框架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 Spring MVC框架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5146823" y="1103941"/>
            <a:ext cx="220027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教学材料</a:t>
            </a:r>
            <a:endParaRPr lang="zh-CN" altLang="en-US" sz="3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725420" y="2159000"/>
            <a:ext cx="530733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开发平台介绍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Maven</a:t>
            </a:r>
            <a:r>
              <a:rPr lang="zh-CN" altLang="en-US" dirty="0"/>
              <a:t>工具使用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Spring</a:t>
            </a:r>
            <a:r>
              <a:rPr lang="zh-CN" altLang="en-US" dirty="0"/>
              <a:t>开发框架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Mybatis</a:t>
            </a:r>
            <a:r>
              <a:rPr lang="zh-CN" altLang="en-US" dirty="0"/>
              <a:t>开发框架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Spring MVC</a:t>
            </a:r>
            <a:r>
              <a:rPr lang="zh-CN" altLang="en-US" dirty="0"/>
              <a:t>开发框架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VUE</a:t>
            </a:r>
            <a:r>
              <a:rPr lang="zh-CN" altLang="en-US" dirty="0"/>
              <a:t>开发框架（选学）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721989" y="868144"/>
            <a:ext cx="26038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学习建议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299882" y="1916833"/>
            <a:ext cx="904459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锻炼“双核”处理，边听讲思考，边做“笔记”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纸上得来终觉浅，绝知此事要躬行！ 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不要完全依赖于书和视频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建立行之有效的学习方法</a:t>
            </a:r>
            <a:endParaRPr 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学习编程的捷径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26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敲代码</a:t>
            </a:r>
            <a:endParaRPr lang="zh-CN" altLang="en-US" sz="2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学习编程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的规范--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加注释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6140" y="2908300"/>
            <a:ext cx="8209280" cy="2399665"/>
          </a:xfrm>
          <a:prstGeom prst="rect">
            <a:avLst/>
          </a:prstGeom>
          <a:ln w="31750" cmpd="dbl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  </a:t>
            </a:r>
            <a:r>
              <a:rPr lang="zh-CN" altLang="zh-CN" sz="2400" dirty="0" smtClean="0">
                <a:ea typeface="仿宋_GB2312"/>
                <a:cs typeface="宋体" panose="02010600030101010101" pitchFamily="2" charset="-122"/>
              </a:rPr>
              <a:t>小组学习报告</a:t>
            </a:r>
            <a:r>
              <a:rPr lang="zh-CN" altLang="zh-CN" sz="2400" dirty="0">
                <a:ea typeface="仿宋_GB231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仿宋_GB2312"/>
                <a:cs typeface="宋体" panose="02010600030101010101" pitchFamily="2" charset="-122"/>
              </a:rPr>
              <a:t>20%</a:t>
            </a:r>
            <a:r>
              <a:rPr lang="zh-CN" altLang="zh-CN" sz="2400" dirty="0" smtClean="0">
                <a:ea typeface="仿宋_GB2312"/>
                <a:cs typeface="宋体" panose="02010600030101010101" pitchFamily="2" charset="-122"/>
              </a:rPr>
              <a:t>）</a:t>
            </a:r>
            <a:r>
              <a:rPr lang="en-US" altLang="zh-CN" sz="2400" dirty="0" smtClean="0">
                <a:ea typeface="仿宋_GB2312"/>
                <a:cs typeface="宋体" panose="02010600030101010101" pitchFamily="2" charset="-122"/>
              </a:rPr>
              <a:t>:</a:t>
            </a:r>
            <a:r>
              <a:rPr lang="zh-CN" altLang="en-US" sz="2400" dirty="0" smtClean="0">
                <a:ea typeface="仿宋_GB2312"/>
                <a:cs typeface="宋体" panose="02010600030101010101" pitchFamily="2" charset="-122"/>
              </a:rPr>
              <a:t>实例样本</a:t>
            </a:r>
            <a:endParaRPr lang="en-US" altLang="zh-CN" sz="2400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仿宋_GB2312"/>
                <a:cs typeface="宋体" panose="02010600030101010101" pitchFamily="2" charset="-122"/>
              </a:rPr>
              <a:t>+</a:t>
            </a:r>
            <a:r>
              <a:rPr lang="zh-CN" altLang="zh-CN" sz="2400" dirty="0">
                <a:ea typeface="仿宋_GB2312"/>
                <a:cs typeface="宋体" panose="02010600030101010101" pitchFamily="2" charset="-122"/>
              </a:rPr>
              <a:t>个人学习笔记（</a:t>
            </a:r>
            <a:r>
              <a:rPr lang="en-US" altLang="zh-CN" sz="2400" dirty="0">
                <a:ea typeface="仿宋_GB2312"/>
                <a:cs typeface="宋体" panose="02010600030101010101" pitchFamily="2" charset="-122"/>
              </a:rPr>
              <a:t>20%</a:t>
            </a:r>
            <a:r>
              <a:rPr lang="zh-CN" altLang="zh-CN" sz="2400" dirty="0" smtClean="0">
                <a:ea typeface="仿宋_GB2312"/>
                <a:cs typeface="宋体" panose="02010600030101010101" pitchFamily="2" charset="-122"/>
              </a:rPr>
              <a:t>）：自由发挥</a:t>
            </a:r>
            <a:endParaRPr lang="zh-CN" altLang="zh-CN" sz="2400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仿宋_GB2312"/>
                <a:cs typeface="宋体" panose="02010600030101010101" pitchFamily="2" charset="-122"/>
              </a:rPr>
              <a:t>+</a:t>
            </a:r>
            <a:r>
              <a:rPr lang="zh-CN" altLang="en-US" sz="2400" dirty="0" smtClean="0">
                <a:ea typeface="仿宋_GB2312"/>
                <a:cs typeface="宋体" panose="02010600030101010101" pitchFamily="2" charset="-122"/>
              </a:rPr>
              <a:t>个人坑</a:t>
            </a:r>
            <a:r>
              <a:rPr lang="zh-CN" altLang="en-US" sz="2400" dirty="0" smtClean="0">
                <a:ea typeface="仿宋_GB2312"/>
                <a:cs typeface="宋体" panose="02010600030101010101" pitchFamily="2" charset="-122"/>
              </a:rPr>
              <a:t>与解决方案（</a:t>
            </a:r>
            <a:r>
              <a:rPr lang="en-US" altLang="zh-CN" sz="2400" dirty="0" smtClean="0">
                <a:ea typeface="仿宋_GB2312"/>
                <a:cs typeface="宋体" panose="02010600030101010101" pitchFamily="2" charset="-122"/>
              </a:rPr>
              <a:t>20%</a:t>
            </a:r>
            <a:r>
              <a:rPr lang="zh-CN" altLang="en-US" sz="2400" dirty="0" smtClean="0">
                <a:ea typeface="仿宋_GB2312"/>
                <a:cs typeface="宋体" panose="02010600030101010101" pitchFamily="2" charset="-122"/>
              </a:rPr>
              <a:t>）：遇到的坑，解决方案，启示</a:t>
            </a:r>
            <a:endParaRPr lang="en-US" altLang="zh-CN" sz="2400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仿宋_GB2312"/>
                <a:cs typeface="宋体" panose="02010600030101010101" pitchFamily="2" charset="-122"/>
              </a:rPr>
              <a:t>+</a:t>
            </a:r>
            <a:r>
              <a:rPr lang="zh-CN" altLang="en-US" sz="2400" dirty="0" smtClean="0">
                <a:ea typeface="仿宋_GB2312"/>
                <a:cs typeface="宋体" panose="02010600030101010101" pitchFamily="2" charset="-122"/>
              </a:rPr>
              <a:t>小组协作项目</a:t>
            </a:r>
            <a:r>
              <a:rPr lang="zh-CN" altLang="zh-CN" sz="2400" dirty="0">
                <a:ea typeface="仿宋_GB231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仿宋_GB2312"/>
                <a:cs typeface="宋体" panose="02010600030101010101" pitchFamily="2" charset="-122"/>
              </a:rPr>
              <a:t>4</a:t>
            </a:r>
            <a:r>
              <a:rPr lang="en-US" altLang="zh-CN" sz="2400" dirty="0">
                <a:ea typeface="仿宋_GB2312"/>
                <a:cs typeface="宋体" panose="02010600030101010101" pitchFamily="2" charset="-122"/>
              </a:rPr>
              <a:t>0%</a:t>
            </a:r>
            <a:r>
              <a:rPr lang="zh-CN" altLang="zh-CN" sz="2400" dirty="0">
                <a:ea typeface="仿宋_GB2312"/>
                <a:cs typeface="宋体" panose="02010600030101010101" pitchFamily="2" charset="-122"/>
              </a:rPr>
              <a:t>）</a:t>
            </a:r>
            <a:endParaRPr lang="zh-CN" altLang="en-US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29374" y="1305959"/>
            <a:ext cx="37207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课时分配与成绩</a:t>
            </a:r>
            <a:endParaRPr lang="zh-CN" altLang="en-US" sz="3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5245" y="1287780"/>
            <a:ext cx="9829800" cy="1383665"/>
          </a:xfrm>
          <a:prstGeom prst="rect">
            <a:avLst/>
          </a:prstGeom>
          <a:ln w="31750" cmpd="dbl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基本要求：据老师安排，组队开发一个全新项目，项目需要使用SSM框架。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29374" y="496969"/>
            <a:ext cx="372073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综合项目</a:t>
            </a:r>
            <a:endParaRPr lang="zh-CN" altLang="en-US" sz="3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BA70-75A6-4885-8D6D-F0FEEBB20B52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0635" y="3049270"/>
            <a:ext cx="9829800" cy="3322955"/>
          </a:xfrm>
          <a:prstGeom prst="rect">
            <a:avLst/>
          </a:prstGeom>
          <a:ln w="31750" cmpd="dbl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评分细则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：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		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后台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使用到</a:t>
            </a: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SSM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框架；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		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前台使用框架可以加分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		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具有优秀的开发文档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仿宋_GB2312"/>
                <a:cs typeface="宋体" panose="02010600030101010101" pitchFamily="2" charset="-122"/>
              </a:rPr>
              <a:t>		</a:t>
            </a:r>
            <a:r>
              <a:rPr lang="zh-CN" altLang="en-US" sz="2800" b="1" dirty="0" smtClean="0">
                <a:ea typeface="仿宋_GB2312"/>
                <a:cs typeface="宋体" panose="02010600030101010101" pitchFamily="2" charset="-122"/>
              </a:rPr>
              <a:t>具有软件使用说明书（用户指南）</a:t>
            </a:r>
            <a:endParaRPr lang="zh-CN" altLang="en-US" sz="2800" b="1" dirty="0" smtClean="0">
              <a:ea typeface="仿宋_GB231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66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仿宋</vt:lpstr>
      <vt:lpstr>仿宋_GB2312</vt:lpstr>
      <vt:lpstr>Times New Roman</vt:lpstr>
      <vt:lpstr>Times  New Roman</vt:lpstr>
      <vt:lpstr>Segoe Print</vt:lpstr>
      <vt:lpstr>华文宋体</vt:lpstr>
      <vt:lpstr>隶书</vt:lpstr>
      <vt:lpstr>Georgia</vt:lpstr>
      <vt:lpstr>Wingdings 2</vt:lpstr>
      <vt:lpstr>Georgia</vt:lpstr>
      <vt:lpstr>等线 Light</vt:lpstr>
      <vt:lpstr>Calibri Light</vt:lpstr>
      <vt:lpstr>等线</vt:lpstr>
      <vt:lpstr>Courier New</vt:lpstr>
      <vt:lpstr>新宋体</vt:lpstr>
      <vt:lpstr>Office Theme</vt:lpstr>
      <vt:lpstr> 面向对象编程  2019《面向对象编程》课程组   武汉大学计算机学院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面向对象编程 刘进   jinliu@whu.edu.cn OOP教辅QQ群:***</dc:title>
  <dc:creator>lj</dc:creator>
  <cp:lastModifiedBy>刘峰</cp:lastModifiedBy>
  <cp:revision>247</cp:revision>
  <cp:lastPrinted>2018-09-06T16:33:00Z</cp:lastPrinted>
  <dcterms:created xsi:type="dcterms:W3CDTF">2018-08-11T16:30:00Z</dcterms:created>
  <dcterms:modified xsi:type="dcterms:W3CDTF">2020-02-12T07:11:46Z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