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469" r:id="rId4"/>
    <p:sldId id="473" r:id="rId5"/>
    <p:sldId id="471" r:id="rId7"/>
    <p:sldId id="472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353" r:id="rId19"/>
    <p:sldId id="407" r:id="rId20"/>
    <p:sldId id="354" r:id="rId21"/>
    <p:sldId id="355" r:id="rId22"/>
    <p:sldId id="362" r:id="rId23"/>
    <p:sldId id="383" r:id="rId24"/>
    <p:sldId id="382" r:id="rId25"/>
    <p:sldId id="384" r:id="rId26"/>
    <p:sldId id="356" r:id="rId27"/>
    <p:sldId id="357" r:id="rId28"/>
    <p:sldId id="366" r:id="rId29"/>
    <p:sldId id="360" r:id="rId30"/>
    <p:sldId id="358" r:id="rId31"/>
    <p:sldId id="359" r:id="rId32"/>
    <p:sldId id="361" r:id="rId33"/>
    <p:sldId id="365" r:id="rId34"/>
    <p:sldId id="368" r:id="rId35"/>
    <p:sldId id="367" r:id="rId36"/>
    <p:sldId id="364" r:id="rId37"/>
    <p:sldId id="369" r:id="rId38"/>
    <p:sldId id="399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0" autoAdjust="0"/>
    <p:restoredTop sz="91255" autoAdjust="0"/>
  </p:normalViewPr>
  <p:slideViewPr>
    <p:cSldViewPr>
      <p:cViewPr varScale="1">
        <p:scale>
          <a:sx n="60" d="100"/>
          <a:sy n="60" d="100"/>
        </p:scale>
        <p:origin x="-17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5F191B4E-46E3-4DF5-B7D4-0ECC6DC6F13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9ECF4-6497-4FE4-8583-50784785D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9ECF4-6497-4FE4-8583-50784785D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9ECF4-6497-4FE4-8583-50784785D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依赖包频繁更新</a:t>
            </a:r>
            <a:endParaRPr lang="en-US" altLang="zh-CN" smtClean="0"/>
          </a:p>
          <a:p>
            <a:r>
              <a:rPr lang="zh-CN" altLang="en-US" smtClean="0"/>
              <a:t>依赖包冲突</a:t>
            </a:r>
            <a:endParaRPr lang="en-US" altLang="zh-CN" smtClean="0"/>
          </a:p>
          <a:p>
            <a:r>
              <a:rPr lang="zh-CN" altLang="en-US" smtClean="0"/>
              <a:t>源代码、配置文件、资源文件、生产环境不需要的测试代码鱼龙混杂</a:t>
            </a:r>
            <a:endParaRPr lang="en-US" altLang="zh-CN" smtClean="0"/>
          </a:p>
          <a:p>
            <a:r>
              <a:rPr lang="zh-CN" altLang="en-US" smtClean="0"/>
              <a:t>编译级别和编译器类型</a:t>
            </a:r>
            <a:r>
              <a:rPr lang="en-US" altLang="zh-CN" smtClean="0"/>
              <a:t>(e.g:Sun</a:t>
            </a:r>
            <a:r>
              <a:rPr lang="en-US" altLang="zh-CN" baseline="0" smtClean="0"/>
              <a:t> JRE vs. </a:t>
            </a:r>
            <a:r>
              <a:rPr lang="en-US" altLang="zh-CN" smtClean="0"/>
              <a:t>IBM JRE)</a:t>
            </a:r>
            <a:endParaRPr lang="en-US" altLang="zh-CN" smtClean="0"/>
          </a:p>
          <a:p>
            <a:r>
              <a:rPr lang="zh-CN" altLang="en-US" smtClean="0"/>
              <a:t>项目经理如何检查单元测试覆盖率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1B4E-46E3-4DF5-B7D4-0ECC6DC6F1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公用仓库较多：例如</a:t>
            </a:r>
            <a:r>
              <a:rPr lang="en-US" altLang="zh-CN" smtClean="0"/>
              <a:t>http://www.ibiblio.org</a:t>
            </a:r>
            <a:r>
              <a:rPr lang="zh-CN" altLang="en-US" smtClean="0"/>
              <a:t>、</a:t>
            </a:r>
            <a:r>
              <a:rPr kumimoji="1" lang="en-US" altLang="zh-CN" sz="120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http://repository.jboss.org/maven2</a:t>
            </a:r>
            <a:endParaRPr lang="en-US" altLang="zh-CN" smtClean="0"/>
          </a:p>
          <a:p>
            <a:r>
              <a:rPr lang="en-US" altLang="zh-CN" sz="1200" smtClean="0"/>
              <a:t>LDAP</a:t>
            </a:r>
            <a:r>
              <a:rPr lang="zh-CN" altLang="en-US" sz="1200" smtClean="0"/>
              <a:t>：</a:t>
            </a:r>
            <a:r>
              <a:rPr kumimoji="1" lang="zh-CN" altLang="en-US" sz="12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轻量目录访问协议，拥有用户属性权限数据库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1B4E-46E3-4DF5-B7D4-0ECC6DC6F1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1B4E-46E3-4DF5-B7D4-0ECC6DC6F1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-D</a:t>
            </a:r>
            <a:r>
              <a:rPr lang="zh-CN" altLang="en-US" baseline="0" smtClean="0"/>
              <a:t> 表示参数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1B4E-46E3-4DF5-B7D4-0ECC6DC6F1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创建</a:t>
            </a:r>
            <a:r>
              <a:rPr lang="en-US" altLang="zh-CN" smtClean="0"/>
              <a:t>WEB</a:t>
            </a:r>
            <a:r>
              <a:rPr lang="zh-CN" altLang="en-US" smtClean="0"/>
              <a:t>工程示例：</a:t>
            </a:r>
            <a:r>
              <a:rPr lang="en-US" altLang="zh-CN" smtClean="0"/>
              <a:t>mvn archetype:create -DgroupId=com.howsun -DartifactId=myWebApp -DarchetypeArtifactId=maven-archetype-webapp -Dversion=0.0.1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1B4E-46E3-4DF5-B7D4-0ECC6DC6F1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9ECF4-6497-4FE4-8583-50784785D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9ECF4-6497-4FE4-8583-50784785D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9ECF4-6497-4FE4-8583-50784785D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9ECF4-6497-4FE4-8583-50784785D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9ECF4-6497-4FE4-8583-50784785D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9ECF4-6497-4FE4-8583-50784785D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9ECF4-6497-4FE4-8583-50784785D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9ECF4-6497-4FE4-8583-50784785D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816-EDA8-4F57-AED2-39EDF14840D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0565-90D9-452D-9EFB-FFD02CC4774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8656-7375-496C-8DAF-D377CD76F8D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649602"/>
            <a:ext cx="3216212" cy="2064383"/>
          </a:xfrm>
          <a:prstGeom prst="rect">
            <a:avLst/>
          </a:prstGeom>
        </p:spPr>
      </p:pic>
      <p:sp>
        <p:nvSpPr>
          <p:cNvPr id="14" name="矩形 60"/>
          <p:cNvSpPr>
            <a:spLocks noChangeArrowheads="1"/>
          </p:cNvSpPr>
          <p:nvPr/>
        </p:nvSpPr>
        <p:spPr bwMode="auto">
          <a:xfrm>
            <a:off x="0" y="6355317"/>
            <a:ext cx="9144000" cy="514350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" y="5565303"/>
            <a:ext cx="2743438" cy="108518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57" y="1961777"/>
            <a:ext cx="1897544" cy="5913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66" y="1169905"/>
            <a:ext cx="1508891" cy="61574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83" y="5333706"/>
            <a:ext cx="1495174" cy="128636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86" y="4335661"/>
            <a:ext cx="3068078" cy="2371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4800" y="1930268"/>
            <a:ext cx="5448300" cy="1200329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" y="3222672"/>
            <a:ext cx="5448300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080ABE-8FDD-4877-9BF2-E0FA04991F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54821-87BF-4566-BE97-0E7C25D194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2"/>
          <p:cNvSpPr/>
          <p:nvPr/>
        </p:nvSpPr>
        <p:spPr bwMode="auto">
          <a:xfrm>
            <a:off x="0" y="685800"/>
            <a:ext cx="6648450" cy="638175"/>
          </a:xfrm>
          <a:custGeom>
            <a:avLst/>
            <a:gdLst>
              <a:gd name="T0" fmla="*/ 0 w 3118104"/>
              <a:gd name="T1" fmla="*/ 9144 h 548640"/>
              <a:gd name="T2" fmla="*/ 2679192 w 3118104"/>
              <a:gd name="T3" fmla="*/ 0 h 548640"/>
              <a:gd name="T4" fmla="*/ 3118104 w 3118104"/>
              <a:gd name="T5" fmla="*/ 548640 h 548640"/>
              <a:gd name="T6" fmla="*/ 0 w 3118104"/>
              <a:gd name="T7" fmla="*/ 548640 h 548640"/>
              <a:gd name="T8" fmla="*/ 0 w 3118104"/>
              <a:gd name="T9" fmla="*/ 9144 h 548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8104" h="548640">
                <a:moveTo>
                  <a:pt x="0" y="9144"/>
                </a:moveTo>
                <a:lnTo>
                  <a:pt x="2679192" y="0"/>
                </a:lnTo>
                <a:lnTo>
                  <a:pt x="3118104" y="548640"/>
                </a:lnTo>
                <a:lnTo>
                  <a:pt x="0" y="548640"/>
                </a:lnTo>
                <a:lnTo>
                  <a:pt x="0" y="91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cxnSp>
        <p:nvCxnSpPr>
          <p:cNvPr id="8" name="直接连接符 44"/>
          <p:cNvCxnSpPr>
            <a:cxnSpLocks noChangeShapeType="1"/>
          </p:cNvCxnSpPr>
          <p:nvPr/>
        </p:nvCxnSpPr>
        <p:spPr bwMode="auto">
          <a:xfrm>
            <a:off x="2331641" y="1314820"/>
            <a:ext cx="681236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907496-7FCB-43C3-9EA5-68A2D505B3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6A8DF-0EFC-4B84-9D97-B98F40BD72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1"/>
          <p:cNvGrpSpPr/>
          <p:nvPr/>
        </p:nvGrpSpPr>
        <p:grpSpPr bwMode="auto">
          <a:xfrm>
            <a:off x="548021" y="1738313"/>
            <a:ext cx="2352675" cy="3108325"/>
            <a:chOff x="0" y="0"/>
            <a:chExt cx="3136392" cy="3108960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182880" y="164592"/>
              <a:ext cx="2770632" cy="2770632"/>
            </a:xfrm>
            <a:prstGeom prst="ellipse">
              <a:avLst/>
            </a:prstGeom>
            <a:noFill/>
            <a:ln w="12700" cmpd="sng">
              <a:solidFill>
                <a:schemeClr val="accent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9" name="直接连接符 5"/>
            <p:cNvCxnSpPr>
              <a:cxnSpLocks noChangeShapeType="1"/>
            </p:cNvCxnSpPr>
            <p:nvPr/>
          </p:nvCxnSpPr>
          <p:spPr bwMode="auto">
            <a:xfrm>
              <a:off x="1554480" y="0"/>
              <a:ext cx="0" cy="356616"/>
            </a:xfrm>
            <a:prstGeom prst="line">
              <a:avLst/>
            </a:prstGeom>
            <a:noFill/>
            <a:ln w="6350" cmpd="sng">
              <a:solidFill>
                <a:schemeClr val="accent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8"/>
            <p:cNvCxnSpPr>
              <a:cxnSpLocks noChangeShapeType="1"/>
            </p:cNvCxnSpPr>
            <p:nvPr/>
          </p:nvCxnSpPr>
          <p:spPr bwMode="auto">
            <a:xfrm>
              <a:off x="2798064" y="1554480"/>
              <a:ext cx="338328" cy="0"/>
            </a:xfrm>
            <a:prstGeom prst="line">
              <a:avLst/>
            </a:prstGeom>
            <a:noFill/>
            <a:ln w="6350" cmpd="sng">
              <a:solidFill>
                <a:schemeClr val="accent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9"/>
            <p:cNvCxnSpPr>
              <a:cxnSpLocks noChangeShapeType="1"/>
            </p:cNvCxnSpPr>
            <p:nvPr/>
          </p:nvCxnSpPr>
          <p:spPr bwMode="auto">
            <a:xfrm>
              <a:off x="1551432" y="2752344"/>
              <a:ext cx="0" cy="356616"/>
            </a:xfrm>
            <a:prstGeom prst="line">
              <a:avLst/>
            </a:prstGeom>
            <a:noFill/>
            <a:ln w="6350" cmpd="sng">
              <a:solidFill>
                <a:schemeClr val="accent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0"/>
            <p:cNvCxnSpPr>
              <a:cxnSpLocks noChangeShapeType="1"/>
            </p:cNvCxnSpPr>
            <p:nvPr/>
          </p:nvCxnSpPr>
          <p:spPr bwMode="auto">
            <a:xfrm>
              <a:off x="0" y="1549908"/>
              <a:ext cx="338328" cy="0"/>
            </a:xfrm>
            <a:prstGeom prst="line">
              <a:avLst/>
            </a:prstGeom>
            <a:noFill/>
            <a:ln w="6350" cmpd="sng">
              <a:solidFill>
                <a:schemeClr val="accent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55"/>
          <p:cNvGrpSpPr/>
          <p:nvPr/>
        </p:nvGrpSpPr>
        <p:grpSpPr bwMode="auto">
          <a:xfrm>
            <a:off x="3432572" y="2397125"/>
            <a:ext cx="4907756" cy="1547813"/>
            <a:chOff x="0" y="0"/>
            <a:chExt cx="6962996" cy="1647075"/>
          </a:xfrm>
        </p:grpSpPr>
        <p:sp>
          <p:nvSpPr>
            <p:cNvPr id="19" name="矩形 3"/>
            <p:cNvSpPr/>
            <p:nvPr/>
          </p:nvSpPr>
          <p:spPr bwMode="auto">
            <a:xfrm>
              <a:off x="0" y="0"/>
              <a:ext cx="6657271" cy="1247861"/>
            </a:xfrm>
            <a:custGeom>
              <a:avLst/>
              <a:gdLst>
                <a:gd name="T0" fmla="*/ 0 w 6657271"/>
                <a:gd name="T1" fmla="*/ 0 h 1247861"/>
                <a:gd name="T2" fmla="*/ 6393111 w 6657271"/>
                <a:gd name="T3" fmla="*/ 386080 h 1247861"/>
                <a:gd name="T4" fmla="*/ 6657271 w 6657271"/>
                <a:gd name="T5" fmla="*/ 1247861 h 1247861"/>
                <a:gd name="T6" fmla="*/ 213360 w 6657271"/>
                <a:gd name="T7" fmla="*/ 1247861 h 1247861"/>
                <a:gd name="T8" fmla="*/ 0 w 6657271"/>
                <a:gd name="T9" fmla="*/ 0 h 1247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7271" h="1247861">
                  <a:moveTo>
                    <a:pt x="0" y="0"/>
                  </a:moveTo>
                  <a:lnTo>
                    <a:pt x="6393111" y="386080"/>
                  </a:lnTo>
                  <a:lnTo>
                    <a:pt x="6657271" y="1247861"/>
                  </a:lnTo>
                  <a:lnTo>
                    <a:pt x="213360" y="1247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20" name="矩形 3"/>
            <p:cNvSpPr/>
            <p:nvPr/>
          </p:nvSpPr>
          <p:spPr bwMode="auto">
            <a:xfrm>
              <a:off x="539405" y="968174"/>
              <a:ext cx="6423591" cy="678901"/>
            </a:xfrm>
            <a:custGeom>
              <a:avLst/>
              <a:gdLst>
                <a:gd name="T0" fmla="*/ 0 w 6423591"/>
                <a:gd name="T1" fmla="*/ 121920 h 678901"/>
                <a:gd name="T2" fmla="*/ 6301671 w 6423591"/>
                <a:gd name="T3" fmla="*/ 0 h 678901"/>
                <a:gd name="T4" fmla="*/ 6423591 w 6423591"/>
                <a:gd name="T5" fmla="*/ 678901 h 678901"/>
                <a:gd name="T6" fmla="*/ 30480 w 6423591"/>
                <a:gd name="T7" fmla="*/ 617941 h 678901"/>
                <a:gd name="T8" fmla="*/ 0 w 6423591"/>
                <a:gd name="T9" fmla="*/ 121920 h 678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3591" h="678901">
                  <a:moveTo>
                    <a:pt x="0" y="121920"/>
                  </a:moveTo>
                  <a:lnTo>
                    <a:pt x="6301671" y="0"/>
                  </a:lnTo>
                  <a:lnTo>
                    <a:pt x="6423591" y="678901"/>
                  </a:lnTo>
                  <a:lnTo>
                    <a:pt x="30480" y="617941"/>
                  </a:lnTo>
                  <a:lnTo>
                    <a:pt x="0" y="1219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1029" y="2849789"/>
            <a:ext cx="1145408" cy="8853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5927789" y="5340927"/>
            <a:ext cx="3216212" cy="151707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7598" y="6242272"/>
            <a:ext cx="1732175" cy="6157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12763" y="2558773"/>
            <a:ext cx="3978687" cy="768279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71950" y="3384007"/>
            <a:ext cx="3952893" cy="53553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9D9C70-CC2F-4A4D-AE57-0265B9FFB92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2A571-9F31-440C-B456-756C949FE4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2"/>
          <p:cNvSpPr/>
          <p:nvPr/>
        </p:nvSpPr>
        <p:spPr bwMode="auto">
          <a:xfrm>
            <a:off x="0" y="685800"/>
            <a:ext cx="6648450" cy="638175"/>
          </a:xfrm>
          <a:custGeom>
            <a:avLst/>
            <a:gdLst>
              <a:gd name="T0" fmla="*/ 0 w 3118104"/>
              <a:gd name="T1" fmla="*/ 9144 h 548640"/>
              <a:gd name="T2" fmla="*/ 2679192 w 3118104"/>
              <a:gd name="T3" fmla="*/ 0 h 548640"/>
              <a:gd name="T4" fmla="*/ 3118104 w 3118104"/>
              <a:gd name="T5" fmla="*/ 548640 h 548640"/>
              <a:gd name="T6" fmla="*/ 0 w 3118104"/>
              <a:gd name="T7" fmla="*/ 548640 h 548640"/>
              <a:gd name="T8" fmla="*/ 0 w 3118104"/>
              <a:gd name="T9" fmla="*/ 9144 h 548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8104" h="548640">
                <a:moveTo>
                  <a:pt x="0" y="9144"/>
                </a:moveTo>
                <a:lnTo>
                  <a:pt x="2679192" y="0"/>
                </a:lnTo>
                <a:lnTo>
                  <a:pt x="3118104" y="548640"/>
                </a:lnTo>
                <a:lnTo>
                  <a:pt x="0" y="548640"/>
                </a:lnTo>
                <a:lnTo>
                  <a:pt x="0" y="91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cxnSp>
        <p:nvCxnSpPr>
          <p:cNvPr id="9" name="直接连接符 44"/>
          <p:cNvCxnSpPr>
            <a:cxnSpLocks noChangeShapeType="1"/>
          </p:cNvCxnSpPr>
          <p:nvPr/>
        </p:nvCxnSpPr>
        <p:spPr bwMode="auto">
          <a:xfrm>
            <a:off x="2331641" y="1300306"/>
            <a:ext cx="681236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1033BB-8AF3-47CD-AC75-0173148CE85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6DC13-F72F-4FF3-989F-5904B31B1A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2"/>
          <p:cNvSpPr/>
          <p:nvPr/>
        </p:nvSpPr>
        <p:spPr bwMode="auto">
          <a:xfrm>
            <a:off x="0" y="613230"/>
            <a:ext cx="6648450" cy="638175"/>
          </a:xfrm>
          <a:custGeom>
            <a:avLst/>
            <a:gdLst>
              <a:gd name="T0" fmla="*/ 0 w 3118104"/>
              <a:gd name="T1" fmla="*/ 9144 h 548640"/>
              <a:gd name="T2" fmla="*/ 2679192 w 3118104"/>
              <a:gd name="T3" fmla="*/ 0 h 548640"/>
              <a:gd name="T4" fmla="*/ 3118104 w 3118104"/>
              <a:gd name="T5" fmla="*/ 548640 h 548640"/>
              <a:gd name="T6" fmla="*/ 0 w 3118104"/>
              <a:gd name="T7" fmla="*/ 548640 h 548640"/>
              <a:gd name="T8" fmla="*/ 0 w 3118104"/>
              <a:gd name="T9" fmla="*/ 9144 h 548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8104" h="548640">
                <a:moveTo>
                  <a:pt x="0" y="9144"/>
                </a:moveTo>
                <a:lnTo>
                  <a:pt x="2679192" y="0"/>
                </a:lnTo>
                <a:lnTo>
                  <a:pt x="3118104" y="548640"/>
                </a:lnTo>
                <a:lnTo>
                  <a:pt x="0" y="548640"/>
                </a:lnTo>
                <a:lnTo>
                  <a:pt x="0" y="91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cxnSp>
        <p:nvCxnSpPr>
          <p:cNvPr id="11" name="直接连接符 44"/>
          <p:cNvCxnSpPr>
            <a:cxnSpLocks noChangeShapeType="1"/>
          </p:cNvCxnSpPr>
          <p:nvPr/>
        </p:nvCxnSpPr>
        <p:spPr bwMode="auto">
          <a:xfrm>
            <a:off x="2331641" y="1227736"/>
            <a:ext cx="681236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225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B0294-270F-4355-8DF0-DA60784A1F2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62AA5-08F9-4564-B333-91BE0D2B81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F73D7-B4D0-43C3-989A-C7784810105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40B0F-2BD9-4085-AEA4-C1905735C6B3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4"/>
          <a:stretch>
            <a:fillRect/>
          </a:stretch>
        </p:blipFill>
        <p:spPr>
          <a:xfrm>
            <a:off x="2555939" y="4805284"/>
            <a:ext cx="3559112" cy="2064383"/>
          </a:xfrm>
          <a:prstGeom prst="rect">
            <a:avLst/>
          </a:prstGeom>
        </p:spPr>
      </p:pic>
      <p:sp>
        <p:nvSpPr>
          <p:cNvPr id="7" name="矩形 60"/>
          <p:cNvSpPr>
            <a:spLocks noChangeArrowheads="1"/>
          </p:cNvSpPr>
          <p:nvPr/>
        </p:nvSpPr>
        <p:spPr bwMode="auto">
          <a:xfrm>
            <a:off x="0" y="6355317"/>
            <a:ext cx="9144000" cy="514350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2" y="5527310"/>
            <a:ext cx="2743438" cy="1085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289" y="5539147"/>
            <a:ext cx="2743438" cy="10851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41" y="1290798"/>
            <a:ext cx="1897544" cy="5913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498926"/>
            <a:ext cx="1508891" cy="6157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21228" y="2729339"/>
            <a:ext cx="6901544" cy="1325563"/>
          </a:xfrm>
        </p:spPr>
        <p:txBody>
          <a:bodyPr>
            <a:normAutofit/>
          </a:bodyPr>
          <a:lstStyle>
            <a:lvl1pPr algn="ctr">
              <a:defRPr sz="66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/>
          <p:cNvSpPr/>
          <p:nvPr/>
        </p:nvSpPr>
        <p:spPr bwMode="auto">
          <a:xfrm>
            <a:off x="0" y="685800"/>
            <a:ext cx="6648450" cy="638175"/>
          </a:xfrm>
          <a:custGeom>
            <a:avLst/>
            <a:gdLst>
              <a:gd name="T0" fmla="*/ 0 w 3118104"/>
              <a:gd name="T1" fmla="*/ 9144 h 548640"/>
              <a:gd name="T2" fmla="*/ 2679192 w 3118104"/>
              <a:gd name="T3" fmla="*/ 0 h 548640"/>
              <a:gd name="T4" fmla="*/ 3118104 w 3118104"/>
              <a:gd name="T5" fmla="*/ 548640 h 548640"/>
              <a:gd name="T6" fmla="*/ 0 w 3118104"/>
              <a:gd name="T7" fmla="*/ 548640 h 548640"/>
              <a:gd name="T8" fmla="*/ 0 w 3118104"/>
              <a:gd name="T9" fmla="*/ 9144 h 548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8104" h="548640">
                <a:moveTo>
                  <a:pt x="0" y="9144"/>
                </a:moveTo>
                <a:lnTo>
                  <a:pt x="2679192" y="0"/>
                </a:lnTo>
                <a:lnTo>
                  <a:pt x="3118104" y="548640"/>
                </a:lnTo>
                <a:lnTo>
                  <a:pt x="0" y="548640"/>
                </a:lnTo>
                <a:lnTo>
                  <a:pt x="0" y="91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 sz="1350"/>
          </a:p>
        </p:txBody>
      </p:sp>
      <p:cxnSp>
        <p:nvCxnSpPr>
          <p:cNvPr id="6" name="直接连接符 44"/>
          <p:cNvCxnSpPr>
            <a:cxnSpLocks noChangeShapeType="1"/>
          </p:cNvCxnSpPr>
          <p:nvPr/>
        </p:nvCxnSpPr>
        <p:spPr bwMode="auto">
          <a:xfrm>
            <a:off x="2331641" y="1300306"/>
            <a:ext cx="681236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24A7F7-BDC8-48D8-ABF1-2BAFA445896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D2F77-99D1-4CFB-A367-1F7AB25296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 bwMode="auto">
          <a:xfrm>
            <a:off x="233125" y="586013"/>
            <a:ext cx="423020" cy="486229"/>
          </a:xfrm>
          <a:prstGeom prst="triangl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31239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45720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239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51F4-8366-45B0-9763-E773A165D8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48575" y="365125"/>
            <a:ext cx="8667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943725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6E15E9-34F8-467B-89BA-B95734789F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7F0D6-2BA7-4C61-9417-D52A24280B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 bwMode="auto">
          <a:xfrm>
            <a:off x="298438" y="629556"/>
            <a:ext cx="336206" cy="386444"/>
          </a:xfrm>
          <a:prstGeom prst="triangl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31D9-97F8-4673-B488-EB7CCC49B99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4C6-AA65-47B7-B841-A3D396D59D5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79294-09DB-4F46-8355-798A286189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04D8A-B0FF-44C1-8B83-26F0D966DE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FB1D-239C-44C4-B7E3-648466BC8E8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275F-8F2C-4DA6-ABB6-84B2FDF0B1F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324-D7B4-4281-AD80-67718B6C85E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2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9374-6976-423F-BB7D-AD275B4E72BF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eaLnBrk="1" hangingPunct="1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A106C34-3328-42A8-A446-152D9B132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 eaLnBrk="1" hangingPunct="1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25DF3668-251C-49BF-9BB3-E65857629728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7.xml"/><Relationship Id="rId5" Type="http://schemas.openxmlformats.org/officeDocument/2006/relationships/tags" Target="../tags/tag26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8.xml"/><Relationship Id="rId5" Type="http://schemas.openxmlformats.org/officeDocument/2006/relationships/tags" Target="../tags/tag29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9.xml"/><Relationship Id="rId5" Type="http://schemas.openxmlformats.org/officeDocument/2006/relationships/tags" Target="../tags/tag3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tags" Target="../tags/tag34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18.xml"/><Relationship Id="rId10" Type="http://schemas.openxmlformats.org/officeDocument/2006/relationships/themeOverride" Target="../theme/themeOverride10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11.xml"/><Relationship Id="rId5" Type="http://schemas.openxmlformats.org/officeDocument/2006/relationships/tags" Target="../tags/tag38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8.xml"/><Relationship Id="rId7" Type="http://schemas.openxmlformats.org/officeDocument/2006/relationships/themeOverride" Target="../theme/themeOverride1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13.png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11.xml"/><Relationship Id="rId3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3.xml"/><Relationship Id="rId5" Type="http://schemas.openxmlformats.org/officeDocument/2006/relationships/tags" Target="../tags/tag1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8.xml"/><Relationship Id="rId6" Type="http://schemas.openxmlformats.org/officeDocument/2006/relationships/themeOverride" Target="../theme/themeOverride4.xml"/><Relationship Id="rId5" Type="http://schemas.openxmlformats.org/officeDocument/2006/relationships/tags" Target="../tags/tag1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20.xml"/><Relationship Id="rId3" Type="http://schemas.openxmlformats.org/officeDocument/2006/relationships/image" Target="../media/image21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8.xml"/><Relationship Id="rId5" Type="http://schemas.openxmlformats.org/officeDocument/2006/relationships/themeOverride" Target="../theme/themeOverride6.xml"/><Relationship Id="rId4" Type="http://schemas.openxmlformats.org/officeDocument/2006/relationships/tags" Target="../tags/tag23.xml"/><Relationship Id="rId3" Type="http://schemas.openxmlformats.org/officeDocument/2006/relationships/image" Target="../media/image22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395536" y="2349500"/>
            <a:ext cx="8496944" cy="719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 eaLnBrk="0" hangingPunct="0">
              <a:defRPr/>
            </a:pPr>
            <a:r>
              <a:rPr lang="en-US" sz="4400" b="1" kern="0" smtClean="0">
                <a:latin typeface="+mj-lt"/>
                <a:ea typeface="+mj-ea"/>
                <a:cs typeface="+mj-cs"/>
              </a:rPr>
              <a:t>Idea 2019</a:t>
            </a:r>
            <a:r>
              <a:rPr lang="zh-CN" altLang="en-US" sz="4400" b="1" kern="0" smtClean="0">
                <a:latin typeface="+mj-lt"/>
                <a:ea typeface="+mj-ea"/>
                <a:cs typeface="+mj-cs"/>
              </a:rPr>
              <a:t>使用简介</a:t>
            </a:r>
            <a:endParaRPr lang="zh-CN" altLang="en-US" sz="4400" b="1" kern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81913" y="1893094"/>
            <a:ext cx="1082279" cy="2339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5842" y="215076"/>
            <a:ext cx="539795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80000"/>
          </a:bodyPr>
          <a:lstStyle>
            <a:defPPr>
              <a:defRPr lang="zh-CN"/>
            </a:defPPr>
            <a:lvl1pPr eaLnBrk="1" hangingPunct="1"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0">
                <a:solidFill>
                  <a:srgbClr val="FF0000"/>
                </a:solidFill>
                <a:latin typeface="+mj-lt"/>
                <a:cs typeface="+mj-cs"/>
              </a:rPr>
              <a:t>IntelliJ IDEA索引、缓存、编译方式</a:t>
            </a:r>
            <a:endParaRPr lang="zh-CN" altLang="en-US" sz="3000" b="0">
              <a:solidFill>
                <a:srgbClr val="FF0000"/>
              </a:solidFill>
              <a:latin typeface="+mj-lt"/>
              <a:cs typeface="+mj-cs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320165"/>
            <a:ext cx="4994910" cy="5537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00" y="1320165"/>
            <a:ext cx="6112510" cy="88372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81913" y="1893094"/>
            <a:ext cx="1082279" cy="2339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5842" y="215076"/>
            <a:ext cx="539795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defPPr>
              <a:defRPr lang="zh-CN"/>
            </a:defPPr>
            <a:lvl1pPr eaLnBrk="1" hangingPunct="1"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0">
                <a:solidFill>
                  <a:srgbClr val="FF0000"/>
                </a:solidFill>
                <a:latin typeface="+mj-lt"/>
                <a:cs typeface="+mj-cs"/>
              </a:rPr>
              <a:t>创建资源目录</a:t>
            </a:r>
            <a:endParaRPr lang="zh-CN" altLang="en-US" sz="3000" b="0">
              <a:solidFill>
                <a:srgbClr val="FF0000"/>
              </a:solidFill>
              <a:latin typeface="+mj-lt"/>
              <a:cs typeface="+mj-cs"/>
            </a:endParaRP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" y="1465580"/>
            <a:ext cx="7876540" cy="3843655"/>
          </a:xfrm>
          <a:prstGeom prst="rect">
            <a:avLst/>
          </a:prstGeom>
        </p:spPr>
      </p:pic>
      <p:pic>
        <p:nvPicPr>
          <p:cNvPr id="32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95" y="924560"/>
            <a:ext cx="5845175" cy="82956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81913" y="1893094"/>
            <a:ext cx="1082279" cy="2339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5842" y="215076"/>
            <a:ext cx="539795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defPPr>
              <a:defRPr lang="zh-CN"/>
            </a:defPPr>
            <a:lvl1pPr eaLnBrk="1" hangingPunct="1"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0">
                <a:solidFill>
                  <a:srgbClr val="FF0000"/>
                </a:solidFill>
                <a:latin typeface="+mj-lt"/>
                <a:cs typeface="+mj-cs"/>
              </a:rPr>
              <a:t>编译器的设置</a:t>
            </a:r>
            <a:endParaRPr lang="zh-CN" altLang="en-US" sz="3000" b="0">
              <a:solidFill>
                <a:srgbClr val="FF0000"/>
              </a:solidFill>
              <a:latin typeface="+mj-lt"/>
              <a:cs typeface="+mj-cs"/>
            </a:endParaRPr>
          </a:p>
        </p:txBody>
      </p:sp>
      <p:pic>
        <p:nvPicPr>
          <p:cNvPr id="43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" y="1320800"/>
            <a:ext cx="7192645" cy="4753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5" y="1320800"/>
            <a:ext cx="7757795" cy="50698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81913" y="1893094"/>
            <a:ext cx="1082279" cy="2339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5842" y="215076"/>
            <a:ext cx="539795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defPPr>
              <a:defRPr lang="zh-CN"/>
            </a:defPPr>
            <a:lvl1pPr eaLnBrk="1" hangingPunct="1"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0">
                <a:solidFill>
                  <a:srgbClr val="FF0000"/>
                </a:solidFill>
                <a:latin typeface="+mj-lt"/>
                <a:cs typeface="+mj-cs"/>
              </a:rPr>
              <a:t>创建maven项目及打包部署</a:t>
            </a:r>
            <a:endParaRPr lang="zh-CN" altLang="en-US" sz="3000" b="0">
              <a:solidFill>
                <a:srgbClr val="FF0000"/>
              </a:solidFill>
              <a:latin typeface="+mj-lt"/>
              <a:cs typeface="+mj-cs"/>
            </a:endParaRPr>
          </a:p>
        </p:txBody>
      </p:sp>
      <p:pic>
        <p:nvPicPr>
          <p:cNvPr id="60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3" y="1413510"/>
            <a:ext cx="5271135" cy="346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93" y="1995488"/>
            <a:ext cx="5273675" cy="34880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133" y="2288540"/>
            <a:ext cx="5273675" cy="3437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7360" y="2288223"/>
            <a:ext cx="3495040" cy="3561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343" y="2507615"/>
            <a:ext cx="4933315" cy="33426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1660" y="3384868"/>
            <a:ext cx="4961890" cy="33331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81913" y="1893094"/>
            <a:ext cx="1082279" cy="2339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5842" y="215076"/>
            <a:ext cx="539795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defPPr>
              <a:defRPr lang="zh-CN"/>
            </a:defPPr>
            <a:lvl1pPr eaLnBrk="1" hangingPunct="1"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0">
                <a:solidFill>
                  <a:srgbClr val="FF0000"/>
                </a:solidFill>
                <a:latin typeface="+mj-lt"/>
                <a:cs typeface="+mj-cs"/>
              </a:rPr>
              <a:t>自动import包的功能</a:t>
            </a:r>
            <a:endParaRPr lang="zh-CN" altLang="en-US" sz="3000" b="0">
              <a:solidFill>
                <a:srgbClr val="FF0000"/>
              </a:solidFill>
              <a:latin typeface="+mj-lt"/>
              <a:cs typeface="+mj-cs"/>
            </a:endParaRPr>
          </a:p>
        </p:txBody>
      </p:sp>
      <p:pic>
        <p:nvPicPr>
          <p:cNvPr id="96" name="图片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730" y="1122045"/>
            <a:ext cx="7630160" cy="4614545"/>
          </a:xfrm>
          <a:prstGeom prst="rect">
            <a:avLst/>
          </a:prstGeom>
        </p:spPr>
      </p:pic>
      <p:pic>
        <p:nvPicPr>
          <p:cNvPr id="97" name="图片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70" y="1369060"/>
            <a:ext cx="8329295" cy="50374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395536" y="2349500"/>
            <a:ext cx="8496944" cy="719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 eaLnBrk="0" hangingPunct="0">
              <a:defRPr/>
            </a:pPr>
            <a:r>
              <a:rPr lang="en-US" altLang="zh-CN" sz="4400" b="1" kern="0" smtClean="0">
                <a:latin typeface="+mj-lt"/>
                <a:ea typeface="+mj-ea"/>
                <a:cs typeface="+mj-cs"/>
              </a:rPr>
              <a:t>Maven3</a:t>
            </a:r>
            <a:r>
              <a:rPr lang="zh-CN" altLang="en-US" sz="4400" b="1" kern="0" smtClean="0">
                <a:latin typeface="+mj-lt"/>
                <a:ea typeface="+mj-ea"/>
                <a:cs typeface="+mj-cs"/>
              </a:rPr>
              <a:t>应用入门讲座</a:t>
            </a:r>
            <a:endParaRPr lang="zh-CN" altLang="en-US" sz="4400" b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传统开发回顾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收集依赖构件到</a:t>
            </a:r>
            <a:r>
              <a:rPr lang="en-US" altLang="zh-CN" smtClean="0"/>
              <a:t>CLASSPATH</a:t>
            </a:r>
            <a:endParaRPr lang="en-US" altLang="zh-CN" smtClean="0"/>
          </a:p>
          <a:p>
            <a:r>
              <a:rPr lang="zh-CN" altLang="en-US" smtClean="0"/>
              <a:t>编写源代码、配置信息</a:t>
            </a:r>
            <a:endParaRPr lang="en-US" altLang="zh-CN" smtClean="0"/>
          </a:p>
          <a:p>
            <a:r>
              <a:rPr lang="en-US" altLang="zh-CN" smtClean="0"/>
              <a:t>JavaC</a:t>
            </a:r>
            <a:r>
              <a:rPr lang="zh-CN" altLang="en-US" smtClean="0"/>
              <a:t>编译</a:t>
            </a:r>
            <a:endParaRPr lang="en-US" altLang="zh-CN" smtClean="0"/>
          </a:p>
          <a:p>
            <a:r>
              <a:rPr lang="zh-CN" altLang="en-US" smtClean="0"/>
              <a:t>单元测试</a:t>
            </a:r>
            <a:endParaRPr lang="en-US" altLang="zh-CN" smtClean="0"/>
          </a:p>
          <a:p>
            <a:r>
              <a:rPr lang="zh-CN" altLang="en-US" smtClean="0"/>
              <a:t>产品打包、发行</a:t>
            </a:r>
            <a:endParaRPr lang="en-US" altLang="zh-CN" smtClean="0"/>
          </a:p>
          <a:p>
            <a:r>
              <a:rPr lang="zh-CN" altLang="en-US" smtClean="0"/>
              <a:t>代码共享、储存，以及版本控制</a:t>
            </a:r>
            <a:endParaRPr lang="zh-CN" altLang="en-US"/>
          </a:p>
        </p:txBody>
      </p:sp>
      <p:sp>
        <p:nvSpPr>
          <p:cNvPr id="4" name="流程图: 多文档 3"/>
          <p:cNvSpPr/>
          <p:nvPr/>
        </p:nvSpPr>
        <p:spPr>
          <a:xfrm>
            <a:off x="5436096" y="2564904"/>
            <a:ext cx="3240360" cy="1872208"/>
          </a:xfrm>
          <a:prstGeom prst="flowChartMultidocument">
            <a:avLst/>
          </a:prstGeom>
          <a:solidFill>
            <a:srgbClr val="FFFFE5"/>
          </a:solidFill>
          <a:ln w="9525" cmpd="dbl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经常遇到哪些问题？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严重依赖</a:t>
            </a:r>
            <a:r>
              <a:rPr lang="en-US" altLang="zh-CN" smtClean="0">
                <a:solidFill>
                  <a:srgbClr val="FF0000"/>
                </a:solidFill>
              </a:rPr>
              <a:t>IDE</a:t>
            </a:r>
            <a:r>
              <a:rPr lang="zh-CN" altLang="en-US" smtClean="0">
                <a:solidFill>
                  <a:srgbClr val="FF0000"/>
                </a:solidFill>
              </a:rPr>
              <a:t>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endParaRPr lang="ja-JP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76400"/>
            <a:ext cx="7704856" cy="46329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Maven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介绍、安装、常用命令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Eclipse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Maven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项目开发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坐标与依赖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多模型开发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常用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插件和自动化部署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内部仓库使用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站点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mtClean="0">
                <a:latin typeface="宋体" panose="02010600030101010101" pitchFamily="2" charset="-122"/>
                <a:ea typeface="宋体" panose="02010600030101010101" pitchFamily="2" charset="-122"/>
              </a:rPr>
              <a:t>Maven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高级主题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mtClean="0"/>
              <a:t>Maven</a:t>
            </a:r>
            <a:r>
              <a:rPr lang="zh-CN" altLang="en-US" smtClean="0"/>
              <a:t>是一个项目管理工具，它包含了一项目对象模型</a:t>
            </a:r>
            <a:r>
              <a:rPr lang="en-US" altLang="zh-CN" smtClean="0"/>
              <a:t>(Project Object Model)</a:t>
            </a:r>
            <a:r>
              <a:rPr lang="zh-CN" altLang="en-US" smtClean="0"/>
              <a:t>，一组标准集合，一个项目生命周期</a:t>
            </a:r>
            <a:r>
              <a:rPr lang="en-US" altLang="zh-CN" smtClean="0"/>
              <a:t>(Project Lifecycle)</a:t>
            </a:r>
            <a:r>
              <a:rPr lang="zh-CN" altLang="en-US" smtClean="0"/>
              <a:t>，一个依赖管理系统</a:t>
            </a:r>
            <a:r>
              <a:rPr lang="en-US" altLang="zh-CN" smtClean="0"/>
              <a:t>(Dependency Manangement System)</a:t>
            </a:r>
            <a:r>
              <a:rPr lang="zh-CN" altLang="en-US" smtClean="0"/>
              <a:t>，和用来运行定义在生命周期阶段中插件目标的逻辑。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en-US" altLang="zh-CN" smtClean="0"/>
              <a:t>Maven</a:t>
            </a:r>
            <a:r>
              <a:rPr lang="zh-CN" altLang="en-US" smtClean="0"/>
              <a:t>是面向技术层面，针对</a:t>
            </a:r>
            <a:r>
              <a:rPr lang="en-US" altLang="zh-CN" smtClean="0"/>
              <a:t>Java</a:t>
            </a:r>
            <a:r>
              <a:rPr lang="zh-CN" altLang="en-US" smtClean="0"/>
              <a:t>开发项目管理工具，它提供了构建工具所提供功能的超集，除了构建功能之外，</a:t>
            </a:r>
            <a:r>
              <a:rPr lang="en-US" altLang="zh-CN" smtClean="0"/>
              <a:t>Maven</a:t>
            </a:r>
            <a:r>
              <a:rPr lang="zh-CN" altLang="en-US" smtClean="0"/>
              <a:t>还可以管理项目结构、管理依赖关系、生成报告、生成</a:t>
            </a:r>
            <a:r>
              <a:rPr lang="en-US" altLang="zh-CN" smtClean="0"/>
              <a:t>Web</a:t>
            </a:r>
            <a:r>
              <a:rPr lang="zh-CN" altLang="en-US" smtClean="0"/>
              <a:t>站点、有助于团队成员之间的交流与协作。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8052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指导开发：</a:t>
            </a:r>
            <a:r>
              <a:rPr lang="zh-CN" altLang="en-US" sz="2400" smtClean="0"/>
              <a:t>提供了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项目的最佳开发实践，自由开发项目骨架而可自动生成项目结构。</a:t>
            </a:r>
            <a:endParaRPr lang="en-US" altLang="zh-CN" sz="240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自动编译：</a:t>
            </a:r>
            <a:r>
              <a:rPr lang="zh-CN" altLang="en-US" sz="2400" smtClean="0"/>
              <a:t>不仅仅只像</a:t>
            </a:r>
            <a:r>
              <a:rPr lang="en-US" altLang="zh-CN" sz="2400" smtClean="0"/>
              <a:t>Ant</a:t>
            </a:r>
            <a:r>
              <a:rPr lang="zh-CN" altLang="en-US" sz="2400" smtClean="0"/>
              <a:t>自动编译，还包括测试，打包，发布，文档生成，项目站点生成</a:t>
            </a:r>
            <a:r>
              <a:rPr lang="en-US" altLang="zh-CN" sz="2400" smtClean="0"/>
              <a:t>……</a:t>
            </a:r>
            <a:endParaRPr lang="en-US" altLang="zh-CN" sz="240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依赖管理：</a:t>
            </a:r>
            <a:r>
              <a:rPr lang="en-US" altLang="zh-CN" sz="2400" smtClean="0"/>
              <a:t>Maven</a:t>
            </a:r>
            <a:r>
              <a:rPr lang="zh-CN" altLang="en-US" sz="2400" smtClean="0"/>
              <a:t>可以方便地管理应用程序依赖，例如第三方依赖、模型依赖</a:t>
            </a:r>
            <a:endParaRPr lang="en-US" altLang="zh-CN" sz="240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无限扩展：</a:t>
            </a:r>
            <a:r>
              <a:rPr lang="zh-CN" altLang="en-US" sz="2400" smtClean="0"/>
              <a:t>插件模式可以无限增强</a:t>
            </a:r>
            <a:r>
              <a:rPr lang="en-US" altLang="zh-CN" sz="2400" smtClean="0"/>
              <a:t>Maven</a:t>
            </a:r>
            <a:r>
              <a:rPr lang="zh-CN" altLang="en-US" sz="2400" smtClean="0"/>
              <a:t>功能，例如通过</a:t>
            </a:r>
            <a:r>
              <a:rPr lang="en-US" altLang="zh-CN" sz="2400" smtClean="0"/>
              <a:t>Tomcat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Jetty</a:t>
            </a:r>
            <a:r>
              <a:rPr lang="zh-CN" altLang="en-US" sz="2400" smtClean="0"/>
              <a:t>插件可以自由控制其服务器。</a:t>
            </a:r>
            <a:endParaRPr lang="en-US" altLang="zh-CN" sz="240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持续集成：</a:t>
            </a:r>
            <a:r>
              <a:rPr lang="zh-CN" altLang="en-US" sz="2400" smtClean="0"/>
              <a:t>鼓励开发者积极提交代码，更早地发现程序错误，在并行开发中稳妥推进。</a:t>
            </a:r>
            <a:endParaRPr lang="en-US" altLang="zh-CN" sz="240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rgbClr val="0070C0"/>
                </a:solidFill>
              </a:rPr>
              <a:t>开发协作：</a:t>
            </a:r>
            <a:r>
              <a:rPr lang="zh-CN" altLang="en-US" sz="2400" smtClean="0"/>
              <a:t>更简单和谐的团队协作</a:t>
            </a:r>
            <a:endParaRPr lang="zh-CN" altLang="en-US" sz="2400"/>
          </a:p>
        </p:txBody>
      </p:sp>
      <p:sp>
        <p:nvSpPr>
          <p:cNvPr id="5" name="内容占位符 2"/>
          <p:cNvSpPr txBox="1"/>
          <p:nvPr/>
        </p:nvSpPr>
        <p:spPr>
          <a:xfrm>
            <a:off x="323528" y="62068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开发者通过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Maven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管理项目从中受益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24544" b="24544"/>
          <a:stretch>
            <a:fillRect/>
          </a:stretch>
        </p:blipFill>
        <p:spPr>
          <a:xfrm>
            <a:off x="350044" y="1893094"/>
            <a:ext cx="7255669" cy="2339579"/>
          </a:xfrm>
          <a:prstGeom prst="rect">
            <a:avLst/>
          </a:prstGeom>
        </p:spPr>
      </p:pic>
      <p:sp>
        <p:nvSpPr>
          <p:cNvPr id="35847" name="矩形 4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81913" y="1893094"/>
            <a:ext cx="1082279" cy="2339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51732" y="1345376"/>
            <a:ext cx="539795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eaLnBrk="1" hangingPunct="1"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0">
                <a:solidFill>
                  <a:srgbClr val="FF0000"/>
                </a:solidFill>
                <a:latin typeface="+mj-lt"/>
                <a:cs typeface="+mj-cs"/>
              </a:rPr>
              <a:t>IDEA的介绍及安装</a:t>
            </a:r>
            <a:endParaRPr lang="zh-CN" altLang="en-US" sz="3000" b="0">
              <a:solidFill>
                <a:srgbClr val="FF0000"/>
              </a:solidFill>
              <a:latin typeface="+mj-lt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350044" y="4404770"/>
            <a:ext cx="8414147" cy="139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eaLnBrk="1" hangingPunct="1">
              <a:defRPr>
                <a:latin typeface="+mn-ea"/>
                <a:ea typeface="+mn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latin typeface="+mn-lt"/>
              </a:rPr>
              <a:t>开发公司：JetBrains</a:t>
            </a:r>
            <a:endParaRPr lang="zh-CN" altLang="en-US" sz="1800"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latin typeface="+mn-lt"/>
              </a:rPr>
              <a:t>开发的产品：</a:t>
            </a:r>
            <a:endParaRPr lang="zh-CN" altLang="en-US" sz="1800"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latin typeface="+mn-lt"/>
              </a:rPr>
              <a:t>PhpStrom/RubyMine/PyCharm/Webstrom/Android Studio/Intellij IDEA</a:t>
            </a:r>
            <a:endParaRPr lang="zh-CN" altLang="en-US" sz="1800"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latin typeface="+mn-lt"/>
              </a:rPr>
              <a:t>介绍：该工具支持java/scala/Groovy</a:t>
            </a:r>
            <a:endParaRPr lang="zh-CN" altLang="en-US" sz="1800">
              <a:latin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332656"/>
            <a:ext cx="771167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监管项目生命周期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3728" y="1052736"/>
            <a:ext cx="1763752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1916832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smtClean="0">
                <a:latin typeface="+mn-lt"/>
              </a:rPr>
              <a:t>几个重要的过程：</a:t>
            </a:r>
            <a:endParaRPr lang="en-US" altLang="zh-CN" b="1" smtClean="0">
              <a:latin typeface="+mn-lt"/>
            </a:endParaRPr>
          </a:p>
          <a:p>
            <a:pPr>
              <a:spcBef>
                <a:spcPts val="600"/>
              </a:spcBef>
            </a:pPr>
            <a:endParaRPr lang="en-US" altLang="zh-CN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+mn-lt"/>
              </a:rPr>
              <a:t>compile</a:t>
            </a:r>
            <a:r>
              <a:rPr lang="zh-CN" altLang="en-US" smtClean="0">
                <a:latin typeface="+mn-lt"/>
              </a:rPr>
              <a:t>：编译</a:t>
            </a:r>
            <a:endParaRPr lang="en-US" altLang="zh-CN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+mn-lt"/>
              </a:rPr>
              <a:t>test</a:t>
            </a:r>
            <a:r>
              <a:rPr lang="zh-CN" altLang="en-US" smtClean="0">
                <a:latin typeface="+mn-lt"/>
              </a:rPr>
              <a:t>：   测试</a:t>
            </a:r>
            <a:endParaRPr lang="en-US" altLang="zh-CN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+mn-lt"/>
              </a:rPr>
              <a:t>package</a:t>
            </a:r>
            <a:r>
              <a:rPr lang="zh-CN" altLang="en-US" smtClean="0">
                <a:latin typeface="+mn-lt"/>
              </a:rPr>
              <a:t>：打包</a:t>
            </a:r>
            <a:endParaRPr lang="en-US" altLang="zh-CN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+mn-lt"/>
              </a:rPr>
              <a:t>install</a:t>
            </a:r>
            <a:r>
              <a:rPr lang="zh-CN" altLang="en-US" smtClean="0">
                <a:latin typeface="+mn-lt"/>
              </a:rPr>
              <a:t>：安装</a:t>
            </a:r>
            <a:endParaRPr lang="en-US" altLang="zh-CN" smtClean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mtClean="0">
                <a:latin typeface="+mn-lt"/>
              </a:rPr>
              <a:t>deploy</a:t>
            </a:r>
            <a:r>
              <a:rPr lang="zh-CN" altLang="en-US" smtClean="0">
                <a:latin typeface="+mn-lt"/>
              </a:rPr>
              <a:t>： 发布</a:t>
            </a:r>
            <a:endParaRPr lang="zh-CN" alt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版本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Maven2</a:t>
            </a:r>
            <a:r>
              <a:rPr lang="zh-CN" altLang="en-US" smtClean="0"/>
              <a:t>完成了对</a:t>
            </a:r>
            <a:r>
              <a:rPr lang="en-US" altLang="zh-CN" smtClean="0"/>
              <a:t>Maven1</a:t>
            </a:r>
            <a:r>
              <a:rPr lang="zh-CN" altLang="en-US" smtClean="0"/>
              <a:t>的重写。重写的首要目的是要提供了强大的</a:t>
            </a:r>
            <a:r>
              <a:rPr lang="en-US" altLang="zh-CN" smtClean="0"/>
              <a:t>Java</a:t>
            </a:r>
            <a:r>
              <a:rPr lang="zh-CN" altLang="en-US" smtClean="0"/>
              <a:t>构建和包含</a:t>
            </a:r>
            <a:r>
              <a:rPr lang="en-US" altLang="zh-CN" smtClean="0"/>
              <a:t>API</a:t>
            </a:r>
            <a:r>
              <a:rPr lang="zh-CN" altLang="en-US" smtClean="0"/>
              <a:t>的项目，允许</a:t>
            </a:r>
            <a:r>
              <a:rPr lang="en-US" altLang="zh-CN" smtClean="0"/>
              <a:t>Maven</a:t>
            </a:r>
            <a:r>
              <a:rPr lang="zh-CN" altLang="en-US" smtClean="0"/>
              <a:t>被植入任何地方，尤其是高级别的产品如</a:t>
            </a:r>
            <a:r>
              <a:rPr lang="en-US" altLang="zh-CN" smtClean="0"/>
              <a:t>IDEs</a:t>
            </a:r>
            <a:r>
              <a:rPr lang="zh-CN" altLang="en-US" smtClean="0"/>
              <a:t>、质量工具、报告工具等这些。</a:t>
            </a:r>
            <a:r>
              <a:rPr lang="en-US" altLang="zh-CN" smtClean="0"/>
              <a:t>Maven2</a:t>
            </a:r>
            <a:r>
              <a:rPr lang="zh-CN" altLang="en-US" smtClean="0"/>
              <a:t>构建生命周期的概念正式化，其比</a:t>
            </a:r>
            <a:r>
              <a:rPr lang="en-US" altLang="zh-CN" smtClean="0"/>
              <a:t>Maven</a:t>
            </a:r>
            <a:r>
              <a:rPr lang="zh-CN" altLang="en-US" smtClean="0"/>
              <a:t>更易扩展；</a:t>
            </a:r>
            <a:endParaRPr lang="en-US" altLang="zh-CN" smtClean="0"/>
          </a:p>
          <a:p>
            <a:r>
              <a:rPr lang="en-US" altLang="zh-CN" smtClean="0"/>
              <a:t>Maven3</a:t>
            </a:r>
            <a:r>
              <a:rPr lang="zh-CN" altLang="en-US" smtClean="0"/>
              <a:t>在</a:t>
            </a:r>
            <a:r>
              <a:rPr lang="en-US" altLang="zh-CN" smtClean="0"/>
              <a:t>2.x</a:t>
            </a:r>
            <a:r>
              <a:rPr lang="zh-CN" altLang="en-US" smtClean="0"/>
              <a:t>基础上大幅提升性能。可以自动指定父版本，并行生成，更好的完整性报告、多语言生成、更好地支持</a:t>
            </a:r>
            <a:r>
              <a:rPr lang="en-US" altLang="zh-CN" smtClean="0"/>
              <a:t>M2Eclipse…</a:t>
            </a:r>
            <a:endParaRPr lang="en-US" altLang="zh-CN" smtClean="0"/>
          </a:p>
          <a:p>
            <a:r>
              <a:rPr lang="zh-CN" altLang="en-US" smtClean="0"/>
              <a:t>我们要使用</a:t>
            </a:r>
            <a:r>
              <a:rPr lang="en-US" altLang="zh-CN" smtClean="0"/>
              <a:t>Maven3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下载安装包</a:t>
            </a:r>
            <a:endParaRPr lang="en-US" altLang="zh-CN" smtClean="0"/>
          </a:p>
          <a:p>
            <a:pPr>
              <a:buNone/>
            </a:pPr>
            <a:r>
              <a:rPr lang="zh-CN" altLang="en-US" sz="2000" smtClean="0"/>
              <a:t>   地址：</a:t>
            </a:r>
            <a:r>
              <a:rPr lang="en-US" altLang="zh-CN" sz="2000" smtClean="0"/>
              <a:t>http://maven.apache.org/download.html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   当前版本为</a:t>
            </a:r>
            <a:r>
              <a:rPr lang="en-US" altLang="zh-CN" sz="2000" smtClean="0"/>
              <a:t>3.0</a:t>
            </a:r>
            <a:endParaRPr lang="en-US" altLang="zh-CN" sz="2000" smtClean="0"/>
          </a:p>
          <a:p>
            <a:r>
              <a:rPr lang="en-US" altLang="zh-CN" smtClean="0"/>
              <a:t>Windows</a:t>
            </a:r>
            <a:r>
              <a:rPr lang="zh-CN" altLang="en-US" smtClean="0"/>
              <a:t>系统下安装：</a:t>
            </a:r>
            <a:endParaRPr lang="en-US" altLang="zh-CN" smtClean="0"/>
          </a:p>
          <a:p>
            <a:pPr marL="800100" indent="-4572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smtClean="0"/>
              <a:t>首先需要确认系统中装有</a:t>
            </a:r>
            <a:r>
              <a:rPr lang="en-US" altLang="zh-CN" sz="2000" smtClean="0"/>
              <a:t>JDK(</a:t>
            </a:r>
            <a:r>
              <a:rPr lang="zh-CN" altLang="en-US" sz="2000" smtClean="0"/>
              <a:t>版本</a:t>
            </a:r>
            <a:r>
              <a:rPr lang="en-US" altLang="zh-CN" sz="2000" smtClean="0"/>
              <a:t>1.4+)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 marL="800100" indent="-4572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smtClean="0"/>
              <a:t>将压缩包解压到本地磁盘某目录中，该目录则称为安装目录。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000" smtClean="0"/>
              <a:t>例如</a:t>
            </a:r>
            <a:r>
              <a:rPr lang="en-US" altLang="zh-CN" sz="2000" smtClean="0"/>
              <a:t> D:\opensource\apache-maven-3.0</a:t>
            </a:r>
            <a:endParaRPr lang="en-US" altLang="zh-CN" sz="2000" smtClean="0"/>
          </a:p>
          <a:p>
            <a:pPr marL="800100" indent="-45720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smtClean="0"/>
              <a:t>目录结构：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smtClean="0"/>
              <a:t>bin   Maven</a:t>
            </a:r>
            <a:r>
              <a:rPr lang="zh-CN" altLang="en-US" sz="2000" smtClean="0"/>
              <a:t>的运行脚本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smtClean="0"/>
              <a:t>boot  Maven</a:t>
            </a:r>
            <a:r>
              <a:rPr lang="zh-CN" altLang="en-US" sz="2000" smtClean="0"/>
              <a:t>自己的类装载器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smtClean="0"/>
              <a:t>conf  </a:t>
            </a:r>
            <a:r>
              <a:rPr lang="zh-CN" altLang="en-US" sz="2000" smtClean="0"/>
              <a:t>该目录下包含了全局行为定制文件</a:t>
            </a:r>
            <a:r>
              <a:rPr lang="en-US" altLang="zh-CN" sz="2000" smtClean="0"/>
              <a:t>setting.xml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smtClean="0"/>
              <a:t>lib   Maven</a:t>
            </a:r>
            <a:r>
              <a:rPr lang="zh-CN" altLang="en-US" sz="2000" smtClean="0"/>
              <a:t>运行时所需的类库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smtClean="0"/>
              <a:t>...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mtClean="0"/>
              <a:t>配置环境变量</a:t>
            </a:r>
            <a:endParaRPr lang="en-US" altLang="zh-CN" smtClean="0"/>
          </a:p>
          <a:p>
            <a:pPr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smtClean="0"/>
              <a:t>M2_HOME=</a:t>
            </a:r>
            <a:r>
              <a:rPr lang="zh-CN" altLang="en-US" sz="2000" smtClean="0"/>
              <a:t>安装目录</a:t>
            </a:r>
            <a:endParaRPr lang="en-US" altLang="zh-CN" sz="2000" smtClean="0"/>
          </a:p>
          <a:p>
            <a:pPr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smtClean="0"/>
              <a:t>在</a:t>
            </a:r>
            <a:r>
              <a:rPr lang="en-US" altLang="zh-CN" sz="2000" smtClean="0"/>
              <a:t>path</a:t>
            </a:r>
            <a:r>
              <a:rPr lang="zh-CN" altLang="en-US" sz="2000" smtClean="0"/>
              <a:t>变量中增加</a:t>
            </a:r>
            <a:r>
              <a:rPr lang="en-US" altLang="zh-CN" sz="2000" smtClean="0"/>
              <a:t>%M2_HOME%\bin</a:t>
            </a:r>
            <a:endParaRPr lang="en-US" altLang="zh-CN" sz="2000" smtClean="0"/>
          </a:p>
          <a:p>
            <a:pPr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smtClean="0"/>
              <a:t>MAVEN_OPTS=-Xms NNNm –Xmx NNNm(</a:t>
            </a:r>
            <a:r>
              <a:rPr lang="zh-CN" altLang="en-US" sz="2000" smtClean="0"/>
              <a:t>非必要项，可防止内存溢出。其中</a:t>
            </a:r>
            <a:r>
              <a:rPr lang="en-US" altLang="zh-CN" sz="2000" smtClean="0"/>
              <a:t>NNN</a:t>
            </a:r>
            <a:r>
              <a:rPr lang="zh-CN" altLang="en-US" sz="2000" smtClean="0"/>
              <a:t>表示具体的内存数量</a:t>
            </a:r>
            <a:r>
              <a:rPr lang="en-US" altLang="zh-CN" sz="2000" smtClean="0"/>
              <a:t>)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mtClean="0"/>
              <a:t>检查安装正确性</a:t>
            </a:r>
            <a:endParaRPr lang="en-US" altLang="zh-CN" smtClean="0"/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smtClean="0"/>
              <a:t>在命令行提示符下执行：</a:t>
            </a:r>
            <a:endParaRPr lang="en-US" altLang="zh-CN" sz="2000" smtClean="0"/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–v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smtClean="0"/>
              <a:t>能看到</a:t>
            </a:r>
            <a:r>
              <a:rPr lang="en-US" altLang="zh-CN" sz="2000" smtClean="0"/>
              <a:t>Maven</a:t>
            </a:r>
            <a:r>
              <a:rPr lang="zh-CN" altLang="en-US" sz="2000" smtClean="0"/>
              <a:t>和</a:t>
            </a:r>
            <a:r>
              <a:rPr lang="en-US" altLang="zh-CN" sz="2000" smtClean="0"/>
              <a:t>JDK</a:t>
            </a:r>
            <a:r>
              <a:rPr lang="zh-CN" altLang="en-US" sz="2000" smtClean="0"/>
              <a:t>的版本号为安装正确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mtClean="0"/>
              <a:t>小试</a:t>
            </a:r>
            <a:r>
              <a:rPr lang="en-US" altLang="zh-CN" smtClean="0"/>
              <a:t>Maven</a:t>
            </a:r>
            <a:r>
              <a:rPr lang="zh-CN" altLang="en-US" smtClean="0"/>
              <a:t>命令</a:t>
            </a:r>
            <a:endParaRPr lang="en-US" altLang="zh-CN" smtClean="0"/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help:system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smtClean="0"/>
              <a:t>该命令将会下载</a:t>
            </a:r>
            <a:r>
              <a:rPr lang="en-US" altLang="zh-CN" sz="2000" smtClean="0"/>
              <a:t>help</a:t>
            </a:r>
            <a:r>
              <a:rPr lang="zh-CN" altLang="en-US" sz="2000" smtClean="0"/>
              <a:t>插件并运行它，且打印出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系统属性和环境变量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名词解释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68552"/>
          </a:xfrm>
        </p:spPr>
        <p:txBody>
          <a:bodyPr>
            <a:noAutofit/>
          </a:bodyPr>
          <a:lstStyle/>
          <a:p>
            <a:r>
              <a:rPr lang="en-US" altLang="zh-CN" sz="1600" b="1" smtClean="0"/>
              <a:t>Project</a:t>
            </a:r>
            <a:r>
              <a:rPr lang="zh-CN" altLang="zh-CN" sz="1600" smtClean="0"/>
              <a:t>：任何您想</a:t>
            </a:r>
            <a:r>
              <a:rPr lang="en-US" altLang="zh-CN" sz="1600" smtClean="0"/>
              <a:t>build</a:t>
            </a:r>
            <a:r>
              <a:rPr lang="zh-CN" altLang="zh-CN" sz="1600" smtClean="0"/>
              <a:t>的事物，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都可以认为它们是工程。这些工程被定义为工程对象模型</a:t>
            </a:r>
            <a:r>
              <a:rPr lang="en-US" altLang="zh-CN" sz="1600" smtClean="0"/>
              <a:t>(POM</a:t>
            </a:r>
            <a:r>
              <a:rPr lang="zh-CN" altLang="zh-CN" sz="1600" smtClean="0"/>
              <a:t>，</a:t>
            </a:r>
            <a:r>
              <a:rPr lang="en-US" altLang="zh-CN" sz="1600" smtClean="0"/>
              <a:t>Poject Object Model)</a:t>
            </a:r>
            <a:r>
              <a:rPr lang="zh-CN" altLang="zh-CN" sz="1600" smtClean="0"/>
              <a:t>。一个工程可以依赖其它的工程；一个工程也可以由多个子工程构成。</a:t>
            </a:r>
            <a:endParaRPr lang="en-US" altLang="zh-CN" sz="1600" smtClean="0"/>
          </a:p>
          <a:p>
            <a:r>
              <a:rPr lang="en-US" altLang="zh-CN" sz="1600" b="1" smtClean="0"/>
              <a:t>POM</a:t>
            </a:r>
            <a:r>
              <a:rPr lang="zh-CN" altLang="zh-CN" sz="1600" smtClean="0"/>
              <a:t>：</a:t>
            </a:r>
            <a:r>
              <a:rPr lang="en-US" altLang="zh-CN" sz="1600" smtClean="0"/>
              <a:t>POM(pom.xml)</a:t>
            </a:r>
            <a:r>
              <a:rPr lang="zh-CN" altLang="zh-CN" sz="1600" smtClean="0"/>
              <a:t>是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的核心文件，它是指示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如何工作的元数据文件，类似于</a:t>
            </a:r>
            <a:r>
              <a:rPr lang="en-US" altLang="zh-CN" sz="1600" smtClean="0"/>
              <a:t>Ant</a:t>
            </a:r>
            <a:r>
              <a:rPr lang="zh-CN" altLang="zh-CN" sz="1600" smtClean="0"/>
              <a:t>中的</a:t>
            </a:r>
            <a:r>
              <a:rPr lang="en-US" altLang="zh-CN" sz="1600" smtClean="0"/>
              <a:t>build.xml</a:t>
            </a:r>
            <a:r>
              <a:rPr lang="zh-CN" altLang="zh-CN" sz="1600" smtClean="0"/>
              <a:t>文件。</a:t>
            </a:r>
            <a:r>
              <a:rPr lang="en-US" altLang="zh-CN" sz="1600" smtClean="0"/>
              <a:t>POM</a:t>
            </a:r>
            <a:r>
              <a:rPr lang="zh-CN" altLang="zh-CN" sz="1600" smtClean="0"/>
              <a:t>文件位于每个工程的根目录中。</a:t>
            </a:r>
            <a:endParaRPr lang="en-US" altLang="zh-CN" sz="1600" smtClean="0"/>
          </a:p>
          <a:p>
            <a:r>
              <a:rPr lang="en-US" altLang="zh-CN" sz="1600" b="1" smtClean="0"/>
              <a:t>GroupId</a:t>
            </a:r>
            <a:r>
              <a:rPr lang="zh-CN" altLang="zh-CN" sz="1600" smtClean="0"/>
              <a:t>：</a:t>
            </a:r>
            <a:r>
              <a:rPr lang="en-US" altLang="zh-CN" sz="1600" smtClean="0"/>
              <a:t>groupId</a:t>
            </a:r>
            <a:r>
              <a:rPr lang="zh-CN" altLang="zh-CN" sz="1600" smtClean="0"/>
              <a:t>是一个工程的在全局中唯一的标识符，一般地，它就是工程名。</a:t>
            </a:r>
            <a:r>
              <a:rPr lang="en-US" altLang="zh-CN" sz="1600" smtClean="0"/>
              <a:t>groupId</a:t>
            </a:r>
            <a:r>
              <a:rPr lang="zh-CN" altLang="zh-CN" sz="1600" smtClean="0"/>
              <a:t>有利于使用一个完全的包名，将一个工程从其它有类似名称的工程里区别出来。</a:t>
            </a:r>
            <a:endParaRPr lang="en-US" altLang="zh-CN" sz="1600" smtClean="0"/>
          </a:p>
          <a:p>
            <a:r>
              <a:rPr lang="en-US" altLang="zh-CN" sz="1600" b="1" smtClean="0"/>
              <a:t>Artifact</a:t>
            </a:r>
            <a:r>
              <a:rPr lang="zh-CN" altLang="zh-CN" sz="1600" smtClean="0"/>
              <a:t>：</a:t>
            </a:r>
            <a:r>
              <a:rPr lang="en-US" altLang="zh-CN" sz="1600" smtClean="0"/>
              <a:t>artifact </a:t>
            </a:r>
            <a:r>
              <a:rPr lang="zh-CN" altLang="zh-CN" sz="1600" smtClean="0"/>
              <a:t>是工程将要产生或需要使用的文件，它可以是</a:t>
            </a:r>
            <a:r>
              <a:rPr lang="en-US" altLang="zh-CN" sz="1600" smtClean="0"/>
              <a:t>jar</a:t>
            </a:r>
            <a:r>
              <a:rPr lang="zh-CN" altLang="zh-CN" sz="1600" smtClean="0"/>
              <a:t>文件，源文件，二进制文件，</a:t>
            </a:r>
            <a:r>
              <a:rPr lang="en-US" altLang="zh-CN" sz="1600" smtClean="0"/>
              <a:t>war</a:t>
            </a:r>
            <a:r>
              <a:rPr lang="zh-CN" altLang="zh-CN" sz="1600" smtClean="0"/>
              <a:t>文件，甚至是</a:t>
            </a:r>
            <a:r>
              <a:rPr lang="en-US" altLang="zh-CN" sz="1600" smtClean="0"/>
              <a:t>pom</a:t>
            </a:r>
            <a:r>
              <a:rPr lang="zh-CN" altLang="zh-CN" sz="1600" smtClean="0"/>
              <a:t>文件。每个</a:t>
            </a:r>
            <a:r>
              <a:rPr lang="en-US" altLang="zh-CN" sz="1600" smtClean="0"/>
              <a:t>artifact</a:t>
            </a:r>
            <a:r>
              <a:rPr lang="zh-CN" altLang="zh-CN" sz="1600" smtClean="0"/>
              <a:t>都由</a:t>
            </a:r>
            <a:r>
              <a:rPr lang="en-US" altLang="zh-CN" sz="1600" smtClean="0"/>
              <a:t>groupId</a:t>
            </a:r>
            <a:r>
              <a:rPr lang="zh-CN" altLang="zh-CN" sz="1600" smtClean="0"/>
              <a:t>和</a:t>
            </a:r>
            <a:r>
              <a:rPr lang="en-US" altLang="zh-CN" sz="1600" smtClean="0"/>
              <a:t> artifactId</a:t>
            </a:r>
            <a:r>
              <a:rPr lang="zh-CN" altLang="zh-CN" sz="1600" smtClean="0"/>
              <a:t>组合的标识符唯一识别。需要被使用</a:t>
            </a:r>
            <a:r>
              <a:rPr lang="en-US" altLang="zh-CN" sz="1600" smtClean="0"/>
              <a:t>(</a:t>
            </a:r>
            <a:r>
              <a:rPr lang="zh-CN" altLang="zh-CN" sz="1600" smtClean="0"/>
              <a:t>依赖</a:t>
            </a:r>
            <a:r>
              <a:rPr lang="en-US" altLang="zh-CN" sz="1600" smtClean="0"/>
              <a:t>)</a:t>
            </a:r>
            <a:r>
              <a:rPr lang="zh-CN" altLang="zh-CN" sz="1600" smtClean="0"/>
              <a:t>的</a:t>
            </a:r>
            <a:r>
              <a:rPr lang="en-US" altLang="zh-CN" sz="1600" smtClean="0"/>
              <a:t>artifact</a:t>
            </a:r>
            <a:r>
              <a:rPr lang="zh-CN" altLang="zh-CN" sz="1600" smtClean="0"/>
              <a:t>都要放在仓库</a:t>
            </a:r>
            <a:r>
              <a:rPr lang="en-US" altLang="zh-CN" sz="1600" smtClean="0"/>
              <a:t>(</a:t>
            </a:r>
            <a:r>
              <a:rPr lang="zh-CN" altLang="zh-CN" sz="1600" smtClean="0"/>
              <a:t>见</a:t>
            </a:r>
            <a:r>
              <a:rPr lang="en-US" altLang="zh-CN" sz="1600" smtClean="0"/>
              <a:t>Repository)</a:t>
            </a:r>
            <a:r>
              <a:rPr lang="zh-CN" altLang="zh-CN" sz="1600" smtClean="0"/>
              <a:t>中，否则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无法找到</a:t>
            </a:r>
            <a:r>
              <a:rPr lang="en-US" altLang="zh-CN" sz="1600" smtClean="0"/>
              <a:t> (</a:t>
            </a:r>
            <a:r>
              <a:rPr lang="zh-CN" altLang="zh-CN" sz="1600" smtClean="0"/>
              <a:t>识别</a:t>
            </a:r>
            <a:r>
              <a:rPr lang="en-US" altLang="zh-CN" sz="1600" smtClean="0"/>
              <a:t>)</a:t>
            </a:r>
            <a:r>
              <a:rPr lang="zh-CN" altLang="zh-CN" sz="1600" smtClean="0"/>
              <a:t>它们。</a:t>
            </a:r>
            <a:endParaRPr lang="en-US" altLang="zh-CN" sz="1600" smtClean="0"/>
          </a:p>
          <a:p>
            <a:r>
              <a:rPr lang="en-US" altLang="zh-CN" sz="1600" b="1" smtClean="0"/>
              <a:t>Dependency</a:t>
            </a:r>
            <a:r>
              <a:rPr lang="zh-CN" altLang="zh-CN" sz="1600" smtClean="0"/>
              <a:t>：为了能够</a:t>
            </a:r>
            <a:r>
              <a:rPr lang="en-US" altLang="zh-CN" sz="1600" smtClean="0"/>
              <a:t>build</a:t>
            </a:r>
            <a:r>
              <a:rPr lang="zh-CN" altLang="zh-CN" sz="1600" smtClean="0"/>
              <a:t>或运行，一个典型的</a:t>
            </a:r>
            <a:r>
              <a:rPr lang="en-US" altLang="zh-CN" sz="1600" smtClean="0"/>
              <a:t>Java</a:t>
            </a:r>
            <a:r>
              <a:rPr lang="zh-CN" altLang="zh-CN" sz="1600" smtClean="0"/>
              <a:t>工程会依赖其它的包。在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中，这些被依赖的包就被称为</a:t>
            </a:r>
            <a:r>
              <a:rPr lang="en-US" altLang="zh-CN" sz="1600" smtClean="0"/>
              <a:t>dependency</a:t>
            </a:r>
            <a:r>
              <a:rPr lang="zh-CN" altLang="zh-CN" sz="1600" smtClean="0"/>
              <a:t>。</a:t>
            </a:r>
            <a:r>
              <a:rPr lang="en-US" altLang="zh-CN" sz="1600" smtClean="0"/>
              <a:t>dependency</a:t>
            </a:r>
            <a:r>
              <a:rPr lang="zh-CN" altLang="zh-CN" sz="1600" smtClean="0"/>
              <a:t>一般是其它工程的</a:t>
            </a:r>
            <a:r>
              <a:rPr lang="en-US" altLang="zh-CN" sz="1600" smtClean="0"/>
              <a:t>artifact</a:t>
            </a:r>
            <a:r>
              <a:rPr lang="zh-CN" altLang="zh-CN" sz="1600" smtClean="0"/>
              <a:t>。</a:t>
            </a:r>
            <a:endParaRPr lang="en-US" altLang="zh-CN" sz="1600" smtClean="0"/>
          </a:p>
          <a:p>
            <a:r>
              <a:rPr lang="en-US" altLang="zh-CN" sz="1600" b="1" smtClean="0"/>
              <a:t>Plug-in</a:t>
            </a:r>
            <a:r>
              <a:rPr lang="zh-CN" altLang="zh-CN" sz="1600" smtClean="0"/>
              <a:t>：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是由插件组织的，它的每一个功能都是由插件提供的。插件提供</a:t>
            </a:r>
            <a:r>
              <a:rPr lang="en-US" altLang="zh-CN" sz="1600" smtClean="0"/>
              <a:t>goal(</a:t>
            </a:r>
            <a:r>
              <a:rPr lang="zh-CN" altLang="zh-CN" sz="1600" smtClean="0"/>
              <a:t>类似于</a:t>
            </a:r>
            <a:r>
              <a:rPr lang="en-US" altLang="zh-CN" sz="1600" smtClean="0"/>
              <a:t>Ant</a:t>
            </a:r>
            <a:r>
              <a:rPr lang="zh-CN" altLang="zh-CN" sz="1600" smtClean="0"/>
              <a:t>中的</a:t>
            </a:r>
            <a:r>
              <a:rPr lang="en-US" altLang="zh-CN" sz="1600" smtClean="0"/>
              <a:t>target)</a:t>
            </a:r>
            <a:r>
              <a:rPr lang="zh-CN" altLang="zh-CN" sz="1600" smtClean="0"/>
              <a:t>，并根据在</a:t>
            </a:r>
            <a:r>
              <a:rPr lang="en-US" altLang="zh-CN" sz="1600" smtClean="0"/>
              <a:t>POM</a:t>
            </a:r>
            <a:r>
              <a:rPr lang="zh-CN" altLang="zh-CN" sz="1600" smtClean="0"/>
              <a:t>中找到的元数据去完成工作。主要的</a:t>
            </a:r>
            <a:r>
              <a:rPr lang="en-US" altLang="zh-CN" sz="1600" smtClean="0"/>
              <a:t>Maven</a:t>
            </a:r>
            <a:r>
              <a:rPr lang="zh-CN" altLang="zh-CN" sz="1600" smtClean="0"/>
              <a:t>插件要是由</a:t>
            </a:r>
            <a:r>
              <a:rPr lang="en-US" altLang="zh-CN" sz="1600" smtClean="0"/>
              <a:t>Java</a:t>
            </a:r>
            <a:r>
              <a:rPr lang="zh-CN" altLang="zh-CN" sz="1600" smtClean="0"/>
              <a:t>写成的，但它也支持用</a:t>
            </a:r>
            <a:r>
              <a:rPr lang="en-US" altLang="zh-CN" sz="1600" smtClean="0"/>
              <a:t>Beanshell</a:t>
            </a:r>
            <a:r>
              <a:rPr lang="zh-CN" altLang="zh-CN" sz="1600" smtClean="0"/>
              <a:t>或</a:t>
            </a:r>
            <a:r>
              <a:rPr lang="en-US" altLang="zh-CN" sz="1600" smtClean="0"/>
              <a:t>Ant</a:t>
            </a:r>
            <a:r>
              <a:rPr lang="zh-CN" altLang="zh-CN" sz="1600" smtClean="0"/>
              <a:t>脚本写成的插件。</a:t>
            </a:r>
            <a:endParaRPr lang="en-US" altLang="zh-CN" sz="1600" smtClean="0"/>
          </a:p>
          <a:p>
            <a:r>
              <a:rPr lang="en-US" altLang="zh-CN" sz="1600" b="1" smtClean="0"/>
              <a:t>Repository</a:t>
            </a:r>
            <a:r>
              <a:rPr lang="zh-CN" altLang="zh-CN" sz="1600" smtClean="0"/>
              <a:t>：</a:t>
            </a:r>
            <a:r>
              <a:rPr lang="zh-CN" altLang="en-US" sz="1600" smtClean="0"/>
              <a:t>仓库</a:t>
            </a:r>
            <a:r>
              <a:rPr lang="zh-CN" altLang="zh-CN" sz="1600" smtClean="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setting.xml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b="1" smtClean="0"/>
              <a:t>$user.home/.m2/repository/setting.xml</a:t>
            </a:r>
            <a:endParaRPr lang="en-US" altLang="zh-CN" sz="2600" b="1" smtClean="0"/>
          </a:p>
          <a:p>
            <a:pPr indent="0">
              <a:spcBef>
                <a:spcPts val="1200"/>
              </a:spcBef>
              <a:buNone/>
            </a:pPr>
            <a:r>
              <a:rPr lang="zh-CN" altLang="en-US" sz="2000" smtClean="0"/>
              <a:t>为用户范围的配置文件</a:t>
            </a:r>
            <a:endParaRPr lang="en-US" altLang="zh-CN" sz="2000" smtClean="0"/>
          </a:p>
          <a:p>
            <a:r>
              <a:rPr lang="en-US" altLang="zh-CN" sz="2600" b="1" smtClean="0"/>
              <a:t>$M2_HOME/conf/setting.xml</a:t>
            </a:r>
            <a:endParaRPr lang="en-US" altLang="zh-CN" sz="2600" b="1" smtClean="0"/>
          </a:p>
          <a:p>
            <a:pPr indent="0">
              <a:spcBef>
                <a:spcPts val="1200"/>
              </a:spcBef>
              <a:buNone/>
            </a:pPr>
            <a:r>
              <a:rPr lang="zh-CN" altLang="en-US" sz="2000" smtClean="0"/>
              <a:t>为全局范围的配置文件，修改后将影响本机所有用户的配置</a:t>
            </a:r>
            <a:endParaRPr lang="en-US" altLang="zh-CN" sz="2000" smtClean="0"/>
          </a:p>
          <a:p>
            <a:pPr indent="0">
              <a:buNone/>
            </a:pPr>
            <a:r>
              <a:rPr lang="zh-CN" altLang="en-US" sz="1800" smtClean="0">
                <a:latin typeface="楷体" panose="02010609060101010101" pitchFamily="49" charset="-122"/>
                <a:ea typeface="楷体" panose="02010609060101010101" pitchFamily="49" charset="-122"/>
              </a:rPr>
              <a:t>建议：只修改用户级别的配置，既不影响其它用户，也不影响后期升级。</a:t>
            </a:r>
            <a:endParaRPr lang="en-US" altLang="zh-CN" sz="1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mtClean="0"/>
              <a:t>配置介绍</a:t>
            </a:r>
            <a:endParaRPr lang="en-US" altLang="zh-CN" smtClean="0"/>
          </a:p>
          <a:p>
            <a:pPr indent="0">
              <a:buNone/>
            </a:pPr>
            <a:r>
              <a:rPr lang="en-US" altLang="zh-CN" sz="1800" smtClean="0"/>
              <a:t>localRepository</a:t>
            </a:r>
            <a:r>
              <a:rPr lang="zh-CN" altLang="en-US" sz="1800" smtClean="0"/>
              <a:t>：</a:t>
            </a:r>
            <a:r>
              <a:rPr lang="en-US" altLang="zh-CN" sz="1800" smtClean="0"/>
              <a:t> </a:t>
            </a:r>
            <a:r>
              <a:rPr lang="zh-CN" altLang="en-US" sz="1800" smtClean="0"/>
              <a:t>自定义本地库路径，默认在</a:t>
            </a:r>
            <a:r>
              <a:rPr lang="en-US" altLang="zh-CN" sz="1800" smtClean="0"/>
              <a:t>$user.home/.m2</a:t>
            </a:r>
            <a:r>
              <a:rPr lang="zh-CN" altLang="en-US" sz="1800" smtClean="0"/>
              <a:t>中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interactiveMode</a:t>
            </a:r>
            <a:r>
              <a:rPr lang="zh-CN" altLang="en-US" sz="1800" smtClean="0"/>
              <a:t>：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offline</a:t>
            </a:r>
            <a:r>
              <a:rPr lang="zh-CN" altLang="en-US" sz="1800" smtClean="0"/>
              <a:t>：是否每次编译都去查找远程中心库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pluginGroups</a:t>
            </a:r>
            <a:r>
              <a:rPr lang="zh-CN" altLang="en-US" sz="1800" smtClean="0"/>
              <a:t>：插件组，例如</a:t>
            </a:r>
            <a:r>
              <a:rPr lang="en-US" altLang="zh-CN" sz="1800" smtClean="0"/>
              <a:t>org.mortbay.jetty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proxies</a:t>
            </a:r>
            <a:r>
              <a:rPr lang="zh-CN" altLang="en-US" sz="1800" smtClean="0"/>
              <a:t>：通过代理访问外部库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servers</a:t>
            </a:r>
            <a:r>
              <a:rPr lang="zh-CN" altLang="en-US" sz="1800" smtClean="0"/>
              <a:t>：集成认证服务，例如集成</a:t>
            </a:r>
            <a:r>
              <a:rPr lang="en-US" altLang="zh-CN" sz="1800" smtClean="0"/>
              <a:t>Tomcat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mirrors</a:t>
            </a:r>
            <a:r>
              <a:rPr lang="zh-CN" altLang="en-US" sz="1800" smtClean="0"/>
              <a:t>：镜像库，可以指定内部中心库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profiles</a:t>
            </a:r>
            <a:r>
              <a:rPr lang="zh-CN" altLang="en-US" sz="1800" smtClean="0"/>
              <a:t>：个性配置，需要在</a:t>
            </a:r>
            <a:r>
              <a:rPr lang="en-US" altLang="zh-CN" sz="1800" smtClean="0"/>
              <a:t>Activation</a:t>
            </a:r>
            <a:r>
              <a:rPr lang="zh-CN" altLang="en-US" sz="1800" smtClean="0"/>
              <a:t>标签中激活</a:t>
            </a:r>
            <a:endParaRPr lang="en-US" altLang="zh-CN" sz="1800" smtClean="0"/>
          </a:p>
          <a:p>
            <a:pPr indent="0">
              <a:buNone/>
            </a:pPr>
            <a:r>
              <a:rPr lang="en-US" altLang="zh-CN" sz="1800" smtClean="0"/>
              <a:t>activeProfiles</a:t>
            </a:r>
            <a:r>
              <a:rPr lang="zh-CN" altLang="en-US" sz="1800" smtClean="0"/>
              <a:t>：表示激活的</a:t>
            </a:r>
            <a:r>
              <a:rPr lang="en-US" altLang="zh-CN" sz="1800" smtClean="0"/>
              <a:t>profile</a:t>
            </a:r>
            <a:endParaRPr lang="zh-CN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smtClean="0"/>
              <a:t>远程公用仓库</a:t>
            </a:r>
            <a:endParaRPr lang="en-US" altLang="zh-CN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Maven</a:t>
            </a:r>
            <a:r>
              <a:rPr lang="zh-CN" altLang="en-US" sz="2000" smtClean="0"/>
              <a:t>内置了远程公用仓库：</a:t>
            </a:r>
            <a:r>
              <a:rPr lang="en-US" altLang="zh-CN" sz="2000" smtClean="0">
                <a:solidFill>
                  <a:srgbClr val="0070C0"/>
                </a:solidFill>
              </a:rPr>
              <a:t>http://repo1.maven.org/maven2</a:t>
            </a:r>
            <a:endParaRPr lang="en-US" altLang="zh-CN" sz="2000" smtClean="0">
              <a:solidFill>
                <a:srgbClr val="0070C0"/>
              </a:solidFill>
            </a:endParaRPr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smtClean="0"/>
              <a:t>这个公共仓库是由</a:t>
            </a:r>
            <a:r>
              <a:rPr lang="en-US" altLang="zh-CN" sz="2000" smtClean="0"/>
              <a:t>Maven</a:t>
            </a:r>
            <a:r>
              <a:rPr lang="zh-CN" altLang="en-US" sz="2000" smtClean="0"/>
              <a:t>自己维护，里面有大量的常用类库，并包含了世界上大部分流行的开源项目构件。目前是以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为主。</a:t>
            </a:r>
            <a:endParaRPr lang="en-US" altLang="zh-CN" sz="2000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内部中心仓库</a:t>
            </a:r>
            <a:endParaRPr lang="en-US" altLang="zh-CN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smtClean="0"/>
              <a:t>也称私有共享仓库</a:t>
            </a:r>
            <a:r>
              <a:rPr lang="en-US" altLang="zh-CN" sz="2000" smtClean="0"/>
              <a:t>(</a:t>
            </a:r>
            <a:r>
              <a:rPr lang="zh-CN" altLang="en-US" sz="2000" smtClean="0"/>
              <a:t>私服</a:t>
            </a:r>
            <a:r>
              <a:rPr lang="en-US" altLang="zh-CN" sz="2000" smtClean="0"/>
              <a:t>)</a:t>
            </a:r>
            <a:r>
              <a:rPr lang="zh-CN" altLang="en-US" sz="2000" smtClean="0"/>
              <a:t>。一般是由公司自己设立的，只为本公司内部共享使用。它既可以作为公司内部构件协作和存档，也可作为公用类库镜像缓存，减少在外部访问和下载的频率。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Nexus</a:t>
            </a:r>
            <a:r>
              <a:rPr lang="zh-CN" altLang="en-US" sz="2000" smtClean="0"/>
              <a:t>和</a:t>
            </a:r>
            <a:r>
              <a:rPr lang="en-US" altLang="zh-CN" sz="2000" smtClean="0"/>
              <a:t>Artifactory</a:t>
            </a:r>
            <a:r>
              <a:rPr lang="zh-CN" altLang="en-US" sz="2000" smtClean="0"/>
              <a:t>均可搭建仓库服务器。但后者支持</a:t>
            </a:r>
            <a:r>
              <a:rPr lang="en-US" altLang="zh-CN" sz="2000" smtClean="0"/>
              <a:t>LDAP</a:t>
            </a:r>
            <a:r>
              <a:rPr lang="zh-CN" altLang="en-US" sz="2000" smtClean="0"/>
              <a:t>认证，这样就可以将私有仓库的认证集成到公司已经有的</a:t>
            </a:r>
            <a:r>
              <a:rPr lang="en-US" altLang="zh-CN" sz="2000" smtClean="0"/>
              <a:t>LDAP</a:t>
            </a:r>
            <a:r>
              <a:rPr lang="zh-CN" altLang="en-US" sz="2000" smtClean="0"/>
              <a:t>认证服务器。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smtClean="0"/>
              <a:t>内部中心库又可以连接第三方库，例如</a:t>
            </a:r>
            <a:r>
              <a:rPr lang="en-US" altLang="zh-CN" sz="2000" smtClean="0"/>
              <a:t>Jboss</a:t>
            </a:r>
            <a:r>
              <a:rPr lang="zh-CN" altLang="en-US" sz="2000" smtClean="0"/>
              <a:t>中心库、</a:t>
            </a:r>
            <a:r>
              <a:rPr lang="en-US" altLang="zh-CN" sz="2000" smtClean="0"/>
              <a:t>Spring</a:t>
            </a:r>
            <a:r>
              <a:rPr lang="zh-CN" altLang="en-US" sz="2000" smtClean="0"/>
              <a:t>中心库，以随时获得最新版本的第三方构件。</a:t>
            </a:r>
            <a:endParaRPr lang="zh-CN" altLang="en-US" sz="20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Maven</a:t>
            </a:r>
            <a:r>
              <a:rPr lang="zh-CN" altLang="en-US" smtClean="0"/>
              <a:t>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mtClean="0"/>
              <a:t>本地仓库</a:t>
            </a:r>
            <a:endParaRPr lang="en-US" altLang="zh-CN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Maven</a:t>
            </a:r>
            <a:r>
              <a:rPr lang="zh-CN" altLang="en-US" sz="2000" smtClean="0"/>
              <a:t>会将工程中依赖的构件</a:t>
            </a:r>
            <a:r>
              <a:rPr lang="en-US" altLang="zh-CN" sz="2000" smtClean="0"/>
              <a:t>(Jar</a:t>
            </a:r>
            <a:r>
              <a:rPr lang="zh-CN" altLang="en-US" sz="2000" smtClean="0"/>
              <a:t>包</a:t>
            </a:r>
            <a:r>
              <a:rPr lang="en-US" altLang="zh-CN" sz="2000" smtClean="0"/>
              <a:t>)</a:t>
            </a:r>
            <a:r>
              <a:rPr lang="zh-CN" altLang="en-US" sz="2000" smtClean="0"/>
              <a:t>从远程下载到本机一个目录下管理，通常默认在</a:t>
            </a:r>
            <a:r>
              <a:rPr lang="en-US" altLang="zh-CN" sz="2000" smtClean="0"/>
              <a:t>$user.home/.m2/repository</a:t>
            </a:r>
            <a:r>
              <a:rPr lang="zh-CN" altLang="en-US" sz="2000" smtClean="0"/>
              <a:t>下。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smtClean="0"/>
              <a:t>自</a:t>
            </a:r>
            <a:r>
              <a:rPr lang="en-US" altLang="zh-CN" sz="2000" smtClean="0"/>
              <a:t>Maven2</a:t>
            </a:r>
            <a:r>
              <a:rPr lang="zh-CN" altLang="en-US" sz="2000" smtClean="0"/>
              <a:t>以后，构件的存储方式通常是</a:t>
            </a:r>
            <a:r>
              <a:rPr lang="en-US" altLang="zh-CN" sz="2000" smtClean="0"/>
              <a:t>groupId/artifactId/version/*.jar</a:t>
            </a:r>
            <a:endParaRPr lang="en-US" altLang="zh-CN" sz="2000" smtClean="0"/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000" smtClean="0">
                <a:solidFill>
                  <a:srgbClr val="0070C0"/>
                </a:solidFill>
              </a:rPr>
              <a:t>修改本地库位置：</a:t>
            </a:r>
            <a:r>
              <a:rPr lang="zh-CN" altLang="en-US" sz="2000" smtClean="0"/>
              <a:t>在</a:t>
            </a:r>
            <a:r>
              <a:rPr lang="en-US" altLang="zh-CN" sz="2000" smtClean="0"/>
              <a:t>$M2_HOME/conf/setting.xml</a:t>
            </a:r>
            <a:r>
              <a:rPr lang="zh-CN" altLang="en-US" sz="2000" smtClean="0"/>
              <a:t>文件的</a:t>
            </a:r>
            <a:r>
              <a:rPr lang="en-US" altLang="zh-CN" sz="2000" smtClean="0"/>
              <a:t>&lt;localRepository&gt;</a:t>
            </a:r>
            <a:r>
              <a:rPr lang="zh-CN" altLang="en-US" sz="2000" smtClean="0"/>
              <a:t>元素中指定路径，例如：</a:t>
            </a:r>
            <a:r>
              <a:rPr lang="en-US" altLang="zh-CN" sz="1900" smtClean="0">
                <a:solidFill>
                  <a:srgbClr val="FF0000"/>
                </a:solidFill>
              </a:rPr>
              <a:t>&lt;localRepository&gt;D:/my_repository&lt;/localRepository&gt;</a:t>
            </a:r>
            <a:endParaRPr lang="en-US" altLang="zh-CN" sz="1900" smtClean="0">
              <a:solidFill>
                <a:srgbClr val="FF0000"/>
              </a:solidFill>
            </a:endParaRPr>
          </a:p>
          <a:p>
            <a:pPr indent="0">
              <a:lnSpc>
                <a:spcPct val="110000"/>
              </a:lnSpc>
              <a:spcBef>
                <a:spcPts val="1200"/>
              </a:spcBef>
              <a:buNone/>
            </a:pPr>
            <a:endParaRPr lang="en-US" altLang="zh-CN" sz="20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Maven</a:t>
            </a:r>
            <a:r>
              <a:rPr lang="zh-CN" altLang="en-US" b="1" smtClean="0"/>
              <a:t>常用命令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smtClean="0"/>
              <a:t>检测</a:t>
            </a:r>
            <a:r>
              <a:rPr lang="en-US" altLang="zh-CN" sz="2000" smtClean="0"/>
              <a:t>Maven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JDK</a:t>
            </a:r>
            <a:r>
              <a:rPr lang="zh-CN" altLang="en-US" sz="2000" smtClean="0"/>
              <a:t>版本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–v  </a:t>
            </a:r>
            <a:r>
              <a:rPr lang="zh-CN" altLang="en-US" sz="2000" smtClean="0">
                <a:solidFill>
                  <a:schemeClr val="bg1">
                    <a:lumMod val="75000"/>
                  </a:schemeClr>
                </a:solidFill>
              </a:rPr>
              <a:t>或者</a:t>
            </a:r>
            <a:r>
              <a:rPr lang="zh-CN" altLang="en-US" sz="2000" smtClean="0"/>
              <a:t>  </a:t>
            </a:r>
            <a:r>
              <a:rPr lang="en-US" altLang="zh-CN" sz="2000" smtClean="0">
                <a:solidFill>
                  <a:srgbClr val="FF0000"/>
                </a:solidFill>
              </a:rPr>
              <a:t>mvn -version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zh-CN" altLang="en-US" sz="2000" smtClean="0"/>
              <a:t>获取帮助选项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–h  </a:t>
            </a:r>
            <a:r>
              <a:rPr lang="zh-CN" altLang="en-US" sz="2000" smtClean="0">
                <a:solidFill>
                  <a:schemeClr val="bg1">
                    <a:lumMod val="75000"/>
                  </a:schemeClr>
                </a:solidFill>
              </a:rPr>
              <a:t>或者</a:t>
            </a:r>
            <a:r>
              <a:rPr lang="zh-CN" altLang="en-US" sz="2000" smtClean="0"/>
              <a:t>  </a:t>
            </a:r>
            <a:r>
              <a:rPr lang="en-US" altLang="zh-CN" sz="2000" smtClean="0">
                <a:solidFill>
                  <a:srgbClr val="FF0000"/>
                </a:solidFill>
              </a:rPr>
              <a:t>mvn –help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zh-CN" altLang="en-US" sz="2000" smtClean="0"/>
              <a:t>显示详细错误信息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–e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zh-CN" altLang="en-US" sz="2000" smtClean="0"/>
              <a:t>创建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项目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archetype:create 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   -DgroupId=${groupId} 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   -DartifactId=${artifactId}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</a:rPr>
              <a:t>示例：</a:t>
            </a:r>
            <a:endParaRPr lang="en-US" altLang="zh-CN" sz="200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None/>
            </a:pPr>
            <a:r>
              <a:rPr lang="en-US" altLang="zh-CN" sz="2000" smtClean="0"/>
              <a:t>mvn archetype:create 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/>
              <a:t>    -DgroupId=com.howsun 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/>
              <a:t>    -DartifactId=myApp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/>
              <a:t>    -Dversion=0.1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IDEA的介绍及安装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语言支持：需要安装插件php/python/Ruby/scala/kotlin(默认支持)</a:t>
            </a:r>
            <a:endParaRPr lang="zh-CN" altLang="en-US"/>
          </a:p>
          <a:p>
            <a:r>
              <a:rPr lang="zh-CN" altLang="en-US"/>
              <a:t>数据库支持：PostgreSQL/Mysql/Oracle/Sql Server</a:t>
            </a:r>
            <a:endParaRPr lang="zh-CN" altLang="en-US"/>
          </a:p>
          <a:p>
            <a:r>
              <a:rPr lang="zh-CN" altLang="en-US"/>
              <a:t>开源框架支持：springmvc/GWT/paly/webservices/JSF/struts/hibernate</a:t>
            </a:r>
            <a:endParaRPr lang="zh-CN" altLang="en-US"/>
          </a:p>
          <a:p>
            <a:r>
              <a:rPr lang="zh-CN" altLang="en-US"/>
              <a:t>前端支持：html5/css3/sass/less/js/node.js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创建</a:t>
            </a:r>
            <a:r>
              <a:rPr lang="en-US" altLang="zh-CN" sz="2000" smtClean="0"/>
              <a:t>Web</a:t>
            </a:r>
            <a:r>
              <a:rPr lang="zh-CN" altLang="en-US" sz="2000" smtClean="0"/>
              <a:t>项目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</a:t>
            </a:r>
            <a:r>
              <a:rPr lang="en-US" altLang="zh-CN" sz="2000" smtClean="0">
                <a:solidFill>
                  <a:srgbClr val="FF0000"/>
                </a:solidFill>
              </a:rPr>
              <a:t>mvn archetype:create</a:t>
            </a:r>
            <a:br>
              <a:rPr lang="en-US" altLang="zh-CN" sz="2000" smtClean="0">
                <a:solidFill>
                  <a:srgbClr val="FF0000"/>
                </a:solidFill>
              </a:rPr>
            </a:br>
            <a:r>
              <a:rPr lang="en-US" altLang="zh-CN" sz="2000" smtClean="0">
                <a:solidFill>
                  <a:srgbClr val="FF0000"/>
                </a:solidFill>
              </a:rPr>
              <a:t>    -DgroupId=${packageName}   </a:t>
            </a:r>
            <a:br>
              <a:rPr lang="en-US" altLang="zh-CN" sz="2000" smtClean="0">
                <a:solidFill>
                  <a:srgbClr val="FF0000"/>
                </a:solidFill>
              </a:rPr>
            </a:br>
            <a:r>
              <a:rPr lang="en-US" altLang="zh-CN" sz="2000" smtClean="0">
                <a:solidFill>
                  <a:srgbClr val="FF0000"/>
                </a:solidFill>
              </a:rPr>
              <a:t>    -DartifactId=${webappName}</a:t>
            </a:r>
            <a:br>
              <a:rPr lang="en-US" altLang="zh-CN" sz="2000" smtClean="0">
                <a:solidFill>
                  <a:srgbClr val="FF0000"/>
                </a:solidFill>
              </a:rPr>
            </a:br>
            <a:r>
              <a:rPr lang="en-US" altLang="zh-CN" sz="2000" smtClean="0">
                <a:solidFill>
                  <a:srgbClr val="FF0000"/>
                </a:solidFill>
              </a:rPr>
              <a:t>    -DarchetypeArtifactId=maven-archetype-webapp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smtClean="0"/>
              <a:t>创建其它项目</a:t>
            </a:r>
            <a:r>
              <a:rPr lang="en-US" altLang="zh-CN" sz="2000" smtClean="0"/>
              <a:t>(</a:t>
            </a:r>
            <a:r>
              <a:rPr lang="zh-CN" altLang="en-US" sz="2000" smtClean="0"/>
              <a:t>例如</a:t>
            </a:r>
            <a:r>
              <a:rPr lang="en-US" altLang="zh-CN" sz="2000" smtClean="0"/>
              <a:t>SSH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JPA</a:t>
            </a:r>
            <a:r>
              <a:rPr lang="zh-CN" altLang="en-US" sz="2000" smtClean="0"/>
              <a:t>、</a:t>
            </a:r>
            <a:r>
              <a:rPr lang="en-US" altLang="zh-CN" sz="2000" smtClean="0"/>
              <a:t>JSF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Seam…)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  </a:t>
            </a:r>
            <a:r>
              <a:rPr lang="en-US" altLang="zh-CN" sz="2000" smtClean="0">
                <a:solidFill>
                  <a:srgbClr val="FF0000"/>
                </a:solidFill>
              </a:rPr>
              <a:t>mvn archetype:generate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smtClean="0"/>
              <a:t>  </a:t>
            </a:r>
            <a:r>
              <a:rPr lang="zh-CN" altLang="en-US" sz="2000" smtClean="0">
                <a:solidFill>
                  <a:schemeClr val="bg1">
                    <a:lumMod val="65000"/>
                  </a:schemeClr>
                </a:solidFill>
              </a:rPr>
              <a:t>然后根据提示选择项目骨架、</a:t>
            </a: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</a:rPr>
              <a:t>groupid</a:t>
            </a:r>
            <a:r>
              <a:rPr lang="zh-CN" altLang="en-US" sz="2000" smtClean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</a:rPr>
              <a:t>artifactid</a:t>
            </a:r>
            <a:r>
              <a:rPr lang="zh-CN" altLang="en-US" sz="2000" smtClean="0">
                <a:solidFill>
                  <a:schemeClr val="bg1">
                    <a:lumMod val="65000"/>
                  </a:schemeClr>
                </a:solidFill>
              </a:rPr>
              <a:t>、版本号</a:t>
            </a: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altLang="zh-CN" sz="200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altLang="zh-CN" sz="2000" smtClean="0">
                <a:solidFill>
                  <a:schemeClr val="bg1">
                    <a:lumMod val="65000"/>
                  </a:schemeClr>
                </a:solidFill>
              </a:rPr>
              <a:t>  Maven3</a:t>
            </a:r>
            <a:r>
              <a:rPr lang="zh-CN" altLang="en-US" sz="2000" smtClean="0">
                <a:solidFill>
                  <a:schemeClr val="bg1">
                    <a:lumMod val="65000"/>
                  </a:schemeClr>
                </a:solidFill>
              </a:rPr>
              <a:t>已有上百个项目骨架</a:t>
            </a:r>
            <a:endParaRPr lang="en-US" altLang="zh-CN" sz="200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smtClean="0"/>
              <a:t>转换成</a:t>
            </a:r>
            <a:r>
              <a:rPr lang="en-US" altLang="zh-CN" sz="2000" smtClean="0"/>
              <a:t>Eclipse</a:t>
            </a:r>
            <a:r>
              <a:rPr lang="zh-CN" altLang="en-US" sz="2000" smtClean="0"/>
              <a:t>工程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eclipse:eclipse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mvn eclipse:clean  </a:t>
            </a:r>
            <a:r>
              <a:rPr lang="en-US" altLang="zh-CN" sz="1800" smtClean="0"/>
              <a:t>//</a:t>
            </a:r>
            <a:r>
              <a:rPr lang="zh-CN" altLang="en-US" sz="1800" smtClean="0">
                <a:solidFill>
                  <a:srgbClr val="00B050"/>
                </a:solidFill>
              </a:rPr>
              <a:t>清除</a:t>
            </a:r>
            <a:r>
              <a:rPr lang="en-US" altLang="zh-CN" sz="1800" smtClean="0">
                <a:solidFill>
                  <a:srgbClr val="00B050"/>
                </a:solidFill>
              </a:rPr>
              <a:t>Eclipse</a:t>
            </a:r>
            <a:r>
              <a:rPr lang="zh-CN" altLang="en-US" sz="1800" smtClean="0">
                <a:solidFill>
                  <a:srgbClr val="00B050"/>
                </a:solidFill>
              </a:rPr>
              <a:t>设置信息</a:t>
            </a:r>
            <a:endParaRPr lang="en-US" altLang="zh-CN" sz="180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smtClean="0"/>
              <a:t>转换成</a:t>
            </a:r>
            <a:r>
              <a:rPr lang="en-US" altLang="zh-CN" sz="2000" smtClean="0"/>
              <a:t>idea</a:t>
            </a:r>
            <a:r>
              <a:rPr lang="zh-CN" altLang="en-US" sz="2000" smtClean="0"/>
              <a:t>项目：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idea:idea</a:t>
            </a:r>
            <a:br>
              <a:rPr lang="en-US" altLang="zh-CN" sz="2000" smtClean="0"/>
            </a:br>
            <a:endParaRPr lang="en-US" altLang="zh-CN" sz="20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smtClean="0"/>
              <a:t>编译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compile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zh-CN" altLang="en-US" sz="2000" smtClean="0"/>
              <a:t>编译测试代码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test-compile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zh-CN" altLang="en-US" sz="2000" smtClean="0"/>
              <a:t>产生</a:t>
            </a:r>
            <a:r>
              <a:rPr lang="en-US" altLang="zh-CN" sz="2000" smtClean="0"/>
              <a:t>Site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site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zh-CN" altLang="en-US" sz="2000" smtClean="0"/>
              <a:t>测试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test 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运行测试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test -Dtest=</a:t>
            </a:r>
            <a:r>
              <a:rPr lang="en-US" altLang="zh-CN" sz="2000" i="1" smtClean="0">
                <a:solidFill>
                  <a:srgbClr val="FF0000"/>
                </a:solidFill>
              </a:rPr>
              <a:t>${</a:t>
            </a:r>
            <a:r>
              <a:rPr lang="zh-CN" altLang="en-US" sz="2000" i="1" smtClean="0">
                <a:solidFill>
                  <a:srgbClr val="FF0000"/>
                </a:solidFill>
              </a:rPr>
              <a:t>类名</a:t>
            </a:r>
            <a:r>
              <a:rPr lang="en-US" altLang="zh-CN" sz="2000" i="1" smtClean="0">
                <a:solidFill>
                  <a:srgbClr val="FF0000"/>
                </a:solidFill>
              </a:rPr>
              <a:t>}</a:t>
            </a:r>
            <a:r>
              <a:rPr lang="en-US" altLang="zh-CN" sz="2000" smtClean="0">
                <a:solidFill>
                  <a:srgbClr val="FF0000"/>
                </a:solidFill>
              </a:rPr>
              <a:t>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单独运行测试类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r>
              <a:rPr lang="zh-CN" altLang="en-US" sz="2000" smtClean="0"/>
              <a:t>清除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clean 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将清除原来编译的结果</a:t>
            </a:r>
            <a:endParaRPr lang="zh-CN" altLang="en-US" sz="2000" smtClean="0">
              <a:solidFill>
                <a:srgbClr val="00B050"/>
              </a:solidFill>
            </a:endParaRPr>
          </a:p>
          <a:p>
            <a:r>
              <a:rPr lang="zh-CN" altLang="en-US" sz="2000" smtClean="0"/>
              <a:t>打包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package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package –Dmaven.test.skip=true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打包时不执行测试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r>
              <a:rPr lang="zh-CN" altLang="en-US" sz="2000" smtClean="0"/>
              <a:t>发布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install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将项目打包成构件安装到本地仓库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deploy  </a:t>
            </a:r>
            <a:r>
              <a:rPr lang="en-US" altLang="zh-CN" sz="2000" smtClean="0">
                <a:solidFill>
                  <a:srgbClr val="00B050"/>
                </a:solidFill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</a:rPr>
              <a:t>发布到本地仓库或服务器</a:t>
            </a:r>
            <a:r>
              <a:rPr lang="en-US" altLang="zh-CN" sz="2000" smtClean="0">
                <a:solidFill>
                  <a:srgbClr val="00B050"/>
                </a:solidFill>
              </a:rPr>
              <a:t>(</a:t>
            </a:r>
            <a:r>
              <a:rPr lang="zh-CN" altLang="en-US" sz="2000" smtClean="0">
                <a:solidFill>
                  <a:srgbClr val="00B050"/>
                </a:solidFill>
              </a:rPr>
              <a:t>例如</a:t>
            </a:r>
            <a:r>
              <a:rPr lang="en-US" altLang="zh-CN" sz="2000" smtClean="0">
                <a:solidFill>
                  <a:srgbClr val="00B050"/>
                </a:solidFill>
              </a:rPr>
              <a:t>Tomcat</a:t>
            </a:r>
            <a:r>
              <a:rPr lang="zh-CN" altLang="en-US" sz="2000" smtClean="0">
                <a:solidFill>
                  <a:srgbClr val="00B050"/>
                </a:solidFill>
              </a:rPr>
              <a:t>、</a:t>
            </a:r>
            <a:r>
              <a:rPr lang="en-US" altLang="zh-CN" sz="2000" smtClean="0">
                <a:solidFill>
                  <a:srgbClr val="00B050"/>
                </a:solidFill>
              </a:rPr>
              <a:t>Jboss)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smtClean="0"/>
              <a:t>手动添加构件到仓库</a:t>
            </a:r>
            <a:endParaRPr lang="en-US" altLang="zh-CN" sz="2000" smtClean="0"/>
          </a:p>
          <a:p>
            <a:pPr indent="0"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install:install-file -Dfile=${jar</a:t>
            </a:r>
            <a:r>
              <a:rPr lang="zh-CN" altLang="en-US" sz="2000" smtClean="0">
                <a:solidFill>
                  <a:srgbClr val="FF0000"/>
                </a:solidFill>
              </a:rPr>
              <a:t>包文件位置</a:t>
            </a:r>
            <a:r>
              <a:rPr lang="en-US" altLang="zh-CN" sz="2000" smtClean="0">
                <a:solidFill>
                  <a:srgbClr val="FF0000"/>
                </a:solidFill>
              </a:rPr>
              <a:t>} -DgroupId=${groupId} -DartifactId=${artifactId} -Dversion=${</a:t>
            </a:r>
            <a:r>
              <a:rPr lang="zh-CN" altLang="en-US" sz="2000" smtClean="0">
                <a:solidFill>
                  <a:srgbClr val="FF0000"/>
                </a:solidFill>
              </a:rPr>
              <a:t>版本号</a:t>
            </a:r>
            <a:r>
              <a:rPr lang="en-US" altLang="zh-CN" sz="2000" smtClean="0">
                <a:solidFill>
                  <a:srgbClr val="FF0000"/>
                </a:solidFill>
              </a:rPr>
              <a:t>} -Dpackaging=jar -DgeneratePom=${</a:t>
            </a:r>
            <a:r>
              <a:rPr lang="zh-CN" altLang="en-US" sz="2000" smtClean="0">
                <a:solidFill>
                  <a:srgbClr val="FF0000"/>
                </a:solidFill>
              </a:rPr>
              <a:t>是否同时创建</a:t>
            </a:r>
            <a:r>
              <a:rPr lang="en-US" altLang="zh-CN" sz="2000" smtClean="0">
                <a:solidFill>
                  <a:srgbClr val="FF0000"/>
                </a:solidFill>
              </a:rPr>
              <a:t>pom</a:t>
            </a:r>
            <a:r>
              <a:rPr lang="zh-CN" altLang="en-US" sz="2000" smtClean="0">
                <a:solidFill>
                  <a:srgbClr val="FF0000"/>
                </a:solidFill>
              </a:rPr>
              <a:t>文件</a:t>
            </a:r>
            <a:r>
              <a:rPr lang="en-US" altLang="zh-CN" sz="2000" smtClean="0">
                <a:solidFill>
                  <a:srgbClr val="FF0000"/>
                </a:solidFill>
              </a:rPr>
              <a:t>}</a:t>
            </a:r>
            <a:endParaRPr lang="en-US" altLang="zh-CN" sz="2000" smtClean="0"/>
          </a:p>
          <a:p>
            <a:pPr>
              <a:lnSpc>
                <a:spcPct val="120000"/>
              </a:lnSpc>
            </a:pPr>
            <a:r>
              <a:rPr lang="zh-CN" altLang="en-US" sz="2000" smtClean="0"/>
              <a:t>复制依赖构件到相应目录</a:t>
            </a:r>
            <a:endParaRPr lang="en-US" altLang="zh-CN" sz="2000" smtClean="0"/>
          </a:p>
          <a:p>
            <a:pPr indent="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mvn dependency:copy-dependencies -DoutputDirectory=</a:t>
            </a:r>
            <a:r>
              <a:rPr lang="en-US" altLang="zh-CN" sz="2000" i="1" smtClean="0">
                <a:solidFill>
                  <a:srgbClr val="FF0000"/>
                </a:solidFill>
              </a:rPr>
              <a:t>${</a:t>
            </a:r>
            <a:r>
              <a:rPr lang="zh-CN" altLang="en-US" sz="2000" i="1" smtClean="0">
                <a:solidFill>
                  <a:srgbClr val="FF0000"/>
                </a:solidFill>
              </a:rPr>
              <a:t>目标目录</a:t>
            </a:r>
            <a:r>
              <a:rPr lang="en-US" altLang="zh-CN" sz="2000" i="1" smtClean="0">
                <a:solidFill>
                  <a:srgbClr val="FF0000"/>
                </a:solidFill>
              </a:rPr>
              <a:t>} </a:t>
            </a:r>
            <a:r>
              <a:rPr lang="en-US" altLang="zh-CN" sz="2000" smtClean="0">
                <a:solidFill>
                  <a:srgbClr val="FF0000"/>
                </a:solidFill>
              </a:rPr>
              <a:t>-DexcludeScope=${scope} -Dsilent=true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</a:rPr>
              <a:t>示例：</a:t>
            </a:r>
            <a:endParaRPr lang="en-US" altLang="zh-CN" sz="200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2000" smtClean="0"/>
              <a:t>mvn dependency:copy-dependencies </a:t>
            </a:r>
            <a:endParaRPr lang="en-US" altLang="zh-CN" sz="2000" smtClean="0"/>
          </a:p>
          <a:p>
            <a:pPr indent="0">
              <a:lnSpc>
                <a:spcPct val="120000"/>
              </a:lnSpc>
              <a:buNone/>
            </a:pPr>
            <a:r>
              <a:rPr lang="en-US" altLang="zh-CN" sz="2000" smtClean="0"/>
              <a:t>   -DoutputDirectory=</a:t>
            </a:r>
            <a:r>
              <a:rPr lang="en-US" altLang="zh-CN" sz="2000" i="1" smtClean="0"/>
              <a:t>WebRoot/WEB-INF/lib </a:t>
            </a:r>
            <a:endParaRPr lang="en-US" altLang="zh-CN" sz="2000" i="1" smtClean="0"/>
          </a:p>
          <a:p>
            <a:pPr indent="0">
              <a:lnSpc>
                <a:spcPct val="120000"/>
              </a:lnSpc>
              <a:buNone/>
            </a:pPr>
            <a:r>
              <a:rPr lang="en-US" altLang="zh-CN" sz="2000" i="1" smtClean="0"/>
              <a:t>   </a:t>
            </a:r>
            <a:r>
              <a:rPr lang="en-US" altLang="zh-CN" sz="2000" smtClean="0"/>
              <a:t>-Dsilent=true </a:t>
            </a:r>
            <a:endParaRPr lang="en-US" altLang="zh-CN" sz="2000" smtClean="0"/>
          </a:p>
          <a:p>
            <a:pPr indent="0">
              <a:lnSpc>
                <a:spcPct val="120000"/>
              </a:lnSpc>
              <a:buNone/>
            </a:pPr>
            <a:r>
              <a:rPr lang="en-US" altLang="zh-CN" sz="2000" smtClean="0"/>
              <a:t>   -DincludeScope=runtime </a:t>
            </a:r>
            <a:endParaRPr lang="en-US" altLang="zh-CN" sz="2000" smtClean="0"/>
          </a:p>
          <a:p>
            <a:pPr>
              <a:lnSpc>
                <a:spcPct val="120000"/>
              </a:lnSpc>
            </a:pPr>
            <a:r>
              <a:rPr lang="zh-CN" altLang="en-US" sz="2000" smtClean="0"/>
              <a:t>显示一个插件的详细信息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</a:rPr>
              <a:t>(configuration, goals</a:t>
            </a:r>
            <a:r>
              <a:rPr lang="zh-CN" altLang="en-US" sz="2000" smtClean="0">
                <a:solidFill>
                  <a:schemeClr val="bg1">
                    <a:lumMod val="50000"/>
                  </a:schemeClr>
                </a:solidFill>
              </a:rPr>
              <a:t>等</a:t>
            </a:r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</a:rPr>
              <a:t>):</a:t>
            </a:r>
            <a:endParaRPr lang="en-US" altLang="zh-CN" sz="2000" smtClean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rgbClr val="FF0000"/>
                </a:solidFill>
              </a:rPr>
              <a:t>mvn help:describe -Dplugin=</a:t>
            </a:r>
            <a:r>
              <a:rPr lang="en-US" altLang="zh-CN" sz="1800" i="1" smtClean="0">
                <a:solidFill>
                  <a:srgbClr val="FF0000"/>
                </a:solidFill>
              </a:rPr>
              <a:t>pluginName</a:t>
            </a:r>
            <a:r>
              <a:rPr lang="en-US" altLang="zh-CN" sz="1800" smtClean="0">
                <a:solidFill>
                  <a:srgbClr val="FF0000"/>
                </a:solidFill>
              </a:rPr>
              <a:t> -Ddetail </a:t>
            </a:r>
            <a:endParaRPr lang="en-US" altLang="zh-CN" sz="1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pom.xml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mtClean="0"/>
              <a:t>是</a:t>
            </a:r>
            <a:r>
              <a:rPr lang="en-US" altLang="zh-CN" smtClean="0"/>
              <a:t>Maven</a:t>
            </a:r>
            <a:r>
              <a:rPr lang="zh-CN" altLang="en-US" smtClean="0"/>
              <a:t>项目的核心配置文件，位于每个工程的根目录，指示</a:t>
            </a:r>
            <a:r>
              <a:rPr lang="en-US" altLang="zh-CN" smtClean="0"/>
              <a:t>Maven</a:t>
            </a:r>
            <a:r>
              <a:rPr lang="zh-CN" altLang="en-US" smtClean="0"/>
              <a:t>工作的元数据文件。</a:t>
            </a:r>
            <a:endParaRPr lang="en-US" altLang="zh-CN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mtClean="0"/>
              <a:t>节点介绍 </a:t>
            </a:r>
            <a:endParaRPr lang="zh-CN" altLang="en-US" smtClean="0"/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mtClean="0"/>
              <a:t>&lt;project &gt; </a:t>
            </a:r>
            <a:r>
              <a:rPr lang="zh-CN" altLang="en-US" smtClean="0"/>
              <a:t>：文件的根节点 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smtClean="0"/>
              <a:t>&lt;modelversion &gt; </a:t>
            </a:r>
            <a:r>
              <a:rPr lang="zh-CN" altLang="en-US" smtClean="0"/>
              <a:t>： </a:t>
            </a:r>
            <a:r>
              <a:rPr lang="en-US" altLang="zh-CN" smtClean="0"/>
              <a:t>pom.xml</a:t>
            </a:r>
            <a:r>
              <a:rPr lang="zh-CN" altLang="en-US" smtClean="0"/>
              <a:t>使用的对象模型版本 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smtClean="0"/>
              <a:t>&lt;groupId &gt; </a:t>
            </a:r>
            <a:r>
              <a:rPr lang="zh-CN" altLang="en-US" smtClean="0"/>
              <a:t>：创建项目的组织或团体的唯一 </a:t>
            </a:r>
            <a:r>
              <a:rPr lang="en-US" altLang="zh-CN" smtClean="0"/>
              <a:t>Id.</a:t>
            </a:r>
            <a:br>
              <a:rPr lang="en-US" altLang="zh-CN" smtClean="0"/>
            </a:br>
            <a:r>
              <a:rPr lang="en-US" altLang="zh-CN" smtClean="0"/>
              <a:t>&lt;artifactId &gt; </a:t>
            </a:r>
            <a:r>
              <a:rPr lang="zh-CN" altLang="en-US" smtClean="0"/>
              <a:t>：项目的唯一 </a:t>
            </a:r>
            <a:r>
              <a:rPr lang="en-US" altLang="zh-CN" smtClean="0"/>
              <a:t>Id, </a:t>
            </a:r>
            <a:r>
              <a:rPr lang="zh-CN" altLang="en-US" smtClean="0"/>
              <a:t>可视为项目名 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smtClean="0"/>
              <a:t>&lt;packaging &gt; </a:t>
            </a:r>
            <a:r>
              <a:rPr lang="zh-CN" altLang="en-US" smtClean="0"/>
              <a:t>：打包类型，一般有</a:t>
            </a:r>
            <a:r>
              <a:rPr lang="en-US" altLang="zh-CN" smtClean="0"/>
              <a:t>JAR,WAR,EAR </a:t>
            </a:r>
            <a:r>
              <a:rPr lang="zh-CN" altLang="en-US" smtClean="0"/>
              <a:t>等 </a:t>
            </a:r>
            <a:br>
              <a:rPr lang="zh-CN" altLang="en-US" smtClean="0"/>
            </a:br>
            <a:r>
              <a:rPr lang="en-US" altLang="zh-CN" smtClean="0"/>
              <a:t>&lt;version &gt; </a:t>
            </a:r>
            <a:r>
              <a:rPr lang="zh-CN" altLang="en-US" smtClean="0"/>
              <a:t>：产品的版本号 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smtClean="0"/>
              <a:t>&lt;name &gt; </a:t>
            </a:r>
            <a:r>
              <a:rPr lang="zh-CN" altLang="en-US" smtClean="0"/>
              <a:t>：项目的显示名，常用于 </a:t>
            </a:r>
            <a:r>
              <a:rPr lang="en-US" altLang="zh-CN" smtClean="0"/>
              <a:t>Maven </a:t>
            </a:r>
            <a:r>
              <a:rPr lang="zh-CN" altLang="en-US" smtClean="0"/>
              <a:t>生成的文档。 </a:t>
            </a:r>
            <a:br>
              <a:rPr lang="zh-CN" altLang="en-US" smtClean="0"/>
            </a:br>
            <a:r>
              <a:rPr lang="en-US" altLang="zh-CN" smtClean="0"/>
              <a:t>&lt;url &gt; </a:t>
            </a:r>
            <a:r>
              <a:rPr lang="zh-CN" altLang="en-US" smtClean="0"/>
              <a:t>：组织的站点，常用于 </a:t>
            </a:r>
            <a:r>
              <a:rPr lang="en-US" altLang="zh-CN" smtClean="0"/>
              <a:t>Maven </a:t>
            </a:r>
            <a:r>
              <a:rPr lang="zh-CN" altLang="en-US" smtClean="0"/>
              <a:t>生成的文档。 </a:t>
            </a:r>
            <a:br>
              <a:rPr lang="zh-CN" altLang="en-US" smtClean="0"/>
            </a:br>
            <a:r>
              <a:rPr lang="en-US" altLang="zh-CN" smtClean="0"/>
              <a:t>&lt;description &gt; </a:t>
            </a:r>
            <a:r>
              <a:rPr lang="zh-CN" altLang="en-US" smtClean="0"/>
              <a:t>：项目描述，常用于 </a:t>
            </a:r>
            <a:r>
              <a:rPr lang="en-US" altLang="zh-CN" smtClean="0"/>
              <a:t>Maven </a:t>
            </a:r>
            <a:r>
              <a:rPr lang="zh-CN" altLang="en-US" smtClean="0"/>
              <a:t>生成的文档。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pom.xml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&lt;dependencies&gt;</a:t>
            </a:r>
            <a:r>
              <a:rPr lang="zh-CN" altLang="en-US" sz="2000" smtClean="0"/>
              <a:t>：构件依赖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&lt;parent&gt;</a:t>
            </a:r>
            <a:r>
              <a:rPr lang="zh-CN" altLang="en-US" sz="2000" smtClean="0"/>
              <a:t>：模型继承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&lt;dependencyManagement&gt;</a:t>
            </a:r>
            <a:r>
              <a:rPr lang="zh-CN" altLang="en-US" sz="2000" smtClean="0"/>
              <a:t>：依赖管理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&lt;reporting&gt;</a:t>
            </a:r>
            <a:r>
              <a:rPr lang="zh-CN" altLang="en-US" sz="2000" smtClean="0"/>
              <a:t>：创建报告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&lt;build&gt;</a:t>
            </a:r>
            <a:r>
              <a:rPr lang="zh-CN" altLang="en-US" sz="2000" smtClean="0"/>
              <a:t>：构建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&lt;repositories&gt;</a:t>
            </a:r>
            <a:r>
              <a:rPr lang="zh-CN" altLang="en-US" sz="2000" smtClean="0"/>
              <a:t>：引用第三方仓库</a:t>
            </a:r>
            <a:endParaRPr lang="en-US" altLang="zh-CN" sz="200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/>
              <a:t>&lt;licenses&gt;</a:t>
            </a:r>
            <a:r>
              <a:rPr lang="zh-CN" altLang="en-US" sz="2000" smtClean="0"/>
              <a:t>：许可</a:t>
            </a:r>
            <a:endParaRPr lang="zh-CN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96950"/>
          </a:xfrm>
        </p:spPr>
        <p:txBody>
          <a:bodyPr/>
          <a:lstStyle/>
          <a:p>
            <a:pPr algn="l"/>
            <a:r>
              <a:rPr lang="en-US" altLang="zh-CN" smtClean="0"/>
              <a:t>POM</a:t>
            </a:r>
            <a:r>
              <a:rPr lang="zh-CN" altLang="en-US" smtClean="0"/>
              <a:t>全景图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908720"/>
            <a:ext cx="7943344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IntelliJ IDEA目录及基本配置</a:t>
            </a:r>
            <a:endParaRPr lang="zh-CN" altLang="en-US"/>
          </a:p>
        </p:txBody>
      </p:sp>
      <p:pic>
        <p:nvPicPr>
          <p:cNvPr id="5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040" y="1417955"/>
            <a:ext cx="7233920" cy="2238375"/>
          </a:xfrm>
          <a:prstGeom prst="rect">
            <a:avLst/>
          </a:prstGeom>
        </p:spPr>
      </p:pic>
      <p:pic>
        <p:nvPicPr>
          <p:cNvPr id="27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0" y="3543300"/>
            <a:ext cx="4099560" cy="3665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81913" y="1893094"/>
            <a:ext cx="1082279" cy="2339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51732" y="1345376"/>
            <a:ext cx="539795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eaLnBrk="1" hangingPunct="1"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0">
                <a:solidFill>
                  <a:srgbClr val="FF0000"/>
                </a:solidFill>
                <a:latin typeface="+mj-lt"/>
                <a:cs typeface="+mj-cs"/>
              </a:rPr>
              <a:t>IDEA主界面</a:t>
            </a:r>
            <a:endParaRPr lang="zh-CN" altLang="en-US" sz="3000" b="0">
              <a:solidFill>
                <a:srgbClr val="FF0000"/>
              </a:solidFill>
              <a:latin typeface="+mj-lt"/>
              <a:cs typeface="+mj-cs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" y="1876425"/>
            <a:ext cx="7858125" cy="50425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81913" y="1893094"/>
            <a:ext cx="1082279" cy="2339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51732" y="1345376"/>
            <a:ext cx="539795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eaLnBrk="1" hangingPunct="1"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0">
                <a:solidFill>
                  <a:srgbClr val="FF0000"/>
                </a:solidFill>
                <a:latin typeface="+mj-lt"/>
                <a:cs typeface="+mj-cs"/>
              </a:rPr>
              <a:t>jdk配置</a:t>
            </a:r>
            <a:endParaRPr lang="zh-CN" altLang="en-US" sz="3000" b="0">
              <a:solidFill>
                <a:srgbClr val="FF0000"/>
              </a:solidFill>
              <a:latin typeface="+mj-lt"/>
              <a:cs typeface="+mj-cs"/>
            </a:endParaRPr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" y="1749425"/>
            <a:ext cx="5187950" cy="3359785"/>
          </a:xfrm>
          <a:prstGeom prst="rect">
            <a:avLst/>
          </a:prstGeom>
        </p:spPr>
      </p:pic>
      <p:pic>
        <p:nvPicPr>
          <p:cNvPr id="14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360" y="1749108"/>
            <a:ext cx="5274310" cy="50006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81913" y="1893094"/>
            <a:ext cx="1082279" cy="2339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51732" y="1345376"/>
            <a:ext cx="539795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eaLnBrk="1" hangingPunct="1"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0">
                <a:solidFill>
                  <a:srgbClr val="FF0000"/>
                </a:solidFill>
                <a:latin typeface="+mj-lt"/>
                <a:cs typeface="+mj-cs"/>
              </a:rPr>
              <a:t>创建maven项目</a:t>
            </a:r>
            <a:endParaRPr lang="zh-CN" altLang="en-US" sz="3000" b="0">
              <a:solidFill>
                <a:srgbClr val="FF0000"/>
              </a:solidFill>
              <a:latin typeface="+mj-lt"/>
              <a:cs typeface="+mj-cs"/>
            </a:endParaRPr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" y="1876425"/>
            <a:ext cx="6664325" cy="6257290"/>
          </a:xfrm>
          <a:prstGeom prst="rect">
            <a:avLst/>
          </a:prstGeom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35" y="2250440"/>
            <a:ext cx="7898765" cy="74968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81913" y="1893094"/>
            <a:ext cx="1082279" cy="2339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5842" y="215076"/>
            <a:ext cx="539795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eaLnBrk="1" hangingPunct="1"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0">
                <a:solidFill>
                  <a:srgbClr val="FF0000"/>
                </a:solidFill>
                <a:latin typeface="+mj-lt"/>
                <a:cs typeface="+mj-cs"/>
              </a:rPr>
              <a:t>修改主题字体</a:t>
            </a:r>
            <a:endParaRPr lang="zh-CN" altLang="en-US" sz="3000" b="0">
              <a:solidFill>
                <a:srgbClr val="FF0000"/>
              </a:solidFill>
              <a:latin typeface="+mj-lt"/>
              <a:cs typeface="+mj-cs"/>
            </a:endParaRPr>
          </a:p>
        </p:txBody>
      </p:sp>
      <p:pic>
        <p:nvPicPr>
          <p:cNvPr id="21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" y="1170940"/>
            <a:ext cx="8769985" cy="52628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矩形 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81913" y="1893094"/>
            <a:ext cx="1082279" cy="2339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5842" y="215076"/>
            <a:ext cx="539795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defPPr>
              <a:defRPr lang="zh-CN"/>
            </a:defPPr>
            <a:lvl1pPr eaLnBrk="1" hangingPunct="1">
              <a:defRPr sz="4000" b="1">
                <a:solidFill>
                  <a:srgbClr val="FFFFFF"/>
                </a:solidFill>
                <a:latin typeface="+mj-ea"/>
                <a:ea typeface="+mj-ea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000" b="0">
                <a:solidFill>
                  <a:srgbClr val="FF0000"/>
                </a:solidFill>
                <a:latin typeface="+mj-lt"/>
                <a:cs typeface="+mj-cs"/>
              </a:rPr>
              <a:t>编码格式</a:t>
            </a:r>
            <a:endParaRPr lang="zh-CN" altLang="en-US" sz="3000" b="0">
              <a:solidFill>
                <a:srgbClr val="FF0000"/>
              </a:solidFill>
              <a:latin typeface="+mj-lt"/>
              <a:cs typeface="+mj-cs"/>
            </a:endParaRPr>
          </a:p>
        </p:txBody>
      </p:sp>
      <p:pic>
        <p:nvPicPr>
          <p:cNvPr id="26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572895"/>
            <a:ext cx="8014970" cy="37122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59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1592"/>
  <p:tag name="KSO_WM_UNIT_ID" val="custom20181592_21*a*1"/>
</p:tagLst>
</file>

<file path=ppt/tags/tag11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37*109"/>
  <p:tag name="KSO_WM_SLIDE_SIZE" val="883*409"/>
  <p:tag name="KSO_WM_COMBINE_RELATE_SLIDE_ID" val="background20180955_10"/>
  <p:tag name="KSO_WM_TEMPLATE_CATEGORY" val="custom"/>
  <p:tag name="KSO_WM_TEMPLATE_INDEX" val="20181592"/>
  <p:tag name="KSO_WM_SLIDE_ID" val="custom20181592_21"/>
  <p:tag name="KSO_WM_SLIDE_INDEX" val="21"/>
  <p:tag name="KSO_WM_TEMPLATE_SUBCATEGORY" val="combine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81592"/>
  <p:tag name="KSO_WM_UNIT_ID" val="custom20181592_21*i*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1592"/>
  <p:tag name="KSO_WM_UNIT_ID" val="custom20181592_21*a*1"/>
</p:tagLst>
</file>

<file path=ppt/tags/tag14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37*109"/>
  <p:tag name="KSO_WM_SLIDE_SIZE" val="883*409"/>
  <p:tag name="KSO_WM_COMBINE_RELATE_SLIDE_ID" val="background20180955_10"/>
  <p:tag name="KSO_WM_TEMPLATE_CATEGORY" val="custom"/>
  <p:tag name="KSO_WM_TEMPLATE_INDEX" val="20181592"/>
  <p:tag name="KSO_WM_SLIDE_ID" val="custom20181592_21"/>
  <p:tag name="KSO_WM_SLIDE_INDEX" val="21"/>
  <p:tag name="KSO_WM_TEMPLATE_SUBCATEGORY" val="combine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81592"/>
  <p:tag name="KSO_WM_UNIT_ID" val="custom20181592_21*i*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1592"/>
  <p:tag name="KSO_WM_UNIT_ID" val="custom20181592_21*a*1"/>
</p:tagLst>
</file>

<file path=ppt/tags/tag17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37*109"/>
  <p:tag name="KSO_WM_SLIDE_SIZE" val="883*409"/>
  <p:tag name="KSO_WM_COMBINE_RELATE_SLIDE_ID" val="background20180955_10"/>
  <p:tag name="KSO_WM_TEMPLATE_CATEGORY" val="custom"/>
  <p:tag name="KSO_WM_TEMPLATE_INDEX" val="20181592"/>
  <p:tag name="KSO_WM_SLIDE_ID" val="custom20181592_21"/>
  <p:tag name="KSO_WM_SLIDE_INDEX" val="21"/>
  <p:tag name="KSO_WM_TEMPLATE_SUBCATEGORY" val="combine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81592"/>
  <p:tag name="KSO_WM_UNIT_ID" val="custom20181592_21*i*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1592"/>
  <p:tag name="KSO_WM_UNIT_ID" val="custom20181592_21*a*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592"/>
</p:tagLst>
</file>

<file path=ppt/tags/tag20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37*109"/>
  <p:tag name="KSO_WM_SLIDE_SIZE" val="883*409"/>
  <p:tag name="KSO_WM_COMBINE_RELATE_SLIDE_ID" val="background20180955_10"/>
  <p:tag name="KSO_WM_TEMPLATE_CATEGORY" val="custom"/>
  <p:tag name="KSO_WM_TEMPLATE_INDEX" val="20181592"/>
  <p:tag name="KSO_WM_SLIDE_ID" val="custom20181592_21"/>
  <p:tag name="KSO_WM_SLIDE_INDEX" val="21"/>
  <p:tag name="KSO_WM_TEMPLATE_SUBCATEGORY" val="combine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81592"/>
  <p:tag name="KSO_WM_UNIT_ID" val="custom20181592_21*i*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1592"/>
  <p:tag name="KSO_WM_UNIT_ID" val="custom20181592_21*a*1"/>
</p:tagLst>
</file>

<file path=ppt/tags/tag23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37*109"/>
  <p:tag name="KSO_WM_SLIDE_SIZE" val="883*409"/>
  <p:tag name="KSO_WM_COMBINE_RELATE_SLIDE_ID" val="background20180955_10"/>
  <p:tag name="KSO_WM_TEMPLATE_CATEGORY" val="custom"/>
  <p:tag name="KSO_WM_TEMPLATE_INDEX" val="20181592"/>
  <p:tag name="KSO_WM_SLIDE_ID" val="custom20181592_21"/>
  <p:tag name="KSO_WM_SLIDE_INDEX" val="21"/>
  <p:tag name="KSO_WM_TEMPLATE_SUBCATEGORY" val="combine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81592"/>
  <p:tag name="KSO_WM_UNIT_ID" val="custom20181592_21*i*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1592"/>
  <p:tag name="KSO_WM_UNIT_ID" val="custom20181592_21*a*1"/>
</p:tagLst>
</file>

<file path=ppt/tags/tag26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37*109"/>
  <p:tag name="KSO_WM_SLIDE_SIZE" val="883*409"/>
  <p:tag name="KSO_WM_COMBINE_RELATE_SLIDE_ID" val="background20180955_10"/>
  <p:tag name="KSO_WM_TEMPLATE_CATEGORY" val="custom"/>
  <p:tag name="KSO_WM_TEMPLATE_INDEX" val="20181592"/>
  <p:tag name="KSO_WM_SLIDE_ID" val="custom20181592_21"/>
  <p:tag name="KSO_WM_SLIDE_INDEX" val="21"/>
  <p:tag name="KSO_WM_TEMPLATE_SUBCATEGORY" val="combine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81592"/>
  <p:tag name="KSO_WM_UNIT_ID" val="custom20181592_21*i*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1592"/>
  <p:tag name="KSO_WM_UNIT_ID" val="custom20181592_21*a*1"/>
</p:tagLst>
</file>

<file path=ppt/tags/tag29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37*109"/>
  <p:tag name="KSO_WM_SLIDE_SIZE" val="883*409"/>
  <p:tag name="KSO_WM_COMBINE_RELATE_SLIDE_ID" val="background20180955_10"/>
  <p:tag name="KSO_WM_TEMPLATE_CATEGORY" val="custom"/>
  <p:tag name="KSO_WM_TEMPLATE_INDEX" val="20181592"/>
  <p:tag name="KSO_WM_SLIDE_ID" val="custom20181592_21"/>
  <p:tag name="KSO_WM_SLIDE_INDEX" val="21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55_1"/>
  <p:tag name="KSO_WM_TEMPLATE_CATEGORY" val="custom"/>
  <p:tag name="KSO_WM_TEMPLATE_INDEX" val="20181592"/>
  <p:tag name="KSO_WM_TEMPLATE_SUBCATEGORY" val="combine"/>
  <p:tag name="KSO_WM_TEMPLATE_THUMBS_INDEX" val="1、6、11、12、18、19、2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81592"/>
  <p:tag name="KSO_WM_UNIT_ID" val="custom20181592_21*i*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1592"/>
  <p:tag name="KSO_WM_UNIT_ID" val="custom20181592_21*a*1"/>
</p:tagLst>
</file>

<file path=ppt/tags/tag32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37*109"/>
  <p:tag name="KSO_WM_SLIDE_SIZE" val="883*409"/>
  <p:tag name="KSO_WM_COMBINE_RELATE_SLIDE_ID" val="background20180955_10"/>
  <p:tag name="KSO_WM_TEMPLATE_CATEGORY" val="custom"/>
  <p:tag name="KSO_WM_TEMPLATE_INDEX" val="20181592"/>
  <p:tag name="KSO_WM_SLIDE_ID" val="custom20181592_21"/>
  <p:tag name="KSO_WM_SLIDE_INDEX" val="21"/>
  <p:tag name="KSO_WM_TEMPLATE_SUBCATEGORY" val="combine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81592"/>
  <p:tag name="KSO_WM_UNIT_ID" val="custom20181592_21*i*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1592"/>
  <p:tag name="KSO_WM_UNIT_ID" val="custom20181592_21*a*1"/>
</p:tagLst>
</file>

<file path=ppt/tags/tag35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37*109"/>
  <p:tag name="KSO_WM_SLIDE_SIZE" val="883*409"/>
  <p:tag name="KSO_WM_COMBINE_RELATE_SLIDE_ID" val="background20180955_10"/>
  <p:tag name="KSO_WM_TEMPLATE_CATEGORY" val="custom"/>
  <p:tag name="KSO_WM_TEMPLATE_INDEX" val="20181592"/>
  <p:tag name="KSO_WM_SLIDE_ID" val="custom20181592_21"/>
  <p:tag name="KSO_WM_SLIDE_INDEX" val="21"/>
  <p:tag name="KSO_WM_TEMPLATE_SUBCATEGORY" val="combine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81592"/>
  <p:tag name="KSO_WM_UNIT_ID" val="custom20181592_21*i*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1592"/>
  <p:tag name="KSO_WM_UNIT_ID" val="custom20181592_21*a*1"/>
</p:tagLst>
</file>

<file path=ppt/tags/tag38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37*109"/>
  <p:tag name="KSO_WM_SLIDE_SIZE" val="883*409"/>
  <p:tag name="KSO_WM_COMBINE_RELATE_SLIDE_ID" val="background20180955_10"/>
  <p:tag name="KSO_WM_TEMPLATE_CATEGORY" val="custom"/>
  <p:tag name="KSO_WM_TEMPLATE_INDEX" val="20181592"/>
  <p:tag name="KSO_WM_SLIDE_ID" val="custom20181592_21"/>
  <p:tag name="KSO_WM_SLIDE_INDEX" val="21"/>
  <p:tag name="KSO_WM_TEMPLATE_SUBCATEGORY" val="combine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d"/>
  <p:tag name="KSO_WM_UNIT_INDEX" val="1"/>
  <p:tag name="KSO_WM_UNIT_LAYERLEVEL" val="1"/>
  <p:tag name="KSO_WM_UNIT_VALUE" val="866*2685"/>
  <p:tag name="KSO_WM_UNIT_HIGHLIGHT" val="0"/>
  <p:tag name="KSO_WM_UNIT_COMPATIBLE" val="0"/>
  <p:tag name="KSO_WM_UNIT_CLEAR" val="0"/>
  <p:tag name="KSO_WM_TEMPLATE_CATEGORY" val="custom"/>
  <p:tag name="KSO_WM_TEMPLATE_INDEX" val="20181592"/>
  <p:tag name="KSO_WM_UNIT_ID" val="custom20181592_21*d*1"/>
  <p:tag name="REFSHAPE" val="400387636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81592"/>
  <p:tag name="KSO_WM_UNIT_ID" val="custom20181592_21*i*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TEMPLATE_CATEGORY" val="custom"/>
  <p:tag name="KSO_WM_TEMPLATE_INDEX" val="20181592"/>
  <p:tag name="KSO_WM_UNIT_ID" val="custom20181592_21*a*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288"/>
  <p:tag name="KSO_WM_UNIT_HIGHLIGHT" val="0"/>
  <p:tag name="KSO_WM_UNIT_COMPATIBLE" val="0"/>
  <p:tag name="KSO_WM_UNIT_CLEAR" val="0"/>
  <p:tag name="KSO_WM_UNIT_PRESET_TEXT" val="WPS Office专业版是针对企业用户提供的办公软件产品，强大的系统集成能力，目前已经与超过240家系统开发厂商建立合作关系，实现了与主流中间件、应用系统的无缝集成，完成企业中应用系统的零成本迁移。WPS Office专业版是针对企业用户提供的办公软件产品，强大的系统集成能力，目前已经与超过240家系统开发厂商建立合作关系，实现了与主流中间件、应用系统的无缝集成，完成企业中应用系统的零成本迁移。WPS Office专业版是针对企业用户提供的办公软件产品，强大的系统集成能力，目前已经与超过240家系统开发厂商建立合作关系，实现了与主流中间件、应用系统的无缝集成，完成企业中应用系统的零成本迁移。"/>
  <p:tag name="KSO_WM_TEMPLATE_CATEGORY" val="custom"/>
  <p:tag name="KSO_WM_TEMPLATE_INDEX" val="20181592"/>
  <p:tag name="KSO_WM_UNIT_ID" val="custom20181592_21*f*1"/>
</p:tagLst>
</file>

<file path=ppt/tags/tag8.xml><?xml version="1.0" encoding="utf-8"?>
<p:tagLst xmlns:p="http://schemas.openxmlformats.org/presentationml/2006/main">
  <p:tag name="KSO_WM_TAG_VERSION" val="1.0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37*109"/>
  <p:tag name="KSO_WM_SLIDE_SIZE" val="883*409"/>
  <p:tag name="KSO_WM_COMBINE_RELATE_SLIDE_ID" val="background20180955_10"/>
  <p:tag name="KSO_WM_TEMPLATE_CATEGORY" val="custom"/>
  <p:tag name="KSO_WM_TEMPLATE_INDEX" val="20181592"/>
  <p:tag name="KSO_WM_SLIDE_ID" val="custom20181592_21"/>
  <p:tag name="KSO_WM_SLIDE_INDEX" val="21"/>
  <p:tag name="KSO_WM_TEMPLATE_SUBCATEGORY" val="combine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81592"/>
  <p:tag name="KSO_WM_UNIT_ID" val="custom20181592_21*i*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wsun">
      <a:majorFont>
        <a:latin typeface="Courier New"/>
        <a:ea typeface="宋体"/>
        <a:cs typeface=""/>
      </a:majorFont>
      <a:minorFont>
        <a:latin typeface="Courier New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CB4C3B"/>
      </a:dk2>
      <a:lt2>
        <a:srgbClr val="C4E0E2"/>
      </a:lt2>
      <a:accent1>
        <a:srgbClr val="7CC8EC"/>
      </a:accent1>
      <a:accent2>
        <a:srgbClr val="F47264"/>
      </a:accent2>
      <a:accent3>
        <a:srgbClr val="F8D35E"/>
      </a:accent3>
      <a:accent4>
        <a:srgbClr val="84CBC5"/>
      </a:accent4>
      <a:accent5>
        <a:srgbClr val="FFFFFF"/>
      </a:accent5>
      <a:accent6>
        <a:srgbClr val="D7712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Office 主题 1">
    <a:dk1>
      <a:srgbClr val="000000"/>
    </a:dk1>
    <a:lt1>
      <a:srgbClr val="FFFFFF"/>
    </a:lt1>
    <a:dk2>
      <a:srgbClr val="CB4C3B"/>
    </a:dk2>
    <a:lt2>
      <a:srgbClr val="C4E0E2"/>
    </a:lt2>
    <a:accent1>
      <a:srgbClr val="7CC8EC"/>
    </a:accent1>
    <a:accent2>
      <a:srgbClr val="F47264"/>
    </a:accent2>
    <a:accent3>
      <a:srgbClr val="F8D35E"/>
    </a:accent3>
    <a:accent4>
      <a:srgbClr val="84CBC5"/>
    </a:accent4>
    <a:accent5>
      <a:srgbClr val="FFFFFF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1_Office 主题 1">
    <a:dk1>
      <a:srgbClr val="000000"/>
    </a:dk1>
    <a:lt1>
      <a:srgbClr val="FFFFFF"/>
    </a:lt1>
    <a:dk2>
      <a:srgbClr val="CB4C3B"/>
    </a:dk2>
    <a:lt2>
      <a:srgbClr val="C4E0E2"/>
    </a:lt2>
    <a:accent1>
      <a:srgbClr val="7CC8EC"/>
    </a:accent1>
    <a:accent2>
      <a:srgbClr val="F47264"/>
    </a:accent2>
    <a:accent3>
      <a:srgbClr val="F8D35E"/>
    </a:accent3>
    <a:accent4>
      <a:srgbClr val="84CBC5"/>
    </a:accent4>
    <a:accent5>
      <a:srgbClr val="FFFFFF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1_Office 主题 1">
    <a:dk1>
      <a:srgbClr val="000000"/>
    </a:dk1>
    <a:lt1>
      <a:srgbClr val="FFFFFF"/>
    </a:lt1>
    <a:dk2>
      <a:srgbClr val="CB4C3B"/>
    </a:dk2>
    <a:lt2>
      <a:srgbClr val="C4E0E2"/>
    </a:lt2>
    <a:accent1>
      <a:srgbClr val="7CC8EC"/>
    </a:accent1>
    <a:accent2>
      <a:srgbClr val="F47264"/>
    </a:accent2>
    <a:accent3>
      <a:srgbClr val="F8D35E"/>
    </a:accent3>
    <a:accent4>
      <a:srgbClr val="84CBC5"/>
    </a:accent4>
    <a:accent5>
      <a:srgbClr val="FFFFFF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1_Office 主题 1">
    <a:dk1>
      <a:srgbClr val="000000"/>
    </a:dk1>
    <a:lt1>
      <a:srgbClr val="FFFFFF"/>
    </a:lt1>
    <a:dk2>
      <a:srgbClr val="CB4C3B"/>
    </a:dk2>
    <a:lt2>
      <a:srgbClr val="C4E0E2"/>
    </a:lt2>
    <a:accent1>
      <a:srgbClr val="7CC8EC"/>
    </a:accent1>
    <a:accent2>
      <a:srgbClr val="F47264"/>
    </a:accent2>
    <a:accent3>
      <a:srgbClr val="F8D35E"/>
    </a:accent3>
    <a:accent4>
      <a:srgbClr val="84CBC5"/>
    </a:accent4>
    <a:accent5>
      <a:srgbClr val="FFFFFF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1_Office 主题 1">
    <a:dk1>
      <a:srgbClr val="000000"/>
    </a:dk1>
    <a:lt1>
      <a:srgbClr val="FFFFFF"/>
    </a:lt1>
    <a:dk2>
      <a:srgbClr val="CB4C3B"/>
    </a:dk2>
    <a:lt2>
      <a:srgbClr val="C4E0E2"/>
    </a:lt2>
    <a:accent1>
      <a:srgbClr val="7CC8EC"/>
    </a:accent1>
    <a:accent2>
      <a:srgbClr val="F47264"/>
    </a:accent2>
    <a:accent3>
      <a:srgbClr val="F8D35E"/>
    </a:accent3>
    <a:accent4>
      <a:srgbClr val="84CBC5"/>
    </a:accent4>
    <a:accent5>
      <a:srgbClr val="FFFFFF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1_Office 主题 1">
    <a:dk1>
      <a:srgbClr val="000000"/>
    </a:dk1>
    <a:lt1>
      <a:srgbClr val="FFFFFF"/>
    </a:lt1>
    <a:dk2>
      <a:srgbClr val="CB4C3B"/>
    </a:dk2>
    <a:lt2>
      <a:srgbClr val="C4E0E2"/>
    </a:lt2>
    <a:accent1>
      <a:srgbClr val="7CC8EC"/>
    </a:accent1>
    <a:accent2>
      <a:srgbClr val="F47264"/>
    </a:accent2>
    <a:accent3>
      <a:srgbClr val="F8D35E"/>
    </a:accent3>
    <a:accent4>
      <a:srgbClr val="84CBC5"/>
    </a:accent4>
    <a:accent5>
      <a:srgbClr val="FFFFFF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1_Office 主题 1">
    <a:dk1>
      <a:srgbClr val="000000"/>
    </a:dk1>
    <a:lt1>
      <a:srgbClr val="FFFFFF"/>
    </a:lt1>
    <a:dk2>
      <a:srgbClr val="CB4C3B"/>
    </a:dk2>
    <a:lt2>
      <a:srgbClr val="C4E0E2"/>
    </a:lt2>
    <a:accent1>
      <a:srgbClr val="7CC8EC"/>
    </a:accent1>
    <a:accent2>
      <a:srgbClr val="F47264"/>
    </a:accent2>
    <a:accent3>
      <a:srgbClr val="F8D35E"/>
    </a:accent3>
    <a:accent4>
      <a:srgbClr val="84CBC5"/>
    </a:accent4>
    <a:accent5>
      <a:srgbClr val="FFFFFF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1_Office 主题 1">
    <a:dk1>
      <a:srgbClr val="000000"/>
    </a:dk1>
    <a:lt1>
      <a:srgbClr val="FFFFFF"/>
    </a:lt1>
    <a:dk2>
      <a:srgbClr val="CB4C3B"/>
    </a:dk2>
    <a:lt2>
      <a:srgbClr val="C4E0E2"/>
    </a:lt2>
    <a:accent1>
      <a:srgbClr val="7CC8EC"/>
    </a:accent1>
    <a:accent2>
      <a:srgbClr val="F47264"/>
    </a:accent2>
    <a:accent3>
      <a:srgbClr val="F8D35E"/>
    </a:accent3>
    <a:accent4>
      <a:srgbClr val="84CBC5"/>
    </a:accent4>
    <a:accent5>
      <a:srgbClr val="FFFFFF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1_Office 主题 1">
    <a:dk1>
      <a:srgbClr val="000000"/>
    </a:dk1>
    <a:lt1>
      <a:srgbClr val="FFFFFF"/>
    </a:lt1>
    <a:dk2>
      <a:srgbClr val="CB4C3B"/>
    </a:dk2>
    <a:lt2>
      <a:srgbClr val="C4E0E2"/>
    </a:lt2>
    <a:accent1>
      <a:srgbClr val="7CC8EC"/>
    </a:accent1>
    <a:accent2>
      <a:srgbClr val="F47264"/>
    </a:accent2>
    <a:accent3>
      <a:srgbClr val="F8D35E"/>
    </a:accent3>
    <a:accent4>
      <a:srgbClr val="84CBC5"/>
    </a:accent4>
    <a:accent5>
      <a:srgbClr val="FFFFFF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1_Office 主题 1">
    <a:dk1>
      <a:srgbClr val="000000"/>
    </a:dk1>
    <a:lt1>
      <a:srgbClr val="FFFFFF"/>
    </a:lt1>
    <a:dk2>
      <a:srgbClr val="CB4C3B"/>
    </a:dk2>
    <a:lt2>
      <a:srgbClr val="C4E0E2"/>
    </a:lt2>
    <a:accent1>
      <a:srgbClr val="7CC8EC"/>
    </a:accent1>
    <a:accent2>
      <a:srgbClr val="F47264"/>
    </a:accent2>
    <a:accent3>
      <a:srgbClr val="F8D35E"/>
    </a:accent3>
    <a:accent4>
      <a:srgbClr val="84CBC5"/>
    </a:accent4>
    <a:accent5>
      <a:srgbClr val="FFFFFF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1_Office 主题 1">
    <a:dk1>
      <a:srgbClr val="000000"/>
    </a:dk1>
    <a:lt1>
      <a:srgbClr val="FFFFFF"/>
    </a:lt1>
    <a:dk2>
      <a:srgbClr val="CB4C3B"/>
    </a:dk2>
    <a:lt2>
      <a:srgbClr val="C4E0E2"/>
    </a:lt2>
    <a:accent1>
      <a:srgbClr val="7CC8EC"/>
    </a:accent1>
    <a:accent2>
      <a:srgbClr val="F47264"/>
    </a:accent2>
    <a:accent3>
      <a:srgbClr val="F8D35E"/>
    </a:accent3>
    <a:accent4>
      <a:srgbClr val="84CBC5"/>
    </a:accent4>
    <a:accent5>
      <a:srgbClr val="FFFFFF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5298</Words>
  <Application>WPS 演示</Application>
  <PresentationFormat>全屏显示(4:3)</PresentationFormat>
  <Paragraphs>248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宋体</vt:lpstr>
      <vt:lpstr>Wingdings</vt:lpstr>
      <vt:lpstr>Tahoma</vt:lpstr>
      <vt:lpstr>Calibri</vt:lpstr>
      <vt:lpstr>Calibri Light</vt:lpstr>
      <vt:lpstr>Times New Roman</vt:lpstr>
      <vt:lpstr>Courier New</vt:lpstr>
      <vt:lpstr>微软雅黑</vt:lpstr>
      <vt:lpstr>Arial Unicode MS</vt:lpstr>
      <vt:lpstr>楷体</vt:lpstr>
      <vt:lpstr>黑体</vt:lpstr>
      <vt:lpstr>Office 主题</vt:lpstr>
      <vt:lpstr>1_Office 主题</vt:lpstr>
      <vt:lpstr>PowerPoint 演示文稿</vt:lpstr>
      <vt:lpstr>PowerPoint 演示文稿</vt:lpstr>
      <vt:lpstr>IDEA的介绍及安装</vt:lpstr>
      <vt:lpstr>IntelliJ IDEA目录及基本配置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传统开发回顾</vt:lpstr>
      <vt:lpstr>主要内容</vt:lpstr>
      <vt:lpstr>Maven介绍</vt:lpstr>
      <vt:lpstr>PowerPoint 演示文稿</vt:lpstr>
      <vt:lpstr>PowerPoint 演示文稿</vt:lpstr>
      <vt:lpstr>Maven监管项目生命周期</vt:lpstr>
      <vt:lpstr>Maven版本</vt:lpstr>
      <vt:lpstr>Maven安装</vt:lpstr>
      <vt:lpstr>Maven安装</vt:lpstr>
      <vt:lpstr>Maven名词解释</vt:lpstr>
      <vt:lpstr>setting.xml</vt:lpstr>
      <vt:lpstr>Maven仓库</vt:lpstr>
      <vt:lpstr>Maven仓库</vt:lpstr>
      <vt:lpstr>Maven常用命令</vt:lpstr>
      <vt:lpstr>PowerPoint 演示文稿</vt:lpstr>
      <vt:lpstr>PowerPoint 演示文稿</vt:lpstr>
      <vt:lpstr>PowerPoint 演示文稿</vt:lpstr>
      <vt:lpstr>pom.xml</vt:lpstr>
      <vt:lpstr>pom.xml</vt:lpstr>
      <vt:lpstr>POM全景图</vt:lpstr>
    </vt:vector>
  </TitlesOfParts>
  <Company>ASD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刘峰</cp:lastModifiedBy>
  <cp:revision>480</cp:revision>
  <dcterms:created xsi:type="dcterms:W3CDTF">2009-02-20T03:18:00Z</dcterms:created>
  <dcterms:modified xsi:type="dcterms:W3CDTF">2020-02-16T06:59:42Z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