
<file path=[Content_Types].xml><?xml version="1.0" encoding="utf-8"?>
<Types xmlns="http://schemas.openxmlformats.org/package/2006/content-types">
  <Default Extension="wdp" ContentType="image/vnd.ms-photo"/>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56" r:id="rId4"/>
    <p:sldId id="308" r:id="rId5"/>
    <p:sldId id="309" r:id="rId6"/>
    <p:sldId id="293" r:id="rId7"/>
    <p:sldId id="310" r:id="rId8"/>
    <p:sldId id="313" r:id="rId9"/>
    <p:sldId id="303" r:id="rId11"/>
    <p:sldId id="307" r:id="rId12"/>
    <p:sldId id="312" r:id="rId13"/>
    <p:sldId id="311" r:id="rId14"/>
    <p:sldId id="314" r:id="rId15"/>
  </p:sldIdLst>
  <p:sldSz cx="12192000" cy="6858000"/>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D24"/>
    <a:srgbClr val="1D41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2"/>
    <p:restoredTop sz="94660"/>
  </p:normalViewPr>
  <p:slideViewPr>
    <p:cSldViewPr snapToGrid="0" showGuides="1">
      <p:cViewPr varScale="1">
        <p:scale>
          <a:sx n="53" d="100"/>
          <a:sy n="53" d="100"/>
        </p:scale>
        <p:origin x="180" y="54"/>
      </p:cViewPr>
      <p:guideLst>
        <p:guide orient="horz" pos="2072"/>
        <p:guide pos="2847"/>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3EFD42F7-718C-4B98-AAEC-167E6DDD60A7}" type="datetimeFigureOut">
              <a:rPr lang="en-US" strike="noStrike" noProof="1" smtClean="0">
                <a:latin typeface="+mn-lt"/>
                <a:ea typeface="+mn-ea"/>
                <a:cs typeface="+mn-cs"/>
              </a:rPr>
            </a:fld>
            <a:endParaRPr lang="en-US" strike="noStrike" noProof="1"/>
          </a:p>
        </p:txBody>
      </p:sp>
      <p:sp>
        <p:nvSpPr>
          <p:cNvPr id="3076" name="Slide Image Placeholder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Notes Placeholder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en-US" altLang="en-US"/>
              <a:t>Click to edit Master text styles</a:t>
            </a:r>
            <a:endParaRPr lang="en-US" altLang="en-US"/>
          </a:p>
          <a:p>
            <a:pPr lvl="1" indent="0"/>
            <a:r>
              <a:rPr lang="en-US" altLang="en-US"/>
              <a:t>Second level</a:t>
            </a:r>
            <a:endParaRPr lang="en-US" altLang="en-US"/>
          </a:p>
          <a:p>
            <a:pPr lvl="2" indent="0"/>
            <a:r>
              <a:rPr lang="en-US" altLang="en-US"/>
              <a:t>Third level</a:t>
            </a:r>
            <a:endParaRPr lang="en-US" altLang="en-US"/>
          </a:p>
          <a:p>
            <a:pPr lvl="3" indent="0"/>
            <a:r>
              <a:rPr lang="en-US" altLang="en-US"/>
              <a:t>Fourth level</a:t>
            </a:r>
            <a:endParaRPr lang="en-US" altLang="en-US"/>
          </a:p>
          <a:p>
            <a:pPr lvl="4" indent="0"/>
            <a:r>
              <a:rPr lang="en-US" altLang="en-US"/>
              <a:t>Fifth level</a:t>
            </a:r>
            <a:endParaRPr lang="en-US" altLang="en-US"/>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21B2AA4F-B828-4D7C-AFD3-893933DAFCB4}"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lvl="0"/>
            <a:fld id="{BB962C8B-B14F-4D97-AF65-F5344CB8AC3E}" type="datetime1">
              <a:rPr lang="en-US" altLang="en-US"/>
            </a:fld>
            <a:endParaRPr lang="en-US" altLang="en-US"/>
          </a:p>
        </p:txBody>
      </p:sp>
      <p:sp>
        <p:nvSpPr>
          <p:cNvPr id="5" name="Footer Placeholder 4"/>
          <p:cNvSpPr>
            <a:spLocks noGrp="1"/>
          </p:cNvSpPr>
          <p:nvPr>
            <p:ph type="ftr" sz="quarter" idx="11"/>
          </p:nvPr>
        </p:nvSpPr>
        <p:spPr/>
        <p:txBody>
          <a:bodyPr/>
          <a:p>
            <a:pPr lvl="0"/>
            <a:endParaRPr lang="en-US" altLang="en-US"/>
          </a:p>
        </p:txBody>
      </p:sp>
      <p:sp>
        <p:nvSpPr>
          <p:cNvPr id="6" name="Slide Number Placeholder 5"/>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fld id="{BB962C8B-B14F-4D97-AF65-F5344CB8AC3E}" type="datetime1">
              <a:rPr lang="en-US" altLang="en-US"/>
            </a:fld>
            <a:endParaRPr lang="en-US" altLang="en-US"/>
          </a:p>
        </p:txBody>
      </p:sp>
      <p:sp>
        <p:nvSpPr>
          <p:cNvPr id="5" name="Footer Placeholder 4"/>
          <p:cNvSpPr>
            <a:spLocks noGrp="1"/>
          </p:cNvSpPr>
          <p:nvPr>
            <p:ph type="ftr" sz="quarter" idx="11"/>
          </p:nvPr>
        </p:nvSpPr>
        <p:spPr/>
        <p:txBody>
          <a:bodyPr/>
          <a:p>
            <a:pPr lvl="0"/>
            <a:endParaRPr lang="en-US" altLang="en-US"/>
          </a:p>
        </p:txBody>
      </p:sp>
      <p:sp>
        <p:nvSpPr>
          <p:cNvPr id="6" name="Slide Number Placeholder 5"/>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a:fld id="{BB962C8B-B14F-4D97-AF65-F5344CB8AC3E}" type="datetime1">
              <a:rPr lang="en-US" altLang="en-US"/>
            </a:fld>
            <a:endParaRPr lang="en-US" altLang="en-US"/>
          </a:p>
        </p:txBody>
      </p:sp>
      <p:sp>
        <p:nvSpPr>
          <p:cNvPr id="5" name="Footer Placeholder 4"/>
          <p:cNvSpPr>
            <a:spLocks noGrp="1"/>
          </p:cNvSpPr>
          <p:nvPr>
            <p:ph type="ftr" sz="quarter" idx="11"/>
          </p:nvPr>
        </p:nvSpPr>
        <p:spPr/>
        <p:txBody>
          <a:bodyPr/>
          <a:p>
            <a:pPr lvl="0"/>
            <a:endParaRPr lang="en-US" altLang="en-US"/>
          </a:p>
        </p:txBody>
      </p:sp>
      <p:sp>
        <p:nvSpPr>
          <p:cNvPr id="6" name="Slide Number Placeholder 5"/>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5181600" cy="435133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6172200" y="1825625"/>
            <a:ext cx="5181600" cy="435133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a:fld id="{BB962C8B-B14F-4D97-AF65-F5344CB8AC3E}" type="datetime1">
              <a:rPr lang="en-US" altLang="en-US"/>
            </a:fld>
            <a:endParaRPr lang="en-US" altLang="en-US"/>
          </a:p>
        </p:txBody>
      </p:sp>
      <p:sp>
        <p:nvSpPr>
          <p:cNvPr id="6" name="Footer Placeholder 5"/>
          <p:cNvSpPr>
            <a:spLocks noGrp="1"/>
          </p:cNvSpPr>
          <p:nvPr>
            <p:ph type="ftr" sz="quarter" idx="11"/>
          </p:nvPr>
        </p:nvSpPr>
        <p:spPr/>
        <p:txBody>
          <a:bodyPr/>
          <a:p>
            <a:pPr lvl="0"/>
            <a:endParaRPr lang="en-US" altLang="en-US"/>
          </a:p>
        </p:txBody>
      </p:sp>
      <p:sp>
        <p:nvSpPr>
          <p:cNvPr id="7" name="Slide Number Placeholder 6"/>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a:fld id="{BB962C8B-B14F-4D97-AF65-F5344CB8AC3E}" type="datetime1">
              <a:rPr lang="en-US" altLang="en-US"/>
            </a:fld>
            <a:endParaRPr lang="en-US" altLang="en-US"/>
          </a:p>
        </p:txBody>
      </p:sp>
      <p:sp>
        <p:nvSpPr>
          <p:cNvPr id="8" name="Footer Placeholder 7"/>
          <p:cNvSpPr>
            <a:spLocks noGrp="1"/>
          </p:cNvSpPr>
          <p:nvPr>
            <p:ph type="ftr" sz="quarter" idx="11"/>
          </p:nvPr>
        </p:nvSpPr>
        <p:spPr/>
        <p:txBody>
          <a:bodyPr/>
          <a:p>
            <a:pPr lvl="0"/>
            <a:endParaRPr lang="en-US" altLang="en-US"/>
          </a:p>
        </p:txBody>
      </p:sp>
      <p:sp>
        <p:nvSpPr>
          <p:cNvPr id="9" name="Slide Number Placeholder 8"/>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a:fld id="{BB962C8B-B14F-4D97-AF65-F5344CB8AC3E}" type="datetime1">
              <a:rPr lang="en-US" altLang="en-US"/>
            </a:fld>
            <a:endParaRPr lang="en-US" altLang="en-US"/>
          </a:p>
        </p:txBody>
      </p:sp>
      <p:sp>
        <p:nvSpPr>
          <p:cNvPr id="4" name="Footer Placeholder 3"/>
          <p:cNvSpPr>
            <a:spLocks noGrp="1"/>
          </p:cNvSpPr>
          <p:nvPr>
            <p:ph type="ftr" sz="quarter" idx="11"/>
          </p:nvPr>
        </p:nvSpPr>
        <p:spPr/>
        <p:txBody>
          <a:bodyPr/>
          <a:p>
            <a:pPr lvl="0"/>
            <a:endParaRPr lang="en-US" altLang="en-US"/>
          </a:p>
        </p:txBody>
      </p:sp>
      <p:sp>
        <p:nvSpPr>
          <p:cNvPr id="5" name="Slide Number Placeholder 4"/>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fld id="{BB962C8B-B14F-4D97-AF65-F5344CB8AC3E}" type="datetime1">
              <a:rPr lang="en-US" altLang="en-US"/>
            </a:fld>
            <a:endParaRPr lang="en-US" altLang="en-US"/>
          </a:p>
        </p:txBody>
      </p:sp>
      <p:sp>
        <p:nvSpPr>
          <p:cNvPr id="3" name="Footer Placeholder 2"/>
          <p:cNvSpPr>
            <a:spLocks noGrp="1"/>
          </p:cNvSpPr>
          <p:nvPr>
            <p:ph type="ftr" sz="quarter" idx="11"/>
          </p:nvPr>
        </p:nvSpPr>
        <p:spPr/>
        <p:txBody>
          <a:bodyPr/>
          <a:p>
            <a:pPr lvl="0"/>
            <a:endParaRPr lang="en-US" altLang="en-US"/>
          </a:p>
        </p:txBody>
      </p:sp>
      <p:sp>
        <p:nvSpPr>
          <p:cNvPr id="4" name="Slide Number Placeholder 3"/>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a:fld id="{BB962C8B-B14F-4D97-AF65-F5344CB8AC3E}" type="datetime1">
              <a:rPr lang="en-US" altLang="en-US"/>
            </a:fld>
            <a:endParaRPr lang="en-US" altLang="en-US"/>
          </a:p>
        </p:txBody>
      </p:sp>
      <p:sp>
        <p:nvSpPr>
          <p:cNvPr id="6" name="Footer Placeholder 5"/>
          <p:cNvSpPr>
            <a:spLocks noGrp="1"/>
          </p:cNvSpPr>
          <p:nvPr>
            <p:ph type="ftr" sz="quarter" idx="11"/>
          </p:nvPr>
        </p:nvSpPr>
        <p:spPr/>
        <p:txBody>
          <a:bodyPr/>
          <a:p>
            <a:pPr lvl="0"/>
            <a:endParaRPr lang="en-US" altLang="en-US"/>
          </a:p>
        </p:txBody>
      </p:sp>
      <p:sp>
        <p:nvSpPr>
          <p:cNvPr id="7" name="Slide Number Placeholder 6"/>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a:fld id="{BB962C8B-B14F-4D97-AF65-F5344CB8AC3E}" type="datetime1">
              <a:rPr lang="en-US" altLang="en-US"/>
            </a:fld>
            <a:endParaRPr lang="en-US" altLang="en-US"/>
          </a:p>
        </p:txBody>
      </p:sp>
      <p:sp>
        <p:nvSpPr>
          <p:cNvPr id="6" name="Footer Placeholder 5"/>
          <p:cNvSpPr>
            <a:spLocks noGrp="1"/>
          </p:cNvSpPr>
          <p:nvPr>
            <p:ph type="ftr" sz="quarter" idx="11"/>
          </p:nvPr>
        </p:nvSpPr>
        <p:spPr/>
        <p:txBody>
          <a:bodyPr/>
          <a:p>
            <a:pPr lvl="0"/>
            <a:endParaRPr lang="en-US" altLang="en-US"/>
          </a:p>
        </p:txBody>
      </p:sp>
      <p:sp>
        <p:nvSpPr>
          <p:cNvPr id="7" name="Slide Number Placeholder 6"/>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fld id="{BB962C8B-B14F-4D97-AF65-F5344CB8AC3E}" type="datetime1">
              <a:rPr lang="en-US" altLang="en-US"/>
            </a:fld>
            <a:endParaRPr lang="en-US" altLang="en-US"/>
          </a:p>
        </p:txBody>
      </p:sp>
      <p:sp>
        <p:nvSpPr>
          <p:cNvPr id="5" name="Footer Placeholder 4"/>
          <p:cNvSpPr>
            <a:spLocks noGrp="1"/>
          </p:cNvSpPr>
          <p:nvPr>
            <p:ph type="ftr" sz="quarter" idx="11"/>
          </p:nvPr>
        </p:nvSpPr>
        <p:spPr/>
        <p:txBody>
          <a:bodyPr/>
          <a:p>
            <a:pPr lvl="0"/>
            <a:endParaRPr lang="en-US" altLang="en-US"/>
          </a:p>
        </p:txBody>
      </p:sp>
      <p:sp>
        <p:nvSpPr>
          <p:cNvPr id="6" name="Slide Number Placeholder 5"/>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fld id="{BB962C8B-B14F-4D97-AF65-F5344CB8AC3E}" type="datetime1">
              <a:rPr lang="en-US" altLang="en-US"/>
            </a:fld>
            <a:endParaRPr lang="en-US" altLang="en-US"/>
          </a:p>
        </p:txBody>
      </p:sp>
      <p:sp>
        <p:nvSpPr>
          <p:cNvPr id="5" name="Footer Placeholder 4"/>
          <p:cNvSpPr>
            <a:spLocks noGrp="1"/>
          </p:cNvSpPr>
          <p:nvPr>
            <p:ph type="ftr" sz="quarter" idx="11"/>
          </p:nvPr>
        </p:nvSpPr>
        <p:spPr/>
        <p:txBody>
          <a:bodyPr/>
          <a:p>
            <a:pPr lvl="0"/>
            <a:endParaRPr lang="en-US" altLang="en-US"/>
          </a:p>
        </p:txBody>
      </p:sp>
      <p:sp>
        <p:nvSpPr>
          <p:cNvPr id="6" name="Slide Number Placeholder 5"/>
          <p:cNvSpPr>
            <a:spLocks noGrp="1"/>
          </p:cNvSpPr>
          <p:nvPr>
            <p:ph type="sldNum" sz="quarter" idx="12"/>
          </p:nvPr>
        </p:nvSpPr>
        <p:spPr/>
        <p:txBody>
          <a:bodyPr/>
          <a:p>
            <a:pPr lvl="0"/>
            <a:fld id="{9A0DB2DC-4C9A-4742-B13C-FB6460FD3503}"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5181600" cy="435133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6172200" y="1825625"/>
            <a:ext cx="5181600" cy="435133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8" name="Footer Placeholder 7"/>
          <p:cNvSpPr>
            <a:spLocks noGrp="1"/>
          </p:cNvSpPr>
          <p:nvPr>
            <p:ph type="ftr" sz="quarter" idx="11"/>
          </p:nvPr>
        </p:nvSpPr>
        <p:spPr/>
        <p:txBody>
          <a:bodyPr/>
          <a:p>
            <a:pPr fontAlgn="auto"/>
            <a:endParaRPr lang="en-US" strike="noStrike" noProof="1"/>
          </a:p>
        </p:txBody>
      </p:sp>
      <p:sp>
        <p:nvSpPr>
          <p:cNvPr id="9" name="Slide Number Placeholder 8"/>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4" name="Footer Placeholder 3"/>
          <p:cNvSpPr>
            <a:spLocks noGrp="1"/>
          </p:cNvSpPr>
          <p:nvPr>
            <p:ph type="ftr" sz="quarter" idx="11"/>
          </p:nvPr>
        </p:nvSpPr>
        <p:spPr/>
        <p:txBody>
          <a:bodyPr/>
          <a:p>
            <a:pPr fontAlgn="auto"/>
            <a:endParaRPr lang="en-US" strike="noStrike" noProof="1"/>
          </a:p>
        </p:txBody>
      </p:sp>
      <p:sp>
        <p:nvSpPr>
          <p:cNvPr id="5" name="Slide Number Placeholder 4"/>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p>
            <a:pPr fontAlgn="auto"/>
            <a:endParaRPr lang="en-US" strike="noStrike" noProof="1"/>
          </a:p>
        </p:txBody>
      </p:sp>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D0D0D"/>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lIns="91440" tIns="45720" rIns="91440" bIns="45720" anchor="ctr"/>
          <a:p>
            <a:pPr lvl="0"/>
            <a:r>
              <a:rPr lang="en-US" altLang="en-US"/>
              <a:t>Click to edit Master title style</a:t>
            </a:r>
            <a:endParaRPr lang="en-US" altLang="en-US"/>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lIns="91440" tIns="45720" rIns="91440" bIns="45720" anchor="t"/>
          <a:p>
            <a:pPr lvl="0" indent="-228600"/>
            <a:r>
              <a:rPr lang="en-US" altLang="en-US"/>
              <a:t>Click to edit Master text styles</a:t>
            </a:r>
            <a:endParaRPr lang="en-US" altLang="en-US"/>
          </a:p>
          <a:p>
            <a:pPr lvl="1" indent="-228600"/>
            <a:r>
              <a:rPr lang="en-US" altLang="en-US"/>
              <a:t>Second level</a:t>
            </a:r>
            <a:endParaRPr lang="en-US" altLang="en-US"/>
          </a:p>
          <a:p>
            <a:pPr lvl="2" indent="-228600"/>
            <a:r>
              <a:rPr lang="en-US" altLang="en-US"/>
              <a:t>Third level</a:t>
            </a:r>
            <a:endParaRPr lang="en-US" altLang="en-US"/>
          </a:p>
          <a:p>
            <a:pPr lvl="3" indent="-228600"/>
            <a:r>
              <a:rPr lang="en-US" altLang="en-US"/>
              <a:t>Fourth level</a:t>
            </a:r>
            <a:endParaRPr lang="en-US" altLang="en-US"/>
          </a:p>
          <a:p>
            <a:pPr lvl="4" indent="-228600"/>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D0D0D"/>
        </a:solidFill>
        <a:effectLst/>
      </p:bgPr>
    </p:bg>
    <p:spTree>
      <p:nvGrpSpPr>
        <p:cNvPr id="1" name=""/>
        <p:cNvGrpSpPr/>
        <p:nvPr/>
      </p:nvGrpSpPr>
      <p:grpSpPr/>
      <p:sp>
        <p:nvSpPr>
          <p:cNvPr id="2050" name="Title Placeholder 1"/>
          <p:cNvSpPr>
            <a:spLocks noGrp="1"/>
          </p:cNvSpPr>
          <p:nvPr>
            <p:ph type="title"/>
          </p:nvPr>
        </p:nvSpPr>
        <p:spPr>
          <a:xfrm>
            <a:off x="838200" y="365125"/>
            <a:ext cx="10515600" cy="1325563"/>
          </a:xfrm>
          <a:prstGeom prst="rect">
            <a:avLst/>
          </a:prstGeom>
          <a:noFill/>
          <a:ln w="9525">
            <a:noFill/>
          </a:ln>
        </p:spPr>
        <p:txBody>
          <a:bodyPr lIns="91440" tIns="45720" rIns="91440" bIns="45720" anchor="ctr"/>
          <a:p>
            <a:pPr lvl="0"/>
            <a:r>
              <a:rPr lang="en-US" altLang="en-US"/>
              <a:t>Click to edit Master title style</a:t>
            </a:r>
            <a:endParaRPr lang="en-US" altLang="en-US"/>
          </a:p>
        </p:txBody>
      </p:sp>
      <p:sp>
        <p:nvSpPr>
          <p:cNvPr id="2051" name="Text Placeholder 2"/>
          <p:cNvSpPr>
            <a:spLocks noGrp="1"/>
          </p:cNvSpPr>
          <p:nvPr>
            <p:ph type="body"/>
          </p:nvPr>
        </p:nvSpPr>
        <p:spPr>
          <a:xfrm>
            <a:off x="838200" y="1825625"/>
            <a:ext cx="10515600" cy="4351338"/>
          </a:xfrm>
          <a:prstGeom prst="rect">
            <a:avLst/>
          </a:prstGeom>
          <a:noFill/>
          <a:ln w="9525">
            <a:noFill/>
          </a:ln>
        </p:spPr>
        <p:txBody>
          <a:bodyPr lIns="91440" tIns="45720" rIns="91440" bIns="45720" anchor="t"/>
          <a:p>
            <a:pPr lvl="0" indent="-228600"/>
            <a:r>
              <a:rPr lang="en-US" altLang="en-US"/>
              <a:t>Click to edit Master text styles</a:t>
            </a:r>
            <a:endParaRPr lang="en-US" altLang="en-US"/>
          </a:p>
          <a:p>
            <a:pPr lvl="1" indent="-228600"/>
            <a:r>
              <a:rPr lang="en-US" altLang="en-US"/>
              <a:t>Second level</a:t>
            </a:r>
            <a:endParaRPr lang="en-US" altLang="en-US"/>
          </a:p>
          <a:p>
            <a:pPr lvl="2" indent="-228600"/>
            <a:r>
              <a:rPr lang="en-US" altLang="en-US"/>
              <a:t>Third level</a:t>
            </a:r>
            <a:endParaRPr lang="en-US" altLang="en-US"/>
          </a:p>
          <a:p>
            <a:pPr lvl="3" indent="-228600"/>
            <a:r>
              <a:rPr lang="en-US" altLang="en-US"/>
              <a:t>Fourth level</a:t>
            </a:r>
            <a:endParaRPr lang="en-US" altLang="en-US"/>
          </a:p>
          <a:p>
            <a:pPr lvl="4" indent="-228600"/>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indent="0" fontAlgn="base">
              <a:defRPr sz="1200">
                <a:solidFill>
                  <a:srgbClr val="898989"/>
                </a:solidFill>
                <a:latin typeface="Calibri" panose="020F0502020204030204" charset="0"/>
              </a:defRPr>
            </a:lvl1pPr>
          </a:lstStyle>
          <a:p>
            <a:pPr lvl="0"/>
            <a:fld id="{BB962C8B-B14F-4D97-AF65-F5344CB8AC3E}" type="datetime1">
              <a:rPr lang="en-US" altLang="en-US"/>
            </a:fld>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indent="0" algn="ctr" fontAlgn="base">
              <a:defRPr sz="1200">
                <a:solidFill>
                  <a:srgbClr val="898989"/>
                </a:solidFill>
                <a:latin typeface="Calibri" panose="020F0502020204030204" charset="0"/>
              </a:defRPr>
            </a:lvl1pPr>
          </a:lstStyle>
          <a:p>
            <a:pPr lvl="0"/>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indent="0" algn="r" fontAlgn="base">
              <a:defRPr sz="1200">
                <a:solidFill>
                  <a:srgbClr val="898989"/>
                </a:solidFill>
                <a:latin typeface="Calibri" panose="020F0502020204030204" charset="0"/>
              </a:defRPr>
            </a:lvl1pPr>
          </a:lstStyle>
          <a:p>
            <a:pPr lvl="0"/>
            <a:fld id="{9A0DB2DC-4C9A-4742-B13C-FB6460FD3503}"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Straight Connector 5"/>
          <p:cNvCxnSpPr/>
          <p:nvPr/>
        </p:nvCxnSpPr>
        <p:spPr>
          <a:xfrm>
            <a:off x="11030585" y="5128895"/>
            <a:ext cx="15875" cy="87153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flipH="1">
            <a:off x="10263823" y="5998845"/>
            <a:ext cx="766763"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flipV="1">
            <a:off x="1626553" y="1928178"/>
            <a:ext cx="493713"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flipV="1">
            <a:off x="1626553" y="1929765"/>
            <a:ext cx="1588" cy="392113"/>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3" name="Text Box 2"/>
          <p:cNvSpPr txBox="1"/>
          <p:nvPr/>
        </p:nvSpPr>
        <p:spPr>
          <a:xfrm>
            <a:off x="1805940" y="2322195"/>
            <a:ext cx="9680575" cy="2738120"/>
          </a:xfrm>
          <a:prstGeom prst="rect">
            <a:avLst/>
          </a:prstGeom>
          <a:noFill/>
        </p:spPr>
        <p:txBody>
          <a:bodyPr wrap="square" rtlCol="0">
            <a:spAutoFit/>
          </a:bodyPr>
          <a:p>
            <a:r>
              <a:rPr lang="en-US" altLang="en-US" sz="2800" b="1">
                <a:solidFill>
                  <a:schemeClr val="bg1"/>
                </a:solidFill>
              </a:rPr>
              <a:t>Problem Statement</a:t>
            </a:r>
            <a:r>
              <a:rPr lang="en-US" altLang="en-US" sz="3200">
                <a:solidFill>
                  <a:schemeClr val="bg1"/>
                </a:solidFill>
              </a:rPr>
              <a:t> : </a:t>
            </a:r>
            <a:r>
              <a:rPr lang="en-US" altLang="en-US" sz="2800">
                <a:solidFill>
                  <a:schemeClr val="bg1"/>
                </a:solidFill>
              </a:rPr>
              <a:t>De-duplication of Price List (PL) numbers</a:t>
            </a:r>
            <a:endParaRPr lang="en-US" altLang="en-US" sz="2800">
              <a:solidFill>
                <a:schemeClr val="bg1"/>
              </a:solidFill>
            </a:endParaRPr>
          </a:p>
          <a:p>
            <a:r>
              <a:rPr lang="" altLang="en-US" sz="2800">
                <a:solidFill>
                  <a:schemeClr val="bg1"/>
                </a:solidFill>
              </a:rPr>
              <a:t>In some cases, same PL numbers has been allotted to multiple items and in other cases multiple PL numbers have been allotted to same items. An application need to be developed to make the data consistent.</a:t>
            </a:r>
            <a:endParaRPr lang="en-US" altLang="en-US" sz="2800">
              <a:solidFill>
                <a:schemeClr val="bg1"/>
              </a:solidFill>
            </a:endParaRPr>
          </a:p>
          <a:p>
            <a:endParaRPr lang="en-US" altLang="en-US" sz="2800">
              <a:solidFill>
                <a:schemeClr val="bg1"/>
              </a:solidFill>
            </a:endParaRPr>
          </a:p>
        </p:txBody>
      </p:sp>
      <p:sp>
        <p:nvSpPr>
          <p:cNvPr id="4" name="Text Box 3"/>
          <p:cNvSpPr txBox="1"/>
          <p:nvPr/>
        </p:nvSpPr>
        <p:spPr>
          <a:xfrm>
            <a:off x="1805940" y="4869815"/>
            <a:ext cx="4833620" cy="521970"/>
          </a:xfrm>
          <a:prstGeom prst="rect">
            <a:avLst/>
          </a:prstGeom>
          <a:noFill/>
        </p:spPr>
        <p:txBody>
          <a:bodyPr wrap="square" rtlCol="0">
            <a:spAutoFit/>
          </a:bodyPr>
          <a:p>
            <a:r>
              <a:rPr lang="en-US" altLang="en-US" sz="2800" b="1">
                <a:solidFill>
                  <a:schemeClr val="bg1"/>
                </a:solidFill>
              </a:rPr>
              <a:t>Team Name : </a:t>
            </a:r>
            <a:r>
              <a:rPr lang="en-US" altLang="en-US" sz="2800">
                <a:solidFill>
                  <a:schemeClr val="bg1"/>
                </a:solidFill>
              </a:rPr>
              <a:t>Tybom_2k19</a:t>
            </a:r>
            <a:endParaRPr lang="en-US" altLang="en-US" sz="2800">
              <a:solidFill>
                <a:schemeClr val="bg1"/>
              </a:solidFill>
            </a:endParaRPr>
          </a:p>
        </p:txBody>
      </p:sp>
      <p:sp>
        <p:nvSpPr>
          <p:cNvPr id="5" name="Text Box 4"/>
          <p:cNvSpPr txBox="1"/>
          <p:nvPr/>
        </p:nvSpPr>
        <p:spPr>
          <a:xfrm>
            <a:off x="1805940" y="5391785"/>
            <a:ext cx="7280910" cy="521970"/>
          </a:xfrm>
          <a:prstGeom prst="rect">
            <a:avLst/>
          </a:prstGeom>
          <a:noFill/>
        </p:spPr>
        <p:txBody>
          <a:bodyPr wrap="square" rtlCol="0">
            <a:spAutoFit/>
          </a:bodyPr>
          <a:p>
            <a:r>
              <a:rPr lang="" altLang="en-US" sz="2800" b="1">
                <a:solidFill>
                  <a:schemeClr val="bg1"/>
                </a:solidFill>
              </a:rPr>
              <a:t>College</a:t>
            </a:r>
            <a:r>
              <a:rPr lang="en-US" altLang="en-US" sz="2800" b="1">
                <a:solidFill>
                  <a:schemeClr val="bg1"/>
                </a:solidFill>
              </a:rPr>
              <a:t> Name: </a:t>
            </a:r>
            <a:r>
              <a:rPr lang="" altLang="en-US" sz="2800" b="1">
                <a:solidFill>
                  <a:schemeClr val="bg1"/>
                </a:solidFill>
              </a:rPr>
              <a:t>Delhi Technological University</a:t>
            </a:r>
            <a:endParaRPr lang="" altLang="en-US" sz="2800" b="1">
              <a:solidFill>
                <a:schemeClr val="bg1"/>
              </a:solidFill>
            </a:endParaRPr>
          </a:p>
        </p:txBody>
      </p:sp>
      <p:pic>
        <p:nvPicPr>
          <p:cNvPr id="12" name="Picture 11" descr="logo"/>
          <p:cNvPicPr>
            <a:picLocks noChangeAspect="1"/>
          </p:cNvPicPr>
          <p:nvPr/>
        </p:nvPicPr>
        <p:blipFill>
          <a:blip r:embed="rId1"/>
          <a:srcRect r="64107"/>
          <a:stretch>
            <a:fillRect/>
          </a:stretch>
        </p:blipFill>
        <p:spPr>
          <a:xfrm>
            <a:off x="146685" y="127000"/>
            <a:ext cx="1421765" cy="1657985"/>
          </a:xfrm>
          <a:prstGeom prst="rect">
            <a:avLst/>
          </a:prstGeom>
        </p:spPr>
      </p:pic>
      <p:sp>
        <p:nvSpPr>
          <p:cNvPr id="13" name="Text Box 12"/>
          <p:cNvSpPr txBox="1"/>
          <p:nvPr/>
        </p:nvSpPr>
        <p:spPr>
          <a:xfrm>
            <a:off x="1568450" y="402590"/>
            <a:ext cx="2112010" cy="1106805"/>
          </a:xfrm>
          <a:prstGeom prst="rect">
            <a:avLst/>
          </a:prstGeom>
          <a:noFill/>
        </p:spPr>
        <p:txBody>
          <a:bodyPr wrap="square" rtlCol="0">
            <a:spAutoFit/>
          </a:bodyPr>
          <a:p>
            <a:pPr algn="ctr"/>
            <a:r>
              <a:rPr lang="en-US" altLang="en-US" sz="2200" b="1">
                <a:solidFill>
                  <a:schemeClr val="bg1"/>
                </a:solidFill>
              </a:rPr>
              <a:t>SMART INDIA</a:t>
            </a:r>
            <a:endParaRPr lang="en-US" altLang="en-US" sz="2200" b="1">
              <a:solidFill>
                <a:schemeClr val="bg1"/>
              </a:solidFill>
            </a:endParaRPr>
          </a:p>
          <a:p>
            <a:pPr algn="ctr"/>
            <a:r>
              <a:rPr lang="en-US" altLang="en-US" sz="2200" b="1">
                <a:solidFill>
                  <a:schemeClr val="bg1"/>
                </a:solidFill>
              </a:rPr>
              <a:t>HACKATHON</a:t>
            </a:r>
            <a:endParaRPr lang="en-US" altLang="en-US" sz="2200" b="1">
              <a:solidFill>
                <a:schemeClr val="bg1"/>
              </a:solidFill>
            </a:endParaRPr>
          </a:p>
          <a:p>
            <a:pPr algn="ctr"/>
            <a:r>
              <a:rPr lang="en-US" altLang="en-US" sz="2200" b="1">
                <a:solidFill>
                  <a:schemeClr val="bg1"/>
                </a:solidFill>
              </a:rPr>
              <a:t>2019 </a:t>
            </a:r>
            <a:endParaRPr lang="en-US" altLang="en-US" sz="2200" b="1">
              <a:solidFill>
                <a:schemeClr val="bg1"/>
              </a:solidFill>
            </a:endParaRPr>
          </a:p>
        </p:txBody>
      </p:sp>
      <p:pic>
        <p:nvPicPr>
          <p:cNvPr id="10" name="Picture 9" descr="redlogo"/>
          <p:cNvPicPr>
            <a:picLocks noChangeAspect="1"/>
          </p:cNvPicPr>
          <p:nvPr/>
        </p:nvPicPr>
        <p:blipFill>
          <a:blip r:embed="rId2"/>
          <a:stretch>
            <a:fillRect/>
          </a:stretch>
        </p:blipFill>
        <p:spPr>
          <a:xfrm>
            <a:off x="8133715" y="402590"/>
            <a:ext cx="1452245" cy="1452245"/>
          </a:xfrm>
          <a:prstGeom prst="rect">
            <a:avLst/>
          </a:prstGeom>
        </p:spPr>
      </p:pic>
      <p:sp>
        <p:nvSpPr>
          <p:cNvPr id="14" name="Text Box 13"/>
          <p:cNvSpPr txBox="1"/>
          <p:nvPr/>
        </p:nvSpPr>
        <p:spPr>
          <a:xfrm>
            <a:off x="9284335" y="652145"/>
            <a:ext cx="2726690" cy="953135"/>
          </a:xfrm>
          <a:prstGeom prst="rect">
            <a:avLst/>
          </a:prstGeom>
          <a:noFill/>
        </p:spPr>
        <p:txBody>
          <a:bodyPr wrap="square" rtlCol="0">
            <a:spAutoFit/>
          </a:bodyPr>
          <a:p>
            <a:pPr algn="ctr"/>
            <a:r>
              <a:rPr lang="" altLang="en-US" sz="2800" b="1">
                <a:solidFill>
                  <a:schemeClr val="bg1"/>
                </a:solidFill>
                <a:latin typeface="Century Gothic" panose="020B0502020202090204" charset="0"/>
                <a:cs typeface="Century Gothic" panose="020B0502020202090204" charset="0"/>
              </a:rPr>
              <a:t>Ministry of</a:t>
            </a:r>
            <a:endParaRPr lang="" altLang="en-US" sz="2800" b="1">
              <a:solidFill>
                <a:schemeClr val="bg1"/>
              </a:solidFill>
              <a:latin typeface="Century Gothic" panose="020B0502020202090204" charset="0"/>
              <a:cs typeface="Century Gothic" panose="020B0502020202090204" charset="0"/>
            </a:endParaRPr>
          </a:p>
          <a:p>
            <a:pPr algn="ctr"/>
            <a:r>
              <a:rPr lang="" altLang="en-US" sz="2800" b="1">
                <a:solidFill>
                  <a:schemeClr val="bg1"/>
                </a:solidFill>
                <a:latin typeface="Century Gothic" panose="020B0502020202090204" charset="0"/>
                <a:cs typeface="Century Gothic" panose="020B0502020202090204" charset="0"/>
              </a:rPr>
              <a:t>Railways</a:t>
            </a:r>
            <a:endParaRPr lang="" altLang="en-US" sz="2800" b="1">
              <a:solidFill>
                <a:schemeClr val="bg1"/>
              </a:solidFill>
              <a:latin typeface="Century Gothic" panose="020B0502020202090204" charset="0"/>
              <a:cs typeface="Century Gothic" panose="020B050202020209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802133" y="596755"/>
            <a:ext cx="14288" cy="87153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flipH="1">
            <a:off x="4057650" y="1445291"/>
            <a:ext cx="768350"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flipV="1">
            <a:off x="569912" y="503140"/>
            <a:ext cx="493713" cy="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flipV="1">
            <a:off x="569913" y="503140"/>
            <a:ext cx="1588" cy="39370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6151" name="Text Box 1"/>
          <p:cNvSpPr txBox="1"/>
          <p:nvPr/>
        </p:nvSpPr>
        <p:spPr>
          <a:xfrm>
            <a:off x="683013" y="578642"/>
            <a:ext cx="9812902" cy="830997"/>
          </a:xfrm>
          <a:prstGeom prst="rect">
            <a:avLst/>
          </a:prstGeom>
          <a:noFill/>
          <a:ln w="9525">
            <a:noFill/>
          </a:ln>
        </p:spPr>
        <p:txBody>
          <a:bodyPr wrap="square" anchor="t">
            <a:spAutoFit/>
          </a:bodyPr>
          <a:lstStyle/>
          <a:p>
            <a:r>
              <a:rPr lang="en-US" altLang="en-US" sz="4800" b="1" dirty="0" smtClean="0">
                <a:solidFill>
                  <a:schemeClr val="bg1"/>
                </a:solidFill>
                <a:latin typeface="Calibri Light" panose="020F0302020204030204" charset="0"/>
                <a:ea typeface="Adobe Gothic Std B" panose="020B0800000000000000" charset="-128"/>
              </a:rPr>
              <a:t>Future Scope </a:t>
            </a:r>
            <a:endParaRPr lang="en-US" altLang="en-US" sz="4800" b="1" dirty="0">
              <a:solidFill>
                <a:schemeClr val="bg1"/>
              </a:solidFill>
              <a:latin typeface="Calibri Light" panose="020F0302020204030204" charset="0"/>
              <a:ea typeface="Adobe Gothic Std B" panose="020B0800000000000000" charset="-128"/>
            </a:endParaRPr>
          </a:p>
        </p:txBody>
      </p:sp>
      <p:pic>
        <p:nvPicPr>
          <p:cNvPr id="12" name="Picture 11" descr="logo"/>
          <p:cNvPicPr>
            <a:picLocks noChangeAspect="1"/>
          </p:cNvPicPr>
          <p:nvPr/>
        </p:nvPicPr>
        <p:blipFill>
          <a:blip r:embed="rId1"/>
          <a:srcRect r="64107"/>
          <a:stretch>
            <a:fillRect/>
          </a:stretch>
        </p:blipFill>
        <p:spPr>
          <a:xfrm>
            <a:off x="10495915" y="188595"/>
            <a:ext cx="1421765" cy="1657985"/>
          </a:xfrm>
          <a:prstGeom prst="rect">
            <a:avLst/>
          </a:prstGeom>
        </p:spPr>
      </p:pic>
      <p:sp>
        <p:nvSpPr>
          <p:cNvPr id="5" name="Text Box 4"/>
          <p:cNvSpPr txBox="1"/>
          <p:nvPr/>
        </p:nvSpPr>
        <p:spPr>
          <a:xfrm>
            <a:off x="4826000" y="3106420"/>
            <a:ext cx="2540000" cy="368300"/>
          </a:xfrm>
          <a:prstGeom prst="rect">
            <a:avLst/>
          </a:prstGeom>
          <a:noFill/>
        </p:spPr>
        <p:txBody>
          <a:bodyPr wrap="square" rtlCol="0" anchor="t">
            <a:spAutoFit/>
          </a:bodyPr>
          <a:lstStyle/>
          <a:p>
            <a:endParaRPr lang="en-US" dirty="0"/>
          </a:p>
        </p:txBody>
      </p:sp>
      <p:sp>
        <p:nvSpPr>
          <p:cNvPr id="2" name="TextBox 1"/>
          <p:cNvSpPr txBox="1"/>
          <p:nvPr/>
        </p:nvSpPr>
        <p:spPr>
          <a:xfrm>
            <a:off x="367858" y="3745617"/>
            <a:ext cx="4617610" cy="923330"/>
          </a:xfrm>
          <a:prstGeom prst="rect">
            <a:avLst/>
          </a:prstGeom>
          <a:noFill/>
        </p:spPr>
        <p:txBody>
          <a:bodyPr wrap="square" rtlCol="0">
            <a:spAutoFit/>
          </a:bodyPr>
          <a:lstStyle/>
          <a:p>
            <a:r>
              <a:rPr lang="en-IN" dirty="0" smtClean="0">
                <a:solidFill>
                  <a:schemeClr val="bg1"/>
                </a:solidFill>
              </a:rPr>
              <a:t>To accommodate more items in system, we can also change the Main Group and Sub-group encoding to alpha-numeric.</a:t>
            </a:r>
            <a:endParaRPr lang="en-IN" dirty="0">
              <a:solidFill>
                <a:schemeClr val="bg1"/>
              </a:solidFill>
            </a:endParaRPr>
          </a:p>
        </p:txBody>
      </p:sp>
      <p:sp>
        <p:nvSpPr>
          <p:cNvPr id="3" name="TextBox 2"/>
          <p:cNvSpPr txBox="1"/>
          <p:nvPr/>
        </p:nvSpPr>
        <p:spPr>
          <a:xfrm flipH="1">
            <a:off x="7366000" y="4820105"/>
            <a:ext cx="2528515" cy="1477328"/>
          </a:xfrm>
          <a:prstGeom prst="rect">
            <a:avLst/>
          </a:prstGeom>
          <a:noFill/>
        </p:spPr>
        <p:txBody>
          <a:bodyPr wrap="square" rtlCol="0">
            <a:spAutoFit/>
          </a:bodyPr>
          <a:lstStyle/>
          <a:p>
            <a:r>
              <a:rPr lang="en-IN" dirty="0" smtClean="0">
                <a:solidFill>
                  <a:schemeClr val="bg1"/>
                </a:solidFill>
              </a:rPr>
              <a:t>A more interactive user-interface can be build which will provide user the options to merge / delete different records.</a:t>
            </a:r>
            <a:endParaRPr lang="en-IN" dirty="0">
              <a:solidFill>
                <a:schemeClr val="bg1"/>
              </a:solidFill>
            </a:endParaRPr>
          </a:p>
        </p:txBody>
      </p:sp>
      <p:cxnSp>
        <p:nvCxnSpPr>
          <p:cNvPr id="13" name="Straight Connector 12"/>
          <p:cNvCxnSpPr/>
          <p:nvPr/>
        </p:nvCxnSpPr>
        <p:spPr>
          <a:xfrm>
            <a:off x="6096000" y="2043485"/>
            <a:ext cx="0" cy="4253948"/>
          </a:xfrm>
          <a:prstGeom prst="line">
            <a:avLst/>
          </a:prstGeom>
          <a:ln w="57150"/>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a:off x="4985468" y="4315018"/>
            <a:ext cx="1110532" cy="0"/>
          </a:xfrm>
          <a:prstGeom prst="line">
            <a:avLst/>
          </a:prstGeom>
          <a:ln w="57150">
            <a:prstDash val="solid"/>
          </a:ln>
        </p:spPr>
        <p:style>
          <a:lnRef idx="1">
            <a:schemeClr val="accent6"/>
          </a:lnRef>
          <a:fillRef idx="0">
            <a:schemeClr val="accent6"/>
          </a:fillRef>
          <a:effectRef idx="0">
            <a:schemeClr val="accent6"/>
          </a:effectRef>
          <a:fontRef idx="minor">
            <a:schemeClr val="tx1"/>
          </a:fontRef>
        </p:style>
      </p:cxnSp>
      <p:cxnSp>
        <p:nvCxnSpPr>
          <p:cNvPr id="17" name="Straight Connector 16"/>
          <p:cNvCxnSpPr/>
          <p:nvPr/>
        </p:nvCxnSpPr>
        <p:spPr>
          <a:xfrm>
            <a:off x="6096000" y="5535433"/>
            <a:ext cx="1110532" cy="0"/>
          </a:xfrm>
          <a:prstGeom prst="line">
            <a:avLst/>
          </a:prstGeom>
          <a:ln w="57150">
            <a:prstDash val="solid"/>
          </a:ln>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7283395" y="2474873"/>
            <a:ext cx="3543631" cy="923330"/>
          </a:xfrm>
          <a:prstGeom prst="rect">
            <a:avLst/>
          </a:prstGeom>
        </p:spPr>
        <p:txBody>
          <a:bodyPr wrap="square">
            <a:spAutoFit/>
          </a:bodyPr>
          <a:lstStyle/>
          <a:p>
            <a:r>
              <a:rPr lang="en-IN" dirty="0">
                <a:solidFill>
                  <a:schemeClr val="bg1"/>
                </a:solidFill>
              </a:rPr>
              <a:t>Extensibility of system can be increased by changing the encoding criterion </a:t>
            </a:r>
            <a:r>
              <a:rPr lang="en-IN" dirty="0" err="1">
                <a:solidFill>
                  <a:schemeClr val="bg1"/>
                </a:solidFill>
              </a:rPr>
              <a:t>upto</a:t>
            </a:r>
            <a:r>
              <a:rPr lang="en-IN" dirty="0">
                <a:solidFill>
                  <a:schemeClr val="bg1"/>
                </a:solidFill>
              </a:rPr>
              <a:t> base 36.</a:t>
            </a:r>
            <a:endParaRPr lang="en-IN" dirty="0">
              <a:solidFill>
                <a:schemeClr val="bg1"/>
              </a:solidFill>
            </a:endParaRPr>
          </a:p>
        </p:txBody>
      </p:sp>
      <p:cxnSp>
        <p:nvCxnSpPr>
          <p:cNvPr id="19" name="Straight Connector 18"/>
          <p:cNvCxnSpPr/>
          <p:nvPr/>
        </p:nvCxnSpPr>
        <p:spPr>
          <a:xfrm>
            <a:off x="6096000" y="2745850"/>
            <a:ext cx="1110532" cy="0"/>
          </a:xfrm>
          <a:prstGeom prst="line">
            <a:avLst/>
          </a:prstGeom>
          <a:ln w="57150">
            <a:prstDash val="solid"/>
          </a:ln>
        </p:spPr>
        <p:style>
          <a:lnRef idx="1">
            <a:schemeClr val="accent6"/>
          </a:lnRef>
          <a:fillRef idx="0">
            <a:schemeClr val="accent6"/>
          </a:fillRef>
          <a:effectRef idx="0">
            <a:schemeClr val="accent6"/>
          </a:effectRef>
          <a:fontRef idx="minor">
            <a:schemeClr val="tx1"/>
          </a:fontRef>
        </p:style>
      </p:cxnSp>
      <p:sp>
        <p:nvSpPr>
          <p:cNvPr id="18" name="Rounded Rectangle 17"/>
          <p:cNvSpPr/>
          <p:nvPr/>
        </p:nvSpPr>
        <p:spPr>
          <a:xfrm>
            <a:off x="225812" y="3754547"/>
            <a:ext cx="4759655" cy="914400"/>
          </a:xfrm>
          <a:prstGeom prst="roundRect">
            <a:avLst/>
          </a:prstGeom>
          <a:no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Rounded Rectangle 19"/>
          <p:cNvSpPr/>
          <p:nvPr/>
        </p:nvSpPr>
        <p:spPr>
          <a:xfrm>
            <a:off x="7206532" y="2458970"/>
            <a:ext cx="3620494" cy="98895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7206532" y="4820105"/>
            <a:ext cx="2727297" cy="165225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Straight Connector 5"/>
          <p:cNvCxnSpPr/>
          <p:nvPr/>
        </p:nvCxnSpPr>
        <p:spPr>
          <a:xfrm>
            <a:off x="8509635" y="4020820"/>
            <a:ext cx="15875" cy="87153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flipH="1">
            <a:off x="7742873" y="4890770"/>
            <a:ext cx="766763"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flipV="1">
            <a:off x="3438843" y="2785745"/>
            <a:ext cx="493713"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flipV="1">
            <a:off x="3438843" y="2787333"/>
            <a:ext cx="1588" cy="392113"/>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10" name="Text Box 9"/>
          <p:cNvSpPr txBox="1"/>
          <p:nvPr/>
        </p:nvSpPr>
        <p:spPr>
          <a:xfrm>
            <a:off x="2004695" y="4133850"/>
            <a:ext cx="8319135" cy="521970"/>
          </a:xfrm>
          <a:prstGeom prst="rect">
            <a:avLst/>
          </a:prstGeom>
          <a:noFill/>
        </p:spPr>
        <p:txBody>
          <a:bodyPr wrap="square" rtlCol="0">
            <a:spAutoFit/>
            <a:scene3d>
              <a:camera prst="orthographicFront"/>
              <a:lightRig rig="threePt" dir="t"/>
            </a:scene3d>
          </a:bodyPr>
          <a:p>
            <a:pPr algn="ctr" fontAlgn="auto"/>
            <a:r>
              <a:rPr lang="en-US" altLang="en-US" sz="2800" b="1" noProof="1">
                <a:solidFill>
                  <a:schemeClr val="bg1"/>
                </a:solidFill>
                <a:latin typeface="Calibri" panose="020F0502020204030204" charset="0"/>
                <a:ea typeface="Arial" panose="020B0604020202020204" pitchFamily="34" charset="0"/>
                <a:cs typeface="+mn-ea"/>
              </a:rPr>
              <a:t>“ </a:t>
            </a:r>
            <a:r>
              <a:rPr lang="" altLang="en-US" sz="2800" b="1" noProof="1">
                <a:solidFill>
                  <a:schemeClr val="bg1"/>
                </a:solidFill>
                <a:latin typeface="Calibri" panose="020F0502020204030204" charset="0"/>
                <a:ea typeface="Arial" panose="020B0604020202020204" pitchFamily="34" charset="0"/>
                <a:cs typeface="+mn-ea"/>
              </a:rPr>
              <a:t>Thank you </a:t>
            </a:r>
            <a:r>
              <a:rPr lang="en-US" altLang="en-US" sz="2800" b="1" noProof="1">
                <a:solidFill>
                  <a:schemeClr val="bg1"/>
                </a:solidFill>
                <a:latin typeface="Calibri" panose="020F0502020204030204" charset="0"/>
                <a:ea typeface="Arial" panose="020B0604020202020204" pitchFamily="34" charset="0"/>
                <a:cs typeface="+mn-ea"/>
              </a:rPr>
              <a:t>”</a:t>
            </a:r>
            <a:endParaRPr lang="en-US" altLang="en-US" sz="2800" b="1" noProof="1">
              <a:solidFill>
                <a:schemeClr val="bg1"/>
              </a:solidFill>
            </a:endParaRPr>
          </a:p>
        </p:txBody>
      </p:sp>
      <p:sp>
        <p:nvSpPr>
          <p:cNvPr id="2" name="Text Box 1"/>
          <p:cNvSpPr txBox="1"/>
          <p:nvPr/>
        </p:nvSpPr>
        <p:spPr>
          <a:xfrm>
            <a:off x="4116705" y="2929890"/>
            <a:ext cx="3959225" cy="922020"/>
          </a:xfrm>
          <a:prstGeom prst="rect">
            <a:avLst/>
          </a:prstGeom>
          <a:noFill/>
        </p:spPr>
        <p:txBody>
          <a:bodyPr wrap="square" rtlCol="0">
            <a:spAutoFit/>
          </a:bodyPr>
          <a:p>
            <a:r>
              <a:rPr lang="" altLang="en-US" sz="5400" b="1">
                <a:solidFill>
                  <a:schemeClr val="bg1"/>
                </a:solidFill>
              </a:rPr>
              <a:t>Tybom_2k19</a:t>
            </a:r>
            <a:endParaRPr lang="" altLang="en-US" sz="5400" b="1">
              <a:solidFill>
                <a:schemeClr val="bg1"/>
              </a:solidFill>
            </a:endParaRPr>
          </a:p>
        </p:txBody>
      </p:sp>
      <p:pic>
        <p:nvPicPr>
          <p:cNvPr id="12" name="Picture 11" descr="logo"/>
          <p:cNvPicPr>
            <a:picLocks noChangeAspect="1"/>
          </p:cNvPicPr>
          <p:nvPr/>
        </p:nvPicPr>
        <p:blipFill>
          <a:blip r:embed="rId1"/>
          <a:srcRect r="64107"/>
          <a:stretch>
            <a:fillRect/>
          </a:stretch>
        </p:blipFill>
        <p:spPr>
          <a:xfrm>
            <a:off x="253365" y="325755"/>
            <a:ext cx="1421765" cy="1657985"/>
          </a:xfrm>
          <a:prstGeom prst="rect">
            <a:avLst/>
          </a:prstGeom>
        </p:spPr>
      </p:pic>
      <p:sp>
        <p:nvSpPr>
          <p:cNvPr id="13" name="Text Box 12"/>
          <p:cNvSpPr txBox="1"/>
          <p:nvPr/>
        </p:nvSpPr>
        <p:spPr>
          <a:xfrm>
            <a:off x="1821180" y="601345"/>
            <a:ext cx="2112010" cy="1106805"/>
          </a:xfrm>
          <a:prstGeom prst="rect">
            <a:avLst/>
          </a:prstGeom>
          <a:noFill/>
        </p:spPr>
        <p:txBody>
          <a:bodyPr wrap="square" rtlCol="0">
            <a:spAutoFit/>
          </a:bodyPr>
          <a:p>
            <a:pPr algn="ctr"/>
            <a:r>
              <a:rPr lang="en-US" altLang="en-US" sz="2200" b="1">
                <a:solidFill>
                  <a:schemeClr val="bg1"/>
                </a:solidFill>
              </a:rPr>
              <a:t>SMART INDIA</a:t>
            </a:r>
            <a:endParaRPr lang="en-US" altLang="en-US" sz="2200" b="1">
              <a:solidFill>
                <a:schemeClr val="bg1"/>
              </a:solidFill>
            </a:endParaRPr>
          </a:p>
          <a:p>
            <a:pPr algn="ctr"/>
            <a:r>
              <a:rPr lang="en-US" altLang="en-US" sz="2200" b="1">
                <a:solidFill>
                  <a:schemeClr val="bg1"/>
                </a:solidFill>
              </a:rPr>
              <a:t>HACKATHON</a:t>
            </a:r>
            <a:endParaRPr lang="en-US" altLang="en-US" sz="2200" b="1">
              <a:solidFill>
                <a:schemeClr val="bg1"/>
              </a:solidFill>
            </a:endParaRPr>
          </a:p>
          <a:p>
            <a:pPr algn="ctr"/>
            <a:r>
              <a:rPr lang="en-US" altLang="en-US" sz="2200" b="1">
                <a:solidFill>
                  <a:schemeClr val="bg1"/>
                </a:solidFill>
              </a:rPr>
              <a:t>2019 </a:t>
            </a:r>
            <a:endParaRPr lang="en-US" altLang="en-US" sz="2200" b="1">
              <a:solidFill>
                <a:schemeClr val="bg1"/>
              </a:solidFill>
            </a:endParaRPr>
          </a:p>
        </p:txBody>
      </p:sp>
      <p:pic>
        <p:nvPicPr>
          <p:cNvPr id="4" name="Picture 3" descr="redlogo"/>
          <p:cNvPicPr>
            <a:picLocks noChangeAspect="1"/>
          </p:cNvPicPr>
          <p:nvPr/>
        </p:nvPicPr>
        <p:blipFill>
          <a:blip r:embed="rId2"/>
          <a:stretch>
            <a:fillRect/>
          </a:stretch>
        </p:blipFill>
        <p:spPr>
          <a:xfrm>
            <a:off x="8075930" y="428625"/>
            <a:ext cx="1452245" cy="1452245"/>
          </a:xfrm>
          <a:prstGeom prst="rect">
            <a:avLst/>
          </a:prstGeom>
        </p:spPr>
      </p:pic>
      <p:sp>
        <p:nvSpPr>
          <p:cNvPr id="14" name="Text Box 13"/>
          <p:cNvSpPr txBox="1"/>
          <p:nvPr/>
        </p:nvSpPr>
        <p:spPr>
          <a:xfrm>
            <a:off x="9300210" y="575310"/>
            <a:ext cx="2726690" cy="953135"/>
          </a:xfrm>
          <a:prstGeom prst="rect">
            <a:avLst/>
          </a:prstGeom>
          <a:noFill/>
        </p:spPr>
        <p:txBody>
          <a:bodyPr wrap="square" rtlCol="0">
            <a:spAutoFit/>
          </a:bodyPr>
          <a:p>
            <a:pPr algn="ctr"/>
            <a:r>
              <a:rPr lang="en-US" altLang="en-US" sz="2800" b="1">
                <a:solidFill>
                  <a:schemeClr val="bg1"/>
                </a:solidFill>
                <a:latin typeface="Century Gothic" panose="020B0502020202090204" charset="0"/>
                <a:cs typeface="Century Gothic" panose="020B0502020202090204" charset="0"/>
              </a:rPr>
              <a:t>Ministry of</a:t>
            </a:r>
            <a:endParaRPr lang="en-US" altLang="en-US" sz="2800" b="1">
              <a:solidFill>
                <a:schemeClr val="bg1"/>
              </a:solidFill>
              <a:latin typeface="Century Gothic" panose="020B0502020202090204" charset="0"/>
              <a:cs typeface="Century Gothic" panose="020B0502020202090204" charset="0"/>
            </a:endParaRPr>
          </a:p>
          <a:p>
            <a:pPr algn="ctr"/>
            <a:r>
              <a:rPr lang="en-US" altLang="en-US" sz="2800" b="1">
                <a:solidFill>
                  <a:schemeClr val="bg1"/>
                </a:solidFill>
                <a:latin typeface="Century Gothic" panose="020B0502020202090204" charset="0"/>
                <a:cs typeface="Century Gothic" panose="020B0502020202090204" charset="0"/>
              </a:rPr>
              <a:t>Railways</a:t>
            </a:r>
            <a:endParaRPr lang="en-US" altLang="en-US" sz="2800" b="1">
              <a:solidFill>
                <a:schemeClr val="bg1"/>
              </a:solidFill>
              <a:latin typeface="Century Gothic" panose="020B0502020202090204" charset="0"/>
              <a:cs typeface="Century Gothic" panose="020B050202020209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430139" y="699990"/>
            <a:ext cx="14288" cy="87153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flipH="1">
            <a:off x="5661549" y="1569665"/>
            <a:ext cx="768350"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flipV="1">
            <a:off x="569912" y="503140"/>
            <a:ext cx="493713" cy="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flipV="1">
            <a:off x="569913" y="503140"/>
            <a:ext cx="1588" cy="39370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6151" name="Text Box 1"/>
          <p:cNvSpPr txBox="1"/>
          <p:nvPr/>
        </p:nvSpPr>
        <p:spPr>
          <a:xfrm>
            <a:off x="708632" y="602088"/>
            <a:ext cx="6483019" cy="830997"/>
          </a:xfrm>
          <a:prstGeom prst="rect">
            <a:avLst/>
          </a:prstGeom>
          <a:noFill/>
          <a:ln w="9525">
            <a:noFill/>
          </a:ln>
        </p:spPr>
        <p:txBody>
          <a:bodyPr wrap="square" anchor="t">
            <a:spAutoFit/>
          </a:bodyPr>
          <a:lstStyle/>
          <a:p>
            <a:r>
              <a:rPr lang="en-US" altLang="en-US" sz="4800" b="1" dirty="0" smtClean="0">
                <a:solidFill>
                  <a:schemeClr val="bg1"/>
                </a:solidFill>
                <a:latin typeface="Calibri Light" panose="020F0302020204030204" charset="0"/>
                <a:ea typeface="Adobe Gothic Std B" panose="020B0800000000000000" charset="-128"/>
              </a:rPr>
              <a:t>Initial Understanding</a:t>
            </a:r>
            <a:endParaRPr lang="en-US" altLang="en-US" sz="4800" b="1" dirty="0">
              <a:solidFill>
                <a:schemeClr val="bg1"/>
              </a:solidFill>
              <a:latin typeface="Calibri Light" panose="020F0302020204030204" charset="0"/>
              <a:ea typeface="Adobe Gothic Std B" panose="020B0800000000000000" charset="-128"/>
            </a:endParaRPr>
          </a:p>
        </p:txBody>
      </p:sp>
      <p:pic>
        <p:nvPicPr>
          <p:cNvPr id="12" name="Picture 11" descr="logo"/>
          <p:cNvPicPr>
            <a:picLocks noChangeAspect="1"/>
          </p:cNvPicPr>
          <p:nvPr/>
        </p:nvPicPr>
        <p:blipFill>
          <a:blip r:embed="rId1"/>
          <a:srcRect r="64107"/>
          <a:stretch>
            <a:fillRect/>
          </a:stretch>
        </p:blipFill>
        <p:spPr>
          <a:xfrm>
            <a:off x="10495915" y="188595"/>
            <a:ext cx="1421765" cy="1657985"/>
          </a:xfrm>
          <a:prstGeom prst="rect">
            <a:avLst/>
          </a:prstGeom>
        </p:spPr>
      </p:pic>
      <p:sp>
        <p:nvSpPr>
          <p:cNvPr id="11" name="TextBox 10"/>
          <p:cNvSpPr txBox="1"/>
          <p:nvPr/>
        </p:nvSpPr>
        <p:spPr>
          <a:xfrm>
            <a:off x="338455" y="3637280"/>
            <a:ext cx="1971675" cy="9220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IN" altLang="en-US" dirty="0">
                <a:solidFill>
                  <a:schemeClr val="bg1"/>
                </a:solidFill>
              </a:rPr>
              <a:t>Centralised System </a:t>
            </a:r>
            <a:r>
              <a:rPr lang="en-IN" altLang="en-US" dirty="0" smtClean="0">
                <a:solidFill>
                  <a:schemeClr val="bg1"/>
                </a:solidFill>
              </a:rPr>
              <a:t>lacks </a:t>
            </a:r>
            <a:r>
              <a:rPr lang="en-IN" altLang="en-US" dirty="0">
                <a:solidFill>
                  <a:schemeClr val="bg1"/>
                </a:solidFill>
              </a:rPr>
              <a:t>consistency due to:</a:t>
            </a:r>
            <a:endParaRPr lang="en-IN" altLang="en-US" dirty="0">
              <a:solidFill>
                <a:schemeClr val="bg1"/>
              </a:solidFill>
            </a:endParaRPr>
          </a:p>
        </p:txBody>
      </p:sp>
      <p:sp>
        <p:nvSpPr>
          <p:cNvPr id="13" name="TextBox 12"/>
          <p:cNvSpPr txBox="1"/>
          <p:nvPr/>
        </p:nvSpPr>
        <p:spPr>
          <a:xfrm>
            <a:off x="2920945" y="2452591"/>
            <a:ext cx="1956021" cy="9220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IN" b="1" dirty="0" smtClean="0">
                <a:solidFill>
                  <a:schemeClr val="bg1"/>
                </a:solidFill>
              </a:rPr>
              <a:t>Different PL Numbers allotted to same items.</a:t>
            </a:r>
            <a:endParaRPr lang="en-IN" b="1" dirty="0">
              <a:solidFill>
                <a:schemeClr val="bg1"/>
              </a:solidFill>
            </a:endParaRPr>
          </a:p>
        </p:txBody>
      </p:sp>
      <p:sp>
        <p:nvSpPr>
          <p:cNvPr id="14" name="TextBox 13"/>
          <p:cNvSpPr txBox="1"/>
          <p:nvPr/>
        </p:nvSpPr>
        <p:spPr>
          <a:xfrm>
            <a:off x="2849521" y="4836070"/>
            <a:ext cx="2099144"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IN" dirty="0" smtClean="0">
                <a:solidFill>
                  <a:schemeClr val="bg1"/>
                </a:solidFill>
              </a:rPr>
              <a:t>Same PL Numbers allotted to different items.</a:t>
            </a:r>
            <a:endParaRPr lang="en-IN" dirty="0">
              <a:solidFill>
                <a:schemeClr val="bg1"/>
              </a:solidFill>
            </a:endParaRPr>
          </a:p>
        </p:txBody>
      </p:sp>
      <p:sp>
        <p:nvSpPr>
          <p:cNvPr id="15" name="TextBox 14"/>
          <p:cNvSpPr txBox="1"/>
          <p:nvPr/>
        </p:nvSpPr>
        <p:spPr>
          <a:xfrm>
            <a:off x="5373370" y="2175510"/>
            <a:ext cx="3340735" cy="147637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IN" b="1" dirty="0" smtClean="0">
                <a:solidFill>
                  <a:schemeClr val="bg1"/>
                </a:solidFill>
              </a:rPr>
              <a:t>To solve above problem ,  we first find similarity in item descriptions to know similar items and then allot new PL Number to all them.</a:t>
            </a:r>
            <a:endParaRPr lang="en-IN" b="1" dirty="0">
              <a:solidFill>
                <a:schemeClr val="bg1"/>
              </a:solidFill>
            </a:endParaRPr>
          </a:p>
        </p:txBody>
      </p:sp>
      <p:sp>
        <p:nvSpPr>
          <p:cNvPr id="27" name="TextBox 26"/>
          <p:cNvSpPr txBox="1"/>
          <p:nvPr/>
        </p:nvSpPr>
        <p:spPr>
          <a:xfrm>
            <a:off x="5829300" y="4698365"/>
            <a:ext cx="2383155" cy="119888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IN" dirty="0" smtClean="0">
                <a:solidFill>
                  <a:schemeClr val="bg1"/>
                </a:solidFill>
              </a:rPr>
              <a:t>To solve above problem ,  we need to assign new PL Number to each of the item.</a:t>
            </a:r>
            <a:endParaRPr lang="en-IN" dirty="0">
              <a:solidFill>
                <a:schemeClr val="bg1"/>
              </a:solidFill>
            </a:endParaRPr>
          </a:p>
        </p:txBody>
      </p:sp>
      <p:sp>
        <p:nvSpPr>
          <p:cNvPr id="26" name="TextBox 25"/>
          <p:cNvSpPr txBox="1"/>
          <p:nvPr/>
        </p:nvSpPr>
        <p:spPr>
          <a:xfrm>
            <a:off x="9138285" y="3637280"/>
            <a:ext cx="2334895" cy="119888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IN" dirty="0" smtClean="0">
                <a:solidFill>
                  <a:schemeClr val="bg1"/>
                </a:solidFill>
              </a:rPr>
              <a:t>Therefore, in both of the cases we need to design a formula for PL Number re-allotment.</a:t>
            </a:r>
            <a:endParaRPr lang="en-IN" dirty="0">
              <a:solidFill>
                <a:schemeClr val="bg1"/>
              </a:solidFill>
            </a:endParaRPr>
          </a:p>
        </p:txBody>
      </p:sp>
      <p:cxnSp>
        <p:nvCxnSpPr>
          <p:cNvPr id="3" name="Elbow Connector 2"/>
          <p:cNvCxnSpPr>
            <a:stCxn id="11" idx="0"/>
            <a:endCxn id="13" idx="1"/>
          </p:cNvCxnSpPr>
          <p:nvPr/>
        </p:nvCxnSpPr>
        <p:spPr>
          <a:xfrm rot="16200000">
            <a:off x="1776095" y="2477135"/>
            <a:ext cx="723900" cy="15963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Elbow Connector 3"/>
          <p:cNvCxnSpPr>
            <a:stCxn id="11" idx="2"/>
            <a:endCxn id="14" idx="1"/>
          </p:cNvCxnSpPr>
          <p:nvPr/>
        </p:nvCxnSpPr>
        <p:spPr>
          <a:xfrm rot="5400000" flipV="1">
            <a:off x="1732915" y="4166235"/>
            <a:ext cx="738505" cy="15246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3" idx="3"/>
            <a:endCxn id="15" idx="1"/>
          </p:cNvCxnSpPr>
          <p:nvPr/>
        </p:nvCxnSpPr>
        <p:spPr>
          <a:xfrm>
            <a:off x="4892040" y="2913380"/>
            <a:ext cx="49657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3"/>
            <a:endCxn id="27" idx="1"/>
          </p:cNvCxnSpPr>
          <p:nvPr/>
        </p:nvCxnSpPr>
        <p:spPr>
          <a:xfrm>
            <a:off x="4963795" y="5297805"/>
            <a:ext cx="8807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a:endCxn id="26" idx="0"/>
          </p:cNvCxnSpPr>
          <p:nvPr/>
        </p:nvCxnSpPr>
        <p:spPr>
          <a:xfrm>
            <a:off x="8729345" y="2914015"/>
            <a:ext cx="1591945" cy="723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27" idx="3"/>
            <a:endCxn id="26" idx="2"/>
          </p:cNvCxnSpPr>
          <p:nvPr/>
        </p:nvCxnSpPr>
        <p:spPr>
          <a:xfrm flipV="1">
            <a:off x="8227695" y="4836160"/>
            <a:ext cx="2093595" cy="4616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444120" y="602088"/>
            <a:ext cx="14288" cy="87153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flipH="1">
            <a:off x="2694139" y="1462433"/>
            <a:ext cx="768350"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flipV="1">
            <a:off x="569912" y="503140"/>
            <a:ext cx="493713" cy="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flipV="1">
            <a:off x="569913" y="503140"/>
            <a:ext cx="1588" cy="39370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6151" name="Text Box 1"/>
          <p:cNvSpPr txBox="1"/>
          <p:nvPr/>
        </p:nvSpPr>
        <p:spPr>
          <a:xfrm>
            <a:off x="708632" y="602088"/>
            <a:ext cx="6483019" cy="830997"/>
          </a:xfrm>
          <a:prstGeom prst="rect">
            <a:avLst/>
          </a:prstGeom>
          <a:noFill/>
          <a:ln w="9525">
            <a:noFill/>
          </a:ln>
        </p:spPr>
        <p:txBody>
          <a:bodyPr wrap="square" anchor="t">
            <a:spAutoFit/>
          </a:bodyPr>
          <a:lstStyle/>
          <a:p>
            <a:r>
              <a:rPr lang="en-US" altLang="en-US" sz="4800" b="1" dirty="0" smtClean="0">
                <a:solidFill>
                  <a:schemeClr val="bg1"/>
                </a:solidFill>
                <a:latin typeface="Calibri Light" panose="020F0302020204030204" charset="0"/>
                <a:ea typeface="Adobe Gothic Std B" panose="020B0800000000000000" charset="-128"/>
              </a:rPr>
              <a:t>Deviation</a:t>
            </a:r>
            <a:endParaRPr lang="en-US" altLang="en-US" sz="4800" b="1" dirty="0">
              <a:solidFill>
                <a:schemeClr val="bg1"/>
              </a:solidFill>
              <a:latin typeface="Calibri Light" panose="020F0302020204030204" charset="0"/>
              <a:ea typeface="Adobe Gothic Std B" panose="020B0800000000000000" charset="-128"/>
            </a:endParaRPr>
          </a:p>
        </p:txBody>
      </p:sp>
      <p:pic>
        <p:nvPicPr>
          <p:cNvPr id="12" name="Picture 11" descr="logo"/>
          <p:cNvPicPr>
            <a:picLocks noChangeAspect="1"/>
          </p:cNvPicPr>
          <p:nvPr/>
        </p:nvPicPr>
        <p:blipFill>
          <a:blip r:embed="rId1"/>
          <a:srcRect r="64107"/>
          <a:stretch>
            <a:fillRect/>
          </a:stretch>
        </p:blipFill>
        <p:spPr>
          <a:xfrm>
            <a:off x="10495915" y="188595"/>
            <a:ext cx="1421765" cy="1657985"/>
          </a:xfrm>
          <a:prstGeom prst="rect">
            <a:avLst/>
          </a:prstGeom>
        </p:spPr>
      </p:pic>
      <p:sp>
        <p:nvSpPr>
          <p:cNvPr id="5" name="Text Box 4"/>
          <p:cNvSpPr txBox="1"/>
          <p:nvPr/>
        </p:nvSpPr>
        <p:spPr>
          <a:xfrm>
            <a:off x="4826000" y="3106420"/>
            <a:ext cx="2540000" cy="645160"/>
          </a:xfrm>
          <a:prstGeom prst="rect">
            <a:avLst/>
          </a:prstGeom>
          <a:noFill/>
        </p:spPr>
        <p:txBody>
          <a:bodyPr wrap="square" rtlCol="0" anchor="t">
            <a:spAutoFit/>
          </a:bodyPr>
          <a:lstStyle/>
          <a:p>
            <a:r>
              <a:rPr lang="en-US" dirty="0"/>
              <a:t>De-duplication of Price List (PL) numbers</a:t>
            </a:r>
            <a:endParaRPr lang="en-US" dirty="0"/>
          </a:p>
        </p:txBody>
      </p:sp>
      <p:sp>
        <p:nvSpPr>
          <p:cNvPr id="15" name="TextBox 14"/>
          <p:cNvSpPr txBox="1"/>
          <p:nvPr/>
        </p:nvSpPr>
        <p:spPr>
          <a:xfrm>
            <a:off x="429370" y="1831655"/>
            <a:ext cx="9843715" cy="3784600"/>
          </a:xfrm>
          <a:prstGeom prst="rect">
            <a:avLst/>
          </a:prstGeom>
          <a:noFill/>
          <a:ln>
            <a:noFill/>
          </a:ln>
        </p:spPr>
        <p:txBody>
          <a:bodyPr wrap="square" rtlCol="0">
            <a:spAutoFit/>
          </a:bodyPr>
          <a:lstStyle/>
          <a:p>
            <a:r>
              <a:rPr lang="en-IN" sz="2000" b="1" dirty="0" smtClean="0">
                <a:solidFill>
                  <a:schemeClr val="bg1"/>
                </a:solidFill>
              </a:rPr>
              <a:t>After studying the problem statement and dataset, we realised : </a:t>
            </a:r>
            <a:endParaRPr lang="en-IN" sz="2000" b="1" dirty="0" smtClean="0">
              <a:solidFill>
                <a:schemeClr val="bg1"/>
              </a:solidFill>
            </a:endParaRPr>
          </a:p>
          <a:p>
            <a:endParaRPr lang="en-IN" sz="2000" b="1" dirty="0" smtClean="0">
              <a:solidFill>
                <a:schemeClr val="bg1"/>
              </a:solidFill>
            </a:endParaRPr>
          </a:p>
          <a:p>
            <a:pPr marL="285750" indent="-285750">
              <a:buFont typeface="Arial" panose="020B0604020202020204" pitchFamily="34" charset="0"/>
              <a:buChar char="•"/>
            </a:pPr>
            <a:r>
              <a:rPr lang="en-IN" sz="2000" b="1" dirty="0" smtClean="0">
                <a:solidFill>
                  <a:schemeClr val="bg1"/>
                </a:solidFill>
              </a:rPr>
              <a:t>The system lacks a consistent nomenclature. </a:t>
            </a:r>
            <a:endParaRPr lang="en-IN" sz="2000" b="1" dirty="0" smtClean="0">
              <a:solidFill>
                <a:schemeClr val="bg1"/>
              </a:solidFill>
            </a:endParaRPr>
          </a:p>
          <a:p>
            <a:endParaRPr lang="en-IN" sz="2000" b="1" dirty="0" smtClean="0">
              <a:solidFill>
                <a:schemeClr val="bg1"/>
              </a:solidFill>
            </a:endParaRPr>
          </a:p>
          <a:p>
            <a:r>
              <a:rPr lang="en-IN" sz="2000" b="1" dirty="0" smtClean="0">
                <a:solidFill>
                  <a:schemeClr val="bg1"/>
                </a:solidFill>
              </a:rPr>
              <a:t>	SOLUTION : We formed a reference database using PL Book that can be used to 			     assign new PL Numbers.  </a:t>
            </a:r>
            <a:endParaRPr lang="en-IN" sz="2000" b="1" dirty="0" smtClean="0">
              <a:solidFill>
                <a:schemeClr val="bg1"/>
              </a:solidFill>
            </a:endParaRPr>
          </a:p>
          <a:p>
            <a:endParaRPr lang="en-IN" sz="2000" b="1" dirty="0" smtClean="0">
              <a:solidFill>
                <a:schemeClr val="bg1"/>
              </a:solidFill>
            </a:endParaRPr>
          </a:p>
          <a:p>
            <a:pPr marL="285750" indent="-285750">
              <a:buFont typeface="Arial" panose="020B0604020202020204" pitchFamily="34" charset="0"/>
              <a:buChar char="•"/>
            </a:pPr>
            <a:r>
              <a:rPr lang="en-IN" sz="2000" b="1" dirty="0" smtClean="0">
                <a:solidFill>
                  <a:schemeClr val="bg1"/>
                </a:solidFill>
              </a:rPr>
              <a:t>Records that have unique PL Number and unique item description still follow old nomenclature ( </a:t>
            </a:r>
            <a:r>
              <a:rPr lang="en-IN" sz="2000" b="1" dirty="0" err="1" smtClean="0">
                <a:solidFill>
                  <a:schemeClr val="bg1"/>
                </a:solidFill>
              </a:rPr>
              <a:t>Zonal</a:t>
            </a:r>
            <a:r>
              <a:rPr lang="en-IN" sz="2000" b="1" dirty="0" smtClean="0">
                <a:solidFill>
                  <a:schemeClr val="bg1"/>
                </a:solidFill>
              </a:rPr>
              <a:t> ). </a:t>
            </a:r>
            <a:endParaRPr lang="en-IN" sz="2000" b="1" dirty="0" smtClean="0">
              <a:solidFill>
                <a:schemeClr val="bg1"/>
              </a:solidFill>
            </a:endParaRPr>
          </a:p>
          <a:p>
            <a:endParaRPr lang="en-IN" sz="2000" b="1" dirty="0">
              <a:solidFill>
                <a:schemeClr val="bg1"/>
              </a:solidFill>
            </a:endParaRPr>
          </a:p>
          <a:p>
            <a:r>
              <a:rPr lang="en-IN" sz="2000" b="1" dirty="0" smtClean="0">
                <a:solidFill>
                  <a:schemeClr val="bg1"/>
                </a:solidFill>
              </a:rPr>
              <a:t>	SOLUTION : Match item description of each entry with reference database and re-		      assign PL Number.</a:t>
            </a:r>
            <a:endParaRPr lang="en-IN" sz="2000" b="1" dirty="0" smtClean="0">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Straight Connector 5"/>
          <p:cNvCxnSpPr/>
          <p:nvPr/>
        </p:nvCxnSpPr>
        <p:spPr>
          <a:xfrm>
            <a:off x="4293235" y="596900"/>
            <a:ext cx="14288" cy="87153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flipH="1">
            <a:off x="3524885" y="1466850"/>
            <a:ext cx="768350"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flipV="1">
            <a:off x="498793" y="558800"/>
            <a:ext cx="493713" cy="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flipV="1">
            <a:off x="498793" y="558800"/>
            <a:ext cx="1588" cy="39370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pic>
        <p:nvPicPr>
          <p:cNvPr id="2" name="Picture 1" descr="logo"/>
          <p:cNvPicPr>
            <a:picLocks noChangeAspect="1"/>
          </p:cNvPicPr>
          <p:nvPr/>
        </p:nvPicPr>
        <p:blipFill>
          <a:blip r:embed="rId1"/>
          <a:srcRect r="64107"/>
          <a:stretch>
            <a:fillRect/>
          </a:stretch>
        </p:blipFill>
        <p:spPr>
          <a:xfrm>
            <a:off x="10495915" y="188595"/>
            <a:ext cx="1421765" cy="1657985"/>
          </a:xfrm>
          <a:prstGeom prst="rect">
            <a:avLst/>
          </a:prstGeom>
        </p:spPr>
      </p:pic>
      <p:sp>
        <p:nvSpPr>
          <p:cNvPr id="3" name="Text Box 2"/>
          <p:cNvSpPr txBox="1"/>
          <p:nvPr/>
        </p:nvSpPr>
        <p:spPr>
          <a:xfrm>
            <a:off x="629920" y="558800"/>
            <a:ext cx="3805555" cy="829945"/>
          </a:xfrm>
          <a:prstGeom prst="rect">
            <a:avLst/>
          </a:prstGeom>
          <a:noFill/>
        </p:spPr>
        <p:txBody>
          <a:bodyPr wrap="square" rtlCol="0">
            <a:spAutoFit/>
          </a:bodyPr>
          <a:p>
            <a:r>
              <a:rPr lang="en-IN" altLang="en-US" sz="4800" b="1">
                <a:solidFill>
                  <a:schemeClr val="bg1"/>
                </a:solidFill>
                <a:latin typeface="+mj-lt"/>
                <a:cs typeface="+mj-lt"/>
              </a:rPr>
              <a:t>Our Approach</a:t>
            </a:r>
            <a:endParaRPr lang="en-IN" altLang="en-US" sz="4800" b="1">
              <a:solidFill>
                <a:schemeClr val="bg1"/>
              </a:solidFill>
              <a:latin typeface="+mj-lt"/>
              <a:cs typeface="+mj-lt"/>
            </a:endParaRPr>
          </a:p>
        </p:txBody>
      </p:sp>
      <p:pic>
        <p:nvPicPr>
          <p:cNvPr id="4" name="Picture 3" descr="noun_Data_1720311"/>
          <p:cNvPicPr>
            <a:picLocks noChangeAspect="1"/>
          </p:cNvPicPr>
          <p:nvPr/>
        </p:nvPicPr>
        <p:blipFill>
          <a:blip r:embed="rId2"/>
          <a:stretch>
            <a:fillRect/>
          </a:stretch>
        </p:blipFill>
        <p:spPr>
          <a:xfrm>
            <a:off x="425450" y="2748915"/>
            <a:ext cx="821055" cy="821055"/>
          </a:xfrm>
          <a:prstGeom prst="rect">
            <a:avLst/>
          </a:prstGeom>
        </p:spPr>
      </p:pic>
      <p:pic>
        <p:nvPicPr>
          <p:cNvPr id="10" name="Picture 9" descr="noun_Data_1720311"/>
          <p:cNvPicPr>
            <a:picLocks noChangeAspect="1"/>
          </p:cNvPicPr>
          <p:nvPr/>
        </p:nvPicPr>
        <p:blipFill>
          <a:blip r:embed="rId2"/>
          <a:stretch>
            <a:fillRect/>
          </a:stretch>
        </p:blipFill>
        <p:spPr>
          <a:xfrm>
            <a:off x="425450" y="4371340"/>
            <a:ext cx="788670" cy="788670"/>
          </a:xfrm>
          <a:prstGeom prst="rect">
            <a:avLst/>
          </a:prstGeom>
        </p:spPr>
      </p:pic>
      <p:pic>
        <p:nvPicPr>
          <p:cNvPr id="14" name="Picture 13" descr="noun_Data_1720311"/>
          <p:cNvPicPr>
            <a:picLocks noChangeAspect="1"/>
          </p:cNvPicPr>
          <p:nvPr/>
        </p:nvPicPr>
        <p:blipFill>
          <a:blip r:embed="rId2"/>
          <a:stretch>
            <a:fillRect/>
          </a:stretch>
        </p:blipFill>
        <p:spPr>
          <a:xfrm>
            <a:off x="2109470" y="3569970"/>
            <a:ext cx="847090" cy="847090"/>
          </a:xfrm>
          <a:prstGeom prst="rect">
            <a:avLst/>
          </a:prstGeom>
        </p:spPr>
      </p:pic>
      <p:cxnSp>
        <p:nvCxnSpPr>
          <p:cNvPr id="17" name="Straight Connector 16"/>
          <p:cNvCxnSpPr/>
          <p:nvPr/>
        </p:nvCxnSpPr>
        <p:spPr>
          <a:xfrm flipH="1" flipV="1">
            <a:off x="822325" y="3418840"/>
            <a:ext cx="393065" cy="53848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flipH="1">
            <a:off x="746760" y="3987800"/>
            <a:ext cx="453390" cy="43815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1200150" y="3972560"/>
            <a:ext cx="996950"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 Box 19"/>
          <p:cNvSpPr txBox="1"/>
          <p:nvPr/>
        </p:nvSpPr>
        <p:spPr>
          <a:xfrm>
            <a:off x="96520" y="5558790"/>
            <a:ext cx="1737360" cy="706755"/>
          </a:xfrm>
          <a:prstGeom prst="rect">
            <a:avLst/>
          </a:prstGeom>
          <a:noFill/>
        </p:spPr>
        <p:txBody>
          <a:bodyPr wrap="square" rtlCol="0">
            <a:spAutoFit/>
          </a:bodyPr>
          <a:p>
            <a:pPr algn="ctr"/>
            <a:r>
              <a:rPr lang="" altLang="en-US" sz="2000" b="1">
                <a:solidFill>
                  <a:schemeClr val="bg1"/>
                </a:solidFill>
              </a:rPr>
              <a:t>Decentralized</a:t>
            </a:r>
            <a:endParaRPr lang="" altLang="en-US" sz="2000" b="1">
              <a:solidFill>
                <a:schemeClr val="bg1"/>
              </a:solidFill>
            </a:endParaRPr>
          </a:p>
          <a:p>
            <a:pPr algn="ctr"/>
            <a:r>
              <a:rPr lang="" altLang="en-US" sz="2000" b="1">
                <a:solidFill>
                  <a:schemeClr val="bg1"/>
                </a:solidFill>
              </a:rPr>
              <a:t>Lists</a:t>
            </a:r>
            <a:endParaRPr lang="" altLang="en-US" sz="2000" b="1">
              <a:solidFill>
                <a:schemeClr val="bg1"/>
              </a:solidFill>
            </a:endParaRPr>
          </a:p>
        </p:txBody>
      </p:sp>
      <p:sp>
        <p:nvSpPr>
          <p:cNvPr id="21" name="Text Box 20"/>
          <p:cNvSpPr txBox="1"/>
          <p:nvPr/>
        </p:nvSpPr>
        <p:spPr>
          <a:xfrm>
            <a:off x="1504315" y="4557395"/>
            <a:ext cx="2057400" cy="706755"/>
          </a:xfrm>
          <a:prstGeom prst="rect">
            <a:avLst/>
          </a:prstGeom>
          <a:noFill/>
        </p:spPr>
        <p:txBody>
          <a:bodyPr wrap="square" rtlCol="0">
            <a:spAutoFit/>
          </a:bodyPr>
          <a:p>
            <a:pPr algn="ctr"/>
            <a:r>
              <a:rPr lang="" altLang="en-US" sz="2000" b="1">
                <a:solidFill>
                  <a:schemeClr val="bg1"/>
                </a:solidFill>
              </a:rPr>
              <a:t>Centralized</a:t>
            </a:r>
            <a:endParaRPr lang="" altLang="en-US" sz="2000" b="1">
              <a:solidFill>
                <a:schemeClr val="bg1"/>
              </a:solidFill>
            </a:endParaRPr>
          </a:p>
          <a:p>
            <a:pPr algn="ctr"/>
            <a:r>
              <a:rPr lang="" altLang="en-US" sz="2000" b="1">
                <a:solidFill>
                  <a:schemeClr val="bg1"/>
                </a:solidFill>
              </a:rPr>
              <a:t>Data</a:t>
            </a:r>
            <a:endParaRPr lang="" altLang="en-US" sz="2000" b="1">
              <a:solidFill>
                <a:schemeClr val="bg1"/>
              </a:solidFill>
            </a:endParaRPr>
          </a:p>
        </p:txBody>
      </p:sp>
      <p:cxnSp>
        <p:nvCxnSpPr>
          <p:cNvPr id="22" name="Straight Connector 21"/>
          <p:cNvCxnSpPr/>
          <p:nvPr/>
        </p:nvCxnSpPr>
        <p:spPr>
          <a:xfrm flipV="1">
            <a:off x="2861945" y="3957320"/>
            <a:ext cx="453390" cy="15240"/>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3284855" y="2718435"/>
            <a:ext cx="619760" cy="1238885"/>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3284855" y="3957320"/>
            <a:ext cx="78549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3284855" y="3957320"/>
            <a:ext cx="664845" cy="1238885"/>
          </a:xfrm>
          <a:prstGeom prst="line">
            <a:avLst/>
          </a:prstGeom>
        </p:spPr>
        <p:style>
          <a:lnRef idx="3">
            <a:schemeClr val="accent1"/>
          </a:lnRef>
          <a:fillRef idx="0">
            <a:schemeClr val="accent1"/>
          </a:fillRef>
          <a:effectRef idx="2">
            <a:schemeClr val="accent1"/>
          </a:effectRef>
          <a:fontRef idx="minor">
            <a:schemeClr val="tx1"/>
          </a:fontRef>
        </p:style>
      </p:cxnSp>
      <p:sp>
        <p:nvSpPr>
          <p:cNvPr id="27" name="Text Box 26"/>
          <p:cNvSpPr txBox="1"/>
          <p:nvPr/>
        </p:nvSpPr>
        <p:spPr>
          <a:xfrm>
            <a:off x="3851275" y="2390140"/>
            <a:ext cx="2219960" cy="6451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p>
            <a:pPr algn="ctr"/>
            <a:r>
              <a:rPr lang="" altLang="en-US">
                <a:solidFill>
                  <a:schemeClr val="bg1"/>
                </a:solidFill>
              </a:rPr>
              <a:t>Same PL No</a:t>
            </a:r>
            <a:endParaRPr lang="" altLang="en-US">
              <a:solidFill>
                <a:schemeClr val="bg1"/>
              </a:solidFill>
            </a:endParaRPr>
          </a:p>
          <a:p>
            <a:pPr algn="ctr"/>
            <a:r>
              <a:rPr lang="" altLang="en-US">
                <a:solidFill>
                  <a:schemeClr val="bg1"/>
                </a:solidFill>
              </a:rPr>
              <a:t>Different Description</a:t>
            </a:r>
            <a:endParaRPr lang="" altLang="en-US">
              <a:solidFill>
                <a:schemeClr val="bg1"/>
              </a:solidFill>
            </a:endParaRPr>
          </a:p>
        </p:txBody>
      </p:sp>
      <p:sp>
        <p:nvSpPr>
          <p:cNvPr id="28" name="Text Box 27"/>
          <p:cNvSpPr txBox="1"/>
          <p:nvPr/>
        </p:nvSpPr>
        <p:spPr>
          <a:xfrm>
            <a:off x="3851275" y="3649980"/>
            <a:ext cx="2220595" cy="6451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p>
            <a:pPr algn="ctr"/>
            <a:r>
              <a:rPr lang="" altLang="en-US">
                <a:solidFill>
                  <a:schemeClr val="bg1"/>
                </a:solidFill>
              </a:rPr>
              <a:t>Different PL No</a:t>
            </a:r>
            <a:endParaRPr lang="" altLang="en-US">
              <a:solidFill>
                <a:schemeClr val="bg1"/>
              </a:solidFill>
            </a:endParaRPr>
          </a:p>
          <a:p>
            <a:pPr algn="ctr"/>
            <a:r>
              <a:rPr lang="" altLang="en-US">
                <a:solidFill>
                  <a:schemeClr val="bg1"/>
                </a:solidFill>
              </a:rPr>
              <a:t>Same Description</a:t>
            </a:r>
            <a:endParaRPr lang="" altLang="en-US">
              <a:solidFill>
                <a:schemeClr val="bg1"/>
              </a:solidFill>
            </a:endParaRPr>
          </a:p>
        </p:txBody>
      </p:sp>
      <p:sp>
        <p:nvSpPr>
          <p:cNvPr id="29" name="Text Box 28"/>
          <p:cNvSpPr txBox="1"/>
          <p:nvPr/>
        </p:nvSpPr>
        <p:spPr>
          <a:xfrm>
            <a:off x="3904615" y="4913630"/>
            <a:ext cx="2167890" cy="6451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p>
            <a:pPr algn="ctr"/>
            <a:r>
              <a:rPr lang="" altLang="en-US">
                <a:solidFill>
                  <a:schemeClr val="bg1"/>
                </a:solidFill>
              </a:rPr>
              <a:t>Unique PL No</a:t>
            </a:r>
            <a:endParaRPr lang="" altLang="en-US">
              <a:solidFill>
                <a:schemeClr val="bg1"/>
              </a:solidFill>
            </a:endParaRPr>
          </a:p>
          <a:p>
            <a:pPr algn="ctr"/>
            <a:r>
              <a:rPr lang="" altLang="en-US">
                <a:solidFill>
                  <a:schemeClr val="bg1"/>
                </a:solidFill>
              </a:rPr>
              <a:t>Unique Description</a:t>
            </a:r>
            <a:endParaRPr lang="" altLang="en-US">
              <a:solidFill>
                <a:schemeClr val="bg1"/>
              </a:solidFill>
            </a:endParaRPr>
          </a:p>
        </p:txBody>
      </p:sp>
      <p:sp>
        <p:nvSpPr>
          <p:cNvPr id="30" name="Text Box 29"/>
          <p:cNvSpPr txBox="1"/>
          <p:nvPr/>
        </p:nvSpPr>
        <p:spPr>
          <a:xfrm>
            <a:off x="3999230" y="5866765"/>
            <a:ext cx="1978660" cy="398780"/>
          </a:xfrm>
          <a:prstGeom prst="rect">
            <a:avLst/>
          </a:prstGeom>
          <a:noFill/>
        </p:spPr>
        <p:txBody>
          <a:bodyPr wrap="square" rtlCol="0">
            <a:spAutoFit/>
          </a:bodyPr>
          <a:p>
            <a:pPr algn="ctr"/>
            <a:r>
              <a:rPr lang="" altLang="en-US" sz="2000" b="1">
                <a:solidFill>
                  <a:schemeClr val="bg1"/>
                </a:solidFill>
              </a:rPr>
              <a:t>Old Convention</a:t>
            </a:r>
            <a:endParaRPr lang="" altLang="en-US" sz="2000" b="1">
              <a:solidFill>
                <a:schemeClr val="bg1"/>
              </a:solidFill>
            </a:endParaRPr>
          </a:p>
        </p:txBody>
      </p:sp>
      <p:cxnSp>
        <p:nvCxnSpPr>
          <p:cNvPr id="31" name="Straight Connector 30"/>
          <p:cNvCxnSpPr>
            <a:stCxn id="29" idx="2"/>
          </p:cNvCxnSpPr>
          <p:nvPr/>
        </p:nvCxnSpPr>
        <p:spPr>
          <a:xfrm flipH="1">
            <a:off x="4962525" y="5558790"/>
            <a:ext cx="11430" cy="347345"/>
          </a:xfrm>
          <a:prstGeom prst="line">
            <a:avLst/>
          </a:prstGeom>
        </p:spPr>
        <p:style>
          <a:lnRef idx="3">
            <a:schemeClr val="accent1"/>
          </a:lnRef>
          <a:fillRef idx="0">
            <a:schemeClr val="accent1"/>
          </a:fillRef>
          <a:effectRef idx="2">
            <a:schemeClr val="accent1"/>
          </a:effectRef>
          <a:fontRef idx="minor">
            <a:schemeClr val="tx1"/>
          </a:fontRef>
        </p:style>
      </p:cxnSp>
      <p:sp>
        <p:nvSpPr>
          <p:cNvPr id="32" name="Text Box 31"/>
          <p:cNvSpPr txBox="1"/>
          <p:nvPr/>
        </p:nvSpPr>
        <p:spPr>
          <a:xfrm>
            <a:off x="3872230" y="1846580"/>
            <a:ext cx="2220595" cy="368300"/>
          </a:xfrm>
          <a:prstGeom prst="rect">
            <a:avLst/>
          </a:prstGeom>
          <a:noFill/>
        </p:spPr>
        <p:txBody>
          <a:bodyPr wrap="square" rtlCol="0">
            <a:spAutoFit/>
          </a:bodyPr>
          <a:p>
            <a:r>
              <a:rPr lang="" altLang="en-US" b="1">
                <a:solidFill>
                  <a:schemeClr val="bg1"/>
                </a:solidFill>
              </a:rPr>
              <a:t>Problems in Dataset</a:t>
            </a:r>
            <a:endParaRPr lang="" altLang="en-US" b="1">
              <a:solidFill>
                <a:schemeClr val="bg1"/>
              </a:solidFill>
            </a:endParaRPr>
          </a:p>
        </p:txBody>
      </p:sp>
      <p:cxnSp>
        <p:nvCxnSpPr>
          <p:cNvPr id="33" name="Straight Connector 32"/>
          <p:cNvCxnSpPr>
            <a:stCxn id="27" idx="3"/>
          </p:cNvCxnSpPr>
          <p:nvPr/>
        </p:nvCxnSpPr>
        <p:spPr>
          <a:xfrm>
            <a:off x="6056630" y="2712720"/>
            <a:ext cx="492125" cy="1275080"/>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p:cNvCxnSpPr>
            <a:stCxn id="28" idx="3"/>
          </p:cNvCxnSpPr>
          <p:nvPr/>
        </p:nvCxnSpPr>
        <p:spPr>
          <a:xfrm>
            <a:off x="6057265" y="3972560"/>
            <a:ext cx="47625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p:cNvCxnSpPr>
            <a:endCxn id="29" idx="3"/>
          </p:cNvCxnSpPr>
          <p:nvPr/>
        </p:nvCxnSpPr>
        <p:spPr>
          <a:xfrm flipH="1">
            <a:off x="6057900" y="3972560"/>
            <a:ext cx="475615" cy="1263650"/>
          </a:xfrm>
          <a:prstGeom prst="line">
            <a:avLst/>
          </a:prstGeom>
        </p:spPr>
        <p:style>
          <a:lnRef idx="3">
            <a:schemeClr val="accent1"/>
          </a:lnRef>
          <a:fillRef idx="0">
            <a:schemeClr val="accent1"/>
          </a:fillRef>
          <a:effectRef idx="2">
            <a:schemeClr val="accent1"/>
          </a:effectRef>
          <a:fontRef idx="minor">
            <a:schemeClr val="tx1"/>
          </a:fontRef>
        </p:style>
      </p:cxnSp>
      <p:sp>
        <p:nvSpPr>
          <p:cNvPr id="36" name="Text Box 35"/>
          <p:cNvSpPr txBox="1"/>
          <p:nvPr/>
        </p:nvSpPr>
        <p:spPr>
          <a:xfrm>
            <a:off x="6713855" y="3511550"/>
            <a:ext cx="1828800" cy="9220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p>
            <a:pPr algn="ctr"/>
            <a:r>
              <a:rPr lang="" altLang="en-US" sz="1800">
                <a:solidFill>
                  <a:schemeClr val="bg1"/>
                </a:solidFill>
              </a:rPr>
              <a:t>Defining category and Sub category of items</a:t>
            </a:r>
            <a:endParaRPr lang="" altLang="en-US" sz="1800">
              <a:solidFill>
                <a:schemeClr val="bg1"/>
              </a:solidFill>
            </a:endParaRPr>
          </a:p>
        </p:txBody>
      </p:sp>
      <p:cxnSp>
        <p:nvCxnSpPr>
          <p:cNvPr id="37" name="Straight Connector 36"/>
          <p:cNvCxnSpPr>
            <a:stCxn id="36" idx="1"/>
          </p:cNvCxnSpPr>
          <p:nvPr/>
        </p:nvCxnSpPr>
        <p:spPr>
          <a:xfrm flipH="1">
            <a:off x="6382385" y="3972560"/>
            <a:ext cx="316865" cy="14605"/>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6872605" y="4913630"/>
            <a:ext cx="1511300" cy="70675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p>
            <a:pPr algn="ctr"/>
            <a:r>
              <a:rPr lang="" altLang="en-US" sz="2000" b="1">
                <a:solidFill>
                  <a:schemeClr val="bg1"/>
                </a:solidFill>
              </a:rPr>
              <a:t>Standard Convention</a:t>
            </a:r>
            <a:endParaRPr lang="" altLang="en-US" sz="2000" b="1">
              <a:solidFill>
                <a:schemeClr val="bg1"/>
              </a:solidFill>
            </a:endParaRPr>
          </a:p>
        </p:txBody>
      </p:sp>
      <p:cxnSp>
        <p:nvCxnSpPr>
          <p:cNvPr id="39" name="Straight Connector 38"/>
          <p:cNvCxnSpPr>
            <a:stCxn id="36" idx="2"/>
            <a:endCxn id="38" idx="0"/>
          </p:cNvCxnSpPr>
          <p:nvPr/>
        </p:nvCxnSpPr>
        <p:spPr>
          <a:xfrm>
            <a:off x="7613650" y="4433570"/>
            <a:ext cx="0" cy="480060"/>
          </a:xfrm>
          <a:prstGeom prst="line">
            <a:avLst/>
          </a:prstGeom>
        </p:spPr>
        <p:style>
          <a:lnRef idx="3">
            <a:schemeClr val="accent5"/>
          </a:lnRef>
          <a:fillRef idx="0">
            <a:schemeClr val="accent5"/>
          </a:fillRef>
          <a:effectRef idx="2">
            <a:schemeClr val="accent5"/>
          </a:effectRef>
          <a:fontRef idx="minor">
            <a:schemeClr val="tx1"/>
          </a:fontRef>
        </p:style>
      </p:cxnSp>
      <p:cxnSp>
        <p:nvCxnSpPr>
          <p:cNvPr id="40" name="Straight Connector 39"/>
          <p:cNvCxnSpPr>
            <a:stCxn id="36" idx="3"/>
          </p:cNvCxnSpPr>
          <p:nvPr/>
        </p:nvCxnSpPr>
        <p:spPr>
          <a:xfrm>
            <a:off x="8528050" y="3972560"/>
            <a:ext cx="287020" cy="15240"/>
          </a:xfrm>
          <a:prstGeom prst="line">
            <a:avLst/>
          </a:prstGeom>
        </p:spPr>
        <p:style>
          <a:lnRef idx="3">
            <a:schemeClr val="accent1"/>
          </a:lnRef>
          <a:fillRef idx="0">
            <a:schemeClr val="accent1"/>
          </a:fillRef>
          <a:effectRef idx="2">
            <a:schemeClr val="accent1"/>
          </a:effectRef>
          <a:fontRef idx="minor">
            <a:schemeClr val="tx1"/>
          </a:fontRef>
        </p:style>
      </p:cxnSp>
      <p:sp>
        <p:nvSpPr>
          <p:cNvPr id="41" name="Text Box 40"/>
          <p:cNvSpPr txBox="1"/>
          <p:nvPr/>
        </p:nvSpPr>
        <p:spPr>
          <a:xfrm>
            <a:off x="8752840" y="3670935"/>
            <a:ext cx="1538605" cy="6451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p>
            <a:pPr algn="ctr"/>
            <a:r>
              <a:rPr lang="" altLang="en-US">
                <a:solidFill>
                  <a:schemeClr val="bg1"/>
                </a:solidFill>
              </a:rPr>
              <a:t>Alloting Serial No. to Pl No.</a:t>
            </a:r>
            <a:endParaRPr lang="" altLang="en-US">
              <a:solidFill>
                <a:schemeClr val="bg1"/>
              </a:solidFill>
            </a:endParaRPr>
          </a:p>
        </p:txBody>
      </p:sp>
      <p:pic>
        <p:nvPicPr>
          <p:cNvPr id="42" name="Picture 41" descr="noun_Data_1720311"/>
          <p:cNvPicPr>
            <a:picLocks noChangeAspect="1"/>
          </p:cNvPicPr>
          <p:nvPr/>
        </p:nvPicPr>
        <p:blipFill>
          <a:blip r:embed="rId2"/>
          <a:stretch>
            <a:fillRect/>
          </a:stretch>
        </p:blipFill>
        <p:spPr>
          <a:xfrm>
            <a:off x="10639425" y="3426460"/>
            <a:ext cx="1134745" cy="1134745"/>
          </a:xfrm>
          <a:prstGeom prst="rect">
            <a:avLst/>
          </a:prstGeom>
        </p:spPr>
      </p:pic>
      <p:cxnSp>
        <p:nvCxnSpPr>
          <p:cNvPr id="43" name="Straight Connector 42"/>
          <p:cNvCxnSpPr>
            <a:stCxn id="41" idx="3"/>
          </p:cNvCxnSpPr>
          <p:nvPr/>
        </p:nvCxnSpPr>
        <p:spPr>
          <a:xfrm flipV="1">
            <a:off x="10291445" y="3987800"/>
            <a:ext cx="540385" cy="5715"/>
          </a:xfrm>
          <a:prstGeom prst="line">
            <a:avLst/>
          </a:prstGeom>
        </p:spPr>
        <p:style>
          <a:lnRef idx="3">
            <a:schemeClr val="accent5"/>
          </a:lnRef>
          <a:fillRef idx="0">
            <a:schemeClr val="accent5"/>
          </a:fillRef>
          <a:effectRef idx="2">
            <a:schemeClr val="accent5"/>
          </a:effectRef>
          <a:fontRef idx="minor">
            <a:schemeClr val="tx1"/>
          </a:fontRef>
        </p:style>
      </p:cxnSp>
      <p:sp>
        <p:nvSpPr>
          <p:cNvPr id="44" name="Text Box 43"/>
          <p:cNvSpPr txBox="1"/>
          <p:nvPr/>
        </p:nvSpPr>
        <p:spPr>
          <a:xfrm>
            <a:off x="10291445" y="4656455"/>
            <a:ext cx="1736725" cy="706755"/>
          </a:xfrm>
          <a:prstGeom prst="rect">
            <a:avLst/>
          </a:prstGeom>
          <a:noFill/>
        </p:spPr>
        <p:txBody>
          <a:bodyPr wrap="square" rtlCol="0">
            <a:spAutoFit/>
          </a:bodyPr>
          <a:p>
            <a:pPr algn="ctr"/>
            <a:r>
              <a:rPr lang="" altLang="en-US" sz="2000" b="1">
                <a:solidFill>
                  <a:schemeClr val="bg1"/>
                </a:solidFill>
              </a:rPr>
              <a:t>Consistent list of PL Numbers</a:t>
            </a:r>
            <a:endParaRPr lang="" altLang="en-US" sz="2000" b="1">
              <a:solidFill>
                <a:schemeClr val="bg1"/>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5914115" y="595611"/>
            <a:ext cx="14288" cy="87153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flipH="1">
            <a:off x="5177597" y="1445291"/>
            <a:ext cx="768350"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flipV="1">
            <a:off x="569912" y="503140"/>
            <a:ext cx="493713" cy="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flipV="1">
            <a:off x="569913" y="503140"/>
            <a:ext cx="1588" cy="39370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6151" name="Text Box 1"/>
          <p:cNvSpPr txBox="1"/>
          <p:nvPr/>
        </p:nvSpPr>
        <p:spPr>
          <a:xfrm>
            <a:off x="683013" y="615882"/>
            <a:ext cx="9812902" cy="830997"/>
          </a:xfrm>
          <a:prstGeom prst="rect">
            <a:avLst/>
          </a:prstGeom>
          <a:noFill/>
          <a:ln w="9525">
            <a:noFill/>
          </a:ln>
        </p:spPr>
        <p:txBody>
          <a:bodyPr wrap="square" anchor="t">
            <a:spAutoFit/>
          </a:bodyPr>
          <a:lstStyle/>
          <a:p>
            <a:r>
              <a:rPr lang="en-US" altLang="en-US" sz="4800" b="1" dirty="0" smtClean="0">
                <a:solidFill>
                  <a:schemeClr val="bg1"/>
                </a:solidFill>
                <a:latin typeface="Calibri Light" panose="020F0302020204030204" charset="0"/>
                <a:ea typeface="Adobe Gothic Std B" panose="020B0800000000000000" charset="-128"/>
              </a:rPr>
              <a:t>Reference Database</a:t>
            </a:r>
            <a:endParaRPr lang="en-US" altLang="en-US" sz="4800" b="1" dirty="0">
              <a:solidFill>
                <a:schemeClr val="bg1"/>
              </a:solidFill>
              <a:latin typeface="Calibri Light" panose="020F0302020204030204" charset="0"/>
              <a:ea typeface="Adobe Gothic Std B" panose="020B0800000000000000" charset="-128"/>
            </a:endParaRPr>
          </a:p>
        </p:txBody>
      </p:sp>
      <p:pic>
        <p:nvPicPr>
          <p:cNvPr id="12" name="Picture 11" descr="logo"/>
          <p:cNvPicPr>
            <a:picLocks noChangeAspect="1"/>
          </p:cNvPicPr>
          <p:nvPr/>
        </p:nvPicPr>
        <p:blipFill>
          <a:blip r:embed="rId1"/>
          <a:srcRect r="64107"/>
          <a:stretch>
            <a:fillRect/>
          </a:stretch>
        </p:blipFill>
        <p:spPr>
          <a:xfrm>
            <a:off x="10495915" y="188595"/>
            <a:ext cx="1421765" cy="1657985"/>
          </a:xfrm>
          <a:prstGeom prst="rect">
            <a:avLst/>
          </a:prstGeom>
        </p:spPr>
      </p:pic>
      <p:pic>
        <p:nvPicPr>
          <p:cNvPr id="1027"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t="18510" r="11065" b="47241"/>
          <a:stretch>
            <a:fillRect/>
          </a:stretch>
        </p:blipFill>
        <p:spPr bwMode="auto">
          <a:xfrm>
            <a:off x="500133" y="3904089"/>
            <a:ext cx="11342086" cy="245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Arrow Connector 15"/>
          <p:cNvCxnSpPr/>
          <p:nvPr/>
        </p:nvCxnSpPr>
        <p:spPr>
          <a:xfrm flipV="1">
            <a:off x="1645920" y="3316025"/>
            <a:ext cx="0" cy="5307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flipV="1">
            <a:off x="2275399" y="3316025"/>
            <a:ext cx="0" cy="5307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1223610" y="2725783"/>
            <a:ext cx="1051789" cy="646331"/>
          </a:xfrm>
          <a:prstGeom prst="rect">
            <a:avLst/>
          </a:prstGeom>
          <a:noFill/>
        </p:spPr>
        <p:txBody>
          <a:bodyPr wrap="square" rtlCol="0">
            <a:spAutoFit/>
          </a:bodyPr>
          <a:lstStyle/>
          <a:p>
            <a:r>
              <a:rPr lang="en-IN" dirty="0" smtClean="0">
                <a:solidFill>
                  <a:schemeClr val="bg1"/>
                </a:solidFill>
              </a:rPr>
              <a:t>Main Group</a:t>
            </a:r>
            <a:endParaRPr lang="en-IN" dirty="0">
              <a:solidFill>
                <a:schemeClr val="bg1"/>
              </a:solidFill>
            </a:endParaRPr>
          </a:p>
        </p:txBody>
      </p:sp>
      <p:sp>
        <p:nvSpPr>
          <p:cNvPr id="23" name="TextBox 22"/>
          <p:cNvSpPr txBox="1"/>
          <p:nvPr/>
        </p:nvSpPr>
        <p:spPr>
          <a:xfrm>
            <a:off x="2018740" y="2736286"/>
            <a:ext cx="1051789" cy="646331"/>
          </a:xfrm>
          <a:prstGeom prst="rect">
            <a:avLst/>
          </a:prstGeom>
          <a:noFill/>
        </p:spPr>
        <p:txBody>
          <a:bodyPr wrap="square" rtlCol="0">
            <a:spAutoFit/>
          </a:bodyPr>
          <a:lstStyle/>
          <a:p>
            <a:r>
              <a:rPr lang="en-IN" dirty="0" smtClean="0">
                <a:solidFill>
                  <a:schemeClr val="bg1"/>
                </a:solidFill>
              </a:rPr>
              <a:t>Sub-Group</a:t>
            </a:r>
            <a:endParaRPr lang="en-IN" dirty="0">
              <a:solidFill>
                <a:schemeClr val="bg1"/>
              </a:solidFill>
            </a:endParaRPr>
          </a:p>
        </p:txBody>
      </p:sp>
      <p:sp>
        <p:nvSpPr>
          <p:cNvPr id="19" name="Left Brace 18"/>
          <p:cNvSpPr/>
          <p:nvPr/>
        </p:nvSpPr>
        <p:spPr>
          <a:xfrm rot="5400000">
            <a:off x="5804839" y="485967"/>
            <a:ext cx="541241" cy="6009863"/>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0" name="TextBox 19"/>
          <p:cNvSpPr txBox="1"/>
          <p:nvPr/>
        </p:nvSpPr>
        <p:spPr>
          <a:xfrm>
            <a:off x="5287617" y="2725783"/>
            <a:ext cx="2615980" cy="369332"/>
          </a:xfrm>
          <a:prstGeom prst="rect">
            <a:avLst/>
          </a:prstGeom>
          <a:noFill/>
        </p:spPr>
        <p:txBody>
          <a:bodyPr wrap="square" rtlCol="0">
            <a:spAutoFit/>
          </a:bodyPr>
          <a:lstStyle/>
          <a:p>
            <a:r>
              <a:rPr lang="en-IN" dirty="0" smtClean="0">
                <a:solidFill>
                  <a:schemeClr val="bg1"/>
                </a:solidFill>
              </a:rPr>
              <a:t>Item Description</a:t>
            </a:r>
            <a:endParaRPr lang="en-IN" dirty="0">
              <a:solidFill>
                <a:schemeClr val="bg1"/>
              </a:solidFill>
            </a:endParaRPr>
          </a:p>
        </p:txBody>
      </p:sp>
      <p:sp>
        <p:nvSpPr>
          <p:cNvPr id="22" name="TextBox 21"/>
          <p:cNvSpPr txBox="1"/>
          <p:nvPr/>
        </p:nvSpPr>
        <p:spPr>
          <a:xfrm>
            <a:off x="889656" y="1916267"/>
            <a:ext cx="8954060" cy="646331"/>
          </a:xfrm>
          <a:prstGeom prst="rect">
            <a:avLst/>
          </a:prstGeom>
          <a:noFill/>
        </p:spPr>
        <p:txBody>
          <a:bodyPr wrap="square" rtlCol="0">
            <a:spAutoFit/>
          </a:bodyPr>
          <a:lstStyle/>
          <a:p>
            <a:r>
              <a:rPr lang="en-IN" dirty="0" smtClean="0">
                <a:solidFill>
                  <a:schemeClr val="bg1"/>
                </a:solidFill>
              </a:rPr>
              <a:t>This database is created using PL Book available on Indian Railways Ministry website. It has around 3600 entries and is in accordance with the latest nomenclature.</a:t>
            </a:r>
            <a:endParaRPr lang="en-IN" dirty="0">
              <a:solidFill>
                <a:schemeClr val="bg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992730" y="714987"/>
            <a:ext cx="6506" cy="396883"/>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flipH="1">
            <a:off x="3674421" y="1142350"/>
            <a:ext cx="318309" cy="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a:off x="345169" y="430507"/>
            <a:ext cx="399754" cy="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V="1">
            <a:off x="345169" y="440877"/>
            <a:ext cx="0" cy="338725"/>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5127" name="Text Box 1"/>
          <p:cNvSpPr txBox="1"/>
          <p:nvPr/>
        </p:nvSpPr>
        <p:spPr>
          <a:xfrm>
            <a:off x="517525" y="527050"/>
            <a:ext cx="3474085" cy="583565"/>
          </a:xfrm>
          <a:prstGeom prst="rect">
            <a:avLst/>
          </a:prstGeom>
          <a:noFill/>
          <a:ln w="9525">
            <a:noFill/>
          </a:ln>
        </p:spPr>
        <p:txBody>
          <a:bodyPr wrap="square" anchor="t">
            <a:spAutoFit/>
          </a:bodyPr>
          <a:lstStyle/>
          <a:p>
            <a:r>
              <a:rPr lang="en-IN" altLang="en-US" sz="3200" b="1" dirty="0">
                <a:solidFill>
                  <a:schemeClr val="bg1"/>
                </a:solidFill>
                <a:latin typeface="Calibri Light" panose="020F0302020204030204" charset="0"/>
                <a:ea typeface="Adobe Gothic Std B" panose="020B0800000000000000" charset="-128"/>
              </a:rPr>
              <a:t>IMPLEMENTATION</a:t>
            </a:r>
            <a:endParaRPr lang="en-IN" altLang="en-US" sz="3200" b="1" dirty="0">
              <a:solidFill>
                <a:schemeClr val="bg1"/>
              </a:solidFill>
              <a:latin typeface="Calibri Light" panose="020F0302020204030204" charset="0"/>
              <a:ea typeface="Adobe Gothic Std B" panose="020B0800000000000000" charset="-128"/>
            </a:endParaRPr>
          </a:p>
        </p:txBody>
      </p:sp>
      <p:pic>
        <p:nvPicPr>
          <p:cNvPr id="12" name="Picture 11" descr="logo"/>
          <p:cNvPicPr>
            <a:picLocks noChangeAspect="1"/>
          </p:cNvPicPr>
          <p:nvPr/>
        </p:nvPicPr>
        <p:blipFill>
          <a:blip r:embed="rId1"/>
          <a:srcRect r="64107"/>
          <a:stretch>
            <a:fillRect/>
          </a:stretch>
        </p:blipFill>
        <p:spPr>
          <a:xfrm>
            <a:off x="10661377" y="0"/>
            <a:ext cx="1421765" cy="1657985"/>
          </a:xfrm>
          <a:prstGeom prst="rect">
            <a:avLst/>
          </a:prstGeom>
        </p:spPr>
      </p:pic>
      <p:sp>
        <p:nvSpPr>
          <p:cNvPr id="24" name="TextBox 23"/>
          <p:cNvSpPr txBox="1"/>
          <p:nvPr/>
        </p:nvSpPr>
        <p:spPr>
          <a:xfrm>
            <a:off x="770829" y="1520625"/>
            <a:ext cx="8651920" cy="369332"/>
          </a:xfrm>
          <a:prstGeom prst="rect">
            <a:avLst/>
          </a:prstGeom>
          <a:noFill/>
        </p:spPr>
        <p:txBody>
          <a:bodyPr wrap="none" rtlCol="0">
            <a:spAutoFit/>
          </a:bodyPr>
          <a:lstStyle/>
          <a:p>
            <a:r>
              <a:rPr lang="en-US" dirty="0">
                <a:solidFill>
                  <a:schemeClr val="bg1"/>
                </a:solidFill>
              </a:rPr>
              <a:t>IDENTIFICATION OF </a:t>
            </a:r>
            <a:r>
              <a:rPr lang="en-US" b="1" i="1" dirty="0">
                <a:solidFill>
                  <a:schemeClr val="bg1"/>
                </a:solidFill>
              </a:rPr>
              <a:t>SYNTACTICALLY</a:t>
            </a:r>
            <a:r>
              <a:rPr lang="en-US" dirty="0">
                <a:solidFill>
                  <a:schemeClr val="bg1"/>
                </a:solidFill>
              </a:rPr>
              <a:t> SIMILAR DESCRIPTIONS WITH DIFFERENT PL NUMBERS</a:t>
            </a:r>
            <a:endParaRPr lang="en-US" dirty="0">
              <a:solidFill>
                <a:schemeClr val="bg1"/>
              </a:solidFill>
            </a:endParaRPr>
          </a:p>
        </p:txBody>
      </p:sp>
      <p:sp>
        <p:nvSpPr>
          <p:cNvPr id="25" name="TextBox 24"/>
          <p:cNvSpPr txBox="1"/>
          <p:nvPr/>
        </p:nvSpPr>
        <p:spPr>
          <a:xfrm>
            <a:off x="1227908" y="2573642"/>
            <a:ext cx="6123921" cy="369332"/>
          </a:xfrm>
          <a:prstGeom prst="rect">
            <a:avLst/>
          </a:prstGeom>
          <a:noFill/>
        </p:spPr>
        <p:txBody>
          <a:bodyPr wrap="none" rtlCol="0">
            <a:spAutoFit/>
          </a:bodyPr>
          <a:lstStyle/>
          <a:p>
            <a:r>
              <a:rPr lang="en-US" dirty="0">
                <a:solidFill>
                  <a:schemeClr val="bg1"/>
                </a:solidFill>
              </a:rPr>
              <a:t>Statement 2: </a:t>
            </a:r>
            <a:r>
              <a:rPr lang="en-US" b="1" i="1" dirty="0">
                <a:solidFill>
                  <a:schemeClr val="bg1"/>
                </a:solidFill>
              </a:rPr>
              <a:t>face </a:t>
            </a:r>
            <a:r>
              <a:rPr lang="en-US" b="1" i="1" dirty="0" err="1">
                <a:solidFill>
                  <a:schemeClr val="bg1"/>
                </a:solidFill>
              </a:rPr>
              <a:t>lniear</a:t>
            </a:r>
            <a:r>
              <a:rPr lang="en-US" b="1" i="1" dirty="0">
                <a:solidFill>
                  <a:schemeClr val="bg1"/>
                </a:solidFill>
              </a:rPr>
              <a:t> for in </a:t>
            </a:r>
            <a:r>
              <a:rPr lang="en-US" b="1" i="1" dirty="0" err="1">
                <a:solidFill>
                  <a:schemeClr val="bg1"/>
                </a:solidFill>
              </a:rPr>
              <a:t>MOTor</a:t>
            </a:r>
            <a:r>
              <a:rPr lang="en-US" b="1" i="1" dirty="0">
                <a:solidFill>
                  <a:schemeClr val="bg1"/>
                </a:solidFill>
              </a:rPr>
              <a:t> part num dlg-256x175 m</a:t>
            </a:r>
            <a:endParaRPr lang="en-US" b="1" i="1" dirty="0">
              <a:solidFill>
                <a:schemeClr val="bg1"/>
              </a:solidFill>
            </a:endParaRPr>
          </a:p>
        </p:txBody>
      </p:sp>
      <p:cxnSp>
        <p:nvCxnSpPr>
          <p:cNvPr id="29" name="Straight Connector 28"/>
          <p:cNvCxnSpPr/>
          <p:nvPr/>
        </p:nvCxnSpPr>
        <p:spPr>
          <a:xfrm>
            <a:off x="2496677" y="2937661"/>
            <a:ext cx="0" cy="148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96677" y="3085707"/>
            <a:ext cx="3257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21" name="Straight Connector 5120"/>
          <p:cNvCxnSpPr/>
          <p:nvPr/>
        </p:nvCxnSpPr>
        <p:spPr>
          <a:xfrm flipV="1">
            <a:off x="5753683" y="2937661"/>
            <a:ext cx="0" cy="148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122" name="TextBox 5121"/>
          <p:cNvSpPr txBox="1"/>
          <p:nvPr/>
        </p:nvSpPr>
        <p:spPr>
          <a:xfrm>
            <a:off x="3226359" y="3120180"/>
            <a:ext cx="1815060" cy="523220"/>
          </a:xfrm>
          <a:prstGeom prst="rect">
            <a:avLst/>
          </a:prstGeom>
          <a:noFill/>
        </p:spPr>
        <p:txBody>
          <a:bodyPr wrap="square" rtlCol="0">
            <a:spAutoFit/>
          </a:bodyPr>
          <a:lstStyle/>
          <a:p>
            <a:r>
              <a:rPr lang="en-US" sz="1400" dirty="0">
                <a:solidFill>
                  <a:schemeClr val="bg1"/>
                </a:solidFill>
              </a:rPr>
              <a:t>Natural Language (A)</a:t>
            </a:r>
            <a:endParaRPr lang="en-US" sz="1400" dirty="0">
              <a:solidFill>
                <a:schemeClr val="bg1"/>
              </a:solidFill>
            </a:endParaRPr>
          </a:p>
          <a:p>
            <a:r>
              <a:rPr lang="en-US" sz="1400" dirty="0">
                <a:solidFill>
                  <a:schemeClr val="bg1"/>
                </a:solidFill>
              </a:rPr>
              <a:t>     </a:t>
            </a:r>
            <a:endParaRPr lang="en-US" sz="1400" dirty="0">
              <a:solidFill>
                <a:schemeClr val="bg1"/>
              </a:solidFill>
            </a:endParaRPr>
          </a:p>
        </p:txBody>
      </p:sp>
      <p:cxnSp>
        <p:nvCxnSpPr>
          <p:cNvPr id="37" name="Straight Connector 36"/>
          <p:cNvCxnSpPr/>
          <p:nvPr/>
        </p:nvCxnSpPr>
        <p:spPr>
          <a:xfrm>
            <a:off x="5860868" y="3089974"/>
            <a:ext cx="13454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860868" y="2937661"/>
            <a:ext cx="0" cy="148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206342" y="2941928"/>
            <a:ext cx="0" cy="148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125" name="TextBox 5124"/>
          <p:cNvSpPr txBox="1"/>
          <p:nvPr/>
        </p:nvSpPr>
        <p:spPr>
          <a:xfrm>
            <a:off x="5690409" y="3148763"/>
            <a:ext cx="1730987" cy="523220"/>
          </a:xfrm>
          <a:prstGeom prst="rect">
            <a:avLst/>
          </a:prstGeom>
          <a:noFill/>
        </p:spPr>
        <p:txBody>
          <a:bodyPr wrap="none" rtlCol="0">
            <a:spAutoFit/>
          </a:bodyPr>
          <a:lstStyle/>
          <a:p>
            <a:r>
              <a:rPr lang="en-US" sz="1400" dirty="0">
                <a:solidFill>
                  <a:schemeClr val="bg1"/>
                </a:solidFill>
              </a:rPr>
              <a:t>Technical Description</a:t>
            </a:r>
            <a:endParaRPr lang="en-US" sz="1400" dirty="0">
              <a:solidFill>
                <a:schemeClr val="bg1"/>
              </a:solidFill>
            </a:endParaRPr>
          </a:p>
          <a:p>
            <a:r>
              <a:rPr lang="en-US" sz="1400" dirty="0">
                <a:solidFill>
                  <a:schemeClr val="bg1"/>
                </a:solidFill>
              </a:rPr>
              <a:t>                (B)</a:t>
            </a:r>
            <a:endParaRPr lang="en-US" sz="1400" dirty="0">
              <a:solidFill>
                <a:schemeClr val="bg1"/>
              </a:solidFill>
            </a:endParaRPr>
          </a:p>
        </p:txBody>
      </p:sp>
      <p:sp>
        <p:nvSpPr>
          <p:cNvPr id="5126" name="TextBox 5125"/>
          <p:cNvSpPr txBox="1"/>
          <p:nvPr/>
        </p:nvSpPr>
        <p:spPr>
          <a:xfrm>
            <a:off x="9937841" y="2020641"/>
            <a:ext cx="2464525" cy="1569660"/>
          </a:xfrm>
          <a:prstGeom prst="rect">
            <a:avLst/>
          </a:prstGeom>
          <a:noFill/>
        </p:spPr>
        <p:txBody>
          <a:bodyPr wrap="square" rtlCol="0">
            <a:spAutoFit/>
          </a:bodyPr>
          <a:lstStyle/>
          <a:p>
            <a:r>
              <a:rPr lang="en-US" sz="1200" dirty="0">
                <a:solidFill>
                  <a:schemeClr val="bg1"/>
                </a:solidFill>
              </a:rPr>
              <a:t>Cases covered:</a:t>
            </a:r>
            <a:endParaRPr lang="en-US" sz="1200" dirty="0">
              <a:solidFill>
                <a:schemeClr val="bg1"/>
              </a:solidFill>
            </a:endParaRPr>
          </a:p>
          <a:p>
            <a:endParaRPr lang="en-US" sz="1200" dirty="0">
              <a:solidFill>
                <a:schemeClr val="bg1"/>
              </a:solidFill>
            </a:endParaRPr>
          </a:p>
          <a:p>
            <a:pPr marL="285750" indent="-285750">
              <a:buClr>
                <a:schemeClr val="bg1"/>
              </a:buClr>
              <a:buFont typeface="Arial" panose="020B0604020202020204" pitchFamily="34" charset="0"/>
              <a:buChar char="•"/>
            </a:pPr>
            <a:r>
              <a:rPr lang="en-US" sz="1200" dirty="0">
                <a:solidFill>
                  <a:schemeClr val="bg1"/>
                </a:solidFill>
              </a:rPr>
              <a:t>Spelling Errors</a:t>
            </a:r>
            <a:endParaRPr lang="en-US" sz="1200" dirty="0">
              <a:solidFill>
                <a:schemeClr val="bg1"/>
              </a:solidFill>
            </a:endParaRPr>
          </a:p>
          <a:p>
            <a:pPr marL="285750" indent="-285750">
              <a:buClr>
                <a:schemeClr val="bg1"/>
              </a:buClr>
              <a:buFont typeface="Arial" panose="020B0604020202020204" pitchFamily="34" charset="0"/>
              <a:buChar char="•"/>
            </a:pPr>
            <a:r>
              <a:rPr lang="en-US" sz="1200" dirty="0">
                <a:solidFill>
                  <a:schemeClr val="bg1"/>
                </a:solidFill>
              </a:rPr>
              <a:t>Lemmatization / Stemming</a:t>
            </a:r>
            <a:endParaRPr lang="en-US" sz="1200" dirty="0">
              <a:solidFill>
                <a:schemeClr val="bg1"/>
              </a:solidFill>
            </a:endParaRPr>
          </a:p>
          <a:p>
            <a:pPr marL="285750" indent="-285750">
              <a:buClr>
                <a:schemeClr val="bg1"/>
              </a:buClr>
              <a:buFont typeface="Arial" panose="020B0604020202020204" pitchFamily="34" charset="0"/>
              <a:buChar char="•"/>
            </a:pPr>
            <a:r>
              <a:rPr lang="en-US" sz="1200" dirty="0">
                <a:solidFill>
                  <a:schemeClr val="bg1"/>
                </a:solidFill>
              </a:rPr>
              <a:t>Different ordering of Words</a:t>
            </a:r>
            <a:endParaRPr lang="en-US" sz="1200" dirty="0">
              <a:solidFill>
                <a:schemeClr val="bg1"/>
              </a:solidFill>
            </a:endParaRPr>
          </a:p>
          <a:p>
            <a:pPr marL="285750" indent="-285750">
              <a:buClr>
                <a:schemeClr val="bg1"/>
              </a:buClr>
              <a:buFont typeface="Arial" panose="020B0604020202020204" pitchFamily="34" charset="0"/>
              <a:buChar char="•"/>
            </a:pPr>
            <a:r>
              <a:rPr lang="en-US" sz="1200" dirty="0">
                <a:solidFill>
                  <a:schemeClr val="bg1"/>
                </a:solidFill>
              </a:rPr>
              <a:t>Stop Words</a:t>
            </a:r>
            <a:endParaRPr lang="en-US" sz="1200" dirty="0">
              <a:solidFill>
                <a:schemeClr val="bg1"/>
              </a:solidFill>
            </a:endParaRPr>
          </a:p>
          <a:p>
            <a:pPr marL="285750" indent="-285750">
              <a:buClr>
                <a:schemeClr val="bg1"/>
              </a:buClr>
              <a:buFont typeface="Arial" panose="020B0604020202020204" pitchFamily="34" charset="0"/>
              <a:buChar char="•"/>
            </a:pPr>
            <a:r>
              <a:rPr lang="en-US" sz="1200" dirty="0">
                <a:solidFill>
                  <a:schemeClr val="bg1"/>
                </a:solidFill>
              </a:rPr>
              <a:t>Abbreviations</a:t>
            </a:r>
            <a:endParaRPr lang="en-US" sz="1200" dirty="0">
              <a:solidFill>
                <a:schemeClr val="bg1"/>
              </a:solidFill>
            </a:endParaRPr>
          </a:p>
          <a:p>
            <a:pPr marL="285750" indent="-285750">
              <a:buClr>
                <a:schemeClr val="bg1"/>
              </a:buClr>
              <a:buFont typeface="Arial" panose="020B0604020202020204" pitchFamily="34" charset="0"/>
              <a:buChar char="•"/>
            </a:pPr>
            <a:r>
              <a:rPr lang="en-US" sz="1200" dirty="0">
                <a:solidFill>
                  <a:schemeClr val="bg1"/>
                </a:solidFill>
              </a:rPr>
              <a:t>Upper / Lower cases</a:t>
            </a:r>
            <a:endParaRPr lang="en-US" sz="1200" dirty="0">
              <a:solidFill>
                <a:schemeClr val="bg1"/>
              </a:solidFill>
            </a:endParaRPr>
          </a:p>
        </p:txBody>
      </p:sp>
      <p:sp>
        <p:nvSpPr>
          <p:cNvPr id="5128" name="Flowchart: Decision 5127"/>
          <p:cNvSpPr/>
          <p:nvPr/>
        </p:nvSpPr>
        <p:spPr>
          <a:xfrm>
            <a:off x="6689012" y="4778882"/>
            <a:ext cx="1721980" cy="1739363"/>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TextBox 5128"/>
          <p:cNvSpPr txBox="1"/>
          <p:nvPr/>
        </p:nvSpPr>
        <p:spPr>
          <a:xfrm>
            <a:off x="7082991" y="5220423"/>
            <a:ext cx="1369160" cy="861774"/>
          </a:xfrm>
          <a:prstGeom prst="rect">
            <a:avLst/>
          </a:prstGeom>
          <a:noFill/>
        </p:spPr>
        <p:txBody>
          <a:bodyPr wrap="square" rtlCol="0">
            <a:spAutoFit/>
          </a:bodyPr>
          <a:lstStyle/>
          <a:p>
            <a:r>
              <a:rPr lang="en-US" sz="1600" dirty="0">
                <a:solidFill>
                  <a:schemeClr val="bg1"/>
                </a:solidFill>
              </a:rPr>
              <a:t>Technical</a:t>
            </a:r>
            <a:endParaRPr lang="en-US" sz="1600" dirty="0">
              <a:solidFill>
                <a:schemeClr val="bg1"/>
              </a:solidFill>
            </a:endParaRPr>
          </a:p>
          <a:p>
            <a:r>
              <a:rPr lang="en-US" sz="1600" dirty="0">
                <a:solidFill>
                  <a:schemeClr val="bg1"/>
                </a:solidFill>
              </a:rPr>
              <a:t>Descriptions </a:t>
            </a:r>
            <a:endParaRPr lang="en-US" sz="1600" dirty="0">
              <a:solidFill>
                <a:schemeClr val="bg1"/>
              </a:solidFill>
            </a:endParaRPr>
          </a:p>
          <a:p>
            <a:r>
              <a:rPr lang="en-US" sz="1600" dirty="0">
                <a:solidFill>
                  <a:schemeClr val="bg1"/>
                </a:solidFill>
              </a:rPr>
              <a:t>are Equal</a:t>
            </a:r>
            <a:endParaRPr lang="en-US" sz="1600" dirty="0">
              <a:solidFill>
                <a:schemeClr val="bg1"/>
              </a:solidFill>
            </a:endParaRPr>
          </a:p>
        </p:txBody>
      </p:sp>
      <p:sp>
        <p:nvSpPr>
          <p:cNvPr id="52" name="Flowchart: Decision 51"/>
          <p:cNvSpPr/>
          <p:nvPr/>
        </p:nvSpPr>
        <p:spPr>
          <a:xfrm>
            <a:off x="8597887" y="4814611"/>
            <a:ext cx="1649724" cy="1666378"/>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911910" y="5259987"/>
            <a:ext cx="1213781" cy="784830"/>
          </a:xfrm>
          <a:prstGeom prst="rect">
            <a:avLst/>
          </a:prstGeom>
          <a:noFill/>
        </p:spPr>
        <p:txBody>
          <a:bodyPr wrap="square" rtlCol="0">
            <a:spAutoFit/>
          </a:bodyPr>
          <a:lstStyle/>
          <a:p>
            <a:r>
              <a:rPr lang="en-US" sz="1500" dirty="0">
                <a:solidFill>
                  <a:schemeClr val="bg1"/>
                </a:solidFill>
              </a:rPr>
              <a:t>‘A’ parts are Syntactically Similar.</a:t>
            </a:r>
            <a:endParaRPr lang="en-US" sz="1500" dirty="0">
              <a:solidFill>
                <a:schemeClr val="bg1"/>
              </a:solidFill>
            </a:endParaRPr>
          </a:p>
        </p:txBody>
      </p:sp>
      <p:sp>
        <p:nvSpPr>
          <p:cNvPr id="5135" name="Rectangle: Rounded Corners 5134"/>
          <p:cNvSpPr/>
          <p:nvPr/>
        </p:nvSpPr>
        <p:spPr>
          <a:xfrm>
            <a:off x="5199360" y="4222102"/>
            <a:ext cx="1525321" cy="8260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TextBox 5135"/>
          <p:cNvSpPr txBox="1"/>
          <p:nvPr/>
        </p:nvSpPr>
        <p:spPr>
          <a:xfrm>
            <a:off x="5240520" y="4218880"/>
            <a:ext cx="1699183" cy="861774"/>
          </a:xfrm>
          <a:prstGeom prst="rect">
            <a:avLst/>
          </a:prstGeom>
          <a:noFill/>
        </p:spPr>
        <p:txBody>
          <a:bodyPr wrap="square" rtlCol="0">
            <a:spAutoFit/>
          </a:bodyPr>
          <a:lstStyle/>
          <a:p>
            <a:r>
              <a:rPr lang="en-US" sz="1600" dirty="0">
                <a:solidFill>
                  <a:schemeClr val="bg1"/>
                </a:solidFill>
              </a:rPr>
              <a:t>Pre-process the </a:t>
            </a:r>
            <a:endParaRPr lang="en-US" sz="1600" dirty="0">
              <a:solidFill>
                <a:schemeClr val="bg1"/>
              </a:solidFill>
            </a:endParaRPr>
          </a:p>
          <a:p>
            <a:r>
              <a:rPr lang="en-US" sz="1600" dirty="0">
                <a:solidFill>
                  <a:schemeClr val="bg1"/>
                </a:solidFill>
              </a:rPr>
              <a:t>Statements and</a:t>
            </a:r>
            <a:endParaRPr lang="en-US" sz="1600" dirty="0">
              <a:solidFill>
                <a:schemeClr val="bg1"/>
              </a:solidFill>
            </a:endParaRPr>
          </a:p>
          <a:p>
            <a:r>
              <a:rPr lang="en-US" sz="1600" dirty="0">
                <a:solidFill>
                  <a:schemeClr val="bg1"/>
                </a:solidFill>
              </a:rPr>
              <a:t>Extract Tokens</a:t>
            </a:r>
            <a:endParaRPr lang="en-US" sz="1600" dirty="0">
              <a:solidFill>
                <a:schemeClr val="bg1"/>
              </a:solidFill>
            </a:endParaRPr>
          </a:p>
        </p:txBody>
      </p:sp>
      <p:cxnSp>
        <p:nvCxnSpPr>
          <p:cNvPr id="5140" name="Straight Connector 5139"/>
          <p:cNvCxnSpPr/>
          <p:nvPr/>
        </p:nvCxnSpPr>
        <p:spPr>
          <a:xfrm>
            <a:off x="5974080" y="5048152"/>
            <a:ext cx="0" cy="620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42" name="Straight Arrow Connector 5141"/>
          <p:cNvCxnSpPr/>
          <p:nvPr/>
        </p:nvCxnSpPr>
        <p:spPr>
          <a:xfrm>
            <a:off x="5974080" y="5651937"/>
            <a:ext cx="71493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47" name="Straight Arrow Connector 5146"/>
          <p:cNvCxnSpPr>
            <a:endCxn id="52" idx="1"/>
          </p:cNvCxnSpPr>
          <p:nvPr/>
        </p:nvCxnSpPr>
        <p:spPr>
          <a:xfrm>
            <a:off x="8410992" y="5647800"/>
            <a:ext cx="18689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150" name="Rectangle: Rounded Corners 5149"/>
          <p:cNvSpPr/>
          <p:nvPr/>
        </p:nvSpPr>
        <p:spPr>
          <a:xfrm>
            <a:off x="10682333" y="5506087"/>
            <a:ext cx="1193163" cy="3048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1" name="TextBox 5150"/>
          <p:cNvSpPr txBox="1"/>
          <p:nvPr/>
        </p:nvSpPr>
        <p:spPr>
          <a:xfrm>
            <a:off x="10936417" y="5489210"/>
            <a:ext cx="1060999" cy="338554"/>
          </a:xfrm>
          <a:prstGeom prst="rect">
            <a:avLst/>
          </a:prstGeom>
          <a:noFill/>
        </p:spPr>
        <p:txBody>
          <a:bodyPr wrap="square" rtlCol="0">
            <a:spAutoFit/>
          </a:bodyPr>
          <a:lstStyle/>
          <a:p>
            <a:r>
              <a:rPr lang="en-US" sz="1600" dirty="0">
                <a:solidFill>
                  <a:schemeClr val="bg1"/>
                </a:solidFill>
              </a:rPr>
              <a:t>Similar</a:t>
            </a:r>
            <a:endParaRPr lang="en-US" sz="1600" dirty="0">
              <a:solidFill>
                <a:schemeClr val="bg1"/>
              </a:solidFill>
            </a:endParaRPr>
          </a:p>
        </p:txBody>
      </p:sp>
      <p:sp>
        <p:nvSpPr>
          <p:cNvPr id="32" name="TextBox 31"/>
          <p:cNvSpPr txBox="1"/>
          <p:nvPr/>
        </p:nvSpPr>
        <p:spPr>
          <a:xfrm>
            <a:off x="10723492" y="5048152"/>
            <a:ext cx="1138018" cy="338554"/>
          </a:xfrm>
          <a:prstGeom prst="rect">
            <a:avLst/>
          </a:prstGeom>
          <a:noFill/>
        </p:spPr>
        <p:txBody>
          <a:bodyPr wrap="square" rtlCol="0">
            <a:spAutoFit/>
          </a:bodyPr>
          <a:lstStyle/>
          <a:p>
            <a:r>
              <a:rPr lang="en-US" sz="1600" dirty="0">
                <a:solidFill>
                  <a:schemeClr val="bg1"/>
                </a:solidFill>
              </a:rPr>
              <a:t>Not Similar</a:t>
            </a:r>
            <a:endParaRPr lang="en-US" sz="1600" dirty="0">
              <a:solidFill>
                <a:schemeClr val="bg1"/>
              </a:solidFill>
            </a:endParaRPr>
          </a:p>
        </p:txBody>
      </p:sp>
      <p:sp>
        <p:nvSpPr>
          <p:cNvPr id="73" name="Rectangle: Rounded Corners 72"/>
          <p:cNvSpPr/>
          <p:nvPr/>
        </p:nvSpPr>
        <p:spPr>
          <a:xfrm>
            <a:off x="10682333" y="5048152"/>
            <a:ext cx="1193163" cy="34686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5128" idx="0"/>
            <a:endCxn id="5128" idx="0"/>
          </p:cNvCxnSpPr>
          <p:nvPr/>
        </p:nvCxnSpPr>
        <p:spPr>
          <a:xfrm>
            <a:off x="7550002" y="4778882"/>
            <a:ext cx="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710599" y="4668542"/>
            <a:ext cx="45819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1292501" y="4674752"/>
            <a:ext cx="0" cy="21280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2" idx="3"/>
            <a:endCxn id="5150" idx="1"/>
          </p:cNvCxnSpPr>
          <p:nvPr/>
        </p:nvCxnSpPr>
        <p:spPr>
          <a:xfrm>
            <a:off x="10247611" y="5647800"/>
            <a:ext cx="434722" cy="1068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51829" y="4370823"/>
            <a:ext cx="349776" cy="261610"/>
          </a:xfrm>
          <a:prstGeom prst="rect">
            <a:avLst/>
          </a:prstGeom>
          <a:noFill/>
        </p:spPr>
        <p:txBody>
          <a:bodyPr wrap="none" rtlCol="0">
            <a:spAutoFit/>
          </a:bodyPr>
          <a:lstStyle/>
          <a:p>
            <a:r>
              <a:rPr lang="en-US" sz="1100" dirty="0">
                <a:solidFill>
                  <a:schemeClr val="bg1"/>
                </a:solidFill>
              </a:rPr>
              <a:t>No</a:t>
            </a:r>
            <a:endParaRPr lang="en-US" sz="1200" dirty="0">
              <a:solidFill>
                <a:schemeClr val="bg1"/>
              </a:solidFill>
            </a:endParaRPr>
          </a:p>
        </p:txBody>
      </p:sp>
      <p:sp>
        <p:nvSpPr>
          <p:cNvPr id="55" name="TextBox 54"/>
          <p:cNvSpPr txBox="1"/>
          <p:nvPr/>
        </p:nvSpPr>
        <p:spPr>
          <a:xfrm>
            <a:off x="8301457" y="5334556"/>
            <a:ext cx="386837" cy="276999"/>
          </a:xfrm>
          <a:prstGeom prst="rect">
            <a:avLst/>
          </a:prstGeom>
          <a:noFill/>
        </p:spPr>
        <p:txBody>
          <a:bodyPr wrap="none" rtlCol="0">
            <a:spAutoFit/>
          </a:bodyPr>
          <a:lstStyle/>
          <a:p>
            <a:r>
              <a:rPr lang="en-US" sz="1200" dirty="0">
                <a:solidFill>
                  <a:schemeClr val="bg1"/>
                </a:solidFill>
              </a:rPr>
              <a:t>Yes</a:t>
            </a:r>
            <a:endParaRPr lang="en-US" sz="1200" dirty="0">
              <a:solidFill>
                <a:schemeClr val="bg1"/>
              </a:solidFill>
            </a:endParaRPr>
          </a:p>
        </p:txBody>
      </p:sp>
      <p:sp>
        <p:nvSpPr>
          <p:cNvPr id="56" name="TextBox 55"/>
          <p:cNvSpPr txBox="1"/>
          <p:nvPr/>
        </p:nvSpPr>
        <p:spPr>
          <a:xfrm>
            <a:off x="10253150" y="5391481"/>
            <a:ext cx="386837" cy="276999"/>
          </a:xfrm>
          <a:prstGeom prst="rect">
            <a:avLst/>
          </a:prstGeom>
          <a:noFill/>
        </p:spPr>
        <p:txBody>
          <a:bodyPr wrap="none" rtlCol="0">
            <a:spAutoFit/>
          </a:bodyPr>
          <a:lstStyle/>
          <a:p>
            <a:r>
              <a:rPr lang="en-US" sz="1200" dirty="0">
                <a:solidFill>
                  <a:schemeClr val="bg1"/>
                </a:solidFill>
              </a:rPr>
              <a:t>Yes</a:t>
            </a:r>
            <a:endParaRPr lang="en-US" sz="1200" dirty="0">
              <a:solidFill>
                <a:schemeClr val="bg1"/>
              </a:solidFill>
            </a:endParaRPr>
          </a:p>
        </p:txBody>
      </p:sp>
      <p:cxnSp>
        <p:nvCxnSpPr>
          <p:cNvPr id="58" name="Straight Connector 57"/>
          <p:cNvCxnSpPr/>
          <p:nvPr/>
        </p:nvCxnSpPr>
        <p:spPr>
          <a:xfrm>
            <a:off x="9422749" y="4655391"/>
            <a:ext cx="0" cy="159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234315" y="2238285"/>
            <a:ext cx="5888343" cy="369332"/>
          </a:xfrm>
          <a:prstGeom prst="rect">
            <a:avLst/>
          </a:prstGeom>
          <a:noFill/>
        </p:spPr>
        <p:txBody>
          <a:bodyPr wrap="none" rtlCol="0">
            <a:spAutoFit/>
          </a:bodyPr>
          <a:lstStyle/>
          <a:p>
            <a:r>
              <a:rPr lang="en-US" dirty="0">
                <a:solidFill>
                  <a:schemeClr val="bg1"/>
                </a:solidFill>
              </a:rPr>
              <a:t>Statement 1: </a:t>
            </a:r>
            <a:r>
              <a:rPr lang="en-US" b="1" i="1" dirty="0">
                <a:solidFill>
                  <a:schemeClr val="bg1"/>
                </a:solidFill>
              </a:rPr>
              <a:t>face linear motor part num dlg-256x175 meter</a:t>
            </a:r>
            <a:endParaRPr lang="en-US" b="1" i="1" dirty="0">
              <a:solidFill>
                <a:schemeClr val="bg1"/>
              </a:solidFill>
            </a:endParaRPr>
          </a:p>
        </p:txBody>
      </p:sp>
      <p:sp>
        <p:nvSpPr>
          <p:cNvPr id="59" name="Right Brace 58"/>
          <p:cNvSpPr/>
          <p:nvPr/>
        </p:nvSpPr>
        <p:spPr>
          <a:xfrm>
            <a:off x="7471483" y="2242301"/>
            <a:ext cx="303632" cy="802262"/>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Oval 59"/>
          <p:cNvSpPr/>
          <p:nvPr/>
        </p:nvSpPr>
        <p:spPr>
          <a:xfrm>
            <a:off x="7999167" y="2294875"/>
            <a:ext cx="1235172" cy="6873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105070" y="2458766"/>
            <a:ext cx="1034257" cy="369332"/>
          </a:xfrm>
          <a:prstGeom prst="rect">
            <a:avLst/>
          </a:prstGeom>
          <a:noFill/>
        </p:spPr>
        <p:txBody>
          <a:bodyPr wrap="none" rtlCol="0">
            <a:spAutoFit/>
          </a:bodyPr>
          <a:lstStyle/>
          <a:p>
            <a:r>
              <a:rPr lang="en-US" dirty="0">
                <a:solidFill>
                  <a:schemeClr val="bg1"/>
                </a:solidFill>
              </a:rPr>
              <a:t>SIMILAR!</a:t>
            </a:r>
            <a:endParaRPr lang="en-US" dirty="0">
              <a:solidFill>
                <a:schemeClr val="bg1"/>
              </a:solidFill>
            </a:endParaRPr>
          </a:p>
        </p:txBody>
      </p:sp>
      <p:cxnSp>
        <p:nvCxnSpPr>
          <p:cNvPr id="21" name="Straight Connector 20"/>
          <p:cNvCxnSpPr>
            <a:stCxn id="5128" idx="0"/>
            <a:endCxn id="5128" idx="0"/>
          </p:cNvCxnSpPr>
          <p:nvPr/>
        </p:nvCxnSpPr>
        <p:spPr>
          <a:xfrm>
            <a:off x="7550002" y="4778882"/>
            <a:ext cx="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550002" y="4655391"/>
            <a:ext cx="0" cy="153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343912" y="4378693"/>
            <a:ext cx="349776" cy="261610"/>
          </a:xfrm>
          <a:prstGeom prst="rect">
            <a:avLst/>
          </a:prstGeom>
          <a:noFill/>
        </p:spPr>
        <p:txBody>
          <a:bodyPr wrap="none" rtlCol="0">
            <a:spAutoFit/>
          </a:bodyPr>
          <a:lstStyle/>
          <a:p>
            <a:r>
              <a:rPr lang="en-US" sz="1100" dirty="0">
                <a:solidFill>
                  <a:schemeClr val="bg1"/>
                </a:solidFill>
              </a:rPr>
              <a:t>No</a:t>
            </a:r>
            <a:endParaRPr lang="en-US" sz="1100" dirty="0">
              <a:solidFill>
                <a:schemeClr val="bg1"/>
              </a:solidFill>
            </a:endParaRPr>
          </a:p>
        </p:txBody>
      </p:sp>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5" y="3742055"/>
            <a:ext cx="4234180" cy="277622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Straight Connector 5"/>
          <p:cNvCxnSpPr/>
          <p:nvPr/>
        </p:nvCxnSpPr>
        <p:spPr>
          <a:xfrm>
            <a:off x="4904105" y="596900"/>
            <a:ext cx="14288" cy="87153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flipH="1">
            <a:off x="4135755" y="1466850"/>
            <a:ext cx="768350"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flipV="1">
            <a:off x="569913" y="558800"/>
            <a:ext cx="493713" cy="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flipV="1">
            <a:off x="569913" y="558800"/>
            <a:ext cx="1588" cy="39370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5127" name="Text Box 1"/>
          <p:cNvSpPr txBox="1"/>
          <p:nvPr/>
        </p:nvSpPr>
        <p:spPr>
          <a:xfrm>
            <a:off x="661670" y="602615"/>
            <a:ext cx="4596765" cy="829945"/>
          </a:xfrm>
          <a:prstGeom prst="rect">
            <a:avLst/>
          </a:prstGeom>
          <a:noFill/>
          <a:ln w="9525">
            <a:noFill/>
          </a:ln>
        </p:spPr>
        <p:txBody>
          <a:bodyPr wrap="square" anchor="t">
            <a:spAutoFit/>
          </a:bodyPr>
          <a:p>
            <a:r>
              <a:rPr lang="en-IN" altLang="en-US" sz="4800" b="1">
                <a:solidFill>
                  <a:schemeClr val="bg1"/>
                </a:solidFill>
                <a:latin typeface="Calibri Light" panose="020F0302020204030204" charset="0"/>
                <a:ea typeface="Adobe Gothic Std B" panose="020B0800000000000000" charset="-128"/>
              </a:rPr>
              <a:t>Implementation</a:t>
            </a:r>
            <a:endParaRPr lang="en-IN" altLang="en-US" sz="4800" b="1">
              <a:solidFill>
                <a:schemeClr val="bg1"/>
              </a:solidFill>
              <a:latin typeface="Calibri Light" panose="020F0302020204030204" charset="0"/>
              <a:ea typeface="Adobe Gothic Std B" panose="020B0800000000000000" charset="-128"/>
            </a:endParaRPr>
          </a:p>
        </p:txBody>
      </p:sp>
      <p:pic>
        <p:nvPicPr>
          <p:cNvPr id="12" name="Picture 11" descr="logo"/>
          <p:cNvPicPr>
            <a:picLocks noChangeAspect="1"/>
          </p:cNvPicPr>
          <p:nvPr/>
        </p:nvPicPr>
        <p:blipFill>
          <a:blip r:embed="rId1"/>
          <a:srcRect r="64107"/>
          <a:stretch>
            <a:fillRect/>
          </a:stretch>
        </p:blipFill>
        <p:spPr>
          <a:xfrm>
            <a:off x="10587355" y="36195"/>
            <a:ext cx="1421765" cy="1657985"/>
          </a:xfrm>
          <a:prstGeom prst="rect">
            <a:avLst/>
          </a:prstGeom>
        </p:spPr>
      </p:pic>
      <p:sp>
        <p:nvSpPr>
          <p:cNvPr id="10" name="Text Box 9"/>
          <p:cNvSpPr txBox="1"/>
          <p:nvPr/>
        </p:nvSpPr>
        <p:spPr>
          <a:xfrm>
            <a:off x="661670" y="1842135"/>
            <a:ext cx="10017125" cy="2245360"/>
          </a:xfrm>
          <a:prstGeom prst="rect">
            <a:avLst/>
          </a:prstGeom>
          <a:noFill/>
        </p:spPr>
        <p:txBody>
          <a:bodyPr wrap="square" rtlCol="0">
            <a:spAutoFit/>
          </a:bodyPr>
          <a:p>
            <a:pPr marL="342900" indent="-342900">
              <a:buFont typeface="Arial" panose="020B0604020202020204" pitchFamily="34" charset="0"/>
              <a:buChar char="•"/>
            </a:pPr>
            <a:r>
              <a:rPr lang="en-US" altLang="en-US" sz="2000" b="1">
                <a:solidFill>
                  <a:schemeClr val="bg1"/>
                </a:solidFill>
                <a:sym typeface="+mn-ea"/>
              </a:rPr>
              <a:t>Defining category and Sub category of items</a:t>
            </a:r>
            <a:r>
              <a:rPr lang="" altLang="en-US" sz="2000" b="1">
                <a:solidFill>
                  <a:schemeClr val="bg1"/>
                </a:solidFill>
                <a:sym typeface="+mn-ea"/>
              </a:rPr>
              <a:t>, With the help of Item description given to us.</a:t>
            </a:r>
            <a:endParaRPr lang="" altLang="en-US" sz="2000" b="1">
              <a:solidFill>
                <a:schemeClr val="bg1"/>
              </a:solidFill>
              <a:sym typeface="+mn-ea"/>
            </a:endParaRPr>
          </a:p>
          <a:p>
            <a:pPr marL="342900" indent="-342900">
              <a:buFont typeface="Arial" panose="020B0604020202020204" pitchFamily="34" charset="0"/>
              <a:buChar char="•"/>
            </a:pPr>
            <a:r>
              <a:rPr lang="en-US" altLang="en-US" sz="2000" b="1">
                <a:solidFill>
                  <a:schemeClr val="bg1"/>
                </a:solidFill>
                <a:sym typeface="+mn-ea"/>
              </a:rPr>
              <a:t>Given Item List Description is compared with all the other Descriptions in PL book</a:t>
            </a:r>
            <a:r>
              <a:rPr lang="" altLang="en-US" sz="2000" b="1">
                <a:solidFill>
                  <a:schemeClr val="bg1"/>
                </a:solidFill>
                <a:sym typeface="+mn-ea"/>
              </a:rPr>
              <a:t>.</a:t>
            </a:r>
            <a:endParaRPr lang="" altLang="en-US" sz="2000" b="1">
              <a:solidFill>
                <a:schemeClr val="bg1"/>
              </a:solidFill>
              <a:sym typeface="+mn-ea"/>
            </a:endParaRPr>
          </a:p>
          <a:p>
            <a:pPr marL="342900" indent="-342900">
              <a:buFont typeface="Arial" panose="020B0604020202020204" pitchFamily="34" charset="0"/>
              <a:buChar char="•"/>
            </a:pPr>
            <a:r>
              <a:rPr lang="" altLang="en-US" sz="2000" b="1">
                <a:solidFill>
                  <a:schemeClr val="bg1"/>
                </a:solidFill>
                <a:sym typeface="+mn-ea"/>
              </a:rPr>
              <a:t>Following implementation is carried out with the help of Trained model developed using convulational neural network.</a:t>
            </a:r>
            <a:endParaRPr lang="en-US" altLang="en-US" sz="2000">
              <a:solidFill>
                <a:schemeClr val="bg1"/>
              </a:solidFill>
            </a:endParaRPr>
          </a:p>
          <a:p>
            <a:pPr marL="342900" indent="-342900">
              <a:buFont typeface="Arial" panose="020B0604020202020204" pitchFamily="34" charset="0"/>
              <a:buChar char="•"/>
            </a:pPr>
            <a:endParaRPr lang="en-US" altLang="en-US" sz="2000" b="1">
              <a:solidFill>
                <a:schemeClr val="bg1"/>
              </a:solidFill>
            </a:endParaRPr>
          </a:p>
          <a:p>
            <a:pPr>
              <a:buFont typeface="Arial" panose="020B0604020202020204" pitchFamily="34" charset="0"/>
            </a:pPr>
            <a:endParaRPr lang="en-US" altLang="en-US" sz="2000" b="1">
              <a:solidFill>
                <a:schemeClr val="bg1"/>
              </a:solidFill>
            </a:endParaRPr>
          </a:p>
          <a:p>
            <a:endParaRPr lang="en-US" altLang="en-US" sz="2000" b="1">
              <a:solidFill>
                <a:schemeClr val="bg1"/>
              </a:solidFill>
            </a:endParaRPr>
          </a:p>
        </p:txBody>
      </p:sp>
      <p:pic>
        <p:nvPicPr>
          <p:cNvPr id="28" name="Picture 27" descr="Capture"/>
          <p:cNvPicPr>
            <a:picLocks noChangeAspect="1"/>
          </p:cNvPicPr>
          <p:nvPr/>
        </p:nvPicPr>
        <p:blipFill>
          <a:blip r:embed="rId2"/>
          <a:stretch>
            <a:fillRect/>
          </a:stretch>
        </p:blipFill>
        <p:spPr>
          <a:xfrm>
            <a:off x="2294255" y="3489325"/>
            <a:ext cx="4450715" cy="2779395"/>
          </a:xfrm>
          <a:prstGeom prst="rect">
            <a:avLst/>
          </a:prstGeom>
        </p:spPr>
      </p:pic>
      <p:cxnSp>
        <p:nvCxnSpPr>
          <p:cNvPr id="30" name="Straight Connector 29"/>
          <p:cNvCxnSpPr/>
          <p:nvPr/>
        </p:nvCxnSpPr>
        <p:spPr>
          <a:xfrm>
            <a:off x="5940425" y="3685540"/>
            <a:ext cx="1645920" cy="0"/>
          </a:xfrm>
          <a:prstGeom prst="line">
            <a:avLst/>
          </a:prstGeom>
          <a:ln>
            <a:solidFill>
              <a:schemeClr val="accent1"/>
            </a:solidFill>
          </a:ln>
          <a:effectLst>
            <a:glow rad="101600">
              <a:schemeClr val="accent2">
                <a:satMod val="175000"/>
                <a:alpha val="40000"/>
              </a:schemeClr>
            </a:glow>
          </a:effectLst>
        </p:spPr>
        <p:style>
          <a:lnRef idx="3">
            <a:schemeClr val="accent4"/>
          </a:lnRef>
          <a:fillRef idx="0">
            <a:schemeClr val="accent4"/>
          </a:fillRef>
          <a:effectRef idx="2">
            <a:schemeClr val="accent4"/>
          </a:effectRef>
          <a:fontRef idx="minor">
            <a:schemeClr val="tx1"/>
          </a:fontRef>
        </p:style>
      </p:cxnSp>
      <p:sp>
        <p:nvSpPr>
          <p:cNvPr id="31" name="Text Box 30"/>
          <p:cNvSpPr txBox="1"/>
          <p:nvPr/>
        </p:nvSpPr>
        <p:spPr>
          <a:xfrm>
            <a:off x="7586345" y="3489325"/>
            <a:ext cx="2581275" cy="9220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p>
            <a:pPr algn="ctr"/>
            <a:r>
              <a:rPr lang="" altLang="en-US" b="1">
                <a:solidFill>
                  <a:schemeClr val="bg1"/>
                </a:solidFill>
              </a:rPr>
              <a:t>Alloting The Group with maximum Similarity Index to item</a:t>
            </a:r>
            <a:endParaRPr lang="" altLang="en-US" b="1">
              <a:solidFill>
                <a:schemeClr val="bg1"/>
              </a:solidFill>
            </a:endParaRPr>
          </a:p>
        </p:txBody>
      </p:sp>
      <p:sp>
        <p:nvSpPr>
          <p:cNvPr id="32" name="Text Box 31"/>
          <p:cNvSpPr txBox="1"/>
          <p:nvPr/>
        </p:nvSpPr>
        <p:spPr>
          <a:xfrm>
            <a:off x="845185" y="6268720"/>
            <a:ext cx="11572240" cy="368300"/>
          </a:xfrm>
          <a:prstGeom prst="rect">
            <a:avLst/>
          </a:prstGeom>
          <a:noFill/>
        </p:spPr>
        <p:txBody>
          <a:bodyPr wrap="square" rtlCol="0">
            <a:spAutoFit/>
          </a:bodyPr>
          <a:p>
            <a:r>
              <a:rPr lang="" altLang="en-US">
                <a:solidFill>
                  <a:schemeClr val="bg1"/>
                </a:solidFill>
              </a:rPr>
              <a:t> </a:t>
            </a:r>
            <a:endParaRPr lang="" altLang="en-US">
              <a:solidFill>
                <a:schemeClr val="bg1"/>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flipV="1">
            <a:off x="299431" y="219424"/>
            <a:ext cx="493713" cy="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flipV="1">
            <a:off x="299431" y="219424"/>
            <a:ext cx="1588" cy="39370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6151" name="Text Box 1"/>
          <p:cNvSpPr txBox="1"/>
          <p:nvPr/>
        </p:nvSpPr>
        <p:spPr>
          <a:xfrm>
            <a:off x="299431" y="170421"/>
            <a:ext cx="4550410" cy="646331"/>
          </a:xfrm>
          <a:prstGeom prst="rect">
            <a:avLst/>
          </a:prstGeom>
          <a:noFill/>
          <a:ln w="9525">
            <a:noFill/>
          </a:ln>
        </p:spPr>
        <p:txBody>
          <a:bodyPr wrap="square" anchor="t">
            <a:spAutoFit/>
          </a:bodyPr>
          <a:lstStyle/>
          <a:p>
            <a:r>
              <a:rPr lang="en-US" altLang="en-US" sz="3600" b="1" dirty="0" smtClean="0">
                <a:solidFill>
                  <a:schemeClr val="bg1"/>
                </a:solidFill>
                <a:latin typeface="Calibri Light" panose="020F0302020204030204" charset="0"/>
                <a:ea typeface="Adobe Gothic Std B" panose="020B0800000000000000" charset="-128"/>
              </a:rPr>
              <a:t>Implementation</a:t>
            </a:r>
            <a:endParaRPr lang="en-US" altLang="en-US" sz="3600" b="1" dirty="0" smtClean="0">
              <a:solidFill>
                <a:schemeClr val="bg1"/>
              </a:solidFill>
              <a:latin typeface="Calibri Light" panose="020F0302020204030204" charset="0"/>
              <a:ea typeface="Adobe Gothic Std B" panose="020B0800000000000000" charset="-128"/>
            </a:endParaRPr>
          </a:p>
        </p:txBody>
      </p:sp>
      <p:pic>
        <p:nvPicPr>
          <p:cNvPr id="12" name="Picture 11" descr="logo"/>
          <p:cNvPicPr>
            <a:picLocks noChangeAspect="1"/>
          </p:cNvPicPr>
          <p:nvPr/>
        </p:nvPicPr>
        <p:blipFill>
          <a:blip r:embed="rId1"/>
          <a:srcRect r="64107"/>
          <a:stretch>
            <a:fillRect/>
          </a:stretch>
        </p:blipFill>
        <p:spPr>
          <a:xfrm>
            <a:off x="10495915" y="188595"/>
            <a:ext cx="1421765" cy="1657985"/>
          </a:xfrm>
          <a:prstGeom prst="rect">
            <a:avLst/>
          </a:prstGeom>
        </p:spPr>
      </p:pic>
      <p:cxnSp>
        <p:nvCxnSpPr>
          <p:cNvPr id="10" name="Straight Connector 9"/>
          <p:cNvCxnSpPr/>
          <p:nvPr/>
        </p:nvCxnSpPr>
        <p:spPr>
          <a:xfrm>
            <a:off x="3447922" y="150289"/>
            <a:ext cx="13472" cy="694191"/>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p:nvCxnSpPr>
        <p:spPr>
          <a:xfrm flipH="1">
            <a:off x="2948076" y="809721"/>
            <a:ext cx="513318" cy="14063"/>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a:off x="793144" y="1271386"/>
            <a:ext cx="8479646" cy="369332"/>
          </a:xfrm>
          <a:prstGeom prst="rect">
            <a:avLst/>
          </a:prstGeom>
          <a:noFill/>
          <a:ln>
            <a:solidFill>
              <a:schemeClr val="bg1"/>
            </a:solidFill>
          </a:ln>
        </p:spPr>
        <p:txBody>
          <a:bodyPr wrap="square" rtlCol="0">
            <a:spAutoFit/>
          </a:bodyPr>
          <a:lstStyle/>
          <a:p>
            <a:r>
              <a:rPr lang="en-IN" dirty="0" smtClean="0">
                <a:solidFill>
                  <a:schemeClr val="bg1"/>
                </a:solidFill>
              </a:rPr>
              <a:t>Allotting serial numbers to the list of Items in same group number and same sub-groups.</a:t>
            </a:r>
            <a:endParaRPr lang="en-IN" dirty="0">
              <a:solidFill>
                <a:schemeClr val="bg1"/>
              </a:solidFill>
            </a:endParaRPr>
          </a:p>
        </p:txBody>
      </p:sp>
      <p:sp>
        <p:nvSpPr>
          <p:cNvPr id="14" name="TextBox 13"/>
          <p:cNvSpPr txBox="1"/>
          <p:nvPr/>
        </p:nvSpPr>
        <p:spPr>
          <a:xfrm>
            <a:off x="793374" y="2091127"/>
            <a:ext cx="11837035" cy="1322070"/>
          </a:xfrm>
          <a:prstGeom prst="rect">
            <a:avLst/>
          </a:prstGeom>
          <a:noFill/>
        </p:spPr>
        <p:txBody>
          <a:bodyPr wrap="none" rtlCol="0">
            <a:spAutoFit/>
          </a:bodyPr>
          <a:lstStyle/>
          <a:p>
            <a:pPr marL="285750" indent="-285750">
              <a:buFont typeface="Arial" panose="020B0604020202020204" pitchFamily="34" charset="0"/>
              <a:buChar char="•"/>
            </a:pPr>
            <a:r>
              <a:rPr lang="en-IN" sz="2000" dirty="0" smtClean="0">
                <a:solidFill>
                  <a:schemeClr val="bg1"/>
                </a:solidFill>
              </a:rPr>
              <a:t>This is done using a hexa-decimal encoding technique in contrast to the traditional use of only numbers.</a:t>
            </a:r>
            <a:endParaRPr lang="en-IN" sz="2000" dirty="0" smtClean="0">
              <a:solidFill>
                <a:schemeClr val="bg1"/>
              </a:solidFill>
            </a:endParaRPr>
          </a:p>
          <a:p>
            <a:pPr marL="285750" indent="-285750">
              <a:buFont typeface="Arial" panose="020B0604020202020204" pitchFamily="34" charset="0"/>
              <a:buChar char="•"/>
            </a:pPr>
            <a:r>
              <a:rPr lang="en-IN" sz="2000" dirty="0" smtClean="0">
                <a:solidFill>
                  <a:schemeClr val="bg1"/>
                </a:solidFill>
              </a:rPr>
              <a:t>Use of hexadecimal increases the data storing capacity of PL numbers by 40 times.</a:t>
            </a:r>
            <a:endParaRPr lang="en-IN" sz="2000" dirty="0" smtClean="0">
              <a:solidFill>
                <a:schemeClr val="bg1"/>
              </a:solidFill>
            </a:endParaRPr>
          </a:p>
          <a:p>
            <a:pPr marL="285750" indent="-285750">
              <a:buFont typeface="Arial" panose="020B0604020202020204" pitchFamily="34" charset="0"/>
              <a:buChar char="•"/>
            </a:pPr>
            <a:r>
              <a:rPr lang="en-IN" sz="2000" dirty="0" smtClean="0">
                <a:solidFill>
                  <a:schemeClr val="bg1"/>
                </a:solidFill>
              </a:rPr>
              <a:t>It can be extended further by changing the base. The base values may range from [10,36] depending upon our </a:t>
            </a:r>
            <a:endParaRPr lang="en-IN" sz="2000" dirty="0" smtClean="0">
              <a:solidFill>
                <a:schemeClr val="bg1"/>
              </a:solidFill>
            </a:endParaRPr>
          </a:p>
          <a:p>
            <a:r>
              <a:rPr lang="en-IN" sz="2000" dirty="0">
                <a:solidFill>
                  <a:schemeClr val="bg1"/>
                </a:solidFill>
              </a:rPr>
              <a:t> </a:t>
            </a:r>
            <a:r>
              <a:rPr lang="en-IN" sz="2000" dirty="0" smtClean="0">
                <a:solidFill>
                  <a:schemeClr val="bg1"/>
                </a:solidFill>
              </a:rPr>
              <a:t>    future requirement.</a:t>
            </a:r>
            <a:endParaRPr lang="en-IN" sz="2000" dirty="0" smtClean="0">
              <a:solidFill>
                <a:schemeClr val="bg1"/>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688" y="3871991"/>
            <a:ext cx="3541155" cy="1714300"/>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432" y="3583365"/>
            <a:ext cx="1662173" cy="2619726"/>
          </a:xfrm>
          <a:prstGeom prst="rect">
            <a:avLst/>
          </a:prstGeom>
        </p:spPr>
      </p:pic>
      <p:sp>
        <p:nvSpPr>
          <p:cNvPr id="21" name="Right Arrow 20"/>
          <p:cNvSpPr/>
          <p:nvPr/>
        </p:nvSpPr>
        <p:spPr>
          <a:xfrm>
            <a:off x="5257601" y="4503760"/>
            <a:ext cx="2318197" cy="450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2552572" y="5832725"/>
            <a:ext cx="4610636" cy="646331"/>
          </a:xfrm>
          <a:prstGeom prst="rect">
            <a:avLst/>
          </a:prstGeom>
          <a:noFill/>
        </p:spPr>
        <p:txBody>
          <a:bodyPr wrap="square" rtlCol="0">
            <a:spAutoFit/>
          </a:bodyPr>
          <a:lstStyle/>
          <a:p>
            <a:pPr algn="ctr"/>
            <a:r>
              <a:rPr lang="en-IN" dirty="0" smtClean="0">
                <a:solidFill>
                  <a:schemeClr val="bg1"/>
                </a:solidFill>
              </a:rPr>
              <a:t>Unique hexadecimal codes assigned to same groups and subgroups</a:t>
            </a:r>
            <a:endParaRPr lang="en-IN" dirty="0">
              <a:solidFill>
                <a:schemeClr val="bg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87661" y="552907"/>
            <a:ext cx="14288" cy="87153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flipH="1">
            <a:off x="3834848" y="1400771"/>
            <a:ext cx="768350" cy="1588"/>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flipV="1">
            <a:off x="569912" y="503140"/>
            <a:ext cx="493713" cy="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flipV="1">
            <a:off x="569913" y="503140"/>
            <a:ext cx="1588" cy="393700"/>
          </a:xfrm>
          <a:prstGeom prst="line">
            <a:avLst/>
          </a:prstGeom>
          <a:ln w="63500" cmpd="sng">
            <a:solidFill>
              <a:schemeClr val="bg1"/>
            </a:solidFill>
            <a:prstDash val="solid"/>
          </a:ln>
        </p:spPr>
        <p:style>
          <a:lnRef idx="3">
            <a:schemeClr val="accent6"/>
          </a:lnRef>
          <a:fillRef idx="0">
            <a:schemeClr val="accent6"/>
          </a:fillRef>
          <a:effectRef idx="2">
            <a:schemeClr val="accent6"/>
          </a:effectRef>
          <a:fontRef idx="minor">
            <a:schemeClr val="tx1"/>
          </a:fontRef>
        </p:style>
      </p:cxnSp>
      <p:sp>
        <p:nvSpPr>
          <p:cNvPr id="6151" name="Text Box 1"/>
          <p:cNvSpPr txBox="1"/>
          <p:nvPr/>
        </p:nvSpPr>
        <p:spPr>
          <a:xfrm>
            <a:off x="752475" y="607060"/>
            <a:ext cx="5371465" cy="829945"/>
          </a:xfrm>
          <a:prstGeom prst="rect">
            <a:avLst/>
          </a:prstGeom>
          <a:noFill/>
          <a:ln w="9525">
            <a:noFill/>
          </a:ln>
        </p:spPr>
        <p:txBody>
          <a:bodyPr wrap="square" anchor="t">
            <a:spAutoFit/>
          </a:bodyPr>
          <a:lstStyle/>
          <a:p>
            <a:r>
              <a:rPr lang="en-US" altLang="en-US" sz="4800" b="1" dirty="0" smtClean="0">
                <a:solidFill>
                  <a:schemeClr val="bg1"/>
                </a:solidFill>
                <a:latin typeface="Calibri Light" panose="020F0302020204030204" charset="0"/>
                <a:ea typeface="Adobe Gothic Std B" panose="020B0800000000000000" charset="-128"/>
              </a:rPr>
              <a:t>User-Interface</a:t>
            </a:r>
            <a:endParaRPr lang="en-US" altLang="en-US" sz="4800" b="1" dirty="0">
              <a:solidFill>
                <a:schemeClr val="bg1"/>
              </a:solidFill>
              <a:latin typeface="Calibri Light" panose="020F0302020204030204" charset="0"/>
              <a:ea typeface="Adobe Gothic Std B" panose="020B0800000000000000" charset="-128"/>
            </a:endParaRPr>
          </a:p>
        </p:txBody>
      </p:sp>
      <p:pic>
        <p:nvPicPr>
          <p:cNvPr id="12" name="Picture 11" descr="logo"/>
          <p:cNvPicPr>
            <a:picLocks noChangeAspect="1"/>
          </p:cNvPicPr>
          <p:nvPr/>
        </p:nvPicPr>
        <p:blipFill>
          <a:blip r:embed="rId1"/>
          <a:srcRect r="64107"/>
          <a:stretch>
            <a:fillRect/>
          </a:stretch>
        </p:blipFill>
        <p:spPr>
          <a:xfrm>
            <a:off x="10495915" y="188595"/>
            <a:ext cx="1421765" cy="1657985"/>
          </a:xfrm>
          <a:prstGeom prst="rect">
            <a:avLst/>
          </a:prstGeom>
        </p:spPr>
      </p:pic>
      <p:sp>
        <p:nvSpPr>
          <p:cNvPr id="5" name="Text Box 4"/>
          <p:cNvSpPr txBox="1"/>
          <p:nvPr/>
        </p:nvSpPr>
        <p:spPr>
          <a:xfrm>
            <a:off x="4826000" y="3106420"/>
            <a:ext cx="2540000" cy="645160"/>
          </a:xfrm>
          <a:prstGeom prst="rect">
            <a:avLst/>
          </a:prstGeom>
          <a:noFill/>
        </p:spPr>
        <p:txBody>
          <a:bodyPr wrap="square" rtlCol="0" anchor="t">
            <a:spAutoFit/>
          </a:bodyPr>
          <a:lstStyle/>
          <a:p>
            <a:r>
              <a:rPr lang="en-US" dirty="0"/>
              <a:t>De-duplication of Price List (PL) numbers</a:t>
            </a:r>
            <a:endParaRPr lang="en-US" dirty="0"/>
          </a:p>
        </p:txBody>
      </p:sp>
      <p:sp>
        <p:nvSpPr>
          <p:cNvPr id="2" name="AutoShape 2" descr="blob:https://web.whatsapp.com/73813c33-c47f-43a5-8985-c0f4c5b878f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846580"/>
            <a:ext cx="7148195" cy="4391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descr="noun_Delete_2143545"/>
          <p:cNvPicPr>
            <a:picLocks noChangeAspect="1"/>
          </p:cNvPicPr>
          <p:nvPr/>
        </p:nvPicPr>
        <p:blipFill>
          <a:blip r:embed="rId3">
            <a:lum bright="70000" contrast="-70000"/>
          </a:blip>
          <a:stretch>
            <a:fillRect/>
          </a:stretch>
        </p:blipFill>
        <p:spPr>
          <a:xfrm>
            <a:off x="469195" y="1846839"/>
            <a:ext cx="1514862" cy="1301176"/>
          </a:xfrm>
          <a:prstGeom prst="rect">
            <a:avLst/>
          </a:prstGeom>
        </p:spPr>
      </p:pic>
      <p:pic>
        <p:nvPicPr>
          <p:cNvPr id="14" name="Picture 13" descr="noun_Merge_1369035_1"/>
          <p:cNvPicPr>
            <a:picLocks noChangeAspect="1"/>
          </p:cNvPicPr>
          <p:nvPr/>
        </p:nvPicPr>
        <p:blipFill>
          <a:blip r:embed="rId4">
            <a:lum bright="70000" contrast="-70000"/>
          </a:blip>
          <a:stretch>
            <a:fillRect/>
          </a:stretch>
        </p:blipFill>
        <p:spPr>
          <a:xfrm>
            <a:off x="278018" y="4079143"/>
            <a:ext cx="1862263" cy="1632016"/>
          </a:xfrm>
          <a:prstGeom prst="rect">
            <a:avLst/>
          </a:prstGeom>
        </p:spPr>
      </p:pic>
      <p:pic>
        <p:nvPicPr>
          <p:cNvPr id="15" name="Picture 14" descr="noun_Files_561032 (1)"/>
          <p:cNvPicPr>
            <a:picLocks noChangeAspect="1"/>
          </p:cNvPicPr>
          <p:nvPr/>
        </p:nvPicPr>
        <p:blipFill>
          <a:blip r:embed="rId5">
            <a:lum bright="70000" contrast="-70000"/>
          </a:blip>
          <a:stretch>
            <a:fillRect/>
          </a:stretch>
        </p:blipFill>
        <p:spPr>
          <a:xfrm>
            <a:off x="10232872" y="2778384"/>
            <a:ext cx="1311579" cy="1138290"/>
          </a:xfrm>
          <a:prstGeom prst="rect">
            <a:avLst/>
          </a:prstGeom>
        </p:spPr>
      </p:pic>
      <p:sp>
        <p:nvSpPr>
          <p:cNvPr id="16" name="Text Box 12"/>
          <p:cNvSpPr txBox="1"/>
          <p:nvPr/>
        </p:nvSpPr>
        <p:spPr>
          <a:xfrm>
            <a:off x="460181" y="3383474"/>
            <a:ext cx="1879600" cy="368300"/>
          </a:xfrm>
          <a:prstGeom prst="rect">
            <a:avLst/>
          </a:prstGeom>
          <a:noFill/>
        </p:spPr>
        <p:txBody>
          <a:bodyPr wrap="square" rtlCol="0">
            <a:spAutoFit/>
          </a:bodyPr>
          <a:lstStyle/>
          <a:p>
            <a:pPr algn="ctr"/>
            <a:r>
              <a:rPr lang="en-IN" altLang="en-US" b="1" dirty="0">
                <a:solidFill>
                  <a:schemeClr val="bg1"/>
                </a:solidFill>
              </a:rPr>
              <a:t>Delete records</a:t>
            </a:r>
            <a:endParaRPr lang="en-IN" altLang="en-US" b="1" dirty="0">
              <a:solidFill>
                <a:schemeClr val="bg1"/>
              </a:solidFill>
            </a:endParaRPr>
          </a:p>
        </p:txBody>
      </p:sp>
      <p:sp>
        <p:nvSpPr>
          <p:cNvPr id="18" name="Text Box 12"/>
          <p:cNvSpPr txBox="1"/>
          <p:nvPr/>
        </p:nvSpPr>
        <p:spPr>
          <a:xfrm>
            <a:off x="287020" y="5711151"/>
            <a:ext cx="1879600" cy="368300"/>
          </a:xfrm>
          <a:prstGeom prst="rect">
            <a:avLst/>
          </a:prstGeom>
          <a:noFill/>
        </p:spPr>
        <p:txBody>
          <a:bodyPr wrap="square" rtlCol="0">
            <a:spAutoFit/>
          </a:bodyPr>
          <a:lstStyle/>
          <a:p>
            <a:pPr algn="ctr"/>
            <a:r>
              <a:rPr lang="en-IN" altLang="en-US" b="1" dirty="0" smtClean="0">
                <a:solidFill>
                  <a:schemeClr val="bg1"/>
                </a:solidFill>
              </a:rPr>
              <a:t>Merge records</a:t>
            </a:r>
            <a:endParaRPr lang="en-IN" altLang="en-US" b="1" dirty="0">
              <a:solidFill>
                <a:schemeClr val="bg1"/>
              </a:solidFill>
            </a:endParaRPr>
          </a:p>
        </p:txBody>
      </p:sp>
      <p:sp>
        <p:nvSpPr>
          <p:cNvPr id="19" name="Text Box 12"/>
          <p:cNvSpPr txBox="1"/>
          <p:nvPr/>
        </p:nvSpPr>
        <p:spPr>
          <a:xfrm>
            <a:off x="9916738" y="4079434"/>
            <a:ext cx="2000831" cy="369332"/>
          </a:xfrm>
          <a:prstGeom prst="rect">
            <a:avLst/>
          </a:prstGeom>
          <a:noFill/>
        </p:spPr>
        <p:txBody>
          <a:bodyPr wrap="square" rtlCol="0">
            <a:spAutoFit/>
          </a:bodyPr>
          <a:lstStyle/>
          <a:p>
            <a:pPr algn="ctr"/>
            <a:r>
              <a:rPr lang="en-IN" altLang="en-US" b="1" dirty="0" smtClean="0">
                <a:solidFill>
                  <a:schemeClr val="bg1"/>
                </a:solidFill>
              </a:rPr>
              <a:t>Ignore Suggestions</a:t>
            </a:r>
            <a:endParaRPr lang="en-IN" altLang="en-US" b="1" dirty="0">
              <a:solidFill>
                <a:schemeClr val="bg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3692</Words>
  <Application>WPS Presentation</Application>
  <PresentationFormat>Widescreen</PresentationFormat>
  <Paragraphs>182</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vt:i4>
      </vt:variant>
    </vt:vector>
  </HeadingPairs>
  <TitlesOfParts>
    <vt:vector size="23" baseType="lpstr">
      <vt:lpstr>Arial</vt:lpstr>
      <vt:lpstr>SimSun</vt:lpstr>
      <vt:lpstr>Wingdings</vt:lpstr>
      <vt:lpstr>Calibri</vt:lpstr>
      <vt:lpstr>Calibri Light</vt:lpstr>
      <vt:lpstr>Adobe Gothic Std B</vt:lpstr>
      <vt:lpstr>Microsoft YaHei</vt:lpstr>
      <vt:lpstr>Arial Unicode MS</vt:lpstr>
      <vt:lpstr>Century</vt:lpstr>
      <vt:lpstr>Century Gothic</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yatin yadav</dc:creator>
  <cp:lastModifiedBy>Yatin Yadav</cp:lastModifiedBy>
  <cp:revision>30</cp:revision>
  <dcterms:created xsi:type="dcterms:W3CDTF">2017-03-16T21:08:00Z</dcterms:created>
  <dcterms:modified xsi:type="dcterms:W3CDTF">2019-03-03T12:45:04Z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