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69" r:id="rId3"/>
    <p:sldId id="258" r:id="rId4"/>
    <p:sldId id="1705" r:id="rId5"/>
    <p:sldId id="270" r:id="rId6"/>
    <p:sldId id="1706" r:id="rId7"/>
    <p:sldId id="1679" r:id="rId8"/>
    <p:sldId id="271" r:id="rId9"/>
    <p:sldId id="1708" r:id="rId10"/>
    <p:sldId id="1707" r:id="rId11"/>
    <p:sldId id="1709" r:id="rId12"/>
    <p:sldId id="261"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179" y="73"/>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F2A4E-D34B-4806-99A1-02910183DDE4}" type="datetimeFigureOut">
              <a:rPr lang="zh-CN" altLang="en-US" smtClean="0"/>
              <a:t>21/11/07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E3519-AA41-4C8F-81B1-98F81BDCD14B}" type="slidenum">
              <a:rPr lang="zh-CN" altLang="en-US" smtClean="0"/>
              <a:t>‹#›</a:t>
            </a:fld>
            <a:endParaRPr lang="zh-CN" altLang="en-US"/>
          </a:p>
        </p:txBody>
      </p:sp>
    </p:spTree>
    <p:extLst>
      <p:ext uri="{BB962C8B-B14F-4D97-AF65-F5344CB8AC3E}">
        <p14:creationId xmlns:p14="http://schemas.microsoft.com/office/powerpoint/2010/main" val="2181021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9801" name="副标题 2"/>
          <p:cNvSpPr>
            <a:spLocks noGrp="1"/>
          </p:cNvSpPr>
          <p:nvPr>
            <p:ph type="subTitle" idx="1" hasCustomPrompt="1"/>
          </p:nvPr>
        </p:nvSpPr>
        <p:spPr>
          <a:xfrm>
            <a:off x="5646652" y="3236831"/>
            <a:ext cx="5873836" cy="487867"/>
          </a:xfrm>
        </p:spPr>
        <p:txBody>
          <a:bodyPr anchor="ctr">
            <a:normAutofit/>
          </a:bodyPr>
          <a:lstStyle>
            <a:lvl1pPr marL="0" marR="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p:txBody>
      </p:sp>
      <p:sp>
        <p:nvSpPr>
          <p:cNvPr id="9802" name="标题 1"/>
          <p:cNvSpPr>
            <a:spLocks noGrp="1"/>
          </p:cNvSpPr>
          <p:nvPr>
            <p:ph type="ctrTitle" hasCustomPrompt="1"/>
          </p:nvPr>
        </p:nvSpPr>
        <p:spPr>
          <a:xfrm>
            <a:off x="5646652" y="1899218"/>
            <a:ext cx="5873836" cy="1313224"/>
          </a:xfrm>
        </p:spPr>
        <p:txBody>
          <a:bodyPr anchor="ctr">
            <a:normAutofit/>
          </a:bodyPr>
          <a:lstStyle>
            <a:lvl1pPr algn="l">
              <a:defRPr sz="36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p:ph type="body" sz="quarter" idx="10" hasCustomPrompt="1"/>
          </p:nvPr>
        </p:nvSpPr>
        <p:spPr>
          <a:xfrm>
            <a:off x="5646652" y="4160341"/>
            <a:ext cx="5873836" cy="371475"/>
          </a:xfrm>
        </p:spPr>
        <p:txBody>
          <a:bodyPr anchor="ctr">
            <a:normAutofit/>
          </a:bodyPr>
          <a:lstStyle>
            <a:lvl1pPr marL="0" indent="0" algn="l">
              <a:buNone/>
              <a:defRPr sz="1200" b="1">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p:ph type="body" sz="quarter" idx="11" hasCustomPrompt="1"/>
          </p:nvPr>
        </p:nvSpPr>
        <p:spPr>
          <a:xfrm>
            <a:off x="5646652" y="4531816"/>
            <a:ext cx="5873836" cy="371475"/>
          </a:xfrm>
        </p:spPr>
        <p:txBody>
          <a:bodyPr anchor="ctr">
            <a:normAutofit/>
          </a:bodyPr>
          <a:lstStyle>
            <a:lvl1pPr marL="0" indent="0" algn="l">
              <a:buNone/>
              <a:defRPr sz="1200" b="1">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14" name="그룹 1"/>
          <p:cNvGrpSpPr/>
          <p:nvPr userDrawn="1"/>
        </p:nvGrpSpPr>
        <p:grpSpPr>
          <a:xfrm>
            <a:off x="0" y="0"/>
            <a:ext cx="6362700" cy="6863906"/>
            <a:chOff x="0" y="57408"/>
            <a:chExt cx="4661488" cy="5028685"/>
          </a:xfrm>
        </p:grpSpPr>
        <p:sp>
          <p:nvSpPr>
            <p:cNvPr id="15" name="Freeform 97"/>
            <p:cNvSpPr>
              <a:spLocks/>
            </p:cNvSpPr>
            <p:nvPr/>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6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6" name="Freeform 98"/>
            <p:cNvSpPr>
              <a:spLocks/>
            </p:cNvSpPr>
            <p:nvPr/>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chemeClr val="accent1">
                <a:lumMod val="20000"/>
                <a:lumOff val="8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7" name="Freeform 99"/>
            <p:cNvSpPr>
              <a:spLocks/>
            </p:cNvSpPr>
            <p:nvPr/>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8" name="Freeform 100"/>
            <p:cNvSpPr>
              <a:spLocks/>
            </p:cNvSpPr>
            <p:nvPr/>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chemeClr val="bg1">
                <a:lumMod val="8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9" name="Freeform 101"/>
            <p:cNvSpPr>
              <a:spLocks/>
            </p:cNvSpPr>
            <p:nvPr/>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20" name="Freeform 102"/>
            <p:cNvSpPr>
              <a:spLocks/>
            </p:cNvSpPr>
            <p:nvPr/>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21" name="Freeform 103"/>
            <p:cNvSpPr>
              <a:spLocks/>
            </p:cNvSpPr>
            <p:nvPr/>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22" name="Freeform 104"/>
            <p:cNvSpPr>
              <a:spLocks/>
            </p:cNvSpPr>
            <p:nvPr/>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0" name="Freeform 105"/>
            <p:cNvSpPr>
              <a:spLocks/>
            </p:cNvSpPr>
            <p:nvPr/>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chemeClr val="bg1">
                <a:lumMod val="5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1" name="Freeform 106"/>
            <p:cNvSpPr>
              <a:spLocks/>
            </p:cNvSpPr>
            <p:nvPr/>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2" name="Freeform 107"/>
            <p:cNvSpPr>
              <a:spLocks/>
            </p:cNvSpPr>
            <p:nvPr/>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3" name="Freeform 109"/>
            <p:cNvSpPr>
              <a:spLocks/>
            </p:cNvSpPr>
            <p:nvPr/>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4" name="Freeform 111"/>
            <p:cNvSpPr>
              <a:spLocks/>
            </p:cNvSpPr>
            <p:nvPr/>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5" name="Freeform 112"/>
            <p:cNvSpPr>
              <a:spLocks/>
            </p:cNvSpPr>
            <p:nvPr/>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6" name="Freeform 113"/>
            <p:cNvSpPr>
              <a:spLocks/>
            </p:cNvSpPr>
            <p:nvPr/>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8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7" name="Freeform 114"/>
            <p:cNvSpPr>
              <a:spLocks/>
            </p:cNvSpPr>
            <p:nvPr/>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8" name="Freeform 115"/>
            <p:cNvSpPr>
              <a:spLocks/>
            </p:cNvSpPr>
            <p:nvPr/>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bg1">
                <a:lumMod val="5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9" name="Freeform 117"/>
            <p:cNvSpPr>
              <a:spLocks/>
            </p:cNvSpPr>
            <p:nvPr/>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0" name="Freeform 119"/>
            <p:cNvSpPr>
              <a:spLocks/>
            </p:cNvSpPr>
            <p:nvPr/>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1" name="Freeform 120"/>
            <p:cNvSpPr>
              <a:spLocks/>
            </p:cNvSpPr>
            <p:nvPr/>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nvGrpSpPr>
            <p:cNvPr id="42" name="그룹 89"/>
            <p:cNvGrpSpPr/>
            <p:nvPr/>
          </p:nvGrpSpPr>
          <p:grpSpPr>
            <a:xfrm>
              <a:off x="1328107" y="3390795"/>
              <a:ext cx="277782" cy="678360"/>
              <a:chOff x="1812925" y="4535488"/>
              <a:chExt cx="369888" cy="903287"/>
            </a:xfrm>
            <a:solidFill>
              <a:schemeClr val="accent2">
                <a:lumMod val="50000"/>
              </a:schemeClr>
            </a:solidFill>
          </p:grpSpPr>
          <p:sp>
            <p:nvSpPr>
              <p:cNvPr id="56" name="Freeform 5"/>
              <p:cNvSpPr>
                <a:spLocks/>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7" name="Freeform 7"/>
              <p:cNvSpPr>
                <a:spLocks/>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sp>
          <p:nvSpPr>
            <p:cNvPr id="43" name="Freeform 36"/>
            <p:cNvSpPr>
              <a:spLocks/>
            </p:cNvSpPr>
            <p:nvPr/>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4" name="Freeform 38"/>
            <p:cNvSpPr>
              <a:spLocks/>
            </p:cNvSpPr>
            <p:nvPr/>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5" name="Freeform 42"/>
            <p:cNvSpPr>
              <a:spLocks/>
            </p:cNvSpPr>
            <p:nvPr/>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6" name="Freeform 46"/>
            <p:cNvSpPr>
              <a:spLocks/>
            </p:cNvSpPr>
            <p:nvPr/>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7" name="Freeform 118"/>
            <p:cNvSpPr>
              <a:spLocks/>
            </p:cNvSpPr>
            <p:nvPr/>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nvGrpSpPr>
            <p:cNvPr id="48" name="그룹 122"/>
            <p:cNvGrpSpPr/>
            <p:nvPr/>
          </p:nvGrpSpPr>
          <p:grpSpPr>
            <a:xfrm>
              <a:off x="1659537" y="3390790"/>
              <a:ext cx="305202" cy="678359"/>
              <a:chOff x="2209800" y="4519614"/>
              <a:chExt cx="406400" cy="903287"/>
            </a:xfrm>
            <a:solidFill>
              <a:schemeClr val="accent1">
                <a:lumMod val="50000"/>
              </a:schemeClr>
            </a:solidFill>
          </p:grpSpPr>
          <p:sp>
            <p:nvSpPr>
              <p:cNvPr id="54" name="Freeform 9"/>
              <p:cNvSpPr>
                <a:spLocks/>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5" name="Freeform 11"/>
              <p:cNvSpPr>
                <a:spLocks/>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sp>
          <p:nvSpPr>
            <p:cNvPr id="49" name="Freeform 110"/>
            <p:cNvSpPr>
              <a:spLocks/>
            </p:cNvSpPr>
            <p:nvPr/>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0" name="Freeform 43"/>
            <p:cNvSpPr>
              <a:spLocks noEditPoints="1"/>
            </p:cNvSpPr>
            <p:nvPr/>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1" name="Freeform 116"/>
            <p:cNvSpPr>
              <a:spLocks/>
            </p:cNvSpPr>
            <p:nvPr/>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2" name="Freeform 108"/>
            <p:cNvSpPr>
              <a:spLocks/>
            </p:cNvSpPr>
            <p:nvPr/>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3" name="Freeform 40"/>
            <p:cNvSpPr>
              <a:spLocks/>
            </p:cNvSpPr>
            <p:nvPr/>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grpSp>
        <p:nvGrpSpPr>
          <p:cNvPr id="58" name="그룹 87"/>
          <p:cNvGrpSpPr/>
          <p:nvPr userDrawn="1"/>
        </p:nvGrpSpPr>
        <p:grpSpPr>
          <a:xfrm>
            <a:off x="10522217" y="5581017"/>
            <a:ext cx="1263130" cy="1281262"/>
            <a:chOff x="7668344" y="5495925"/>
            <a:chExt cx="1261419" cy="1279526"/>
          </a:xfrm>
        </p:grpSpPr>
        <p:sp>
          <p:nvSpPr>
            <p:cNvPr id="59"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0"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1"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2"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63"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4"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5"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6"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7"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8"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9" name="Freeform 26"/>
            <p:cNvSpPr>
              <a:spLocks/>
            </p:cNvSpPr>
            <p:nvPr/>
          </p:nvSpPr>
          <p:spPr bwMode="auto">
            <a:xfrm>
              <a:off x="8315651" y="6161339"/>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lvl="0" defTabSz="1219170" latinLnBrk="1"/>
              <a:endParaRPr lang="ko-KR" altLang="en-US" sz="3200"/>
            </a:p>
          </p:txBody>
        </p:sp>
        <p:sp>
          <p:nvSpPr>
            <p:cNvPr id="70" name="Freeform 28"/>
            <p:cNvSpPr>
              <a:spLocks/>
            </p:cNvSpPr>
            <p:nvPr/>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1" name="Freeform 30"/>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2"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3" name="Freeform 32"/>
            <p:cNvSpPr>
              <a:spLocks/>
            </p:cNvSpPr>
            <p:nvPr/>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4" name="Freeform 34"/>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5"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20" name="标题 1"/>
          <p:cNvSpPr>
            <a:spLocks noGrp="1"/>
          </p:cNvSpPr>
          <p:nvPr>
            <p:ph type="title" hasCustomPrompt="1"/>
          </p:nvPr>
        </p:nvSpPr>
        <p:spPr>
          <a:xfrm>
            <a:off x="3512819" y="2663911"/>
            <a:ext cx="8007668" cy="656792"/>
          </a:xfrm>
        </p:spPr>
        <p:txBody>
          <a:bodyPr anchor="b">
            <a:normAutofit/>
          </a:bodyPr>
          <a:lstStyle>
            <a:lvl1pPr>
              <a:defRPr sz="2400" b="1">
                <a:solidFill>
                  <a:sysClr val="windowText" lastClr="000000"/>
                </a:solidFill>
              </a:defRPr>
            </a:lvl1pPr>
          </a:lstStyle>
          <a:p>
            <a:r>
              <a:rPr lang="en-US" altLang="zh-CN" dirty="0"/>
              <a:t>Click to edit Master title style</a:t>
            </a:r>
            <a:endParaRPr lang="zh-CN" altLang="en-US" dirty="0"/>
          </a:p>
        </p:txBody>
      </p:sp>
      <p:sp>
        <p:nvSpPr>
          <p:cNvPr id="21" name="文本占位符 2"/>
          <p:cNvSpPr>
            <a:spLocks noGrp="1"/>
          </p:cNvSpPr>
          <p:nvPr>
            <p:ph type="body" idx="1" hasCustomPrompt="1"/>
          </p:nvPr>
        </p:nvSpPr>
        <p:spPr>
          <a:xfrm>
            <a:off x="3512819" y="3450067"/>
            <a:ext cx="8007668" cy="1015623"/>
          </a:xfrm>
        </p:spPr>
        <p:txBody>
          <a:bodyPr anchor="t">
            <a:normAutofit/>
          </a:bodyPr>
          <a:lstStyle>
            <a:lvl1pPr marL="0" indent="0">
              <a:buNone/>
              <a:defRPr sz="1100">
                <a:solidFill>
                  <a:sysClr val="windowText" lastClr="000000"/>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grpSp>
        <p:nvGrpSpPr>
          <p:cNvPr id="24" name="그룹 18"/>
          <p:cNvGrpSpPr/>
          <p:nvPr userDrawn="1"/>
        </p:nvGrpSpPr>
        <p:grpSpPr>
          <a:xfrm>
            <a:off x="0" y="2266950"/>
            <a:ext cx="2797638" cy="2198740"/>
            <a:chOff x="0" y="1636653"/>
            <a:chExt cx="2633522" cy="1889508"/>
          </a:xfrm>
        </p:grpSpPr>
        <p:sp>
          <p:nvSpPr>
            <p:cNvPr id="25" name="Freeform 113"/>
            <p:cNvSpPr>
              <a:spLocks/>
            </p:cNvSpPr>
            <p:nvPr/>
          </p:nvSpPr>
          <p:spPr bwMode="auto">
            <a:xfrm>
              <a:off x="748565" y="1637791"/>
              <a:ext cx="916883" cy="916883"/>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60000"/>
                <a:lumOff val="4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6" name="Freeform 115"/>
            <p:cNvSpPr>
              <a:spLocks/>
            </p:cNvSpPr>
            <p:nvPr/>
          </p:nvSpPr>
          <p:spPr bwMode="auto">
            <a:xfrm>
              <a:off x="1716639" y="1637791"/>
              <a:ext cx="916883" cy="916883"/>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115B8A">
                <a:alpha val="20000"/>
              </a:srgb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7" name="Freeform 117"/>
            <p:cNvSpPr>
              <a:spLocks/>
            </p:cNvSpPr>
            <p:nvPr/>
          </p:nvSpPr>
          <p:spPr bwMode="auto">
            <a:xfrm>
              <a:off x="1716639" y="2607003"/>
              <a:ext cx="916883" cy="918021"/>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A8E2E6">
                <a:alpha val="20000"/>
              </a:srgb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8" name="Freeform 119"/>
            <p:cNvSpPr>
              <a:spLocks/>
            </p:cNvSpPr>
            <p:nvPr/>
          </p:nvSpPr>
          <p:spPr bwMode="auto">
            <a:xfrm>
              <a:off x="748565" y="2608140"/>
              <a:ext cx="916883" cy="916883"/>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tx1">
                <a:lumMod val="50000"/>
                <a:lumOff val="5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9" name="Freeform 118"/>
            <p:cNvSpPr>
              <a:spLocks/>
            </p:cNvSpPr>
            <p:nvPr/>
          </p:nvSpPr>
          <p:spPr bwMode="auto">
            <a:xfrm>
              <a:off x="1716639" y="2607003"/>
              <a:ext cx="916883" cy="91802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0" name="Freeform 116"/>
            <p:cNvSpPr>
              <a:spLocks/>
            </p:cNvSpPr>
            <p:nvPr/>
          </p:nvSpPr>
          <p:spPr bwMode="auto">
            <a:xfrm>
              <a:off x="1716639" y="1637791"/>
              <a:ext cx="916883" cy="916883"/>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1" name="Freeform 13"/>
            <p:cNvSpPr>
              <a:spLocks/>
            </p:cNvSpPr>
            <p:nvPr/>
          </p:nvSpPr>
          <p:spPr bwMode="auto">
            <a:xfrm>
              <a:off x="0" y="1636653"/>
              <a:ext cx="1139177" cy="918021"/>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chemeClr val="accent1">
                <a:lumMod val="60000"/>
                <a:lumOff val="4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2" name="Freeform 13"/>
            <p:cNvSpPr>
              <a:spLocks/>
            </p:cNvSpPr>
            <p:nvPr/>
          </p:nvSpPr>
          <p:spPr bwMode="auto">
            <a:xfrm>
              <a:off x="0" y="2608140"/>
              <a:ext cx="1139177" cy="918021"/>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chemeClr val="tx1">
                <a:lumMod val="50000"/>
                <a:lumOff val="5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3" name="Freeform 120"/>
            <p:cNvSpPr>
              <a:spLocks/>
            </p:cNvSpPr>
            <p:nvPr/>
          </p:nvSpPr>
          <p:spPr bwMode="auto">
            <a:xfrm>
              <a:off x="747427" y="2607003"/>
              <a:ext cx="918021" cy="918021"/>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4" name="Freeform 114"/>
            <p:cNvSpPr>
              <a:spLocks/>
            </p:cNvSpPr>
            <p:nvPr/>
          </p:nvSpPr>
          <p:spPr bwMode="auto">
            <a:xfrm>
              <a:off x="748565" y="1637791"/>
              <a:ext cx="916883" cy="916883"/>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2" name="日期占位符 1">
            <a:extLst>
              <a:ext uri="{FF2B5EF4-FFF2-40B4-BE49-F238E27FC236}">
                <a16:creationId xmlns:a16="http://schemas.microsoft.com/office/drawing/2014/main" id="{C9FF8B16-B7A1-402F-895C-89252B88EBC6}"/>
              </a:ext>
            </a:extLst>
          </p:cNvPr>
          <p:cNvSpPr>
            <a:spLocks noGrp="1"/>
          </p:cNvSpPr>
          <p:nvPr>
            <p:ph type="dt" sz="half" idx="10"/>
          </p:nvPr>
        </p:nvSpPr>
        <p:spPr/>
        <p:txBody>
          <a:bodyPr/>
          <a:lstStyle/>
          <a:p>
            <a:fld id="{6489D9C7-5DC6-4263-87FF-7C99F6FB63C3}" type="datetime1">
              <a:rPr lang="zh-CN" altLang="en-US" smtClean="0"/>
              <a:pPr/>
              <a:t>21/11/07</a:t>
            </a:fld>
            <a:endParaRPr lang="zh-CN" altLang="en-US"/>
          </a:p>
        </p:txBody>
      </p:sp>
      <p:sp>
        <p:nvSpPr>
          <p:cNvPr id="3" name="页脚占位符 2">
            <a:extLst>
              <a:ext uri="{FF2B5EF4-FFF2-40B4-BE49-F238E27FC236}">
                <a16:creationId xmlns:a16="http://schemas.microsoft.com/office/drawing/2014/main" id="{C9524DE5-09C1-49C7-9EE1-11E6BD23274C}"/>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2EF5237-FBC8-4CF8-81C9-2185B6743120}"/>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id="{78AD75AE-8C5C-42C4-ACC8-A68B71B115F7}"/>
              </a:ext>
            </a:extLst>
          </p:cNvPr>
          <p:cNvSpPr>
            <a:spLocks noGrp="1"/>
          </p:cNvSpPr>
          <p:nvPr>
            <p:ph type="dt" sz="half" idx="10"/>
          </p:nvPr>
        </p:nvSpPr>
        <p:spPr/>
        <p:txBody>
          <a:bodyPr/>
          <a:lstStyle/>
          <a:p>
            <a:fld id="{6489D9C7-5DC6-4263-87FF-7C99F6FB63C3}" type="datetime1">
              <a:rPr lang="zh-CN" altLang="en-US" smtClean="0"/>
              <a:pPr/>
              <a:t>21/11/07</a:t>
            </a:fld>
            <a:endParaRPr lang="zh-CN" altLang="en-US"/>
          </a:p>
        </p:txBody>
      </p:sp>
      <p:sp>
        <p:nvSpPr>
          <p:cNvPr id="5" name="页脚占位符 4">
            <a:extLst>
              <a:ext uri="{FF2B5EF4-FFF2-40B4-BE49-F238E27FC236}">
                <a16:creationId xmlns:a16="http://schemas.microsoft.com/office/drawing/2014/main" id="{E7ACC139-A7EF-4AA2-A9F9-CD5CE722FFAA}"/>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62059E46-30C9-4A33-B9DD-38B33BFA6DC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a16="http://schemas.microsoft.com/office/drawing/2014/main" id="{8FAA123E-1B1A-43DC-9903-42981A035DDD}"/>
              </a:ext>
            </a:extLst>
          </p:cNvPr>
          <p:cNvSpPr>
            <a:spLocks noGrp="1"/>
          </p:cNvSpPr>
          <p:nvPr>
            <p:ph type="dt" sz="half" idx="10"/>
          </p:nvPr>
        </p:nvSpPr>
        <p:spPr/>
        <p:txBody>
          <a:bodyPr/>
          <a:lstStyle/>
          <a:p>
            <a:fld id="{6489D9C7-5DC6-4263-87FF-7C99F6FB63C3}" type="datetime1">
              <a:rPr lang="zh-CN" altLang="en-US" smtClean="0"/>
              <a:pPr/>
              <a:t>21/11/07</a:t>
            </a:fld>
            <a:endParaRPr lang="zh-CN" altLang="en-US"/>
          </a:p>
        </p:txBody>
      </p:sp>
      <p:sp>
        <p:nvSpPr>
          <p:cNvPr id="4" name="页脚占位符 3">
            <a:extLst>
              <a:ext uri="{FF2B5EF4-FFF2-40B4-BE49-F238E27FC236}">
                <a16:creationId xmlns:a16="http://schemas.microsoft.com/office/drawing/2014/main" id="{22CEA5F1-F66F-4D5A-9D36-42B1C9BA4E87}"/>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09B0547E-C513-4F4C-AF6C-CFBB0DBCA577}"/>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cxnSp>
        <p:nvCxnSpPr>
          <p:cNvPr id="7" name="直接连接符 6">
            <a:extLst>
              <a:ext uri="{FF2B5EF4-FFF2-40B4-BE49-F238E27FC236}">
                <a16:creationId xmlns:a16="http://schemas.microsoft.com/office/drawing/2014/main" id="{70707869-6164-4916-ABAC-F28DB737F6A5}"/>
              </a:ext>
            </a:extLst>
          </p:cNvPr>
          <p:cNvCxnSpPr/>
          <p:nvPr userDrawn="1"/>
        </p:nvCxnSpPr>
        <p:spPr>
          <a:xfrm>
            <a:off x="681196" y="1016000"/>
            <a:ext cx="1080134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13" name="标题 1"/>
          <p:cNvSpPr>
            <a:spLocks noGrp="1"/>
          </p:cNvSpPr>
          <p:nvPr>
            <p:ph type="ctrTitle" hasCustomPrompt="1"/>
          </p:nvPr>
        </p:nvSpPr>
        <p:spPr>
          <a:xfrm>
            <a:off x="669925" y="2638345"/>
            <a:ext cx="5415916" cy="939358"/>
          </a:xfrm>
        </p:spPr>
        <p:txBody>
          <a:bodyPr anchor="b">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69925" y="3718373"/>
            <a:ext cx="5415916" cy="310871"/>
          </a:xfrm>
        </p:spPr>
        <p:txBody>
          <a:bodyPr vert="horz" lIns="91440" tIns="45720" rIns="91440" bIns="45720" rtlCol="0">
            <a:normAutofit/>
          </a:bodyPr>
          <a:lstStyle>
            <a:lvl1pPr marL="0" indent="0" algn="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669925" y="4034007"/>
            <a:ext cx="5415916" cy="310871"/>
          </a:xfrm>
        </p:spPr>
        <p:txBody>
          <a:bodyPr vert="horz" lIns="91440" tIns="45720" rIns="91440" bIns="45720" rtlCol="0">
            <a:normAutofit/>
          </a:bodyPr>
          <a:lstStyle>
            <a:lvl1pPr marL="0" indent="0" algn="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fld id="{CB3FFC9E-A4C1-40CB-8E0E-23B63E3543C5}" type="datetime1">
              <a:rPr lang="zh-CN" altLang="en-US" smtClean="0"/>
              <a:t>2017/6/19</a:t>
            </a:fld>
            <a:endParaRPr lang="en-US" altLang="zh-CN" dirty="0"/>
          </a:p>
        </p:txBody>
      </p:sp>
      <p:grpSp>
        <p:nvGrpSpPr>
          <p:cNvPr id="28" name="그룹 74"/>
          <p:cNvGrpSpPr/>
          <p:nvPr userDrawn="1"/>
        </p:nvGrpSpPr>
        <p:grpSpPr>
          <a:xfrm>
            <a:off x="8048625" y="2"/>
            <a:ext cx="4134021" cy="6857998"/>
            <a:chOff x="6060630" y="50892"/>
            <a:chExt cx="3083369" cy="5041717"/>
          </a:xfrm>
        </p:grpSpPr>
        <p:sp>
          <p:nvSpPr>
            <p:cNvPr id="29" name="Freeform 6"/>
            <p:cNvSpPr>
              <a:spLocks/>
            </p:cNvSpPr>
            <p:nvPr/>
          </p:nvSpPr>
          <p:spPr bwMode="auto">
            <a:xfrm flipH="1">
              <a:off x="7649165" y="50892"/>
              <a:ext cx="1494834" cy="964596"/>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0" name="Freeform 7"/>
            <p:cNvSpPr>
              <a:spLocks/>
            </p:cNvSpPr>
            <p:nvPr/>
          </p:nvSpPr>
          <p:spPr bwMode="auto">
            <a:xfrm flipH="1">
              <a:off x="7080209" y="52087"/>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1" name="Freeform 8"/>
            <p:cNvSpPr>
              <a:spLocks/>
            </p:cNvSpPr>
            <p:nvPr/>
          </p:nvSpPr>
          <p:spPr bwMode="auto">
            <a:xfrm flipH="1">
              <a:off x="6063021" y="1071666"/>
              <a:ext cx="963401" cy="963401"/>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2" name="Freeform 9"/>
            <p:cNvSpPr>
              <a:spLocks/>
            </p:cNvSpPr>
            <p:nvPr/>
          </p:nvSpPr>
          <p:spPr bwMode="auto">
            <a:xfrm flipH="1">
              <a:off x="6060630" y="52087"/>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D0DA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33" name="Freeform 10"/>
            <p:cNvSpPr>
              <a:spLocks/>
            </p:cNvSpPr>
            <p:nvPr/>
          </p:nvSpPr>
          <p:spPr bwMode="auto">
            <a:xfrm flipH="1">
              <a:off x="6060630" y="52087"/>
              <a:ext cx="963401" cy="963401"/>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4" name="Freeform 13"/>
            <p:cNvSpPr>
              <a:spLocks/>
            </p:cNvSpPr>
            <p:nvPr/>
          </p:nvSpPr>
          <p:spPr bwMode="auto">
            <a:xfrm flipH="1">
              <a:off x="7649165" y="1070471"/>
              <a:ext cx="1494834" cy="964596"/>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5" name="Freeform 14"/>
            <p:cNvSpPr>
              <a:spLocks/>
            </p:cNvSpPr>
            <p:nvPr/>
          </p:nvSpPr>
          <p:spPr bwMode="auto">
            <a:xfrm flipH="1">
              <a:off x="8672330" y="2100081"/>
              <a:ext cx="471669" cy="944510"/>
            </a:xfrm>
            <a:custGeom>
              <a:avLst/>
              <a:gdLst/>
              <a:ahLst/>
              <a:cxnLst/>
              <a:rect l="l" t="t" r="r" b="b"/>
              <a:pathLst>
                <a:path w="626440" h="1254436">
                  <a:moveTo>
                    <a:pt x="0" y="0"/>
                  </a:moveTo>
                  <a:lnTo>
                    <a:pt x="0" y="1254436"/>
                  </a:lnTo>
                  <a:lnTo>
                    <a:pt x="626440" y="626441"/>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6" name="Freeform 15"/>
            <p:cNvSpPr>
              <a:spLocks/>
            </p:cNvSpPr>
            <p:nvPr/>
          </p:nvSpPr>
          <p:spPr bwMode="auto">
            <a:xfrm flipH="1">
              <a:off x="7080209" y="1071666"/>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7" name="Freeform 16"/>
            <p:cNvSpPr>
              <a:spLocks/>
            </p:cNvSpPr>
            <p:nvPr/>
          </p:nvSpPr>
          <p:spPr bwMode="auto">
            <a:xfrm flipH="1">
              <a:off x="8108155" y="2090050"/>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8" name="Freeform 17"/>
            <p:cNvSpPr>
              <a:spLocks/>
            </p:cNvSpPr>
            <p:nvPr/>
          </p:nvSpPr>
          <p:spPr bwMode="auto">
            <a:xfrm flipH="1">
              <a:off x="7080209" y="1071666"/>
              <a:ext cx="963401" cy="964596"/>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9" name="Freeform 18"/>
            <p:cNvSpPr>
              <a:spLocks/>
            </p:cNvSpPr>
            <p:nvPr/>
          </p:nvSpPr>
          <p:spPr bwMode="auto">
            <a:xfrm flipH="1">
              <a:off x="8108155" y="2091245"/>
              <a:ext cx="963401" cy="963401"/>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0" name="Freeform 19"/>
            <p:cNvSpPr>
              <a:spLocks/>
            </p:cNvSpPr>
            <p:nvPr/>
          </p:nvSpPr>
          <p:spPr bwMode="auto">
            <a:xfrm flipH="1">
              <a:off x="7089771" y="2091245"/>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1" name="Freeform 20"/>
            <p:cNvSpPr>
              <a:spLocks/>
            </p:cNvSpPr>
            <p:nvPr/>
          </p:nvSpPr>
          <p:spPr bwMode="auto">
            <a:xfrm flipH="1">
              <a:off x="7649165" y="4128013"/>
              <a:ext cx="1494834" cy="964596"/>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2" name="Freeform 21"/>
            <p:cNvSpPr>
              <a:spLocks/>
            </p:cNvSpPr>
            <p:nvPr/>
          </p:nvSpPr>
          <p:spPr bwMode="auto">
            <a:xfrm flipH="1">
              <a:off x="8672330" y="3118489"/>
              <a:ext cx="471669" cy="944510"/>
            </a:xfrm>
            <a:custGeom>
              <a:avLst/>
              <a:gdLst/>
              <a:ahLst/>
              <a:cxnLst/>
              <a:rect l="l" t="t" r="r" b="b"/>
              <a:pathLst>
                <a:path w="626440" h="1254436">
                  <a:moveTo>
                    <a:pt x="0" y="0"/>
                  </a:moveTo>
                  <a:lnTo>
                    <a:pt x="0" y="1254436"/>
                  </a:lnTo>
                  <a:lnTo>
                    <a:pt x="626440" y="62799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3" name="Freeform 22"/>
            <p:cNvSpPr>
              <a:spLocks/>
            </p:cNvSpPr>
            <p:nvPr/>
          </p:nvSpPr>
          <p:spPr bwMode="auto">
            <a:xfrm flipH="1">
              <a:off x="6061825" y="4128013"/>
              <a:ext cx="964596" cy="963401"/>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chemeClr val="bg1">
                <a:lumMod val="8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4" name="Freeform 24"/>
            <p:cNvSpPr>
              <a:spLocks/>
            </p:cNvSpPr>
            <p:nvPr/>
          </p:nvSpPr>
          <p:spPr bwMode="auto">
            <a:xfrm flipH="1">
              <a:off x="7080209" y="4128013"/>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5" name="Freeform 25"/>
            <p:cNvSpPr>
              <a:spLocks/>
            </p:cNvSpPr>
            <p:nvPr/>
          </p:nvSpPr>
          <p:spPr bwMode="auto">
            <a:xfrm flipH="1">
              <a:off x="7080209" y="4128013"/>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6" name="Freeform 26"/>
            <p:cNvSpPr>
              <a:spLocks/>
            </p:cNvSpPr>
            <p:nvPr/>
          </p:nvSpPr>
          <p:spPr bwMode="auto">
            <a:xfrm flipH="1">
              <a:off x="7089771" y="3109629"/>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7" name="Freeform 28"/>
            <p:cNvSpPr>
              <a:spLocks/>
            </p:cNvSpPr>
            <p:nvPr/>
          </p:nvSpPr>
          <p:spPr bwMode="auto">
            <a:xfrm flipH="1">
              <a:off x="8108155" y="3109629"/>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8" name="Freeform 29"/>
            <p:cNvSpPr>
              <a:spLocks/>
            </p:cNvSpPr>
            <p:nvPr/>
          </p:nvSpPr>
          <p:spPr bwMode="auto">
            <a:xfrm flipH="1">
              <a:off x="8108155" y="3109629"/>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9" name="Freeform 12"/>
            <p:cNvSpPr>
              <a:spLocks/>
            </p:cNvSpPr>
            <p:nvPr/>
          </p:nvSpPr>
          <p:spPr bwMode="auto">
            <a:xfrm flipH="1">
              <a:off x="6060630" y="1071666"/>
              <a:ext cx="963401" cy="964596"/>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0" name="Freeform 23"/>
            <p:cNvSpPr>
              <a:spLocks/>
            </p:cNvSpPr>
            <p:nvPr/>
          </p:nvSpPr>
          <p:spPr bwMode="auto">
            <a:xfrm flipH="1">
              <a:off x="6061825" y="4128013"/>
              <a:ext cx="964596" cy="963401"/>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1" name="Freeform 27"/>
            <p:cNvSpPr>
              <a:spLocks/>
            </p:cNvSpPr>
            <p:nvPr/>
          </p:nvSpPr>
          <p:spPr bwMode="auto">
            <a:xfrm flipH="1">
              <a:off x="7089771" y="3109629"/>
              <a:ext cx="963401" cy="963401"/>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2" name="Freeform 11"/>
            <p:cNvSpPr>
              <a:spLocks/>
            </p:cNvSpPr>
            <p:nvPr/>
          </p:nvSpPr>
          <p:spPr bwMode="auto">
            <a:xfrm flipH="1">
              <a:off x="7079014" y="52087"/>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nvGrpSpPr>
            <p:cNvPr id="53" name="그룹 39"/>
            <p:cNvGrpSpPr/>
            <p:nvPr/>
          </p:nvGrpSpPr>
          <p:grpSpPr>
            <a:xfrm flipH="1">
              <a:off x="7078701" y="335370"/>
              <a:ext cx="278502" cy="680117"/>
              <a:chOff x="1812925" y="4535488"/>
              <a:chExt cx="369888" cy="903287"/>
            </a:xfrm>
            <a:solidFill>
              <a:schemeClr val="accent1">
                <a:lumMod val="50000"/>
              </a:schemeClr>
            </a:solidFill>
          </p:grpSpPr>
          <p:sp>
            <p:nvSpPr>
              <p:cNvPr id="62" name="Freeform 5"/>
              <p:cNvSpPr>
                <a:spLocks/>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63" name="Freeform 7"/>
              <p:cNvSpPr>
                <a:spLocks/>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54" name="Freeform 38"/>
            <p:cNvSpPr>
              <a:spLocks/>
            </p:cNvSpPr>
            <p:nvPr/>
          </p:nvSpPr>
          <p:spPr bwMode="auto">
            <a:xfrm>
              <a:off x="7601353" y="3231922"/>
              <a:ext cx="451818" cy="65860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5" name="Freeform 42"/>
            <p:cNvSpPr>
              <a:spLocks/>
            </p:cNvSpPr>
            <p:nvPr/>
          </p:nvSpPr>
          <p:spPr bwMode="auto">
            <a:xfrm flipH="1">
              <a:off x="8108155" y="2303160"/>
              <a:ext cx="194832" cy="665775"/>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6" name="Freeform 46"/>
            <p:cNvSpPr>
              <a:spLocks/>
            </p:cNvSpPr>
            <p:nvPr/>
          </p:nvSpPr>
          <p:spPr bwMode="auto">
            <a:xfrm flipH="1">
              <a:off x="7080209" y="4689797"/>
              <a:ext cx="199613" cy="32392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nvGrpSpPr>
            <p:cNvPr id="57" name="그룹 45"/>
            <p:cNvGrpSpPr/>
            <p:nvPr/>
          </p:nvGrpSpPr>
          <p:grpSpPr>
            <a:xfrm flipH="1">
              <a:off x="6718921" y="335375"/>
              <a:ext cx="305993" cy="680118"/>
              <a:chOff x="2209800" y="4519614"/>
              <a:chExt cx="406400" cy="903287"/>
            </a:xfrm>
            <a:solidFill>
              <a:schemeClr val="accent2">
                <a:lumMod val="50000"/>
              </a:schemeClr>
            </a:solidFill>
          </p:grpSpPr>
          <p:sp>
            <p:nvSpPr>
              <p:cNvPr id="60" name="Freeform 9"/>
              <p:cNvSpPr>
                <a:spLocks/>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61" name="Freeform 11"/>
              <p:cNvSpPr>
                <a:spLocks/>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58" name="Freeform 43"/>
            <p:cNvSpPr>
              <a:spLocks noEditPoints="1"/>
            </p:cNvSpPr>
            <p:nvPr/>
          </p:nvSpPr>
          <p:spPr bwMode="auto">
            <a:xfrm flipH="1">
              <a:off x="6725208" y="4429823"/>
              <a:ext cx="300017" cy="474529"/>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9" name="Freeform 40"/>
            <p:cNvSpPr>
              <a:spLocks/>
            </p:cNvSpPr>
            <p:nvPr/>
          </p:nvSpPr>
          <p:spPr bwMode="auto">
            <a:xfrm flipH="1">
              <a:off x="7858340" y="2303160"/>
              <a:ext cx="194832" cy="665775"/>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grpSp>
        <p:nvGrpSpPr>
          <p:cNvPr id="64" name="그룹 87"/>
          <p:cNvGrpSpPr/>
          <p:nvPr userDrawn="1"/>
        </p:nvGrpSpPr>
        <p:grpSpPr>
          <a:xfrm>
            <a:off x="1465176" y="1305713"/>
            <a:ext cx="1263130" cy="1281261"/>
            <a:chOff x="7668344" y="5495925"/>
            <a:chExt cx="1261419" cy="1279525"/>
          </a:xfrm>
        </p:grpSpPr>
        <p:sp>
          <p:nvSpPr>
            <p:cNvPr id="65"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6"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7"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8"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69"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0"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1"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2"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3"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4"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5" name="Freeform 26"/>
            <p:cNvSpPr>
              <a:spLocks/>
            </p:cNvSpPr>
            <p:nvPr/>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6" name="Freeform 28"/>
            <p:cNvSpPr>
              <a:spLocks/>
            </p:cNvSpPr>
            <p:nvPr/>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7" name="Freeform 30"/>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8"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9" name="Freeform 32"/>
            <p:cNvSpPr>
              <a:spLocks/>
            </p:cNvSpPr>
            <p:nvPr/>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80" name="Freeform 34"/>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81"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21/11/07</a:t>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12" name="直接连接符 11"/>
          <p:cNvCxnSpPr/>
          <p:nvPr userDrawn="1"/>
        </p:nvCxnSpPr>
        <p:spPr>
          <a:xfrm>
            <a:off x="681196" y="1016000"/>
            <a:ext cx="1080134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7" name="그룹 87"/>
          <p:cNvGrpSpPr/>
          <p:nvPr userDrawn="1"/>
        </p:nvGrpSpPr>
        <p:grpSpPr>
          <a:xfrm>
            <a:off x="11496674" y="640158"/>
            <a:ext cx="703876" cy="713979"/>
            <a:chOff x="7668344" y="5495925"/>
            <a:chExt cx="1261419" cy="1279525"/>
          </a:xfrm>
        </p:grpSpPr>
        <p:sp>
          <p:nvSpPr>
            <p:cNvPr id="18"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19"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0"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1"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22"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3"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4"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5"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6"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7"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8" name="Freeform 26"/>
            <p:cNvSpPr>
              <a:spLocks/>
            </p:cNvSpPr>
            <p:nvPr/>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9"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30"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289185" y="4307092"/>
            <a:ext cx="679506" cy="487867"/>
          </a:xfrm>
        </p:spPr>
        <p:txBody>
          <a:bodyPr/>
          <a:lstStyle/>
          <a:p>
            <a:r>
              <a:rPr lang="zh-CN" altLang="en-US" b="1" dirty="0"/>
              <a:t>成员：</a:t>
            </a:r>
            <a:endParaRPr lang="en-US" altLang="zh-CN" b="1" dirty="0"/>
          </a:p>
        </p:txBody>
      </p:sp>
      <p:sp>
        <p:nvSpPr>
          <p:cNvPr id="2" name="标题 1"/>
          <p:cNvSpPr>
            <a:spLocks noGrp="1"/>
          </p:cNvSpPr>
          <p:nvPr>
            <p:ph type="ctrTitle"/>
          </p:nvPr>
        </p:nvSpPr>
        <p:spPr/>
        <p:txBody>
          <a:bodyPr/>
          <a:lstStyle/>
          <a:p>
            <a:r>
              <a:rPr lang="en-US" altLang="zh-CN" dirty="0" err="1"/>
              <a:t>biubiu</a:t>
            </a:r>
            <a:r>
              <a:rPr lang="en-US" altLang="zh-CN" dirty="0"/>
              <a:t> </a:t>
            </a:r>
            <a:r>
              <a:rPr lang="zh-CN" altLang="en-US" dirty="0"/>
              <a:t>弹幕视频网</a:t>
            </a:r>
          </a:p>
        </p:txBody>
      </p:sp>
      <p:sp>
        <p:nvSpPr>
          <p:cNvPr id="8" name="文本占位符 7"/>
          <p:cNvSpPr>
            <a:spLocks noGrp="1"/>
          </p:cNvSpPr>
          <p:nvPr>
            <p:ph type="body" sz="quarter" idx="10"/>
          </p:nvPr>
        </p:nvSpPr>
        <p:spPr>
          <a:xfrm>
            <a:off x="8968691" y="4365289"/>
            <a:ext cx="1760827" cy="371475"/>
          </a:xfrm>
        </p:spPr>
        <p:txBody>
          <a:bodyPr>
            <a:noAutofit/>
          </a:bodyPr>
          <a:lstStyle/>
          <a:p>
            <a:r>
              <a:rPr lang="en-US" altLang="zh-CN" sz="1600" dirty="0"/>
              <a:t>2053402 </a:t>
            </a:r>
            <a:r>
              <a:rPr lang="zh-CN" altLang="en-US" sz="1600" dirty="0"/>
              <a:t>杨英颢</a:t>
            </a:r>
            <a:endParaRPr lang="en-US" altLang="zh-CN" sz="1600" dirty="0"/>
          </a:p>
        </p:txBody>
      </p:sp>
      <p:sp>
        <p:nvSpPr>
          <p:cNvPr id="9" name="文本占位符 8"/>
          <p:cNvSpPr>
            <a:spLocks noGrp="1"/>
          </p:cNvSpPr>
          <p:nvPr>
            <p:ph type="body" sz="quarter" idx="11"/>
          </p:nvPr>
        </p:nvSpPr>
        <p:spPr>
          <a:xfrm>
            <a:off x="8968691" y="4736764"/>
            <a:ext cx="1676937" cy="371475"/>
          </a:xfrm>
        </p:spPr>
        <p:txBody>
          <a:bodyPr>
            <a:noAutofit/>
          </a:bodyPr>
          <a:lstStyle/>
          <a:p>
            <a:r>
              <a:rPr lang="en-US" altLang="zh-CN" sz="1600" dirty="0"/>
              <a:t>2051747 </a:t>
            </a:r>
            <a:r>
              <a:rPr lang="zh-CN" altLang="en-US" sz="1600" dirty="0"/>
              <a:t>张泽绅</a:t>
            </a:r>
          </a:p>
        </p:txBody>
      </p:sp>
      <p:sp>
        <p:nvSpPr>
          <p:cNvPr id="6" name="文本占位符 8">
            <a:extLst>
              <a:ext uri="{FF2B5EF4-FFF2-40B4-BE49-F238E27FC236}">
                <a16:creationId xmlns:a16="http://schemas.microsoft.com/office/drawing/2014/main" id="{65BF0CB5-46E5-479B-81BF-D42B2CF9CE7D}"/>
              </a:ext>
            </a:extLst>
          </p:cNvPr>
          <p:cNvSpPr txBox="1">
            <a:spLocks/>
          </p:cNvSpPr>
          <p:nvPr/>
        </p:nvSpPr>
        <p:spPr>
          <a:xfrm>
            <a:off x="8968692" y="5108239"/>
            <a:ext cx="1676936" cy="371475"/>
          </a:xfrm>
          <a:prstGeom prst="rect">
            <a:avLst/>
          </a:prstGeom>
        </p:spPr>
        <p:txBody>
          <a:bodyPr vert="horz" lIns="91440" tIns="45720" rIns="91440" bIns="45720" rtlCol="0" anchor="ctr">
            <a:noAutofit/>
          </a:bodyPr>
          <a:lstStyle>
            <a:lvl1pPr marL="0" indent="0" algn="l" defTabSz="914354" rtl="0" eaLnBrk="1" latinLnBrk="0" hangingPunct="1">
              <a:lnSpc>
                <a:spcPct val="90000"/>
              </a:lnSpc>
              <a:spcBef>
                <a:spcPts val="1000"/>
              </a:spcBef>
              <a:buFont typeface="Arial" panose="020B0604020202020204" pitchFamily="34" charset="0"/>
              <a:buNone/>
              <a:defRPr sz="1200" b="1" kern="1200">
                <a:solidFill>
                  <a:schemeClr val="tx1"/>
                </a:solidFill>
                <a:latin typeface="+mn-lt"/>
                <a:ea typeface="+mn-ea"/>
                <a:cs typeface="+mn-cs"/>
              </a:defRPr>
            </a:lvl1pPr>
            <a:lvl2pPr marL="457177" indent="0" algn="l"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353" indent="0" algn="l"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531"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a:t>2052318 </a:t>
            </a:r>
            <a:r>
              <a:rPr lang="zh-CN" altLang="en-US" sz="1600" dirty="0"/>
              <a:t>李家麒</a:t>
            </a: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3512819" y="2856858"/>
            <a:ext cx="8007668" cy="656792"/>
          </a:xfrm>
        </p:spPr>
        <p:txBody>
          <a:bodyPr>
            <a:normAutofit/>
          </a:bodyPr>
          <a:lstStyle/>
          <a:p>
            <a:r>
              <a:rPr lang="zh-CN" altLang="en-US" dirty="0"/>
              <a:t>项目经历 </a:t>
            </a:r>
            <a:r>
              <a:rPr lang="en-US" altLang="zh-CN" dirty="0">
                <a:sym typeface="+mn-lt"/>
              </a:rPr>
              <a:t>/ experiences</a:t>
            </a:r>
            <a:endParaRPr lang="zh-CN" altLang="en-US" dirty="0"/>
          </a:p>
        </p:txBody>
      </p:sp>
      <p:cxnSp>
        <p:nvCxnSpPr>
          <p:cNvPr id="4" name="直接连接符 3">
            <a:extLst>
              <a:ext uri="{FF2B5EF4-FFF2-40B4-BE49-F238E27FC236}">
                <a16:creationId xmlns:a16="http://schemas.microsoft.com/office/drawing/2014/main" id="{44718BFE-9234-433B-A06B-44C99520478F}"/>
              </a:ext>
            </a:extLst>
          </p:cNvPr>
          <p:cNvCxnSpPr>
            <a:cxnSpLocks/>
          </p:cNvCxnSpPr>
          <p:nvPr/>
        </p:nvCxnSpPr>
        <p:spPr>
          <a:xfrm>
            <a:off x="3578469" y="3522039"/>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/05</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3751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465EE-B171-418D-9F9D-4441D8EC34F2}"/>
              </a:ext>
            </a:extLst>
          </p:cNvPr>
          <p:cNvSpPr>
            <a:spLocks noGrp="1"/>
          </p:cNvSpPr>
          <p:nvPr>
            <p:ph type="title"/>
          </p:nvPr>
        </p:nvSpPr>
        <p:spPr/>
        <p:txBody>
          <a:bodyPr/>
          <a:lstStyle/>
          <a:p>
            <a:r>
              <a:rPr lang="en-US" altLang="zh-CN" dirty="0"/>
              <a:t>5 </a:t>
            </a:r>
            <a:r>
              <a:rPr lang="zh-CN" altLang="en-US" dirty="0"/>
              <a:t>项目经历 </a:t>
            </a:r>
            <a:r>
              <a:rPr lang="en-US" altLang="zh-CN" dirty="0">
                <a:sym typeface="+mn-lt"/>
              </a:rPr>
              <a:t>/ experiences</a:t>
            </a:r>
            <a:endParaRPr lang="zh-CN" altLang="en-US" dirty="0"/>
          </a:p>
        </p:txBody>
      </p:sp>
      <p:sp>
        <p:nvSpPr>
          <p:cNvPr id="4" name="灯片编号占位符 3">
            <a:extLst>
              <a:ext uri="{FF2B5EF4-FFF2-40B4-BE49-F238E27FC236}">
                <a16:creationId xmlns:a16="http://schemas.microsoft.com/office/drawing/2014/main" id="{2D5ED9B0-815B-4212-931F-3840FCDC788E}"/>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5" name="文本框 4">
            <a:extLst>
              <a:ext uri="{FF2B5EF4-FFF2-40B4-BE49-F238E27FC236}">
                <a16:creationId xmlns:a16="http://schemas.microsoft.com/office/drawing/2014/main" id="{CD8D2781-76B9-4A35-9243-B3A1B1DC7A15}"/>
              </a:ext>
            </a:extLst>
          </p:cNvPr>
          <p:cNvSpPr txBox="1"/>
          <p:nvPr/>
        </p:nvSpPr>
        <p:spPr>
          <a:xfrm>
            <a:off x="872455" y="1309745"/>
            <a:ext cx="2775119" cy="2862322"/>
          </a:xfrm>
          <a:prstGeom prst="rect">
            <a:avLst/>
          </a:prstGeom>
          <a:noFill/>
        </p:spPr>
        <p:txBody>
          <a:bodyPr wrap="none" rtlCol="0">
            <a:spAutoFit/>
          </a:bodyPr>
          <a:lstStyle/>
          <a:p>
            <a:r>
              <a:rPr lang="zh-CN" altLang="en-US" dirty="0"/>
              <a:t>运用</a:t>
            </a:r>
            <a:r>
              <a:rPr lang="en-US" altLang="zh-CN" dirty="0" err="1"/>
              <a:t>Github</a:t>
            </a:r>
            <a:r>
              <a:rPr lang="zh-CN" altLang="en-US" dirty="0"/>
              <a:t>有效分工协作</a:t>
            </a:r>
            <a:r>
              <a:rPr lang="en-US" altLang="zh-CN" dirty="0"/>
              <a:t>:</a:t>
            </a:r>
          </a:p>
          <a:p>
            <a:endParaRPr lang="en-US" altLang="zh-CN" dirty="0"/>
          </a:p>
          <a:p>
            <a:endParaRPr lang="en-US" altLang="zh-CN" dirty="0"/>
          </a:p>
          <a:p>
            <a:endParaRPr lang="en-US" altLang="zh-CN" dirty="0"/>
          </a:p>
          <a:p>
            <a:endParaRPr lang="en-US" altLang="zh-CN" dirty="0"/>
          </a:p>
          <a:p>
            <a:r>
              <a:rPr lang="zh-CN" altLang="en-US" dirty="0"/>
              <a:t>分工</a:t>
            </a:r>
            <a:r>
              <a:rPr lang="en-US" altLang="zh-CN" dirty="0"/>
              <a:t>:</a:t>
            </a:r>
          </a:p>
          <a:p>
            <a:r>
              <a:rPr lang="zh-CN" altLang="en-US" dirty="0"/>
              <a:t>前端</a:t>
            </a:r>
            <a:r>
              <a:rPr lang="en-US" altLang="zh-CN" dirty="0"/>
              <a:t>+</a:t>
            </a:r>
            <a:r>
              <a:rPr lang="zh-CN" altLang="en-US" dirty="0"/>
              <a:t>调试测试</a:t>
            </a:r>
            <a:r>
              <a:rPr lang="en-US" altLang="zh-CN" dirty="0"/>
              <a:t>:</a:t>
            </a:r>
            <a:r>
              <a:rPr lang="zh-CN" altLang="en-US" dirty="0"/>
              <a:t>李家麒</a:t>
            </a:r>
            <a:endParaRPr lang="en-US" altLang="zh-CN" dirty="0"/>
          </a:p>
          <a:p>
            <a:r>
              <a:rPr lang="zh-CN" altLang="en-US" dirty="0"/>
              <a:t>前端</a:t>
            </a:r>
            <a:r>
              <a:rPr lang="en-US" altLang="zh-CN" dirty="0"/>
              <a:t>+</a:t>
            </a:r>
            <a:r>
              <a:rPr lang="zh-CN" altLang="en-US" dirty="0"/>
              <a:t>数据收集</a:t>
            </a:r>
            <a:r>
              <a:rPr lang="en-US" altLang="zh-CN" dirty="0"/>
              <a:t>:</a:t>
            </a:r>
            <a:r>
              <a:rPr lang="zh-CN" altLang="en-US" dirty="0"/>
              <a:t>张泽绅</a:t>
            </a:r>
            <a:endParaRPr lang="en-US" altLang="zh-CN" dirty="0"/>
          </a:p>
          <a:p>
            <a:r>
              <a:rPr lang="zh-CN" altLang="en-US" dirty="0"/>
              <a:t>后端</a:t>
            </a:r>
            <a:r>
              <a:rPr lang="en-US" altLang="zh-CN" dirty="0"/>
              <a:t>+</a:t>
            </a:r>
            <a:r>
              <a:rPr lang="zh-CN" altLang="en-US" dirty="0"/>
              <a:t>数据处理</a:t>
            </a:r>
            <a:r>
              <a:rPr lang="en-US" altLang="zh-CN" dirty="0"/>
              <a:t>:</a:t>
            </a:r>
            <a:r>
              <a:rPr lang="zh-CN" altLang="en-US" dirty="0"/>
              <a:t>杨英颢</a:t>
            </a:r>
            <a:endParaRPr lang="en-US" altLang="zh-CN" dirty="0"/>
          </a:p>
          <a:p>
            <a:endParaRPr lang="en-US" altLang="zh-CN" dirty="0"/>
          </a:p>
        </p:txBody>
      </p:sp>
      <p:pic>
        <p:nvPicPr>
          <p:cNvPr id="3" name="图片 2">
            <a:extLst>
              <a:ext uri="{FF2B5EF4-FFF2-40B4-BE49-F238E27FC236}">
                <a16:creationId xmlns:a16="http://schemas.microsoft.com/office/drawing/2014/main" id="{F36AC2E8-C5A3-467E-87CD-B5D13917BA17}"/>
              </a:ext>
            </a:extLst>
          </p:cNvPr>
          <p:cNvPicPr>
            <a:picLocks noChangeAspect="1"/>
          </p:cNvPicPr>
          <p:nvPr/>
        </p:nvPicPr>
        <p:blipFill>
          <a:blip r:embed="rId2"/>
          <a:stretch>
            <a:fillRect/>
          </a:stretch>
        </p:blipFill>
        <p:spPr>
          <a:xfrm>
            <a:off x="4411312" y="1118551"/>
            <a:ext cx="6005936" cy="5457921"/>
          </a:xfrm>
          <a:prstGeom prst="rect">
            <a:avLst/>
          </a:prstGeom>
        </p:spPr>
      </p:pic>
    </p:spTree>
    <p:extLst>
      <p:ext uri="{BB962C8B-B14F-4D97-AF65-F5344CB8AC3E}">
        <p14:creationId xmlns:p14="http://schemas.microsoft.com/office/powerpoint/2010/main" val="3992679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ctrTitle"/>
          </p:nvPr>
        </p:nvSpPr>
        <p:spPr>
          <a:xfrm>
            <a:off x="1475268" y="2655123"/>
            <a:ext cx="5415916" cy="939358"/>
          </a:xfrm>
        </p:spPr>
        <p:txBody>
          <a:bodyPr>
            <a:normAutofit/>
          </a:bodyPr>
          <a:lstStyle/>
          <a:p>
            <a:r>
              <a:rPr lang="zh-CN" altLang="en-US" dirty="0"/>
              <a:t>感谢观看  </a:t>
            </a:r>
            <a:r>
              <a:rPr lang="en-US" altLang="zh-CN" dirty="0"/>
              <a:t>~\(≥▽≤)/~ </a:t>
            </a:r>
            <a:endParaRPr lang="zh-CN" altLang="en-US" b="0" dirty="0"/>
          </a:p>
        </p:txBody>
      </p:sp>
    </p:spTree>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0498D3A-B738-48EC-A39C-94C58B88932B}"/>
              </a:ext>
            </a:extLst>
          </p:cNvPr>
          <p:cNvGrpSpPr/>
          <p:nvPr/>
        </p:nvGrpSpPr>
        <p:grpSpPr>
          <a:xfrm>
            <a:off x="714397" y="1692419"/>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custDataLst>
                <p:tags r:id="rId1"/>
              </p:custDataLst>
            </p:nvPr>
          </p:nvGrpSpPr>
          <p:grpSpPr>
            <a:xfrm>
              <a:off x="757282" y="1700808"/>
              <a:ext cx="10763205" cy="4083608"/>
              <a:chOff x="1175743" y="1700808"/>
              <a:chExt cx="10344744" cy="4083608"/>
            </a:xfrm>
          </p:grpSpPr>
          <p:sp>
            <p:nvSpPr>
              <p:cNvPr id="7" name="iṡľïḑè">
                <a:extLst>
                  <a:ext uri="{FF2B5EF4-FFF2-40B4-BE49-F238E27FC236}">
                    <a16:creationId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zh-CN" altLang="en-US" b="0" dirty="0">
                    <a:latin typeface="+mn-lt"/>
                    <a:ea typeface="+mn-ea"/>
                    <a:sym typeface="+mn-lt"/>
                  </a:rPr>
                  <a:t>背景介绍 </a:t>
                </a:r>
                <a:r>
                  <a:rPr lang="en-US" altLang="zh-CN" b="0" dirty="0">
                    <a:latin typeface="+mn-lt"/>
                    <a:ea typeface="+mn-ea"/>
                    <a:sym typeface="+mn-lt"/>
                  </a:rPr>
                  <a:t>/ idea behind the website</a:t>
                </a:r>
              </a:p>
              <a:p>
                <a:pPr marL="342900" indent="-342900">
                  <a:lnSpc>
                    <a:spcPct val="150000"/>
                  </a:lnSpc>
                  <a:buFont typeface="+mj-lt"/>
                  <a:buAutoNum type="arabicPeriod"/>
                </a:pPr>
                <a:r>
                  <a:rPr lang="zh-CN" altLang="en-US" b="0" dirty="0">
                    <a:latin typeface="+mn-lt"/>
                    <a:ea typeface="+mn-ea"/>
                    <a:sym typeface="+mn-lt"/>
                  </a:rPr>
                  <a:t>网页演示 </a:t>
                </a:r>
                <a:r>
                  <a:rPr lang="en-US" altLang="zh-CN" b="0" dirty="0">
                    <a:latin typeface="+mn-lt"/>
                    <a:ea typeface="+mn-ea"/>
                    <a:sym typeface="+mn-lt"/>
                  </a:rPr>
                  <a:t>/ website demonstration</a:t>
                </a:r>
              </a:p>
              <a:p>
                <a:pPr marL="342900" indent="-342900">
                  <a:lnSpc>
                    <a:spcPct val="150000"/>
                  </a:lnSpc>
                  <a:buFont typeface="+mj-lt"/>
                  <a:buAutoNum type="arabicPeriod"/>
                </a:pPr>
                <a:r>
                  <a:rPr lang="zh-CN" altLang="en-US" b="0" dirty="0">
                    <a:latin typeface="+mn-lt"/>
                    <a:ea typeface="+mn-ea"/>
                    <a:sym typeface="+mn-lt"/>
                  </a:rPr>
                  <a:t>功能介绍 </a:t>
                </a:r>
                <a:r>
                  <a:rPr lang="en-US" altLang="zh-CN" b="0" dirty="0">
                    <a:latin typeface="+mn-lt"/>
                    <a:ea typeface="+mn-ea"/>
                    <a:sym typeface="+mn-lt"/>
                  </a:rPr>
                  <a:t>/ website functions</a:t>
                </a:r>
              </a:p>
              <a:p>
                <a:pPr marL="342900" indent="-342900">
                  <a:lnSpc>
                    <a:spcPct val="150000"/>
                  </a:lnSpc>
                  <a:buFont typeface="+mj-lt"/>
                  <a:buAutoNum type="arabicPeriod"/>
                </a:pPr>
                <a:r>
                  <a:rPr lang="zh-CN" altLang="en-US" b="0" dirty="0">
                    <a:latin typeface="+mn-lt"/>
                    <a:ea typeface="+mn-ea"/>
                    <a:sym typeface="+mn-lt"/>
                  </a:rPr>
                  <a:t>采用工具及应用场所 </a:t>
                </a:r>
                <a:r>
                  <a:rPr lang="en-US" altLang="zh-CN" b="0" dirty="0">
                    <a:latin typeface="+mn-lt"/>
                    <a:ea typeface="+mn-ea"/>
                    <a:sym typeface="+mn-lt"/>
                  </a:rPr>
                  <a:t>/ techniques and implementation</a:t>
                </a:r>
              </a:p>
              <a:p>
                <a:pPr marL="342900" indent="-342900">
                  <a:lnSpc>
                    <a:spcPct val="150000"/>
                  </a:lnSpc>
                  <a:buFont typeface="+mj-lt"/>
                  <a:buAutoNum type="arabicPeriod"/>
                </a:pPr>
                <a:r>
                  <a:rPr lang="zh-CN" altLang="en-US" b="0" dirty="0">
                    <a:latin typeface="+mn-lt"/>
                    <a:ea typeface="+mn-ea"/>
                    <a:sym typeface="+mn-lt"/>
                  </a:rPr>
                  <a:t>项目经历 </a:t>
                </a:r>
                <a:r>
                  <a:rPr lang="en-US" altLang="zh-CN" b="0" dirty="0">
                    <a:latin typeface="+mn-lt"/>
                    <a:ea typeface="+mn-ea"/>
                    <a:sym typeface="+mn-lt"/>
                  </a:rPr>
                  <a:t>/ experiences</a:t>
                </a: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直接连接符 7">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p>
            </p:txBody>
          </p:sp>
        </p:grpSp>
        <p:sp>
          <p:nvSpPr>
            <p:cNvPr id="10" name="poetry_91022">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91193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3512819" y="2756190"/>
            <a:ext cx="8007668" cy="656792"/>
          </a:xfrm>
        </p:spPr>
        <p:txBody>
          <a:bodyPr>
            <a:normAutofit/>
          </a:bodyPr>
          <a:lstStyle/>
          <a:p>
            <a:r>
              <a:rPr lang="zh-CN" altLang="en-US" dirty="0"/>
              <a:t>背景介绍 </a:t>
            </a:r>
            <a:r>
              <a:rPr lang="en-US" altLang="zh-CN" dirty="0">
                <a:sym typeface="+mn-lt"/>
              </a:rPr>
              <a:t>/ idea behind the website</a:t>
            </a:r>
            <a:endParaRPr lang="zh-CN" altLang="en-US" dirty="0"/>
          </a:p>
        </p:txBody>
      </p:sp>
      <p:cxnSp>
        <p:nvCxnSpPr>
          <p:cNvPr id="4" name="直接连接符 3">
            <a:extLst>
              <a:ext uri="{FF2B5EF4-FFF2-40B4-BE49-F238E27FC236}">
                <a16:creationId xmlns:a16="http://schemas.microsoft.com/office/drawing/2014/main" id="{44718BFE-9234-433B-A06B-44C99520478F}"/>
              </a:ext>
            </a:extLst>
          </p:cNvPr>
          <p:cNvCxnSpPr>
            <a:cxnSpLocks/>
          </p:cNvCxnSpPr>
          <p:nvPr/>
        </p:nvCxnSpPr>
        <p:spPr>
          <a:xfrm>
            <a:off x="3578469" y="3429760"/>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84982C-6DF3-48C0-A540-10A2C950CB97}"/>
              </a:ext>
            </a:extLst>
          </p:cNvPr>
          <p:cNvSpPr>
            <a:spLocks noGrp="1"/>
          </p:cNvSpPr>
          <p:nvPr>
            <p:ph type="title"/>
          </p:nvPr>
        </p:nvSpPr>
        <p:spPr/>
        <p:txBody>
          <a:bodyPr/>
          <a:lstStyle/>
          <a:p>
            <a:r>
              <a:rPr lang="en-US" altLang="zh-CN" dirty="0"/>
              <a:t>1 </a:t>
            </a:r>
            <a:r>
              <a:rPr lang="zh-CN" altLang="en-US" dirty="0"/>
              <a:t>背景介绍 </a:t>
            </a:r>
            <a:r>
              <a:rPr lang="en-US" altLang="zh-CN" dirty="0">
                <a:sym typeface="+mn-lt"/>
              </a:rPr>
              <a:t>/ idea behind the website</a:t>
            </a:r>
            <a:endParaRPr lang="zh-CN" altLang="en-US" dirty="0"/>
          </a:p>
        </p:txBody>
      </p:sp>
      <p:sp>
        <p:nvSpPr>
          <p:cNvPr id="4" name="灯片编号占位符 3">
            <a:extLst>
              <a:ext uri="{FF2B5EF4-FFF2-40B4-BE49-F238E27FC236}">
                <a16:creationId xmlns:a16="http://schemas.microsoft.com/office/drawing/2014/main" id="{265B6D4D-3E0A-4003-9C66-BBCCC7839728}"/>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24" name="文本框 23">
            <a:extLst>
              <a:ext uri="{FF2B5EF4-FFF2-40B4-BE49-F238E27FC236}">
                <a16:creationId xmlns:a16="http://schemas.microsoft.com/office/drawing/2014/main" id="{AEB15E85-2928-48D9-AAB9-E6113FF0C8D5}"/>
              </a:ext>
            </a:extLst>
          </p:cNvPr>
          <p:cNvSpPr txBox="1"/>
          <p:nvPr/>
        </p:nvSpPr>
        <p:spPr>
          <a:xfrm>
            <a:off x="1007515" y="1463334"/>
            <a:ext cx="7482144" cy="2862322"/>
          </a:xfrm>
          <a:prstGeom prst="rect">
            <a:avLst/>
          </a:prstGeom>
          <a:noFill/>
        </p:spPr>
        <p:txBody>
          <a:bodyPr wrap="square" rtlCol="0">
            <a:spAutoFit/>
          </a:bodyPr>
          <a:lstStyle/>
          <a:p>
            <a:pPr eaLnBrk="1" hangingPunct="1">
              <a:lnSpc>
                <a:spcPct val="150000"/>
              </a:lnSpc>
              <a:spcBef>
                <a:spcPct val="0"/>
              </a:spcBef>
            </a:pPr>
            <a:r>
              <a:rPr lang="en-US" altLang="zh-CN" b="1" dirty="0"/>
              <a:t>       </a:t>
            </a:r>
            <a:r>
              <a:rPr lang="zh-CN" altLang="en-US" sz="1800" b="1" dirty="0"/>
              <a:t>视频弹幕网站，是视频分享网站的一种分支，和普通的视频分享网站不同的是，观看者能在观看视频的过程中发表自己的评论，并将即时在所有观看者观看此视频的该时间点时以滑动而过的字幕显示出来，从而增加了观看者之间的互动性。其主要发布作品偏向于动画类的作品，如动画原作、相关音乐或个人演奏、二次创作、同人、</a:t>
            </a:r>
            <a:r>
              <a:rPr lang="en-US" altLang="zh-CN" sz="1800" b="1" dirty="0"/>
              <a:t>MAD</a:t>
            </a:r>
            <a:r>
              <a:rPr lang="zh-CN" altLang="en-US" sz="1800" b="1" dirty="0"/>
              <a:t>、恶搞、鬼畜等作品，也有一些从其他视频分享网站转载而来的作品。</a:t>
            </a:r>
            <a:endParaRPr lang="en-US" altLang="zh-CN" sz="1800" b="1" dirty="0"/>
          </a:p>
          <a:p>
            <a:endParaRPr lang="zh-CN" altLang="en-US" dirty="0"/>
          </a:p>
        </p:txBody>
      </p:sp>
      <p:sp>
        <p:nvSpPr>
          <p:cNvPr id="25" name="文本框 24">
            <a:extLst>
              <a:ext uri="{FF2B5EF4-FFF2-40B4-BE49-F238E27FC236}">
                <a16:creationId xmlns:a16="http://schemas.microsoft.com/office/drawing/2014/main" id="{17D86D1C-1049-41C6-81F7-81AA257438E9}"/>
              </a:ext>
            </a:extLst>
          </p:cNvPr>
          <p:cNvSpPr txBox="1"/>
          <p:nvPr/>
        </p:nvSpPr>
        <p:spPr>
          <a:xfrm>
            <a:off x="1007515" y="4140990"/>
            <a:ext cx="5609228" cy="369332"/>
          </a:xfrm>
          <a:prstGeom prst="rect">
            <a:avLst/>
          </a:prstGeom>
          <a:noFill/>
        </p:spPr>
        <p:txBody>
          <a:bodyPr wrap="none" rtlCol="0">
            <a:spAutoFit/>
          </a:bodyPr>
          <a:lstStyle/>
          <a:p>
            <a:r>
              <a:rPr lang="en-US" altLang="zh-CN" dirty="0"/>
              <a:t>       </a:t>
            </a:r>
            <a:r>
              <a:rPr lang="zh-CN" altLang="en-US" b="1" dirty="0"/>
              <a:t>基于此，我们建立了自己的弹幕视频网站 </a:t>
            </a:r>
            <a:r>
              <a:rPr lang="en-US" altLang="zh-CN" b="1" dirty="0" err="1"/>
              <a:t>biubiu</a:t>
            </a:r>
            <a:r>
              <a:rPr lang="en-US" altLang="zh-CN" b="1" dirty="0"/>
              <a:t> </a:t>
            </a:r>
            <a:endParaRPr lang="zh-CN" altLang="en-US" b="1" dirty="0"/>
          </a:p>
        </p:txBody>
      </p:sp>
    </p:spTree>
    <p:extLst>
      <p:ext uri="{BB962C8B-B14F-4D97-AF65-F5344CB8AC3E}">
        <p14:creationId xmlns:p14="http://schemas.microsoft.com/office/powerpoint/2010/main" val="3195577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3512819" y="2798135"/>
            <a:ext cx="8007668" cy="656792"/>
          </a:xfrm>
        </p:spPr>
        <p:txBody>
          <a:bodyPr>
            <a:normAutofit/>
          </a:bodyPr>
          <a:lstStyle/>
          <a:p>
            <a:r>
              <a:rPr lang="zh-CN" altLang="en-US" dirty="0"/>
              <a:t>网页演示 </a:t>
            </a:r>
            <a:r>
              <a:rPr lang="en-US" altLang="zh-CN" dirty="0">
                <a:sym typeface="+mn-lt"/>
              </a:rPr>
              <a:t>/ website demonstration</a:t>
            </a:r>
            <a:endParaRPr lang="zh-CN" altLang="en-US" dirty="0"/>
          </a:p>
        </p:txBody>
      </p:sp>
      <p:cxnSp>
        <p:nvCxnSpPr>
          <p:cNvPr id="4" name="直接连接符 3">
            <a:extLst>
              <a:ext uri="{FF2B5EF4-FFF2-40B4-BE49-F238E27FC236}">
                <a16:creationId xmlns:a16="http://schemas.microsoft.com/office/drawing/2014/main" id="{44718BFE-9234-433B-A06B-44C99520478F}"/>
              </a:ext>
            </a:extLst>
          </p:cNvPr>
          <p:cNvCxnSpPr>
            <a:cxnSpLocks/>
          </p:cNvCxnSpPr>
          <p:nvPr/>
        </p:nvCxnSpPr>
        <p:spPr>
          <a:xfrm>
            <a:off x="3578469" y="3454927"/>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4228071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3512819" y="2798135"/>
            <a:ext cx="8007668" cy="656792"/>
          </a:xfrm>
        </p:spPr>
        <p:txBody>
          <a:bodyPr>
            <a:normAutofit/>
          </a:bodyPr>
          <a:lstStyle/>
          <a:p>
            <a:r>
              <a:rPr lang="zh-CN" altLang="en-US" dirty="0"/>
              <a:t>功能介绍 </a:t>
            </a:r>
            <a:r>
              <a:rPr lang="en-US" altLang="zh-CN" dirty="0">
                <a:sym typeface="+mn-lt"/>
              </a:rPr>
              <a:t>/ website functions</a:t>
            </a:r>
            <a:endParaRPr lang="zh-CN" altLang="en-US" dirty="0"/>
          </a:p>
        </p:txBody>
      </p:sp>
      <p:cxnSp>
        <p:nvCxnSpPr>
          <p:cNvPr id="4" name="直接连接符 3">
            <a:extLst>
              <a:ext uri="{FF2B5EF4-FFF2-40B4-BE49-F238E27FC236}">
                <a16:creationId xmlns:a16="http://schemas.microsoft.com/office/drawing/2014/main" id="{44718BFE-9234-433B-A06B-44C99520478F}"/>
              </a:ext>
            </a:extLst>
          </p:cNvPr>
          <p:cNvCxnSpPr>
            <a:cxnSpLocks/>
          </p:cNvCxnSpPr>
          <p:nvPr/>
        </p:nvCxnSpPr>
        <p:spPr>
          <a:xfrm>
            <a:off x="3578469" y="3454927"/>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779733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465EE-B171-418D-9F9D-4441D8EC34F2}"/>
              </a:ext>
            </a:extLst>
          </p:cNvPr>
          <p:cNvSpPr>
            <a:spLocks noGrp="1"/>
          </p:cNvSpPr>
          <p:nvPr>
            <p:ph type="title"/>
          </p:nvPr>
        </p:nvSpPr>
        <p:spPr/>
        <p:txBody>
          <a:bodyPr/>
          <a:lstStyle/>
          <a:p>
            <a:r>
              <a:rPr lang="en-US" altLang="zh-CN" dirty="0"/>
              <a:t>3 </a:t>
            </a:r>
            <a:r>
              <a:rPr lang="zh-CN" altLang="en-US" dirty="0"/>
              <a:t>功能介绍 </a:t>
            </a:r>
            <a:r>
              <a:rPr lang="en-US" altLang="zh-CN" dirty="0">
                <a:sym typeface="+mn-lt"/>
              </a:rPr>
              <a:t>/ website functions</a:t>
            </a:r>
            <a:endParaRPr lang="zh-CN" altLang="en-US" dirty="0"/>
          </a:p>
        </p:txBody>
      </p:sp>
      <p:sp>
        <p:nvSpPr>
          <p:cNvPr id="4" name="灯片编号占位符 3">
            <a:extLst>
              <a:ext uri="{FF2B5EF4-FFF2-40B4-BE49-F238E27FC236}">
                <a16:creationId xmlns:a16="http://schemas.microsoft.com/office/drawing/2014/main" id="{2D5ED9B0-815B-4212-931F-3840FCDC788E}"/>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5" name="文本框 4">
            <a:extLst>
              <a:ext uri="{FF2B5EF4-FFF2-40B4-BE49-F238E27FC236}">
                <a16:creationId xmlns:a16="http://schemas.microsoft.com/office/drawing/2014/main" id="{CD8D2781-76B9-4A35-9243-B3A1B1DC7A15}"/>
              </a:ext>
            </a:extLst>
          </p:cNvPr>
          <p:cNvSpPr txBox="1"/>
          <p:nvPr/>
        </p:nvSpPr>
        <p:spPr>
          <a:xfrm>
            <a:off x="872455" y="1309745"/>
            <a:ext cx="1300356" cy="369332"/>
          </a:xfrm>
          <a:prstGeom prst="rect">
            <a:avLst/>
          </a:prstGeom>
          <a:noFill/>
        </p:spPr>
        <p:txBody>
          <a:bodyPr wrap="none" rtlCol="0">
            <a:spAutoFit/>
          </a:bodyPr>
          <a:lstStyle/>
          <a:p>
            <a:r>
              <a:rPr lang="en-US" altLang="zh-CN" dirty="0"/>
              <a:t>1.</a:t>
            </a:r>
            <a:r>
              <a:rPr lang="zh-CN" altLang="en-US" dirty="0"/>
              <a:t>登录界面</a:t>
            </a:r>
            <a:endParaRPr lang="en-US" altLang="zh-CN" dirty="0"/>
          </a:p>
        </p:txBody>
      </p:sp>
      <p:sp>
        <p:nvSpPr>
          <p:cNvPr id="103" name="文本框 102">
            <a:extLst>
              <a:ext uri="{FF2B5EF4-FFF2-40B4-BE49-F238E27FC236}">
                <a16:creationId xmlns:a16="http://schemas.microsoft.com/office/drawing/2014/main" id="{E8F607BB-2FA3-4F25-B2E9-668AF0A72F53}"/>
              </a:ext>
            </a:extLst>
          </p:cNvPr>
          <p:cNvSpPr txBox="1"/>
          <p:nvPr/>
        </p:nvSpPr>
        <p:spPr>
          <a:xfrm>
            <a:off x="872455" y="2559716"/>
            <a:ext cx="1300356" cy="369332"/>
          </a:xfrm>
          <a:prstGeom prst="rect">
            <a:avLst/>
          </a:prstGeom>
          <a:noFill/>
        </p:spPr>
        <p:txBody>
          <a:bodyPr wrap="none" rtlCol="0">
            <a:spAutoFit/>
          </a:bodyPr>
          <a:lstStyle/>
          <a:p>
            <a:r>
              <a:rPr lang="en-US" altLang="zh-CN" dirty="0"/>
              <a:t>2.</a:t>
            </a:r>
            <a:r>
              <a:rPr lang="zh-CN" altLang="en-US" dirty="0"/>
              <a:t>注册界面</a:t>
            </a:r>
          </a:p>
        </p:txBody>
      </p:sp>
      <p:sp>
        <p:nvSpPr>
          <p:cNvPr id="104" name="文本框 103">
            <a:extLst>
              <a:ext uri="{FF2B5EF4-FFF2-40B4-BE49-F238E27FC236}">
                <a16:creationId xmlns:a16="http://schemas.microsoft.com/office/drawing/2014/main" id="{40640791-2402-4C79-ADF7-EC6014F7A79C}"/>
              </a:ext>
            </a:extLst>
          </p:cNvPr>
          <p:cNvSpPr txBox="1"/>
          <p:nvPr/>
        </p:nvSpPr>
        <p:spPr>
          <a:xfrm>
            <a:off x="872455" y="3515386"/>
            <a:ext cx="838691" cy="369332"/>
          </a:xfrm>
          <a:prstGeom prst="rect">
            <a:avLst/>
          </a:prstGeom>
          <a:noFill/>
        </p:spPr>
        <p:txBody>
          <a:bodyPr wrap="none" rtlCol="0">
            <a:spAutoFit/>
          </a:bodyPr>
          <a:lstStyle/>
          <a:p>
            <a:r>
              <a:rPr lang="en-US" altLang="zh-CN" dirty="0"/>
              <a:t>3.</a:t>
            </a:r>
            <a:r>
              <a:rPr lang="zh-CN" altLang="en-US" dirty="0"/>
              <a:t>主页</a:t>
            </a:r>
          </a:p>
        </p:txBody>
      </p:sp>
      <p:sp>
        <p:nvSpPr>
          <p:cNvPr id="105" name="文本框 104">
            <a:extLst>
              <a:ext uri="{FF2B5EF4-FFF2-40B4-BE49-F238E27FC236}">
                <a16:creationId xmlns:a16="http://schemas.microsoft.com/office/drawing/2014/main" id="{A919190A-9C6A-4C39-8F42-045A11607BA2}"/>
              </a:ext>
            </a:extLst>
          </p:cNvPr>
          <p:cNvSpPr txBox="1"/>
          <p:nvPr/>
        </p:nvSpPr>
        <p:spPr>
          <a:xfrm>
            <a:off x="872455" y="5333512"/>
            <a:ext cx="1762021" cy="369332"/>
          </a:xfrm>
          <a:prstGeom prst="rect">
            <a:avLst/>
          </a:prstGeom>
          <a:noFill/>
        </p:spPr>
        <p:txBody>
          <a:bodyPr wrap="none" rtlCol="0">
            <a:spAutoFit/>
          </a:bodyPr>
          <a:lstStyle/>
          <a:p>
            <a:r>
              <a:rPr lang="en-US" altLang="zh-CN" dirty="0"/>
              <a:t>4.</a:t>
            </a:r>
            <a:r>
              <a:rPr lang="zh-CN" altLang="en-US" dirty="0"/>
              <a:t>各类视频分页</a:t>
            </a:r>
          </a:p>
        </p:txBody>
      </p:sp>
      <p:sp>
        <p:nvSpPr>
          <p:cNvPr id="106" name="文本框 105">
            <a:extLst>
              <a:ext uri="{FF2B5EF4-FFF2-40B4-BE49-F238E27FC236}">
                <a16:creationId xmlns:a16="http://schemas.microsoft.com/office/drawing/2014/main" id="{DABE7572-22A8-4D3A-830C-A6BB53C3C184}"/>
              </a:ext>
            </a:extLst>
          </p:cNvPr>
          <p:cNvSpPr txBox="1"/>
          <p:nvPr/>
        </p:nvSpPr>
        <p:spPr>
          <a:xfrm>
            <a:off x="6711193" y="1309745"/>
            <a:ext cx="1069524" cy="369332"/>
          </a:xfrm>
          <a:prstGeom prst="rect">
            <a:avLst/>
          </a:prstGeom>
          <a:noFill/>
        </p:spPr>
        <p:txBody>
          <a:bodyPr wrap="none" rtlCol="0">
            <a:spAutoFit/>
          </a:bodyPr>
          <a:lstStyle/>
          <a:p>
            <a:r>
              <a:rPr lang="en-US" altLang="zh-CN" dirty="0"/>
              <a:t>5.</a:t>
            </a:r>
            <a:r>
              <a:rPr lang="zh-CN" altLang="en-US" dirty="0"/>
              <a:t>播放页</a:t>
            </a:r>
          </a:p>
        </p:txBody>
      </p:sp>
      <p:sp>
        <p:nvSpPr>
          <p:cNvPr id="107" name="文本框 106">
            <a:extLst>
              <a:ext uri="{FF2B5EF4-FFF2-40B4-BE49-F238E27FC236}">
                <a16:creationId xmlns:a16="http://schemas.microsoft.com/office/drawing/2014/main" id="{EF3FB9D2-6CEE-4896-B714-F7C412BF01F0}"/>
              </a:ext>
            </a:extLst>
          </p:cNvPr>
          <p:cNvSpPr txBox="1"/>
          <p:nvPr/>
        </p:nvSpPr>
        <p:spPr>
          <a:xfrm>
            <a:off x="6711193" y="2826572"/>
            <a:ext cx="1305165" cy="369332"/>
          </a:xfrm>
          <a:prstGeom prst="rect">
            <a:avLst/>
          </a:prstGeom>
          <a:noFill/>
        </p:spPr>
        <p:txBody>
          <a:bodyPr wrap="none" rtlCol="0">
            <a:spAutoFit/>
          </a:bodyPr>
          <a:lstStyle/>
          <a:p>
            <a:r>
              <a:rPr lang="en-US" altLang="zh-CN" dirty="0"/>
              <a:t>6.</a:t>
            </a:r>
            <a:r>
              <a:rPr lang="zh-CN" altLang="en-US" dirty="0"/>
              <a:t>后台界面</a:t>
            </a:r>
          </a:p>
        </p:txBody>
      </p:sp>
      <p:sp>
        <p:nvSpPr>
          <p:cNvPr id="6" name="文本框 5">
            <a:extLst>
              <a:ext uri="{FF2B5EF4-FFF2-40B4-BE49-F238E27FC236}">
                <a16:creationId xmlns:a16="http://schemas.microsoft.com/office/drawing/2014/main" id="{41F3C1F1-3FD1-45AB-B7C1-DE9B1512B7B8}"/>
              </a:ext>
            </a:extLst>
          </p:cNvPr>
          <p:cNvSpPr txBox="1"/>
          <p:nvPr/>
        </p:nvSpPr>
        <p:spPr>
          <a:xfrm>
            <a:off x="1149187" y="1632384"/>
            <a:ext cx="3570208" cy="923330"/>
          </a:xfrm>
          <a:prstGeom prst="rect">
            <a:avLst/>
          </a:prstGeom>
          <a:noFill/>
        </p:spPr>
        <p:txBody>
          <a:bodyPr wrap="none" rtlCol="0">
            <a:spAutoFit/>
          </a:bodyPr>
          <a:lstStyle/>
          <a:p>
            <a:r>
              <a:rPr lang="en-US" altLang="zh-CN" dirty="0"/>
              <a:t>1.1 </a:t>
            </a:r>
            <a:r>
              <a:rPr lang="zh-CN" altLang="en-US" dirty="0"/>
              <a:t>用户登录，若账号或密码错误</a:t>
            </a:r>
            <a:endParaRPr lang="en-US" altLang="zh-CN" dirty="0"/>
          </a:p>
          <a:p>
            <a:r>
              <a:rPr lang="zh-CN" altLang="en-US" dirty="0"/>
              <a:t>则给出相应提示</a:t>
            </a:r>
            <a:endParaRPr lang="en-US" altLang="zh-CN" dirty="0"/>
          </a:p>
          <a:p>
            <a:r>
              <a:rPr lang="en-US" altLang="zh-CN" dirty="0"/>
              <a:t>1.2 </a:t>
            </a:r>
            <a:r>
              <a:rPr lang="zh-CN" altLang="en-US" dirty="0"/>
              <a:t>跳转到注册页</a:t>
            </a:r>
          </a:p>
        </p:txBody>
      </p:sp>
      <p:sp>
        <p:nvSpPr>
          <p:cNvPr id="108" name="文本框 107">
            <a:extLst>
              <a:ext uri="{FF2B5EF4-FFF2-40B4-BE49-F238E27FC236}">
                <a16:creationId xmlns:a16="http://schemas.microsoft.com/office/drawing/2014/main" id="{9D7536FA-0779-458E-9440-6C8C2CE228EC}"/>
              </a:ext>
            </a:extLst>
          </p:cNvPr>
          <p:cNvSpPr txBox="1"/>
          <p:nvPr/>
        </p:nvSpPr>
        <p:spPr>
          <a:xfrm>
            <a:off x="1149187" y="2909553"/>
            <a:ext cx="1954381" cy="646331"/>
          </a:xfrm>
          <a:prstGeom prst="rect">
            <a:avLst/>
          </a:prstGeom>
          <a:noFill/>
        </p:spPr>
        <p:txBody>
          <a:bodyPr wrap="none" rtlCol="0">
            <a:spAutoFit/>
          </a:bodyPr>
          <a:lstStyle/>
          <a:p>
            <a:r>
              <a:rPr lang="en-US" altLang="zh-CN" dirty="0"/>
              <a:t>2.1 </a:t>
            </a:r>
            <a:r>
              <a:rPr lang="zh-CN" altLang="en-US" dirty="0"/>
              <a:t>用户注册</a:t>
            </a:r>
            <a:endParaRPr lang="en-US" altLang="zh-CN" dirty="0"/>
          </a:p>
          <a:p>
            <a:r>
              <a:rPr lang="en-US" altLang="zh-CN" dirty="0"/>
              <a:t>2.2 </a:t>
            </a:r>
            <a:r>
              <a:rPr lang="zh-CN" altLang="en-US" dirty="0"/>
              <a:t>跳转到登录页</a:t>
            </a:r>
          </a:p>
        </p:txBody>
      </p:sp>
      <p:sp>
        <p:nvSpPr>
          <p:cNvPr id="109" name="文本框 108">
            <a:extLst>
              <a:ext uri="{FF2B5EF4-FFF2-40B4-BE49-F238E27FC236}">
                <a16:creationId xmlns:a16="http://schemas.microsoft.com/office/drawing/2014/main" id="{989C5E3B-94EA-48FB-A7D0-9A01C71116D5}"/>
              </a:ext>
            </a:extLst>
          </p:cNvPr>
          <p:cNvSpPr txBox="1"/>
          <p:nvPr/>
        </p:nvSpPr>
        <p:spPr>
          <a:xfrm>
            <a:off x="1149186" y="3856184"/>
            <a:ext cx="4108817" cy="1477328"/>
          </a:xfrm>
          <a:prstGeom prst="rect">
            <a:avLst/>
          </a:prstGeom>
          <a:noFill/>
        </p:spPr>
        <p:txBody>
          <a:bodyPr wrap="none" rtlCol="0">
            <a:spAutoFit/>
          </a:bodyPr>
          <a:lstStyle/>
          <a:p>
            <a:r>
              <a:rPr lang="en-US" altLang="zh-CN" dirty="0"/>
              <a:t>3.1 </a:t>
            </a:r>
            <a:r>
              <a:rPr lang="zh-CN" altLang="en-US" dirty="0"/>
              <a:t>点击视频进行播放</a:t>
            </a:r>
            <a:endParaRPr lang="en-US" altLang="zh-CN" dirty="0"/>
          </a:p>
          <a:p>
            <a:r>
              <a:rPr lang="en-US" altLang="zh-CN" dirty="0"/>
              <a:t>3.2 </a:t>
            </a:r>
            <a:r>
              <a:rPr lang="zh-CN" altLang="en-US" dirty="0"/>
              <a:t>跳转到各类视频分页</a:t>
            </a:r>
            <a:endParaRPr lang="en-US" altLang="zh-CN" dirty="0"/>
          </a:p>
          <a:p>
            <a:r>
              <a:rPr lang="en-US" altLang="zh-CN" dirty="0"/>
              <a:t>3.3 </a:t>
            </a:r>
            <a:r>
              <a:rPr lang="zh-CN" altLang="en-US" dirty="0"/>
              <a:t>若该用户有权进入后台，则在网页</a:t>
            </a:r>
            <a:endParaRPr lang="en-US" altLang="zh-CN" dirty="0"/>
          </a:p>
          <a:p>
            <a:r>
              <a:rPr lang="zh-CN" altLang="en-US" dirty="0"/>
              <a:t>中会显示进入后台图标，点击可以进入</a:t>
            </a:r>
            <a:endParaRPr lang="en-US" altLang="zh-CN" dirty="0"/>
          </a:p>
          <a:p>
            <a:r>
              <a:rPr lang="zh-CN" altLang="en-US" dirty="0"/>
              <a:t>后台，若无权限，则不显示该图标</a:t>
            </a:r>
          </a:p>
        </p:txBody>
      </p:sp>
      <p:sp>
        <p:nvSpPr>
          <p:cNvPr id="110" name="文本框 109">
            <a:extLst>
              <a:ext uri="{FF2B5EF4-FFF2-40B4-BE49-F238E27FC236}">
                <a16:creationId xmlns:a16="http://schemas.microsoft.com/office/drawing/2014/main" id="{41A91C6A-D6D0-4D40-B1F4-15411CE5AECA}"/>
              </a:ext>
            </a:extLst>
          </p:cNvPr>
          <p:cNvSpPr txBox="1"/>
          <p:nvPr/>
        </p:nvSpPr>
        <p:spPr>
          <a:xfrm>
            <a:off x="1149185" y="5702844"/>
            <a:ext cx="4031873" cy="923330"/>
          </a:xfrm>
          <a:prstGeom prst="rect">
            <a:avLst/>
          </a:prstGeom>
          <a:noFill/>
        </p:spPr>
        <p:txBody>
          <a:bodyPr wrap="none" rtlCol="0">
            <a:spAutoFit/>
          </a:bodyPr>
          <a:lstStyle/>
          <a:p>
            <a:r>
              <a:rPr lang="en-US" altLang="zh-CN" dirty="0"/>
              <a:t>4.1 </a:t>
            </a:r>
            <a:r>
              <a:rPr lang="zh-CN" altLang="en-US" dirty="0"/>
              <a:t>点击视频进行播放</a:t>
            </a:r>
            <a:endParaRPr lang="en-US" altLang="zh-CN" dirty="0"/>
          </a:p>
          <a:p>
            <a:r>
              <a:rPr lang="en-US" altLang="zh-CN" dirty="0"/>
              <a:t>4.2 </a:t>
            </a:r>
            <a:r>
              <a:rPr lang="zh-CN" altLang="en-US" dirty="0"/>
              <a:t>跳转到其他类视频分页或回到主页</a:t>
            </a:r>
            <a:endParaRPr lang="en-US" altLang="zh-CN" dirty="0"/>
          </a:p>
          <a:p>
            <a:endParaRPr lang="zh-CN" altLang="en-US" dirty="0"/>
          </a:p>
        </p:txBody>
      </p:sp>
      <p:sp>
        <p:nvSpPr>
          <p:cNvPr id="111" name="文本框 110">
            <a:extLst>
              <a:ext uri="{FF2B5EF4-FFF2-40B4-BE49-F238E27FC236}">
                <a16:creationId xmlns:a16="http://schemas.microsoft.com/office/drawing/2014/main" id="{7809D8DB-7B73-476B-9E29-516641B18EEC}"/>
              </a:ext>
            </a:extLst>
          </p:cNvPr>
          <p:cNvSpPr txBox="1"/>
          <p:nvPr/>
        </p:nvSpPr>
        <p:spPr>
          <a:xfrm>
            <a:off x="7034025" y="1632384"/>
            <a:ext cx="4123333" cy="1200329"/>
          </a:xfrm>
          <a:prstGeom prst="rect">
            <a:avLst/>
          </a:prstGeom>
          <a:noFill/>
        </p:spPr>
        <p:txBody>
          <a:bodyPr wrap="square" rtlCol="0">
            <a:spAutoFit/>
          </a:bodyPr>
          <a:lstStyle/>
          <a:p>
            <a:r>
              <a:rPr lang="en-US" altLang="zh-CN" dirty="0"/>
              <a:t>5.1</a:t>
            </a:r>
            <a:r>
              <a:rPr lang="zh-CN" altLang="en-US" dirty="0"/>
              <a:t> 播放视频</a:t>
            </a:r>
            <a:endParaRPr lang="en-US" altLang="zh-CN" dirty="0"/>
          </a:p>
          <a:p>
            <a:r>
              <a:rPr lang="en-US" altLang="zh-CN" dirty="0"/>
              <a:t>5.2 </a:t>
            </a:r>
            <a:r>
              <a:rPr lang="zh-CN" altLang="en-US" dirty="0"/>
              <a:t>弹幕系列功能，包括显示数据库</a:t>
            </a:r>
            <a:endParaRPr lang="en-US" altLang="zh-CN" dirty="0"/>
          </a:p>
          <a:p>
            <a:r>
              <a:rPr lang="zh-CN" altLang="en-US" dirty="0"/>
              <a:t>中已有的弹幕，用户发送弹幕并存储到数据库中等</a:t>
            </a:r>
            <a:endParaRPr lang="en-US" altLang="zh-CN" dirty="0"/>
          </a:p>
        </p:txBody>
      </p:sp>
      <p:sp>
        <p:nvSpPr>
          <p:cNvPr id="112" name="文本框 111">
            <a:extLst>
              <a:ext uri="{FF2B5EF4-FFF2-40B4-BE49-F238E27FC236}">
                <a16:creationId xmlns:a16="http://schemas.microsoft.com/office/drawing/2014/main" id="{E0F2FBAE-1707-4726-8FCA-24AB6D6B8775}"/>
              </a:ext>
            </a:extLst>
          </p:cNvPr>
          <p:cNvSpPr txBox="1"/>
          <p:nvPr/>
        </p:nvSpPr>
        <p:spPr>
          <a:xfrm>
            <a:off x="7034025" y="3180109"/>
            <a:ext cx="3921266" cy="1200329"/>
          </a:xfrm>
          <a:prstGeom prst="rect">
            <a:avLst/>
          </a:prstGeom>
          <a:noFill/>
        </p:spPr>
        <p:txBody>
          <a:bodyPr wrap="none" rtlCol="0">
            <a:spAutoFit/>
          </a:bodyPr>
          <a:lstStyle/>
          <a:p>
            <a:r>
              <a:rPr lang="en-US" altLang="zh-CN" dirty="0"/>
              <a:t>6.1</a:t>
            </a:r>
            <a:r>
              <a:rPr lang="zh-CN" altLang="en-US" dirty="0"/>
              <a:t> 显示用户列表，并可以从数据库</a:t>
            </a:r>
            <a:endParaRPr lang="en-US" altLang="zh-CN" dirty="0"/>
          </a:p>
          <a:p>
            <a:r>
              <a:rPr lang="zh-CN" altLang="en-US" dirty="0"/>
              <a:t>中删除用户</a:t>
            </a:r>
            <a:endParaRPr lang="en-US" altLang="zh-CN" dirty="0"/>
          </a:p>
          <a:p>
            <a:r>
              <a:rPr lang="en-US" altLang="zh-CN" dirty="0"/>
              <a:t>6.2 </a:t>
            </a:r>
            <a:r>
              <a:rPr lang="zh-CN" altLang="en-US" dirty="0"/>
              <a:t>显示弹幕列表，并可以从数据库</a:t>
            </a:r>
            <a:endParaRPr lang="en-US" altLang="zh-CN" dirty="0"/>
          </a:p>
          <a:p>
            <a:r>
              <a:rPr lang="zh-CN" altLang="en-US" dirty="0"/>
              <a:t>中删除弹幕</a:t>
            </a:r>
            <a:endParaRPr lang="en-US" altLang="zh-CN" dirty="0"/>
          </a:p>
        </p:txBody>
      </p:sp>
    </p:spTree>
    <p:extLst>
      <p:ext uri="{BB962C8B-B14F-4D97-AF65-F5344CB8AC3E}">
        <p14:creationId xmlns:p14="http://schemas.microsoft.com/office/powerpoint/2010/main" val="2689362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3512819" y="2856858"/>
            <a:ext cx="8007668" cy="656792"/>
          </a:xfrm>
        </p:spPr>
        <p:txBody>
          <a:bodyPr>
            <a:normAutofit/>
          </a:bodyPr>
          <a:lstStyle/>
          <a:p>
            <a:r>
              <a:rPr lang="zh-CN" altLang="en-US" dirty="0"/>
              <a:t>采用工具及应用场所 </a:t>
            </a:r>
            <a:r>
              <a:rPr lang="en-US" altLang="zh-CN" dirty="0">
                <a:sym typeface="+mn-lt"/>
              </a:rPr>
              <a:t>/ techniques and implementation</a:t>
            </a:r>
            <a:endParaRPr lang="zh-CN" altLang="en-US" dirty="0"/>
          </a:p>
        </p:txBody>
      </p:sp>
      <p:cxnSp>
        <p:nvCxnSpPr>
          <p:cNvPr id="4" name="直接连接符 3">
            <a:extLst>
              <a:ext uri="{FF2B5EF4-FFF2-40B4-BE49-F238E27FC236}">
                <a16:creationId xmlns:a16="http://schemas.microsoft.com/office/drawing/2014/main" id="{44718BFE-9234-433B-A06B-44C99520478F}"/>
              </a:ext>
            </a:extLst>
          </p:cNvPr>
          <p:cNvCxnSpPr>
            <a:cxnSpLocks/>
          </p:cNvCxnSpPr>
          <p:nvPr/>
        </p:nvCxnSpPr>
        <p:spPr>
          <a:xfrm>
            <a:off x="3578469" y="3522039"/>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28608FB-B890-4BBE-9513-25A879FD2EE6}"/>
              </a:ext>
            </a:extLst>
          </p:cNvPr>
          <p:cNvSpPr txBox="1"/>
          <p:nvPr/>
        </p:nvSpPr>
        <p:spPr>
          <a:xfrm>
            <a:off x="3578469" y="2353901"/>
            <a:ext cx="616420" cy="53595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403965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465EE-B171-418D-9F9D-4441D8EC34F2}"/>
              </a:ext>
            </a:extLst>
          </p:cNvPr>
          <p:cNvSpPr>
            <a:spLocks noGrp="1"/>
          </p:cNvSpPr>
          <p:nvPr>
            <p:ph type="title"/>
          </p:nvPr>
        </p:nvSpPr>
        <p:spPr/>
        <p:txBody>
          <a:bodyPr/>
          <a:lstStyle/>
          <a:p>
            <a:r>
              <a:rPr lang="en-US" altLang="zh-CN" dirty="0"/>
              <a:t>4 </a:t>
            </a:r>
            <a:r>
              <a:rPr lang="zh-CN" altLang="en-US" dirty="0"/>
              <a:t>采用工具及应用场所 </a:t>
            </a:r>
            <a:r>
              <a:rPr lang="en-US" altLang="zh-CN" dirty="0">
                <a:sym typeface="+mn-lt"/>
              </a:rPr>
              <a:t>/ techniques and implementation</a:t>
            </a:r>
            <a:endParaRPr lang="zh-CN" altLang="en-US" dirty="0"/>
          </a:p>
        </p:txBody>
      </p:sp>
      <p:sp>
        <p:nvSpPr>
          <p:cNvPr id="4" name="灯片编号占位符 3">
            <a:extLst>
              <a:ext uri="{FF2B5EF4-FFF2-40B4-BE49-F238E27FC236}">
                <a16:creationId xmlns:a16="http://schemas.microsoft.com/office/drawing/2014/main" id="{2D5ED9B0-815B-4212-931F-3840FCDC788E}"/>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5" name="文本框 4">
            <a:extLst>
              <a:ext uri="{FF2B5EF4-FFF2-40B4-BE49-F238E27FC236}">
                <a16:creationId xmlns:a16="http://schemas.microsoft.com/office/drawing/2014/main" id="{CD8D2781-76B9-4A35-9243-B3A1B1DC7A15}"/>
              </a:ext>
            </a:extLst>
          </p:cNvPr>
          <p:cNvSpPr txBox="1"/>
          <p:nvPr/>
        </p:nvSpPr>
        <p:spPr>
          <a:xfrm>
            <a:off x="872455" y="1309745"/>
            <a:ext cx="1535420" cy="369332"/>
          </a:xfrm>
          <a:prstGeom prst="rect">
            <a:avLst/>
          </a:prstGeom>
          <a:noFill/>
        </p:spPr>
        <p:txBody>
          <a:bodyPr wrap="none" rtlCol="0">
            <a:spAutoFit/>
          </a:bodyPr>
          <a:lstStyle/>
          <a:p>
            <a:r>
              <a:rPr lang="en-US" altLang="zh-CN" dirty="0"/>
              <a:t>1.HTML CSS</a:t>
            </a:r>
          </a:p>
        </p:txBody>
      </p:sp>
      <p:sp>
        <p:nvSpPr>
          <p:cNvPr id="103" name="文本框 102">
            <a:extLst>
              <a:ext uri="{FF2B5EF4-FFF2-40B4-BE49-F238E27FC236}">
                <a16:creationId xmlns:a16="http://schemas.microsoft.com/office/drawing/2014/main" id="{E8F607BB-2FA3-4F25-B2E9-668AF0A72F53}"/>
              </a:ext>
            </a:extLst>
          </p:cNvPr>
          <p:cNvSpPr txBox="1"/>
          <p:nvPr/>
        </p:nvSpPr>
        <p:spPr>
          <a:xfrm>
            <a:off x="872455" y="2001716"/>
            <a:ext cx="1415772" cy="369332"/>
          </a:xfrm>
          <a:prstGeom prst="rect">
            <a:avLst/>
          </a:prstGeom>
          <a:noFill/>
        </p:spPr>
        <p:txBody>
          <a:bodyPr wrap="none" rtlCol="0">
            <a:spAutoFit/>
          </a:bodyPr>
          <a:lstStyle/>
          <a:p>
            <a:r>
              <a:rPr lang="en-US" altLang="zh-CN" dirty="0"/>
              <a:t>2.Javascript</a:t>
            </a:r>
            <a:endParaRPr lang="zh-CN" altLang="en-US" dirty="0"/>
          </a:p>
        </p:txBody>
      </p:sp>
      <p:sp>
        <p:nvSpPr>
          <p:cNvPr id="104" name="文本框 103">
            <a:extLst>
              <a:ext uri="{FF2B5EF4-FFF2-40B4-BE49-F238E27FC236}">
                <a16:creationId xmlns:a16="http://schemas.microsoft.com/office/drawing/2014/main" id="{40640791-2402-4C79-ADF7-EC6014F7A79C}"/>
              </a:ext>
            </a:extLst>
          </p:cNvPr>
          <p:cNvSpPr txBox="1"/>
          <p:nvPr/>
        </p:nvSpPr>
        <p:spPr>
          <a:xfrm>
            <a:off x="872455" y="3032887"/>
            <a:ext cx="979755" cy="369332"/>
          </a:xfrm>
          <a:prstGeom prst="rect">
            <a:avLst/>
          </a:prstGeom>
          <a:noFill/>
        </p:spPr>
        <p:txBody>
          <a:bodyPr wrap="none" rtlCol="0">
            <a:spAutoFit/>
          </a:bodyPr>
          <a:lstStyle/>
          <a:p>
            <a:r>
              <a:rPr lang="en-US" altLang="zh-CN" dirty="0"/>
              <a:t>3.Mysql</a:t>
            </a:r>
            <a:endParaRPr lang="zh-CN" altLang="en-US" dirty="0"/>
          </a:p>
        </p:txBody>
      </p:sp>
      <p:sp>
        <p:nvSpPr>
          <p:cNvPr id="105" name="文本框 104">
            <a:extLst>
              <a:ext uri="{FF2B5EF4-FFF2-40B4-BE49-F238E27FC236}">
                <a16:creationId xmlns:a16="http://schemas.microsoft.com/office/drawing/2014/main" id="{A919190A-9C6A-4C39-8F42-045A11607BA2}"/>
              </a:ext>
            </a:extLst>
          </p:cNvPr>
          <p:cNvSpPr txBox="1"/>
          <p:nvPr/>
        </p:nvSpPr>
        <p:spPr>
          <a:xfrm>
            <a:off x="872455" y="4064058"/>
            <a:ext cx="1351652" cy="369332"/>
          </a:xfrm>
          <a:prstGeom prst="rect">
            <a:avLst/>
          </a:prstGeom>
          <a:noFill/>
        </p:spPr>
        <p:txBody>
          <a:bodyPr wrap="none" rtlCol="0">
            <a:spAutoFit/>
          </a:bodyPr>
          <a:lstStyle/>
          <a:p>
            <a:r>
              <a:rPr lang="en-US" altLang="zh-CN" dirty="0"/>
              <a:t>4. socket.io</a:t>
            </a:r>
            <a:endParaRPr lang="zh-CN" altLang="en-US" dirty="0"/>
          </a:p>
        </p:txBody>
      </p:sp>
      <p:sp>
        <p:nvSpPr>
          <p:cNvPr id="6" name="文本框 5">
            <a:extLst>
              <a:ext uri="{FF2B5EF4-FFF2-40B4-BE49-F238E27FC236}">
                <a16:creationId xmlns:a16="http://schemas.microsoft.com/office/drawing/2014/main" id="{41F3C1F1-3FD1-45AB-B7C1-DE9B1512B7B8}"/>
              </a:ext>
            </a:extLst>
          </p:cNvPr>
          <p:cNvSpPr txBox="1"/>
          <p:nvPr/>
        </p:nvSpPr>
        <p:spPr>
          <a:xfrm>
            <a:off x="1149187" y="1632384"/>
            <a:ext cx="2095445" cy="369332"/>
          </a:xfrm>
          <a:prstGeom prst="rect">
            <a:avLst/>
          </a:prstGeom>
          <a:noFill/>
        </p:spPr>
        <p:txBody>
          <a:bodyPr wrap="none" rtlCol="0">
            <a:spAutoFit/>
          </a:bodyPr>
          <a:lstStyle/>
          <a:p>
            <a:r>
              <a:rPr lang="zh-CN" altLang="en-US" dirty="0"/>
              <a:t>各页面的静态组成</a:t>
            </a:r>
            <a:r>
              <a:rPr lang="en-US" altLang="zh-CN" dirty="0"/>
              <a:t> </a:t>
            </a:r>
            <a:endParaRPr lang="zh-CN" altLang="en-US" dirty="0"/>
          </a:p>
        </p:txBody>
      </p:sp>
      <p:sp>
        <p:nvSpPr>
          <p:cNvPr id="108" name="文本框 107">
            <a:extLst>
              <a:ext uri="{FF2B5EF4-FFF2-40B4-BE49-F238E27FC236}">
                <a16:creationId xmlns:a16="http://schemas.microsoft.com/office/drawing/2014/main" id="{9D7536FA-0779-458E-9440-6C8C2CE228EC}"/>
              </a:ext>
            </a:extLst>
          </p:cNvPr>
          <p:cNvSpPr txBox="1"/>
          <p:nvPr/>
        </p:nvSpPr>
        <p:spPr>
          <a:xfrm>
            <a:off x="1149187" y="2351553"/>
            <a:ext cx="5288627" cy="646331"/>
          </a:xfrm>
          <a:prstGeom prst="rect">
            <a:avLst/>
          </a:prstGeom>
          <a:noFill/>
        </p:spPr>
        <p:txBody>
          <a:bodyPr wrap="none" rtlCol="0">
            <a:spAutoFit/>
          </a:bodyPr>
          <a:lstStyle/>
          <a:p>
            <a:r>
              <a:rPr lang="zh-CN" altLang="en-US" dirty="0"/>
              <a:t>实现</a:t>
            </a:r>
            <a:r>
              <a:rPr lang="en-US" altLang="zh-CN" dirty="0"/>
              <a:t>sock.io.js</a:t>
            </a:r>
            <a:r>
              <a:rPr lang="zh-CN" altLang="en-US" dirty="0"/>
              <a:t>，弹窗提示信息，根据数据库信息在</a:t>
            </a:r>
            <a:endParaRPr lang="en-US" altLang="zh-CN" dirty="0"/>
          </a:p>
          <a:p>
            <a:r>
              <a:rPr lang="zh-CN" altLang="en-US" dirty="0"/>
              <a:t>页面动态显示内容，页面布局等</a:t>
            </a:r>
            <a:r>
              <a:rPr lang="en-US" altLang="zh-CN" dirty="0"/>
              <a:t> </a:t>
            </a:r>
            <a:endParaRPr lang="zh-CN" altLang="en-US" dirty="0"/>
          </a:p>
        </p:txBody>
      </p:sp>
      <p:sp>
        <p:nvSpPr>
          <p:cNvPr id="109" name="文本框 108">
            <a:extLst>
              <a:ext uri="{FF2B5EF4-FFF2-40B4-BE49-F238E27FC236}">
                <a16:creationId xmlns:a16="http://schemas.microsoft.com/office/drawing/2014/main" id="{989C5E3B-94EA-48FB-A7D0-9A01C71116D5}"/>
              </a:ext>
            </a:extLst>
          </p:cNvPr>
          <p:cNvSpPr txBox="1"/>
          <p:nvPr/>
        </p:nvSpPr>
        <p:spPr>
          <a:xfrm>
            <a:off x="1149186" y="3373685"/>
            <a:ext cx="4339650" cy="369332"/>
          </a:xfrm>
          <a:prstGeom prst="rect">
            <a:avLst/>
          </a:prstGeom>
          <a:noFill/>
        </p:spPr>
        <p:txBody>
          <a:bodyPr wrap="none" rtlCol="0">
            <a:spAutoFit/>
          </a:bodyPr>
          <a:lstStyle/>
          <a:p>
            <a:r>
              <a:rPr lang="zh-CN" altLang="en-US" dirty="0"/>
              <a:t>用于存储用户信息、视频信息、弹幕信息</a:t>
            </a:r>
          </a:p>
        </p:txBody>
      </p:sp>
      <p:sp>
        <p:nvSpPr>
          <p:cNvPr id="110" name="文本框 109">
            <a:extLst>
              <a:ext uri="{FF2B5EF4-FFF2-40B4-BE49-F238E27FC236}">
                <a16:creationId xmlns:a16="http://schemas.microsoft.com/office/drawing/2014/main" id="{41A91C6A-D6D0-4D40-B1F4-15411CE5AECA}"/>
              </a:ext>
            </a:extLst>
          </p:cNvPr>
          <p:cNvSpPr txBox="1"/>
          <p:nvPr/>
        </p:nvSpPr>
        <p:spPr>
          <a:xfrm>
            <a:off x="1149186" y="4433390"/>
            <a:ext cx="5352283" cy="1754326"/>
          </a:xfrm>
          <a:prstGeom prst="rect">
            <a:avLst/>
          </a:prstGeom>
          <a:noFill/>
        </p:spPr>
        <p:txBody>
          <a:bodyPr wrap="square" rtlCol="0">
            <a:spAutoFit/>
          </a:bodyPr>
          <a:lstStyle/>
          <a:p>
            <a:r>
              <a:rPr lang="zh-CN" altLang="en-US" dirty="0"/>
              <a:t>前端与后端的连接，用于登录页提交并验证用户登录信息，注册页提交用户注册信息，主页及各类视频分页从后端获取视频及相关信息（名称、缩略图、地址），各类视频数量等，后台界面显示所有用户信息以及弹幕信息</a:t>
            </a:r>
            <a:endParaRPr lang="en-US" altLang="zh-CN" dirty="0"/>
          </a:p>
          <a:p>
            <a:endParaRPr lang="zh-CN" altLang="en-US" dirty="0"/>
          </a:p>
        </p:txBody>
      </p:sp>
      <p:sp>
        <p:nvSpPr>
          <p:cNvPr id="16" name="文本框 15">
            <a:extLst>
              <a:ext uri="{FF2B5EF4-FFF2-40B4-BE49-F238E27FC236}">
                <a16:creationId xmlns:a16="http://schemas.microsoft.com/office/drawing/2014/main" id="{8BECFF92-BF54-4136-98CA-8DDDAD7CD2BF}"/>
              </a:ext>
            </a:extLst>
          </p:cNvPr>
          <p:cNvSpPr txBox="1"/>
          <p:nvPr/>
        </p:nvSpPr>
        <p:spPr>
          <a:xfrm>
            <a:off x="7111068" y="1263052"/>
            <a:ext cx="1133644" cy="369332"/>
          </a:xfrm>
          <a:prstGeom prst="rect">
            <a:avLst/>
          </a:prstGeom>
          <a:noFill/>
        </p:spPr>
        <p:txBody>
          <a:bodyPr wrap="none" rtlCol="0">
            <a:spAutoFit/>
          </a:bodyPr>
          <a:lstStyle/>
          <a:p>
            <a:r>
              <a:rPr lang="en-US" altLang="zh-CN" dirty="0"/>
              <a:t>5. python</a:t>
            </a:r>
            <a:endParaRPr lang="zh-CN" altLang="en-US" dirty="0"/>
          </a:p>
        </p:txBody>
      </p:sp>
      <p:sp>
        <p:nvSpPr>
          <p:cNvPr id="17" name="文本框 16">
            <a:extLst>
              <a:ext uri="{FF2B5EF4-FFF2-40B4-BE49-F238E27FC236}">
                <a16:creationId xmlns:a16="http://schemas.microsoft.com/office/drawing/2014/main" id="{99926DE3-BE81-42A1-AA72-4CEBBF9CD705}"/>
              </a:ext>
            </a:extLst>
          </p:cNvPr>
          <p:cNvSpPr txBox="1"/>
          <p:nvPr/>
        </p:nvSpPr>
        <p:spPr>
          <a:xfrm>
            <a:off x="7387798" y="1632384"/>
            <a:ext cx="4366398" cy="2862322"/>
          </a:xfrm>
          <a:prstGeom prst="rect">
            <a:avLst/>
          </a:prstGeom>
          <a:noFill/>
        </p:spPr>
        <p:txBody>
          <a:bodyPr wrap="square" rtlCol="0">
            <a:spAutoFit/>
          </a:bodyPr>
          <a:lstStyle/>
          <a:p>
            <a:r>
              <a:rPr lang="en-US" altLang="zh-CN" dirty="0"/>
              <a:t>5.1 Flask</a:t>
            </a:r>
          </a:p>
          <a:p>
            <a:r>
              <a:rPr lang="zh-CN" altLang="en-US" dirty="0"/>
              <a:t>使用</a:t>
            </a:r>
            <a:r>
              <a:rPr lang="en-US" altLang="zh-CN" dirty="0"/>
              <a:t>Flask</a:t>
            </a:r>
            <a:r>
              <a:rPr lang="zh-CN" altLang="en-US" dirty="0"/>
              <a:t>作为网页的框架，后台的功能基于</a:t>
            </a:r>
            <a:r>
              <a:rPr lang="en-US" altLang="zh-CN" dirty="0"/>
              <a:t>Flask</a:t>
            </a:r>
            <a:r>
              <a:rPr lang="zh-CN" altLang="en-US" dirty="0"/>
              <a:t>实现</a:t>
            </a:r>
            <a:endParaRPr lang="en-US" altLang="zh-CN" dirty="0"/>
          </a:p>
          <a:p>
            <a:r>
              <a:rPr lang="en-US" altLang="zh-CN" dirty="0"/>
              <a:t>5.2 </a:t>
            </a:r>
            <a:r>
              <a:rPr lang="en-US" altLang="zh-CN" dirty="0" err="1"/>
              <a:t>flask_socketio</a:t>
            </a:r>
            <a:endParaRPr lang="en-US" altLang="zh-CN" dirty="0"/>
          </a:p>
          <a:p>
            <a:r>
              <a:rPr lang="zh-CN" altLang="en-US" dirty="0"/>
              <a:t>用于后端与前端实时通信，与</a:t>
            </a:r>
            <a:r>
              <a:rPr lang="en-US" altLang="zh-CN" dirty="0"/>
              <a:t>socket.io</a:t>
            </a:r>
            <a:r>
              <a:rPr lang="zh-CN" altLang="en-US" dirty="0"/>
              <a:t>配套使用</a:t>
            </a:r>
            <a:endParaRPr lang="en-US" altLang="zh-CN" dirty="0"/>
          </a:p>
          <a:p>
            <a:r>
              <a:rPr lang="en-US" altLang="zh-CN" dirty="0"/>
              <a:t>5.3 </a:t>
            </a:r>
            <a:r>
              <a:rPr lang="en-US" altLang="zh-CN" dirty="0" err="1"/>
              <a:t>pymysql</a:t>
            </a:r>
            <a:endParaRPr lang="en-US" altLang="zh-CN" dirty="0"/>
          </a:p>
          <a:p>
            <a:r>
              <a:rPr lang="zh-CN" altLang="en-US" dirty="0"/>
              <a:t>用于与数据库的对接。在实际网页编写中，使用了类封装了</a:t>
            </a:r>
            <a:r>
              <a:rPr lang="en-US" altLang="zh-CN" dirty="0" err="1"/>
              <a:t>pymysql</a:t>
            </a:r>
            <a:r>
              <a:rPr lang="zh-CN" altLang="en-US" dirty="0"/>
              <a:t>的函数，使对数据库的调用更加方便</a:t>
            </a:r>
          </a:p>
        </p:txBody>
      </p:sp>
    </p:spTree>
    <p:extLst>
      <p:ext uri="{BB962C8B-B14F-4D97-AF65-F5344CB8AC3E}">
        <p14:creationId xmlns:p14="http://schemas.microsoft.com/office/powerpoint/2010/main" val="11283521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e71014a-b5a7-4565-b35a-e52900e0317d"/>
</p:tagLst>
</file>

<file path=ppt/tags/tag2.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heme/theme1.xml><?xml version="1.0" encoding="utf-8"?>
<a:theme xmlns:a="http://schemas.openxmlformats.org/drawingml/2006/main" name="主题5">
  <a:themeElements>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2.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3.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4.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5.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6.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7.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197</TotalTime>
  <Words>640</Words>
  <Application>Microsoft Office PowerPoint</Application>
  <PresentationFormat>宽屏</PresentationFormat>
  <Paragraphs>82</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微软雅黑</vt:lpstr>
      <vt:lpstr>Arial</vt:lpstr>
      <vt:lpstr>Impact</vt:lpstr>
      <vt:lpstr>主题5</vt:lpstr>
      <vt:lpstr>biubiu 弹幕视频网</vt:lpstr>
      <vt:lpstr>PowerPoint 演示文稿</vt:lpstr>
      <vt:lpstr>背景介绍 / idea behind the website</vt:lpstr>
      <vt:lpstr>1 背景介绍 / idea behind the website</vt:lpstr>
      <vt:lpstr>网页演示 / website demonstration</vt:lpstr>
      <vt:lpstr>功能介绍 / website functions</vt:lpstr>
      <vt:lpstr>3 功能介绍 / website functions</vt:lpstr>
      <vt:lpstr>采用工具及应用场所 / techniques and implementation</vt:lpstr>
      <vt:lpstr>4 采用工具及应用场所 / techniques and implementation</vt:lpstr>
      <vt:lpstr>项目经历 / experiences</vt:lpstr>
      <vt:lpstr>5 项目经历 / experiences</vt:lpstr>
      <vt:lpstr>感谢观看  ~\(≥▽≤)/~ </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Tony Yang</cp:lastModifiedBy>
  <cp:revision>31</cp:revision>
  <cp:lastPrinted>2018-02-05T16:00:00Z</cp:lastPrinted>
  <dcterms:created xsi:type="dcterms:W3CDTF">2018-02-05T16:00:00Z</dcterms:created>
  <dcterms:modified xsi:type="dcterms:W3CDTF">2021-11-07T11:18:00Z</dcterms:modified>
  <cp:category>business proposal;oral defense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ae71014a-b5a7-4565-b35a-e52900e0317d</vt:lpwstr>
  </property>
</Properties>
</file>