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70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FA13DFE-718B-47E5-9F72-E17801D60DE9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825FA7-D45A-480E-B81B-B5CEE48202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台語辨識系統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50168"/>
            <a:ext cx="6120680" cy="990600"/>
          </a:xfrm>
        </p:spPr>
        <p:txBody>
          <a:bodyPr/>
          <a:lstStyle/>
          <a:p>
            <a:r>
              <a:rPr lang="en-US" altLang="zh-TW" sz="4400" dirty="0">
                <a:latin typeface="Adobe Gothic Std B" pitchFamily="34" charset="-128"/>
                <a:ea typeface="Adobe Gothic Std B" pitchFamily="34" charset="-128"/>
              </a:rPr>
              <a:t>local/</a:t>
            </a:r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prepare_data.sh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8ABBCBB-4058-4B99-8E80-93D68FC9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00"/>
            <a:ext cx="1750979" cy="11673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F3FD016-7AE3-4892-841C-46767E1D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27" y="2855902"/>
            <a:ext cx="8975215" cy="294936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4915B-6EFE-4B28-BD5B-DB6B403D1394}"/>
              </a:ext>
            </a:extLst>
          </p:cNvPr>
          <p:cNvSpPr/>
          <p:nvPr/>
        </p:nvSpPr>
        <p:spPr>
          <a:xfrm>
            <a:off x="0" y="1894140"/>
            <a:ext cx="1494817" cy="5038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91D20C-0FD4-44CE-8031-B73C4FD4510F}"/>
              </a:ext>
            </a:extLst>
          </p:cNvPr>
          <p:cNvSpPr/>
          <p:nvPr/>
        </p:nvSpPr>
        <p:spPr>
          <a:xfrm>
            <a:off x="-22489" y="2941468"/>
            <a:ext cx="1346977" cy="29185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022B81-FE10-4D3B-A5C7-365F744A0E23}"/>
              </a:ext>
            </a:extLst>
          </p:cNvPr>
          <p:cNvSpPr/>
          <p:nvPr/>
        </p:nvSpPr>
        <p:spPr>
          <a:xfrm>
            <a:off x="-22489" y="3660520"/>
            <a:ext cx="79160" cy="1332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A2330B-756E-4E32-A795-679C5661D6A3}"/>
              </a:ext>
            </a:extLst>
          </p:cNvPr>
          <p:cNvSpPr/>
          <p:nvPr/>
        </p:nvSpPr>
        <p:spPr>
          <a:xfrm flipV="1">
            <a:off x="1043608" y="4149080"/>
            <a:ext cx="648072" cy="1440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CB009C-A8C3-4B6E-97F1-E9900919AAD2}"/>
              </a:ext>
            </a:extLst>
          </p:cNvPr>
          <p:cNvSpPr/>
          <p:nvPr/>
        </p:nvSpPr>
        <p:spPr>
          <a:xfrm>
            <a:off x="-19529" y="5560678"/>
            <a:ext cx="79160" cy="1332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C366B4-110A-473B-888A-B39F48263E58}"/>
              </a:ext>
            </a:extLst>
          </p:cNvPr>
          <p:cNvSpPr/>
          <p:nvPr/>
        </p:nvSpPr>
        <p:spPr>
          <a:xfrm>
            <a:off x="-19529" y="4323707"/>
            <a:ext cx="79160" cy="542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211934-B3A7-4752-AAE2-440ECE61B929}"/>
              </a:ext>
            </a:extLst>
          </p:cNvPr>
          <p:cNvSpPr/>
          <p:nvPr/>
        </p:nvSpPr>
        <p:spPr>
          <a:xfrm flipV="1">
            <a:off x="7884368" y="3427472"/>
            <a:ext cx="1008112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48AC2A-9180-4F5E-92DE-E1CB8D2A3902}"/>
              </a:ext>
            </a:extLst>
          </p:cNvPr>
          <p:cNvSpPr/>
          <p:nvPr/>
        </p:nvSpPr>
        <p:spPr>
          <a:xfrm flipV="1">
            <a:off x="8028384" y="5339267"/>
            <a:ext cx="1008112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Adobe Gothic Std B" pitchFamily="34" charset="-128"/>
                <a:ea typeface="Adobe Gothic Std B" pitchFamily="34" charset="-128"/>
              </a:rPr>
              <a:t>local/</a:t>
            </a:r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prepare_dict.sh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03" y="1772815"/>
            <a:ext cx="3816424" cy="365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563888" y="4149080"/>
            <a:ext cx="1080120" cy="3600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0C40508-1215-4311-8053-E4BE04C0BB67}"/>
              </a:ext>
            </a:extLst>
          </p:cNvPr>
          <p:cNvCxnSpPr>
            <a:stCxn id="7" idx="3"/>
          </p:cNvCxnSpPr>
          <p:nvPr/>
        </p:nvCxnSpPr>
        <p:spPr>
          <a:xfrm flipV="1">
            <a:off x="4644008" y="3789040"/>
            <a:ext cx="180020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619F8DA-1D49-48A4-801F-CDE4BE75267A}"/>
              </a:ext>
            </a:extLst>
          </p:cNvPr>
          <p:cNvSpPr/>
          <p:nvPr/>
        </p:nvSpPr>
        <p:spPr>
          <a:xfrm>
            <a:off x="6444209" y="3604374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lexicon.txt</a:t>
            </a:r>
            <a:r>
              <a:rPr lang="zh-TW" altLang="en-US" dirty="0"/>
              <a:t>的當前資料夾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latin typeface="Adobe Gothic Std B" pitchFamily="34" charset="-128"/>
                <a:ea typeface="Adobe Gothic Std B" pitchFamily="34" charset="-128"/>
              </a:rPr>
              <a:t>local/</a:t>
            </a:r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nnet3</a:t>
            </a:r>
            <a:r>
              <a:rPr lang="en-US" altLang="zh-TW" sz="4400" dirty="0">
                <a:latin typeface="Adobe Gothic Std B" pitchFamily="34" charset="-128"/>
                <a:ea typeface="Adobe Gothic Std B" pitchFamily="34" charset="-128"/>
              </a:rPr>
              <a:t>/</a:t>
            </a:r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run_ivector_common.sh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372439"/>
            <a:ext cx="4320481" cy="49755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05535" y="5662400"/>
            <a:ext cx="1008111" cy="358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/>
          <a:lstStyle/>
          <a:p>
            <a:r>
              <a:rPr lang="en-US" altLang="zh-TW" sz="4400" dirty="0">
                <a:latin typeface="Adobe Gothic Std B" pitchFamily="34" charset="-128"/>
                <a:ea typeface="Adobe Gothic Std B" pitchFamily="34" charset="-128"/>
              </a:rPr>
              <a:t>local/chain/</a:t>
            </a:r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run_tdnn.sh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80" y="1375407"/>
            <a:ext cx="4320480" cy="5287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411580" y="5589240"/>
            <a:ext cx="129632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dobe Gothic Std B" pitchFamily="34" charset="-128"/>
                <a:ea typeface="Adobe Gothic Std B" pitchFamily="34" charset="-128"/>
              </a:rPr>
              <a:t>Step.1</a:t>
            </a:r>
            <a:r>
              <a:rPr lang="en-US" altLang="zh-TW" dirty="0"/>
              <a:t> </a:t>
            </a:r>
            <a:r>
              <a:rPr lang="zh-TW" altLang="en-US" dirty="0"/>
              <a:t>資料準備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589" y="476672"/>
            <a:ext cx="8229600" cy="990600"/>
          </a:xfrm>
        </p:spPr>
        <p:txBody>
          <a:bodyPr/>
          <a:lstStyle/>
          <a:p>
            <a:r>
              <a:rPr lang="zh-TW" altLang="en-US" dirty="0"/>
              <a:t>創建資料夾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204" y="1340768"/>
            <a:ext cx="8229600" cy="532656"/>
          </a:xfrm>
        </p:spPr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 err="1"/>
              <a:t>kaldi</a:t>
            </a:r>
            <a:r>
              <a:rPr lang="en-US" altLang="zh-TW" dirty="0"/>
              <a:t>/</a:t>
            </a:r>
            <a:r>
              <a:rPr lang="en-US" altLang="zh-TW" dirty="0" err="1"/>
              <a:t>egs</a:t>
            </a:r>
            <a:r>
              <a:rPr lang="en-US" altLang="zh-TW" dirty="0"/>
              <a:t>/</a:t>
            </a:r>
            <a:r>
              <a:rPr lang="zh-TW" altLang="en-US" dirty="0"/>
              <a:t> 下創建新的資料夾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1844824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mic Sans MS" panose="030F0702030302020204" pitchFamily="66" charset="0"/>
              </a:rPr>
              <a:t>kaldi</a:t>
            </a:r>
            <a:endParaRPr lang="zh-TW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2502834"/>
            <a:ext cx="122413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mic Sans MS" panose="030F0702030302020204" pitchFamily="66" charset="0"/>
              </a:rPr>
              <a:t>egs</a:t>
            </a:r>
            <a:endParaRPr lang="zh-TW" alt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4608004" y="2276872"/>
            <a:ext cx="0" cy="22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95126" y="3122816"/>
            <a:ext cx="1625756" cy="3781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mic Sans MS" panose="030F0702030302020204" pitchFamily="66" charset="0"/>
              </a:rPr>
              <a:t>taiwanese</a:t>
            </a:r>
            <a:endParaRPr lang="zh-TW" alt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1" name="直線單箭頭接點 10"/>
          <p:cNvCxnSpPr>
            <a:stCxn id="6" idx="2"/>
            <a:endCxn id="9" idx="0"/>
          </p:cNvCxnSpPr>
          <p:nvPr/>
        </p:nvCxnSpPr>
        <p:spPr>
          <a:xfrm>
            <a:off x="4608004" y="2862874"/>
            <a:ext cx="0" cy="259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95936" y="3808481"/>
            <a:ext cx="122413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mic Sans MS" panose="030F0702030302020204" pitchFamily="66" charset="0"/>
              </a:rPr>
              <a:t>s5</a:t>
            </a:r>
            <a:endParaRPr lang="zh-TW" alt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40" name="直線單箭頭接點 39"/>
          <p:cNvCxnSpPr>
            <a:stCxn id="9" idx="2"/>
            <a:endCxn id="38" idx="0"/>
          </p:cNvCxnSpPr>
          <p:nvPr/>
        </p:nvCxnSpPr>
        <p:spPr>
          <a:xfrm>
            <a:off x="4608004" y="3501008"/>
            <a:ext cx="0" cy="307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B4D70B45-1E4B-4C56-B1CA-343A006E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3808646"/>
            <a:ext cx="7020272" cy="2351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64DE1-927B-4997-9396-75650E5D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csv_to_txt.py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15259-FF25-4793-8656-E162B848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csv</a:t>
            </a:r>
            <a:r>
              <a:rPr lang="zh-TW" altLang="en-US" dirty="0"/>
              <a:t>檔轉成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0A6323-7A1A-4338-A51D-77B19345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8675586" cy="17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928991" cy="5400600"/>
          </a:xfrm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  <a:t>到指定資料夾</a:t>
            </a:r>
            <a:br>
              <a:rPr lang="en-US" altLang="zh-TW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cd 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kaldi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egs</a:t>
            </a:r>
            <a:b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br>
              <a:rPr lang="en-US" altLang="zh-TW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32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  <a:t>創建資料夾</a:t>
            </a:r>
            <a:br>
              <a:rPr lang="en-US" altLang="zh-TW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  <a:t>  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mkdir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taiwanese</a:t>
            </a:r>
            <a:br>
              <a:rPr lang="en-US" altLang="zh-TW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br>
              <a:rPr lang="en-US" altLang="zh-TW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32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  <a:t>音檔轉</a:t>
            </a:r>
            <a:r>
              <a:rPr lang="en-US" altLang="zh-TW" sz="32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pitchFamily="34" charset="-120"/>
              </a:rPr>
              <a:t>16k</a:t>
            </a:r>
            <a:br>
              <a:rPr lang="en-US" altLang="zh-TW" sz="32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find –L *.wav –exec 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ffmpeg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 –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i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 {} –ac 1 –</a:t>
            </a:r>
            <a:r>
              <a:rPr lang="en-US" altLang="zh-TW" sz="3600" dirty="0" err="1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ar</a:t>
            </a:r>
            <a:r>
              <a:rPr lang="en-US" altLang="zh-TW" sz="3600" dirty="0">
                <a:solidFill>
                  <a:schemeClr val="tx2">
                    <a:lumMod val="75000"/>
                  </a:schemeClr>
                </a:solidFill>
                <a:ea typeface="Arial Unicode MS" panose="020B0604020202020204" pitchFamily="34" charset="-120"/>
              </a:rPr>
              <a:t> 16000 ./wav/{} \;</a:t>
            </a:r>
            <a:br>
              <a:rPr lang="en-US" altLang="zh-TW" sz="3200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br>
              <a:rPr lang="en-US" altLang="zh-TW" sz="32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2800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323528" y="4046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Adobe Gothic Std B" pitchFamily="34" charset="-128"/>
              </a:rPr>
              <a:t>相關指令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cmd.sh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700212"/>
            <a:ext cx="8029575" cy="467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835696" y="3356992"/>
            <a:ext cx="635900" cy="3600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run.sh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00" y="1412776"/>
            <a:ext cx="5638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48676" y="3537012"/>
            <a:ext cx="1656184" cy="3600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09120"/>
            <a:ext cx="66008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915816" y="4856782"/>
            <a:ext cx="3456384" cy="22840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Adobe Gothic Std B" pitchFamily="34" charset="-128"/>
                <a:ea typeface="Adobe Gothic Std B" pitchFamily="34" charset="-128"/>
              </a:rPr>
              <a:t>run.sh</a:t>
            </a:r>
            <a:endParaRPr lang="zh-TW" altLang="en-US" dirty="0">
              <a:latin typeface="Adobe Gothic Std B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5" y="1988840"/>
            <a:ext cx="8201025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31640" y="3284984"/>
            <a:ext cx="864096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0" y="4509120"/>
            <a:ext cx="756285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43494" y="5661248"/>
            <a:ext cx="7628905" cy="100811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62777" y="5200045"/>
            <a:ext cx="1103187" cy="461665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GPU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Adobe Gothic Std B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r="-161" b="20921"/>
          <a:stretch>
            <a:fillRect/>
          </a:stretch>
        </p:blipFill>
        <p:spPr>
          <a:xfrm>
            <a:off x="9532" y="1340768"/>
            <a:ext cx="9144000" cy="5150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直線單箭頭接點 5"/>
          <p:cNvCxnSpPr/>
          <p:nvPr/>
        </p:nvCxnSpPr>
        <p:spPr>
          <a:xfrm>
            <a:off x="6300192" y="8443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478746" y="898850"/>
            <a:ext cx="2448269" cy="36933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data/test/text (346</a:t>
            </a:r>
            <a:r>
              <a:rPr lang="zh-TW" altLang="en-US" dirty="0">
                <a:latin typeface="+mn-ea"/>
              </a:rPr>
              <a:t>行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401D2E-03F9-4ADE-9EC6-C672DF97365D}"/>
              </a:ext>
            </a:extLst>
          </p:cNvPr>
          <p:cNvSpPr txBox="1"/>
          <p:nvPr/>
        </p:nvSpPr>
        <p:spPr>
          <a:xfrm>
            <a:off x="1547664" y="932627"/>
            <a:ext cx="2736291" cy="36933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data/train/text (3119</a:t>
            </a:r>
            <a:r>
              <a:rPr lang="zh-TW" altLang="en-US" dirty="0">
                <a:latin typeface="+mn-ea"/>
              </a:rPr>
              <a:t>行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E35102-88DB-4977-A4EC-4FE73D67D867}"/>
              </a:ext>
            </a:extLst>
          </p:cNvPr>
          <p:cNvCxnSpPr/>
          <p:nvPr/>
        </p:nvCxnSpPr>
        <p:spPr>
          <a:xfrm>
            <a:off x="1331640" y="89885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</TotalTime>
  <Words>158</Words>
  <Application>Microsoft Office PowerPoint</Application>
  <PresentationFormat>如螢幕大小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Adobe Gothic Std B</vt:lpstr>
      <vt:lpstr>Arial Unicode MS</vt:lpstr>
      <vt:lpstr>微軟正黑體</vt:lpstr>
      <vt:lpstr>Arial</vt:lpstr>
      <vt:lpstr>Comic Sans MS</vt:lpstr>
      <vt:lpstr>清晰度</vt:lpstr>
      <vt:lpstr>台語辨識系統</vt:lpstr>
      <vt:lpstr>Step.1 資料準備</vt:lpstr>
      <vt:lpstr>創建資料夾</vt:lpstr>
      <vt:lpstr>csv_to_txt.py</vt:lpstr>
      <vt:lpstr>到指定資料夾   cd kaldi/egs  創建資料夾   mkdir taiwanese  音檔轉16k   find –L *.wav –exec ffmpeg –i {} –ac 1 –ar 16000 ./wav/{} \;  </vt:lpstr>
      <vt:lpstr>cmd.sh</vt:lpstr>
      <vt:lpstr>run.sh</vt:lpstr>
      <vt:lpstr>run.sh</vt:lpstr>
      <vt:lpstr>PowerPoint 簡報</vt:lpstr>
      <vt:lpstr>local/prepare_data.sh</vt:lpstr>
      <vt:lpstr>local/prepare_dict.sh</vt:lpstr>
      <vt:lpstr>local/nnet3/run_ivector_common.sh</vt:lpstr>
      <vt:lpstr>local/chain/run_tdnn.sh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台語辨識系統</dc:title>
  <dc:creator>user</dc:creator>
  <cp:lastModifiedBy>123</cp:lastModifiedBy>
  <cp:revision>18</cp:revision>
  <dcterms:created xsi:type="dcterms:W3CDTF">2020-04-30T13:13:00Z</dcterms:created>
  <dcterms:modified xsi:type="dcterms:W3CDTF">2020-05-19T13:02:53Z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