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425" r:id="rId4"/>
    <p:sldId id="433" r:id="rId5"/>
    <p:sldId id="432" r:id="rId6"/>
    <p:sldId id="429" r:id="rId7"/>
    <p:sldId id="40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374D7-C4CC-44CE-886D-6AFB7132B13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A5E98-9953-4DA3-AC38-E7B10BC6FDF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8367"/>
            <a:ext cx="9144000" cy="2387600"/>
          </a:xfrm>
        </p:spPr>
        <p:txBody>
          <a:bodyPr anchor="ctr">
            <a:normAutofit/>
          </a:bodyPr>
          <a:lstStyle>
            <a:lvl1pPr algn="ctr">
              <a:defRPr sz="6400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78168"/>
            <a:ext cx="9144000" cy="1486011"/>
          </a:xfrm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2636841"/>
            <a:ext cx="12192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/>
          </a:p>
        </p:txBody>
      </p:sp>
      <p:pic>
        <p:nvPicPr>
          <p:cNvPr id="8" name="Picture 2" descr="symbolmark01"/>
          <p:cNvPicPr>
            <a:picLocks noChangeAspect="1" noChangeArrowheads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" t="5838" r="673" b="6157"/>
          <a:stretch>
            <a:fillRect/>
          </a:stretch>
        </p:blipFill>
        <p:spPr bwMode="auto">
          <a:xfrm>
            <a:off x="4481465" y="4273232"/>
            <a:ext cx="3213981" cy="253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D738-50EA-4C2E-8DC5-CB3545ED97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D738-50EA-4C2E-8DC5-CB3545ED97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 userDrawn="1"/>
        </p:nvSpPr>
        <p:spPr bwMode="auto">
          <a:xfrm>
            <a:off x="0" y="0"/>
            <a:ext cx="12192000" cy="53340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ctr" anchorCtr="1" compatLnSpc="1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44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" y="657349"/>
            <a:ext cx="11795760" cy="5669280"/>
          </a:xfrm>
        </p:spPr>
        <p:txBody>
          <a:bodyPr/>
          <a:lstStyle>
            <a:lvl1pPr marL="228600" indent="-228600">
              <a:buClr>
                <a:srgbClr val="00B0F0"/>
              </a:buClr>
              <a:buFont typeface="Wingdings 3" panose="05040102010807070707" pitchFamily="18" charset="2"/>
              <a:buChar char=""/>
              <a:defRPr sz="2400" b="1">
                <a:solidFill>
                  <a:srgbClr val="002060"/>
                </a:solidFill>
              </a:defRPr>
            </a:lvl1pPr>
            <a:lvl2pPr marL="685800" indent="-228600">
              <a:buClr>
                <a:srgbClr val="00B0F0"/>
              </a:buClr>
              <a:buFont typeface="Wingdings 3" panose="05040102010807070707" pitchFamily="18" charset="2"/>
              <a:buChar char=""/>
              <a:defRPr>
                <a:solidFill>
                  <a:srgbClr val="002060"/>
                </a:solidFill>
              </a:defRPr>
            </a:lvl2pPr>
            <a:lvl3pPr marL="1143000" indent="-228600">
              <a:buClr>
                <a:srgbClr val="00B0F0"/>
              </a:buClr>
              <a:buFont typeface="Wingdings 3" panose="05040102010807070707" pitchFamily="18" charset="2"/>
              <a:buChar char=""/>
              <a:defRPr sz="2000">
                <a:solidFill>
                  <a:srgbClr val="002060"/>
                </a:solidFill>
              </a:defRPr>
            </a:lvl3pPr>
            <a:lvl4pPr marL="1600200" indent="-228600">
              <a:buClr>
                <a:srgbClr val="00B0F0"/>
              </a:buClr>
              <a:buFont typeface="Wingdings 3" panose="05040102010807070707" pitchFamily="18" charset="2"/>
              <a:buChar char=""/>
              <a:defRPr sz="2000">
                <a:solidFill>
                  <a:srgbClr val="002060"/>
                </a:solidFill>
              </a:defRPr>
            </a:lvl4pPr>
            <a:lvl5pPr marL="2057400" indent="-228600">
              <a:buClr>
                <a:srgbClr val="00B0F0"/>
              </a:buClr>
              <a:buFont typeface="Wingdings 3" panose="05040102010807070707" pitchFamily="18" charset="2"/>
              <a:buChar char=""/>
              <a:defRPr sz="200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455933"/>
            <a:ext cx="2743200" cy="365125"/>
          </a:xfrm>
        </p:spPr>
        <p:txBody>
          <a:bodyPr/>
          <a:lstStyle>
            <a:lvl1pPr algn="ctr">
              <a:defRPr sz="1800"/>
            </a:lvl1pPr>
          </a:lstStyle>
          <a:p>
            <a:fld id="{8072D738-50EA-4C2E-8DC5-CB3545ED9702}" type="slidenum">
              <a:rPr lang="en-US" smtClean="0"/>
            </a:fld>
            <a:endParaRPr lang="en-US" dirty="0"/>
          </a:p>
        </p:txBody>
      </p:sp>
      <p:pic>
        <p:nvPicPr>
          <p:cNvPr id="7" name="Picture 10" descr="symbolmark01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616" y="8467"/>
            <a:ext cx="526396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92" y="6545387"/>
            <a:ext cx="1993490" cy="198024"/>
          </a:xfrm>
          <a:prstGeom prst="rect">
            <a:avLst/>
          </a:prstGeom>
        </p:spPr>
      </p:pic>
      <p:pic>
        <p:nvPicPr>
          <p:cNvPr id="10" name="Picture 7" descr="logo"/>
          <p:cNvPicPr>
            <a:picLocks noChangeAspect="1" noChangeArrowheads="1"/>
          </p:cNvPicPr>
          <p:nvPr userDrawn="1"/>
        </p:nvPicPr>
        <p:blipFill>
          <a:blip r:embed="rId4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 b="10294"/>
          <a:stretch>
            <a:fillRect/>
          </a:stretch>
        </p:blipFill>
        <p:spPr bwMode="auto">
          <a:xfrm>
            <a:off x="46569" y="6453188"/>
            <a:ext cx="768351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gray">
          <a:xfrm>
            <a:off x="0" y="6351588"/>
            <a:ext cx="12192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/>
          </a:p>
        </p:txBody>
      </p:sp>
      <p:pic>
        <p:nvPicPr>
          <p:cNvPr id="12" name="그림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655" y="6453188"/>
            <a:ext cx="916240" cy="406071"/>
          </a:xfrm>
          <a:prstGeom prst="rect">
            <a:avLst/>
          </a:prstGeom>
        </p:spPr>
      </p:pic>
      <p:sp>
        <p:nvSpPr>
          <p:cNvPr id="13" name="Rectangle 9"/>
          <p:cNvSpPr>
            <a:spLocks noChangeArrowheads="1"/>
          </p:cNvSpPr>
          <p:nvPr userDrawn="1"/>
        </p:nvSpPr>
        <p:spPr bwMode="gray">
          <a:xfrm>
            <a:off x="0" y="534991"/>
            <a:ext cx="12192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D738-50EA-4C2E-8DC5-CB3545ED97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D738-50EA-4C2E-8DC5-CB3545ED97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D738-50EA-4C2E-8DC5-CB3545ED97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D738-50EA-4C2E-8DC5-CB3545ED97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D738-50EA-4C2E-8DC5-CB3545ED97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D738-50EA-4C2E-8DC5-CB3545ED97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D738-50EA-4C2E-8DC5-CB3545ED97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57350"/>
            <a:ext cx="10515600" cy="5519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2D738-50EA-4C2E-8DC5-CB3545ED97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Weekly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800" dirty="0">
                <a:latin typeface="Calibri" panose="020F0502020204030204" pitchFamily="34" charset="0"/>
                <a:ea typeface="Malgun Gothic" panose="020B0503020000020004" pitchFamily="34" charset="-127"/>
              </a:rPr>
              <a:t>Xuan-Thuy Vo</a:t>
            </a:r>
            <a:endParaRPr lang="en-US" altLang="en-US" sz="2800" dirty="0">
              <a:latin typeface="Calibri" panose="020F0502020204030204" pitchFamily="34" charset="0"/>
              <a:ea typeface="Malgun Gothic" panose="020B0503020000020004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dirty="0">
                <a:solidFill>
                  <a:srgbClr val="0070C0"/>
                </a:solidFill>
                <a:latin typeface="Calibri" panose="020F0502020204030204" pitchFamily="34" charset="0"/>
                <a:ea typeface="Malgun Gothic" panose="020B0503020000020004" pitchFamily="34" charset="-127"/>
              </a:rPr>
              <a:t>xthuy@islab.ulsan.ac.kr</a:t>
            </a:r>
            <a:endParaRPr lang="en-US" altLang="en-US" dirty="0">
              <a:solidFill>
                <a:srgbClr val="0070C0"/>
              </a:solidFill>
              <a:latin typeface="Calibri" panose="020F0502020204030204" pitchFamily="34" charset="0"/>
              <a:ea typeface="Malgun Gothic" panose="020B0503020000020004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Malgun Gothic" panose="020B0503020000020004" pitchFamily="34" charset="-127"/>
              </a:rPr>
              <a:t>April 17</a:t>
            </a:r>
            <a:r>
              <a:rPr lang="en-US" altLang="en-US" sz="2800" b="1" baseline="30000" dirty="0">
                <a:solidFill>
                  <a:srgbClr val="0070C0"/>
                </a:solidFill>
                <a:latin typeface="Calibri" panose="020F0502020204030204" pitchFamily="34" charset="0"/>
                <a:ea typeface="Malgun Gothic" panose="020B0503020000020004" pitchFamily="34" charset="-127"/>
              </a:rPr>
              <a:t>th</a:t>
            </a:r>
            <a:r>
              <a:rPr lang="en-US" alt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Malgun Gothic" panose="020B0503020000020004" pitchFamily="34" charset="-127"/>
              </a:rPr>
              <a:t>, 2019</a:t>
            </a:r>
            <a:endParaRPr lang="en-US" altLang="en-US" sz="2800" b="1" dirty="0">
              <a:solidFill>
                <a:srgbClr val="0070C0"/>
              </a:solidFill>
              <a:latin typeface="Calibri" panose="020F0502020204030204" pitchFamily="34" charset="0"/>
              <a:ea typeface="Malgun Gothic" panose="020B0503020000020004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Activities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"/>
            </a:pPr>
            <a:r>
              <a:rPr lang="en-US" altLang="en-US" sz="2000"/>
              <a:t>Last week:</a:t>
            </a:r>
            <a:endParaRPr lang="en-US" altLang="en-US" sz="2000"/>
          </a:p>
          <a:p>
            <a:pPr lvl="1">
              <a:buFont typeface="Arial" panose="02080604020202020204" pitchFamily="34" charset="0"/>
              <a:buChar char="•"/>
            </a:pPr>
            <a:r>
              <a:rPr lang="en-US" altLang="en-US" sz="2000"/>
              <a:t>implement</a:t>
            </a:r>
            <a:r>
              <a:rPr lang="" altLang="en-US" sz="2000"/>
              <a:t>ed</a:t>
            </a:r>
            <a:r>
              <a:rPr lang="en-US" altLang="en-US" sz="2000"/>
              <a:t> U-Net with MS COCO.</a:t>
            </a:r>
            <a:endParaRPr lang="en-US" altLang="en-US" sz="2000"/>
          </a:p>
          <a:p>
            <a:pPr lvl="2">
              <a:buFont typeface="Wingdings" panose="05000000000000000000" charset="0"/>
              <a:buChar char=""/>
            </a:pPr>
            <a:r>
              <a:rPr lang="en-US" altLang="en-US" sz="1665"/>
              <a:t>https://github.com/zijundeng/pytorch-semantic-segmentation</a:t>
            </a:r>
            <a:endParaRPr lang="en-US" altLang="en-US" sz="1665"/>
          </a:p>
          <a:p>
            <a:pPr lvl="1">
              <a:buFont typeface="Arial" panose="02080604020202020204" pitchFamily="34" charset="0"/>
              <a:buChar char="•"/>
            </a:pPr>
            <a:r>
              <a:rPr lang="en-US" altLang="en-US" sz="2000"/>
              <a:t>tried to implement YOLO: You Only Look Once</a:t>
            </a:r>
            <a:endParaRPr lang="en-US" altLang="en-US" sz="2000"/>
          </a:p>
          <a:p>
            <a:pPr lvl="2">
              <a:buFont typeface="Wingdings" panose="05000000000000000000" charset="0"/>
              <a:buChar char=""/>
            </a:pPr>
            <a:r>
              <a:rPr lang="en-US" altLang="en-US" sz="1665"/>
              <a:t>https://blog.paperspace.com/how-to-implement-a-yolo-object-detector-in-pytorch/</a:t>
            </a:r>
            <a:endParaRPr lang="en-US" altLang="en-US" sz="1665"/>
          </a:p>
          <a:p>
            <a:pPr lvl="0">
              <a:buFont typeface="Wingdings" panose="05000000000000000000" charset="0"/>
              <a:buChar char=""/>
            </a:pPr>
            <a:endParaRPr lang="en-US" altLang="en-US" sz="1995"/>
          </a:p>
          <a:p>
            <a:pPr lvl="0">
              <a:buFont typeface="Wingdings" panose="05000000000000000000" charset="0"/>
              <a:buChar char=""/>
            </a:pPr>
            <a:endParaRPr lang="en-US" altLang="en-US" sz="1995"/>
          </a:p>
          <a:p>
            <a:pPr lvl="0">
              <a:buFont typeface="Wingdings" panose="05000000000000000000" charset="0"/>
              <a:buChar char=""/>
            </a:pPr>
            <a:r>
              <a:rPr lang="en-US" altLang="en-US" sz="1995"/>
              <a:t>This week:</a:t>
            </a:r>
            <a:endParaRPr lang="en-US" altLang="en-US" sz="1995"/>
          </a:p>
          <a:p>
            <a:pPr lvl="1">
              <a:buFont typeface="Arial" panose="02080604020202020204" pitchFamily="34" charset="0"/>
              <a:buChar char="•"/>
            </a:pPr>
            <a:r>
              <a:rPr lang="en-US" altLang="en-US" sz="1995"/>
              <a:t>continue with U-Net.</a:t>
            </a:r>
            <a:endParaRPr lang="en-US" altLang="en-US" sz="1995"/>
          </a:p>
          <a:p>
            <a:pPr lvl="1">
              <a:buFont typeface="Arial" panose="02080604020202020204" pitchFamily="34" charset="0"/>
              <a:buChar char="•"/>
            </a:pPr>
            <a:r>
              <a:rPr lang="en-US" altLang="en-US" sz="1995"/>
              <a:t>learn about Attention module.</a:t>
            </a:r>
            <a:endParaRPr lang="en-US" altLang="en-US" sz="19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72D738-50EA-4C2E-8DC5-CB3545ED970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Last week: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>
                <a:sym typeface="+mn-ea"/>
              </a:rPr>
              <a:t>Understood Focal loss</a:t>
            </a:r>
            <a:endParaRPr lang="en-US">
              <a:sym typeface="+mn-ea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/>
              <a:t>Learned about U-Net: Convolutional Networks for Biomedical ImageSegmentation.</a:t>
            </a:r>
            <a:endParaRPr lang="en-US" alt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/>
              <a:t>Read this paper</a:t>
            </a:r>
            <a:endParaRPr lang="en-US" altLang="en-US" sz="1665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2000" dirty="0"/>
              <a:t>Implement code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week: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/>
              <a:t>Continue with U-Net</a:t>
            </a:r>
            <a:endParaRPr lang="en-US" altLang="en-US" dirty="0"/>
          </a:p>
          <a:p>
            <a:pPr marL="457200" lvl="1" indent="0">
              <a:buFont typeface="Courier New" panose="02070309020205020404" pitchFamily="49" charset="0"/>
              <a:buNone/>
            </a:pPr>
            <a:endParaRPr lang="en-US" dirty="0"/>
          </a:p>
          <a:p>
            <a:pPr marL="457200" lvl="1" indent="0">
              <a:buFont typeface="Courier New" panose="02070309020205020404" pitchFamily="49" charset="0"/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D738-50EA-4C2E-8DC5-CB3545ED970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72D738-50EA-4C2E-8DC5-CB3545ED9702}" type="slidenum">
              <a:rPr lang="en-US" smtClean="0"/>
            </a:fld>
            <a:endParaRPr lang="en-US" dirty="0"/>
          </a:p>
        </p:txBody>
      </p:sp>
      <p:pic>
        <p:nvPicPr>
          <p:cNvPr id="5" name="Content Placeholder 4" descr="Selection_00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09850" y="602615"/>
            <a:ext cx="4857750" cy="2324100"/>
          </a:xfrm>
          <a:prstGeom prst="rect">
            <a:avLst/>
          </a:prstGeom>
        </p:spPr>
      </p:pic>
      <p:pic>
        <p:nvPicPr>
          <p:cNvPr id="6" name="Picture 5" descr="Selection_0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035" y="2926715"/>
            <a:ext cx="6032500" cy="33445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Activities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72D738-50EA-4C2E-8DC5-CB3545ED9702}" type="slidenum">
              <a:rPr lang="en-US" smtClean="0"/>
            </a:fld>
            <a:endParaRPr lang="en-US" dirty="0"/>
          </a:p>
        </p:txBody>
      </p:sp>
      <p:pic>
        <p:nvPicPr>
          <p:cNvPr id="6" name="Content Placeholder 5" descr="Selection_0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6685" y="1289685"/>
            <a:ext cx="6515100" cy="4505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87819" y="2875002"/>
            <a:ext cx="401635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</a:t>
            </a:r>
            <a:endParaRPr lang="en-US" sz="6600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D738-50EA-4C2E-8DC5-CB3545ED970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WPS Presentation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Tahoma</vt:lpstr>
      <vt:lpstr>굴림</vt:lpstr>
      <vt:lpstr>Wingdings 3</vt:lpstr>
      <vt:lpstr>Malgun Gothic</vt:lpstr>
      <vt:lpstr>Wingdings</vt:lpstr>
      <vt:lpstr>Courier New</vt:lpstr>
      <vt:lpstr>Gubbi</vt:lpstr>
      <vt:lpstr>DejaVu Sans</vt:lpstr>
      <vt:lpstr>微软雅黑</vt:lpstr>
      <vt:lpstr>Droid Sans Fallback</vt:lpstr>
      <vt:lpstr>Arial Unicode MS</vt:lpstr>
      <vt:lpstr>Calibri Light</vt:lpstr>
      <vt:lpstr>Monospace</vt:lpstr>
      <vt:lpstr>Noto Sans CJK JP</vt:lpstr>
      <vt:lpstr>Office Theme</vt:lpstr>
      <vt:lpstr>Weekly Report</vt:lpstr>
      <vt:lpstr>Activities</vt:lpstr>
      <vt:lpstr>Activities</vt:lpstr>
      <vt:lpstr>PowerPoint 演示文稿</vt:lpstr>
      <vt:lpstr>Activities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Xuan Thuy</dc:creator>
  <cp:lastModifiedBy>xuanthuy</cp:lastModifiedBy>
  <cp:revision>983</cp:revision>
  <dcterms:created xsi:type="dcterms:W3CDTF">2019-04-17T04:34:17Z</dcterms:created>
  <dcterms:modified xsi:type="dcterms:W3CDTF">2019-04-17T04:34:17Z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