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7" r:id="rId5"/>
    <p:sldId id="316" r:id="rId6"/>
    <p:sldId id="315" r:id="rId7"/>
    <p:sldId id="318" r:id="rId8"/>
    <p:sldId id="319" r:id="rId9"/>
    <p:sldId id="320" r:id="rId10"/>
    <p:sldId id="321" r:id="rId11"/>
    <p:sldId id="324" r:id="rId12"/>
    <p:sldId id="322" r:id="rId13"/>
    <p:sldId id="325" r:id="rId14"/>
    <p:sldId id="326" r:id="rId15"/>
    <p:sldId id="31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17B"/>
    <a:srgbClr val="FBFBFB"/>
    <a:srgbClr val="8FDA39"/>
    <a:srgbClr val="D1F7FF"/>
    <a:srgbClr val="FFF2F0"/>
    <a:srgbClr val="8FECFE"/>
    <a:srgbClr val="5FFBD9"/>
    <a:srgbClr val="4C51F7"/>
    <a:srgbClr val="80CCC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3384" y="2774462"/>
            <a:ext cx="3185229" cy="102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 smtClean="0">
                <a:solidFill>
                  <a:prstClr val="white"/>
                </a:solidFill>
              </a:rPr>
              <a:t>이벤트 관리</a:t>
            </a:r>
            <a:r>
              <a:rPr lang="en-US" altLang="ko-KR" sz="1600" i="1" dirty="0" smtClean="0">
                <a:solidFill>
                  <a:prstClr val="white"/>
                </a:solidFill>
              </a:rPr>
              <a:t>&amp;</a:t>
            </a:r>
            <a:r>
              <a:rPr lang="ko-KR" altLang="en-US" sz="1600" i="1" dirty="0" smtClean="0">
                <a:solidFill>
                  <a:prstClr val="white"/>
                </a:solidFill>
              </a:rPr>
              <a:t>응모</a:t>
            </a:r>
            <a:endParaRPr lang="en-US" altLang="ko-KR" sz="16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solidFill>
                  <a:srgbClr val="C00000"/>
                </a:solidFill>
              </a:rPr>
              <a:t>Event</a:t>
            </a:r>
            <a:r>
              <a:rPr lang="en-US" altLang="ko-KR" sz="2800" b="1" i="1" dirty="0" err="1" smtClean="0">
                <a:solidFill>
                  <a:prstClr val="white"/>
                </a:solidFill>
              </a:rPr>
              <a:t>Bob</a:t>
            </a:r>
            <a:endParaRPr lang="en-US" altLang="ko-KR" sz="2800" b="1" i="1" dirty="0" smtClean="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99242" y="3166260"/>
            <a:ext cx="2828634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haroni" panose="02010803020104030203" pitchFamily="2" charset="-79"/>
              </a:rPr>
              <a:t>Semi Project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haroni" panose="02010803020104030203" pitchFamily="2" charset="-79"/>
              </a:rPr>
              <a:t>남진경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9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UI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설계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8744" y="109103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무료 </a:t>
            </a:r>
            <a:r>
              <a:rPr lang="en-US" altLang="ko-KR" sz="1400" b="1" dirty="0" smtClean="0">
                <a:latin typeface="+mn-ea"/>
              </a:rPr>
              <a:t>UI </a:t>
            </a:r>
            <a:r>
              <a:rPr lang="ko-KR" altLang="en-US" sz="1400" b="1" dirty="0" smtClean="0">
                <a:latin typeface="+mn-ea"/>
              </a:rPr>
              <a:t>프로그램인 </a:t>
            </a:r>
            <a:r>
              <a:rPr lang="en-US" altLang="ko-KR" sz="1400" b="1" dirty="0" smtClean="0">
                <a:latin typeface="+mn-ea"/>
              </a:rPr>
              <a:t>‘Pencil’ </a:t>
            </a:r>
            <a:r>
              <a:rPr lang="ko-KR" altLang="en-US" sz="1400" b="1" dirty="0" smtClean="0">
                <a:latin typeface="+mn-ea"/>
              </a:rPr>
              <a:t>이용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err="1" smtClean="0">
                <a:latin typeface="+mn-ea"/>
              </a:rPr>
              <a:t>구글링의</a:t>
            </a:r>
            <a:r>
              <a:rPr lang="ko-KR" altLang="en-US" sz="1400" b="1" dirty="0" smtClean="0">
                <a:latin typeface="+mn-ea"/>
              </a:rPr>
              <a:t> 결과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마우스 드래그 만으로 </a:t>
            </a:r>
            <a:r>
              <a:rPr lang="en-US" altLang="ko-KR" sz="1400" b="1" dirty="0" smtClean="0">
                <a:latin typeface="+mn-ea"/>
              </a:rPr>
              <a:t>UI </a:t>
            </a:r>
            <a:r>
              <a:rPr lang="ko-KR" altLang="en-US" sz="1400" b="1" dirty="0" smtClean="0">
                <a:latin typeface="+mn-ea"/>
              </a:rPr>
              <a:t>설계가 가능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3" y="1680042"/>
            <a:ext cx="7092690" cy="4587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2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DAO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설계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8744" y="109103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각 </a:t>
            </a:r>
            <a:r>
              <a:rPr lang="ko-KR" altLang="en-US" sz="1400" b="1" dirty="0" err="1" smtClean="0">
                <a:latin typeface="+mn-ea"/>
              </a:rPr>
              <a:t>화면별로</a:t>
            </a:r>
            <a:r>
              <a:rPr lang="ko-KR" altLang="en-US" sz="1400" b="1" dirty="0" smtClean="0">
                <a:latin typeface="+mn-ea"/>
              </a:rPr>
              <a:t> 정리하여 필요한 쿼리와 테이블 목록 정리</a:t>
            </a:r>
            <a:endParaRPr lang="en-US" altLang="ko-KR" sz="1400" b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40346"/>
              </p:ext>
            </p:extLst>
          </p:nvPr>
        </p:nvGraphicFramePr>
        <p:xfrm>
          <a:off x="624162" y="1714403"/>
          <a:ext cx="9536513" cy="3609630"/>
        </p:xfrm>
        <a:graphic>
          <a:graphicData uri="http://schemas.openxmlformats.org/drawingml/2006/table">
            <a:tbl>
              <a:tblPr/>
              <a:tblGrid>
                <a:gridCol w="1769783"/>
                <a:gridCol w="3688024"/>
                <a:gridCol w="1500214"/>
                <a:gridCol w="2578492"/>
              </a:tblGrid>
              <a:tr h="3609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사항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응모자화면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정보 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정보가 존재하지 않으면 새로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응모자화면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이벤트의 상태 검색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미당첨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APPLICANT, JOIN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관리자화면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정보 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관리자화면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리스트 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이벤트별 당첨자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EVENT, APPLICANT, JOIN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이벤트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이벤트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이벤트 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5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Swing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구현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8744" y="1091038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</a:t>
            </a:r>
            <a:r>
              <a:rPr lang="ko-KR" altLang="en-US" sz="1400" b="1" dirty="0" err="1" smtClean="0">
                <a:latin typeface="+mn-ea"/>
              </a:rPr>
              <a:t>이클립스의</a:t>
            </a:r>
            <a:r>
              <a:rPr lang="ko-KR" altLang="en-US" sz="1400" b="1" dirty="0" smtClean="0">
                <a:latin typeface="+mn-ea"/>
              </a:rPr>
              <a:t> 플러그인 </a:t>
            </a:r>
            <a:r>
              <a:rPr lang="en-US" altLang="ko-KR" sz="1400" b="1" dirty="0" smtClean="0">
                <a:latin typeface="+mn-ea"/>
              </a:rPr>
              <a:t>‘Windows Builder’</a:t>
            </a:r>
            <a:r>
              <a:rPr lang="ko-KR" altLang="en-US" sz="1400" b="1" dirty="0" smtClean="0">
                <a:latin typeface="+mn-ea"/>
              </a:rPr>
              <a:t>를 이용하여 </a:t>
            </a:r>
            <a:r>
              <a:rPr lang="en-US" altLang="ko-KR" sz="1400" b="1" dirty="0" smtClean="0">
                <a:latin typeface="+mn-ea"/>
              </a:rPr>
              <a:t>Swing UI </a:t>
            </a:r>
            <a:r>
              <a:rPr lang="ko-KR" altLang="en-US" sz="1400" b="1" dirty="0" smtClean="0">
                <a:latin typeface="+mn-ea"/>
              </a:rPr>
              <a:t>구현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1" y="1680042"/>
            <a:ext cx="7683907" cy="4780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1" y="132435"/>
            <a:ext cx="5323712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6.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새롭게 습득한 내용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패키지명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짓는 방법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8744" y="1091038"/>
            <a:ext cx="8526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패키지는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고유한 이름을 짓기 위해 </a:t>
            </a:r>
            <a:r>
              <a:rPr lang="en-US" altLang="ko-KR" sz="1400" b="1" dirty="0" smtClean="0">
                <a:latin typeface="+mn-ea"/>
              </a:rPr>
              <a:t>URL </a:t>
            </a:r>
            <a:r>
              <a:rPr lang="ko-KR" altLang="en-US" sz="1400" b="1" dirty="0" smtClean="0">
                <a:latin typeface="+mn-ea"/>
              </a:rPr>
              <a:t>을 반대로 하여 짓는다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400" b="1" dirty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sz="1400" b="1" dirty="0" smtClean="0">
                <a:latin typeface="+mn-ea"/>
              </a:rPr>
              <a:t>예</a:t>
            </a:r>
            <a:r>
              <a:rPr lang="en-US" altLang="ko-KR" sz="1400" b="1" dirty="0" smtClean="0">
                <a:latin typeface="+mn-ea"/>
              </a:rPr>
              <a:t>) eventbob.com -&gt; </a:t>
            </a:r>
            <a:r>
              <a:rPr lang="en-US" altLang="ko-KR" sz="1400" b="1" dirty="0" err="1" smtClean="0">
                <a:latin typeface="+mn-ea"/>
              </a:rPr>
              <a:t>com.eventbob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1" y="2044821"/>
            <a:ext cx="2217836" cy="3970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84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1" y="132435"/>
            <a:ext cx="5323712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6.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새롭게 습득한 내용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JUnit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8744" y="1091038"/>
            <a:ext cx="8526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</a:t>
            </a:r>
            <a:r>
              <a:rPr lang="en-US" altLang="ko-KR" sz="1400" b="1" dirty="0" smtClean="0">
                <a:latin typeface="+mn-ea"/>
              </a:rPr>
              <a:t>Class </a:t>
            </a:r>
            <a:r>
              <a:rPr lang="ko-KR" altLang="en-US" sz="1400" b="1" dirty="0" smtClean="0">
                <a:latin typeface="+mn-ea"/>
              </a:rPr>
              <a:t>를 개발한 뒤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테스트를 위해 </a:t>
            </a:r>
            <a:r>
              <a:rPr lang="en-US" altLang="ko-KR" sz="1400" b="1" dirty="0" smtClean="0">
                <a:latin typeface="+mn-ea"/>
              </a:rPr>
              <a:t>Unit </a:t>
            </a:r>
            <a:r>
              <a:rPr lang="ko-KR" altLang="en-US" sz="1400" b="1" dirty="0" smtClean="0">
                <a:latin typeface="+mn-ea"/>
              </a:rPr>
              <a:t>이라는 테스트 전용 플러그인 이용</a:t>
            </a:r>
            <a:endParaRPr lang="en-US" altLang="ko-KR" sz="1400" b="1" dirty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  -&gt; </a:t>
            </a:r>
            <a:r>
              <a:rPr lang="ko-KR" altLang="en-US" sz="1400" b="1" dirty="0" smtClean="0">
                <a:latin typeface="+mn-ea"/>
              </a:rPr>
              <a:t>테스트를 위해 일일이 </a:t>
            </a:r>
            <a:r>
              <a:rPr lang="en-US" altLang="ko-KR" sz="1400" b="1" dirty="0" smtClean="0">
                <a:latin typeface="+mn-ea"/>
              </a:rPr>
              <a:t>Main </a:t>
            </a:r>
            <a:r>
              <a:rPr lang="ko-KR" altLang="en-US" sz="1400" b="1" dirty="0" smtClean="0">
                <a:latin typeface="+mn-ea"/>
              </a:rPr>
              <a:t>에서 코드를 구현할 필요가 없으며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관리가 쉽다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94" y="2044821"/>
            <a:ext cx="4690484" cy="4137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" y="2044821"/>
            <a:ext cx="3203348" cy="3084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4548" y="2700471"/>
            <a:ext cx="50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감사합니다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/>
          <p:cNvSpPr/>
          <p:nvPr/>
        </p:nvSpPr>
        <p:spPr>
          <a:xfrm>
            <a:off x="285750" y="0"/>
            <a:ext cx="6038437" cy="6871919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17999" y="1447892"/>
            <a:ext cx="3900931" cy="3705222"/>
            <a:chOff x="104896" y="1487384"/>
            <a:chExt cx="4260605" cy="4260605"/>
          </a:xfrm>
        </p:grpSpPr>
        <p:sp>
          <p:nvSpPr>
            <p:cNvPr id="4" name="타원 3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1913" y="3191716"/>
              <a:ext cx="3185229" cy="75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i="1" dirty="0" smtClean="0">
                  <a:solidFill>
                    <a:prstClr val="white"/>
                  </a:solidFill>
                </a:rPr>
                <a:t>Contents</a:t>
              </a:r>
              <a:endParaRPr lang="en-US" altLang="ko-KR" sz="2800" b="1" i="1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191055" y="692575"/>
            <a:ext cx="45865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개요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 flipV="1">
            <a:off x="6028749" y="1638716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 flipV="1">
            <a:off x="5797866" y="815047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43827" y="1493352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요구사항 정리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 flipV="1">
            <a:off x="6203839" y="2600830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18917" y="2455466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개발 일정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 flipV="1">
            <a:off x="6179449" y="3608509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51798" y="3502321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 flipV="1">
            <a:off x="6033221" y="4546496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02451" y="4425259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 flipV="1">
            <a:off x="5703776" y="5462011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073958" y="5383735"/>
            <a:ext cx="45865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새롭게 습득한 내용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1.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개요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8744" y="1091038"/>
            <a:ext cx="8526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각종 이벤트를 관리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생성 </a:t>
            </a:r>
            <a:r>
              <a:rPr lang="en-US" altLang="ko-KR" sz="1400" b="1" dirty="0" smtClean="0">
                <a:latin typeface="+mn-ea"/>
              </a:rPr>
              <a:t>/ </a:t>
            </a:r>
            <a:r>
              <a:rPr lang="ko-KR" altLang="en-US" sz="1400" b="1" dirty="0" smtClean="0">
                <a:latin typeface="+mn-ea"/>
              </a:rPr>
              <a:t>수정</a:t>
            </a:r>
            <a:r>
              <a:rPr lang="en-US" altLang="ko-KR" sz="1400" b="1" dirty="0" smtClean="0">
                <a:latin typeface="+mn-ea"/>
              </a:rPr>
              <a:t>/ </a:t>
            </a:r>
            <a:r>
              <a:rPr lang="ko-KR" altLang="en-US" sz="1400" b="1" dirty="0" smtClean="0">
                <a:latin typeface="+mn-ea"/>
              </a:rPr>
              <a:t>삭제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 marL="90488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〮 </a:t>
            </a:r>
            <a:r>
              <a:rPr lang="ko-KR" altLang="en-US" sz="1400" b="1" dirty="0" smtClean="0">
                <a:latin typeface="+mn-ea"/>
              </a:rPr>
              <a:t>이벤트에 참여 하여 응모가능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0305" y="3240965"/>
            <a:ext cx="220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VENT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  <a:latin typeface="Segoe UI Black" panose="020B0A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678" y="2713907"/>
            <a:ext cx="1914525" cy="20097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207519" y="3138415"/>
            <a:ext cx="68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  <a:endParaRPr lang="ko-KR" altLang="en-US" sz="4400" dirty="0">
              <a:latin typeface="Segoe UI Black" panose="020B0A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78609" y="3183573"/>
            <a:ext cx="817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  <a:endParaRPr lang="ko-KR" altLang="en-US" sz="4400" dirty="0">
              <a:latin typeface="Segoe UI Black" panose="020B0A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96536" y="3240965"/>
            <a:ext cx="3548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VENT </a:t>
            </a:r>
            <a:r>
              <a:rPr lang="en-US" altLang="ko-KR" sz="4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BOB</a:t>
            </a:r>
            <a:endParaRPr lang="ko-KR" altLang="en-US" sz="44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요구사항 정리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37727" y="1264033"/>
            <a:ext cx="7143592" cy="402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* </a:t>
            </a:r>
            <a:r>
              <a:rPr lang="ko-KR" altLang="en-US" sz="1400" b="1" dirty="0">
                <a:latin typeface="+mn-ea"/>
              </a:rPr>
              <a:t>응모자</a:t>
            </a:r>
          </a:p>
          <a:p>
            <a:pPr marL="90488">
              <a:lnSpc>
                <a:spcPct val="150000"/>
              </a:lnSpc>
            </a:pPr>
            <a:endParaRPr lang="ko-KR" altLang="en-US" sz="1400" b="1" dirty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응모자는 </a:t>
            </a:r>
            <a:r>
              <a:rPr lang="ko-KR" altLang="en-US" sz="1200" dirty="0">
                <a:latin typeface="+mn-ea"/>
              </a:rPr>
              <a:t>이름 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전화번호를 입력하여 이벤트 응모가 가능하다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응모자는 </a:t>
            </a:r>
            <a:r>
              <a:rPr lang="ko-KR" altLang="en-US" sz="1200" dirty="0">
                <a:latin typeface="+mn-ea"/>
              </a:rPr>
              <a:t>시작된 이벤트만 참여할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응모자는 하나의 이벤트에 중복 참여가 불가능하다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응모자가 이벤트에 참여하면 일정한 확률로 당첨 여부가 결정된다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당첨 </a:t>
            </a:r>
            <a:r>
              <a:rPr lang="en-US" altLang="ko-KR" sz="1200" dirty="0">
                <a:latin typeface="+mn-ea"/>
              </a:rPr>
              <a:t>or </a:t>
            </a:r>
            <a:r>
              <a:rPr lang="ko-KR" altLang="en-US" sz="1200" dirty="0">
                <a:latin typeface="+mn-ea"/>
              </a:rPr>
              <a:t>꽝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이벤트는 총 수량이 결정되어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수량이 남아있지 않다면 참여가 불가능하다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0488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*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관리자</a:t>
            </a:r>
          </a:p>
          <a:p>
            <a:pPr marL="90488">
              <a:lnSpc>
                <a:spcPct val="150000"/>
              </a:lnSpc>
            </a:pPr>
            <a:endParaRPr lang="ko-KR" altLang="en-US" sz="1400" b="1" dirty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관리자는 </a:t>
            </a:r>
            <a:r>
              <a:rPr lang="ko-KR" altLang="en-US" sz="1200" dirty="0" err="1">
                <a:latin typeface="+mn-ea"/>
              </a:rPr>
              <a:t>이벤트명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이벤트 시작일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이벤트 시작시간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이벤트 수량 정보로 이벤트를 생성한다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생성된 이벤트는 이벤트 시작 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삭제가 가능하다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이벤트 시작 후에는 불가능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>
                <a:latin typeface="+mn-ea"/>
              </a:rPr>
              <a:t>시작된 이벤트는 당첨자 리스트를 조회할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개발 일정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8744" y="1091038"/>
            <a:ext cx="8526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</a:t>
            </a:r>
            <a:r>
              <a:rPr lang="en-US" altLang="ko-KR" sz="1400" b="1" dirty="0" smtClean="0">
                <a:latin typeface="+mn-ea"/>
              </a:rPr>
              <a:t>DB </a:t>
            </a:r>
            <a:r>
              <a:rPr lang="ko-KR" altLang="en-US" sz="1400" b="1" dirty="0" smtClean="0">
                <a:latin typeface="+mn-ea"/>
              </a:rPr>
              <a:t>모델링과 </a:t>
            </a:r>
            <a:r>
              <a:rPr lang="en-US" altLang="ko-KR" sz="1400" b="1" dirty="0" smtClean="0">
                <a:latin typeface="+mn-ea"/>
              </a:rPr>
              <a:t>UI </a:t>
            </a:r>
            <a:r>
              <a:rPr lang="ko-KR" altLang="en-US" sz="1400" b="1" dirty="0" smtClean="0">
                <a:latin typeface="+mn-ea"/>
              </a:rPr>
              <a:t>설계 에 집중적인 시간을 투자</a:t>
            </a:r>
            <a:endParaRPr lang="en-US" altLang="ko-KR" sz="1400" b="1" dirty="0" smtClean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 smtClean="0">
                <a:latin typeface="+mn-ea"/>
              </a:rPr>
              <a:t>-&gt; DB </a:t>
            </a:r>
            <a:r>
              <a:rPr lang="ko-KR" altLang="en-US" sz="1400" b="1" dirty="0" smtClean="0">
                <a:latin typeface="+mn-ea"/>
              </a:rPr>
              <a:t>모델링과 </a:t>
            </a:r>
            <a:r>
              <a:rPr lang="en-US" altLang="ko-KR" sz="1400" b="1" dirty="0" smtClean="0">
                <a:latin typeface="+mn-ea"/>
              </a:rPr>
              <a:t>UI </a:t>
            </a:r>
            <a:r>
              <a:rPr lang="ko-KR" altLang="en-US" sz="1400" b="1" dirty="0" smtClean="0">
                <a:latin typeface="+mn-ea"/>
              </a:rPr>
              <a:t>설계가 변경되면 코드까지 변경되는 악순환의 연속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개발 속도 지연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20950" y="2250742"/>
            <a:ext cx="1679777" cy="17244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3022" y="2796118"/>
            <a:ext cx="20629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DB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모델링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20950" y="4689142"/>
            <a:ext cx="1679777" cy="17244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73022" y="5234518"/>
            <a:ext cx="20629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UI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설계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829377" y="3183733"/>
            <a:ext cx="2511855" cy="646862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rot="977295">
            <a:off x="3964013" y="2964588"/>
            <a:ext cx="20629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변경</a:t>
            </a:r>
            <a:endParaRPr lang="en-US" altLang="ko-KR" sz="20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749561" y="4933483"/>
            <a:ext cx="2700666" cy="617862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20820249">
            <a:off x="3878476" y="4755241"/>
            <a:ext cx="20629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변경</a:t>
            </a:r>
            <a:endParaRPr lang="en-US" altLang="ko-KR" sz="2000" b="1" dirty="0"/>
          </a:p>
        </p:txBody>
      </p:sp>
      <p:sp>
        <p:nvSpPr>
          <p:cNvPr id="24" name="타원 23"/>
          <p:cNvSpPr/>
          <p:nvPr/>
        </p:nvSpPr>
        <p:spPr>
          <a:xfrm>
            <a:off x="6761463" y="3507164"/>
            <a:ext cx="1679777" cy="17244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69882" y="4079790"/>
            <a:ext cx="20629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white"/>
                </a:solidFill>
              </a:rPr>
              <a:t>개발 소스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18" name="폭발 2 17"/>
          <p:cNvSpPr/>
          <p:nvPr/>
        </p:nvSpPr>
        <p:spPr>
          <a:xfrm>
            <a:off x="7601351" y="2921696"/>
            <a:ext cx="1571398" cy="114484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6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개발 일정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8744" y="1091038"/>
            <a:ext cx="8526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프로젝트 총 진행 </a:t>
            </a:r>
            <a:r>
              <a:rPr lang="en-US" altLang="ko-KR" sz="1400" b="1" dirty="0" smtClean="0">
                <a:latin typeface="+mn-ea"/>
              </a:rPr>
              <a:t>5</a:t>
            </a:r>
            <a:r>
              <a:rPr lang="ko-KR" altLang="en-US" sz="1400" b="1" dirty="0" smtClean="0">
                <a:latin typeface="+mn-ea"/>
              </a:rPr>
              <a:t>일 중</a:t>
            </a:r>
            <a:r>
              <a:rPr lang="en-US" altLang="ko-KR" sz="1400" b="1" dirty="0" smtClean="0">
                <a:latin typeface="+mn-ea"/>
              </a:rPr>
              <a:t>, 3</a:t>
            </a:r>
            <a:r>
              <a:rPr lang="ko-KR" altLang="en-US" sz="1400" b="1" dirty="0" smtClean="0">
                <a:latin typeface="+mn-ea"/>
              </a:rPr>
              <a:t>일을 설계 </a:t>
            </a:r>
            <a:r>
              <a:rPr lang="en-US" altLang="ko-KR" sz="1400" b="1" dirty="0" smtClean="0">
                <a:latin typeface="+mn-ea"/>
              </a:rPr>
              <a:t>(DB </a:t>
            </a:r>
            <a:r>
              <a:rPr lang="ko-KR" altLang="en-US" sz="1400" b="1" dirty="0" smtClean="0">
                <a:latin typeface="+mn-ea"/>
              </a:rPr>
              <a:t>모델링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쿼리구현</a:t>
            </a:r>
            <a:r>
              <a:rPr lang="en-US" altLang="ko-KR" sz="1400" b="1" dirty="0" smtClean="0">
                <a:latin typeface="+mn-ea"/>
              </a:rPr>
              <a:t>, UI </a:t>
            </a:r>
            <a:r>
              <a:rPr lang="ko-KR" altLang="en-US" sz="1400" b="1" dirty="0" smtClean="0">
                <a:latin typeface="+mn-ea"/>
              </a:rPr>
              <a:t>설계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클래스 설계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 marL="90488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〮 프로젝트 총 진행 </a:t>
            </a:r>
            <a:r>
              <a:rPr lang="en-US" altLang="ko-KR" sz="1400" b="1" dirty="0">
                <a:latin typeface="+mn-ea"/>
              </a:rPr>
              <a:t>5</a:t>
            </a:r>
            <a:r>
              <a:rPr lang="ko-KR" altLang="en-US" sz="1400" b="1" dirty="0">
                <a:latin typeface="+mn-ea"/>
              </a:rPr>
              <a:t>일 중</a:t>
            </a:r>
            <a:r>
              <a:rPr lang="en-US" altLang="ko-KR" sz="1400" b="1" dirty="0">
                <a:latin typeface="+mn-ea"/>
              </a:rPr>
              <a:t>, 2</a:t>
            </a:r>
            <a:r>
              <a:rPr lang="ko-KR" altLang="en-US" sz="1400" b="1" dirty="0" smtClean="0">
                <a:latin typeface="+mn-ea"/>
              </a:rPr>
              <a:t>일을 실제 구현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51" y="2216236"/>
            <a:ext cx="6615701" cy="35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개발 일정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89797"/>
              </p:ext>
            </p:extLst>
          </p:nvPr>
        </p:nvGraphicFramePr>
        <p:xfrm>
          <a:off x="827558" y="1482575"/>
          <a:ext cx="9988722" cy="3937920"/>
        </p:xfrm>
        <a:graphic>
          <a:graphicData uri="http://schemas.openxmlformats.org/drawingml/2006/table">
            <a:tbl>
              <a:tblPr/>
              <a:tblGrid>
                <a:gridCol w="1817948"/>
                <a:gridCol w="1812953"/>
                <a:gridCol w="1578218"/>
                <a:gridCol w="1618173"/>
                <a:gridCol w="1618173"/>
                <a:gridCol w="1543257"/>
              </a:tblGrid>
              <a:tr h="492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6/20 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6/21 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6/22 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6/23 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6/24 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922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4922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8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DB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모델링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4" y="1143723"/>
            <a:ext cx="5580404" cy="2548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38" y="2985808"/>
            <a:ext cx="5350914" cy="3163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991330" y="3751838"/>
            <a:ext cx="15977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논리적 모델링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97922" y="2570310"/>
            <a:ext cx="15977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물리적 모델링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5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4162" y="132435"/>
            <a:ext cx="2734336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설계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쿼리 설계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06" y="2402169"/>
            <a:ext cx="205740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21" y="2367986"/>
            <a:ext cx="4854011" cy="423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3743058" y="3299132"/>
            <a:ext cx="957129" cy="55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8744" y="1091038"/>
            <a:ext cx="8526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〮 </a:t>
            </a:r>
            <a:r>
              <a:rPr lang="en-US" altLang="ko-KR" sz="1400" b="1" dirty="0" err="1" smtClean="0">
                <a:latin typeface="+mn-ea"/>
              </a:rPr>
              <a:t>Exerd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‘</a:t>
            </a:r>
            <a:r>
              <a:rPr lang="ko-KR" altLang="en-US" sz="1400" b="1" dirty="0" smtClean="0">
                <a:latin typeface="+mn-ea"/>
              </a:rPr>
              <a:t>포워드 엔지니어링</a:t>
            </a:r>
            <a:r>
              <a:rPr lang="en-US" altLang="ko-KR" sz="1400" b="1" dirty="0" smtClean="0">
                <a:latin typeface="+mn-ea"/>
              </a:rPr>
              <a:t>’</a:t>
            </a:r>
            <a:r>
              <a:rPr lang="ko-KR" altLang="en-US" sz="1400" b="1" dirty="0" smtClean="0">
                <a:latin typeface="+mn-ea"/>
              </a:rPr>
              <a:t> 기능을 이용하면 쿼리가 자동 생성됨</a:t>
            </a:r>
            <a:endParaRPr lang="en-US" altLang="ko-KR" sz="1400" b="1" dirty="0" smtClean="0"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〮 </a:t>
            </a:r>
            <a:r>
              <a:rPr lang="ko-KR" altLang="en-US" sz="1400" b="1" dirty="0" smtClean="0">
                <a:latin typeface="+mn-ea"/>
              </a:rPr>
              <a:t>실제 </a:t>
            </a:r>
            <a:r>
              <a:rPr lang="en-US" altLang="ko-KR" sz="1400" b="1" dirty="0" smtClean="0">
                <a:latin typeface="+mn-ea"/>
              </a:rPr>
              <a:t>Oracle </a:t>
            </a:r>
            <a:r>
              <a:rPr lang="ko-KR" altLang="en-US" sz="1400" b="1" dirty="0" smtClean="0">
                <a:latin typeface="+mn-ea"/>
              </a:rPr>
              <a:t>에 입력할 때는 오류가 발생하므로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하나씩 실행해 가면서 쿼리 검증 필요</a:t>
            </a:r>
            <a:endParaRPr lang="en-US" altLang="ko-KR" sz="1400" b="1" dirty="0">
              <a:latin typeface="+mn-ea"/>
            </a:endParaRPr>
          </a:p>
          <a:p>
            <a:pPr marL="90488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41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523</Words>
  <Application>Microsoft Office PowerPoint</Application>
  <PresentationFormat>와이드스크린</PresentationFormat>
  <Paragraphs>141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Aharoni</vt:lpstr>
      <vt:lpstr>맑은 고딕</vt:lpstr>
      <vt:lpstr>Arial</vt:lpstr>
      <vt:lpstr>Segoe UI Black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170</cp:revision>
  <dcterms:created xsi:type="dcterms:W3CDTF">2017-07-14T07:37:38Z</dcterms:created>
  <dcterms:modified xsi:type="dcterms:W3CDTF">2018-06-24T14:16:51Z</dcterms:modified>
</cp:coreProperties>
</file>