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C7D676-9AAF-4A57-BEAD-10FF3F013AF4}" type="datetimeFigureOut">
              <a:rPr lang="es-MX" smtClean="0"/>
              <a:t>05/01/2014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CC7D676-9AAF-4A57-BEAD-10FF3F013AF4}" type="datetimeFigureOut">
              <a:rPr lang="es-MX" smtClean="0"/>
              <a:t>05/01/2014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CC7D676-9AAF-4A57-BEAD-10FF3F013AF4}" type="datetimeFigureOut">
              <a:rPr lang="es-MX" smtClean="0"/>
              <a:t>05/01/2014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CC7D676-9AAF-4A57-BEAD-10FF3F013AF4}" type="datetimeFigureOut">
              <a:rPr lang="es-MX" smtClean="0"/>
              <a:t>05/01/2014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C7D676-9AAF-4A57-BEAD-10FF3F013AF4}" type="datetimeFigureOut">
              <a:rPr lang="es-MX" smtClean="0"/>
              <a:t>05/01/2014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C7D676-9AAF-4A57-BEAD-10FF3F013AF4}" type="datetimeFigureOut">
              <a:rPr lang="es-MX" smtClean="0"/>
              <a:t>05/01/2014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DCC7D676-9AAF-4A57-BEAD-10FF3F013AF4}" type="datetimeFigureOut">
              <a:rPr lang="es-MX" smtClean="0"/>
              <a:t>05/01/2014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DCC7D676-9AAF-4A57-BEAD-10FF3F013AF4}" type="datetimeFigureOut">
              <a:rPr lang="es-MX" smtClean="0"/>
              <a:t>05/01/2014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7D676-9AAF-4A57-BEAD-10FF3F013AF4}" type="datetimeFigureOut">
              <a:rPr lang="es-MX" smtClean="0"/>
              <a:t>05/01/2014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AC6CBB-B55C-40F1-A7E8-8B954BFD55D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C7D676-9AAF-4A57-BEAD-10FF3F013AF4}" type="datetimeFigureOut">
              <a:rPr lang="es-MX" smtClean="0"/>
              <a:t>05/01/2014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AC6CBB-B55C-40F1-A7E8-8B954BFD55D4}"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CC7D676-9AAF-4A57-BEAD-10FF3F013AF4}" type="datetimeFigureOut">
              <a:rPr lang="es-MX" smtClean="0"/>
              <a:t>05/01/2014</a:t>
            </a:fld>
            <a:endParaRPr lang="es-MX"/>
          </a:p>
        </p:txBody>
      </p:sp>
      <p:sp>
        <p:nvSpPr>
          <p:cNvPr id="9" name="Slide Number Placeholder 8"/>
          <p:cNvSpPr>
            <a:spLocks noGrp="1"/>
          </p:cNvSpPr>
          <p:nvPr>
            <p:ph type="sldNum" sz="quarter" idx="11"/>
          </p:nvPr>
        </p:nvSpPr>
        <p:spPr/>
        <p:txBody>
          <a:bodyPr/>
          <a:lstStyle/>
          <a:p>
            <a:fld id="{65AC6CBB-B55C-40F1-A7E8-8B954BFD55D4}"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AC6CBB-B55C-40F1-A7E8-8B954BFD55D4}"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CC7D676-9AAF-4A57-BEAD-10FF3F013AF4}" type="datetimeFigureOut">
              <a:rPr lang="es-MX" smtClean="0"/>
              <a:t>05/01/2014</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Android 101 – Listas y Colecciones</a:t>
            </a:r>
            <a:endParaRPr lang="es-MX" dirty="0"/>
          </a:p>
        </p:txBody>
      </p:sp>
      <p:sp>
        <p:nvSpPr>
          <p:cNvPr id="3" name="2 Subtítulo"/>
          <p:cNvSpPr>
            <a:spLocks noGrp="1"/>
          </p:cNvSpPr>
          <p:nvPr>
            <p:ph type="subTitle" idx="1"/>
          </p:nvPr>
        </p:nvSpPr>
        <p:spPr/>
        <p:txBody>
          <a:bodyPr/>
          <a:lstStyle/>
          <a:p>
            <a:r>
              <a:rPr lang="es-MX" dirty="0" smtClean="0"/>
              <a:t>Alejandro Fernández Vilchis</a:t>
            </a:r>
            <a:endParaRPr lang="es-MX" dirty="0"/>
          </a:p>
        </p:txBody>
      </p:sp>
    </p:spTree>
    <p:extLst>
      <p:ext uri="{BB962C8B-B14F-4D97-AF65-F5344CB8AC3E}">
        <p14:creationId xmlns:p14="http://schemas.microsoft.com/office/powerpoint/2010/main" val="223701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Componentes básicos (Adaptadores)</a:t>
            </a:r>
          </a:p>
        </p:txBody>
      </p:sp>
      <p:sp>
        <p:nvSpPr>
          <p:cNvPr id="3" name="2 Marcador de contenido"/>
          <p:cNvSpPr>
            <a:spLocks noGrp="1"/>
          </p:cNvSpPr>
          <p:nvPr>
            <p:ph idx="1"/>
          </p:nvPr>
        </p:nvSpPr>
        <p:spPr/>
        <p:txBody>
          <a:bodyPr>
            <a:normAutofit lnSpcReduction="10000"/>
          </a:bodyPr>
          <a:lstStyle/>
          <a:p>
            <a:r>
              <a:rPr lang="es-MX" dirty="0" smtClean="0"/>
              <a:t>La variables del adaptador y la </a:t>
            </a:r>
            <a:r>
              <a:rPr lang="es-MX" dirty="0" err="1" smtClean="0"/>
              <a:t>delcaración</a:t>
            </a:r>
            <a:r>
              <a:rPr lang="es-MX" dirty="0" smtClean="0"/>
              <a:t> viene dada de la siguiente forma:</a:t>
            </a:r>
          </a:p>
          <a:p>
            <a:pPr marL="411480" lvl="1" indent="0">
              <a:buNone/>
            </a:pPr>
            <a:r>
              <a:rPr lang="es-MX" dirty="0" smtClean="0"/>
              <a:t>   </a:t>
            </a:r>
            <a:r>
              <a:rPr lang="es-MX" sz="1600" b="1" dirty="0" err="1" smtClean="0"/>
              <a:t>Context</a:t>
            </a:r>
            <a:r>
              <a:rPr lang="es-MX" sz="1600" b="1" dirty="0" smtClean="0"/>
              <a:t> </a:t>
            </a:r>
            <a:r>
              <a:rPr lang="es-MX" sz="1600" b="1" dirty="0" err="1"/>
              <a:t>context</a:t>
            </a:r>
            <a:r>
              <a:rPr lang="es-MX" sz="1600" b="1" dirty="0" smtClean="0"/>
              <a:t>;  //Esta variable permite saber quien es su padre.</a:t>
            </a:r>
            <a:endParaRPr lang="es-MX" sz="1600" b="1" dirty="0"/>
          </a:p>
          <a:p>
            <a:pPr marL="411480" lvl="1" indent="0">
              <a:buNone/>
            </a:pPr>
            <a:r>
              <a:rPr lang="es-MX" sz="1600" b="1" dirty="0"/>
              <a:t>    </a:t>
            </a:r>
            <a:r>
              <a:rPr lang="es-MX" sz="1600" b="1" dirty="0" err="1"/>
              <a:t>int</a:t>
            </a:r>
            <a:r>
              <a:rPr lang="es-MX" sz="1600" b="1" dirty="0"/>
              <a:t> </a:t>
            </a:r>
            <a:r>
              <a:rPr lang="es-MX" sz="1600" b="1" dirty="0" err="1"/>
              <a:t>layoutResourceId</a:t>
            </a:r>
            <a:r>
              <a:rPr lang="es-MX" sz="1600" b="1" dirty="0" smtClean="0"/>
              <a:t>; //Esta variable permite saber cual es el XML que tiene la información de la vista.</a:t>
            </a:r>
            <a:endParaRPr lang="es-MX" sz="1600" b="1" dirty="0"/>
          </a:p>
          <a:p>
            <a:pPr marL="411480" lvl="1" indent="0">
              <a:buNone/>
            </a:pPr>
            <a:r>
              <a:rPr lang="es-MX" sz="1600" b="1" dirty="0"/>
              <a:t>    </a:t>
            </a:r>
            <a:r>
              <a:rPr lang="es-MX" sz="1600" b="1" dirty="0" err="1"/>
              <a:t>String</a:t>
            </a:r>
            <a:r>
              <a:rPr lang="es-MX" sz="1600" b="1" dirty="0"/>
              <a:t> data</a:t>
            </a:r>
            <a:r>
              <a:rPr lang="es-MX" sz="1600" b="1" dirty="0" smtClean="0"/>
              <a:t>[]; //El arreglo de información que se pintará en la lista.</a:t>
            </a:r>
          </a:p>
          <a:p>
            <a:pPr marL="411480" lvl="1" indent="0">
              <a:buNone/>
            </a:pPr>
            <a:endParaRPr lang="es-MX" sz="1600" b="1" dirty="0"/>
          </a:p>
          <a:p>
            <a:pPr marL="411480" lvl="1" indent="0">
              <a:buNone/>
            </a:pPr>
            <a:r>
              <a:rPr lang="es-MX" sz="1600" b="1" dirty="0"/>
              <a:t>    </a:t>
            </a:r>
            <a:r>
              <a:rPr lang="es-MX" sz="1600" b="1" dirty="0" err="1"/>
              <a:t>public</a:t>
            </a:r>
            <a:r>
              <a:rPr lang="es-MX" sz="1600" b="1" dirty="0"/>
              <a:t> </a:t>
            </a:r>
            <a:r>
              <a:rPr lang="es-MX" sz="1600" b="1" dirty="0" err="1"/>
              <a:t>DemoAdapter</a:t>
            </a:r>
            <a:r>
              <a:rPr lang="es-MX" sz="1600" b="1" dirty="0"/>
              <a:t>(</a:t>
            </a:r>
            <a:r>
              <a:rPr lang="es-MX" sz="1600" b="1" dirty="0" err="1"/>
              <a:t>Context</a:t>
            </a:r>
            <a:r>
              <a:rPr lang="es-MX" sz="1600" b="1" dirty="0"/>
              <a:t> </a:t>
            </a:r>
            <a:r>
              <a:rPr lang="es-MX" sz="1600" b="1" dirty="0" err="1"/>
              <a:t>context</a:t>
            </a:r>
            <a:r>
              <a:rPr lang="es-MX" sz="1600" b="1" dirty="0"/>
              <a:t>, </a:t>
            </a:r>
            <a:r>
              <a:rPr lang="es-MX" sz="1600" b="1" dirty="0" err="1"/>
              <a:t>int</a:t>
            </a:r>
            <a:r>
              <a:rPr lang="es-MX" sz="1600" b="1" dirty="0"/>
              <a:t> </a:t>
            </a:r>
            <a:r>
              <a:rPr lang="es-MX" sz="1600" b="1" dirty="0" err="1"/>
              <a:t>layoutResourceId</a:t>
            </a:r>
            <a:r>
              <a:rPr lang="es-MX" sz="1600" b="1" dirty="0"/>
              <a:t>, </a:t>
            </a:r>
            <a:r>
              <a:rPr lang="es-MX" sz="1600" b="1" dirty="0" err="1"/>
              <a:t>ArrayList</a:t>
            </a:r>
            <a:r>
              <a:rPr lang="es-MX" sz="1600" b="1" dirty="0"/>
              <a:t>&lt;</a:t>
            </a:r>
            <a:r>
              <a:rPr lang="es-MX" sz="1600" b="1" dirty="0" err="1"/>
              <a:t>String</a:t>
            </a:r>
            <a:r>
              <a:rPr lang="es-MX" sz="1600" b="1" dirty="0"/>
              <a:t>&gt; data) {</a:t>
            </a:r>
          </a:p>
          <a:p>
            <a:pPr marL="411480" lvl="1" indent="0">
              <a:buNone/>
            </a:pPr>
            <a:r>
              <a:rPr lang="es-MX" sz="1600" b="1" dirty="0"/>
              <a:t>        </a:t>
            </a:r>
            <a:r>
              <a:rPr lang="es-MX" sz="1600" b="1" dirty="0" err="1">
                <a:solidFill>
                  <a:srgbClr val="FF0000"/>
                </a:solidFill>
              </a:rPr>
              <a:t>super</a:t>
            </a:r>
            <a:r>
              <a:rPr lang="es-MX" sz="1600" b="1" dirty="0">
                <a:solidFill>
                  <a:srgbClr val="FF0000"/>
                </a:solidFill>
              </a:rPr>
              <a:t>(</a:t>
            </a:r>
            <a:r>
              <a:rPr lang="es-MX" sz="1600" b="1" dirty="0" err="1">
                <a:solidFill>
                  <a:srgbClr val="FF0000"/>
                </a:solidFill>
              </a:rPr>
              <a:t>context</a:t>
            </a:r>
            <a:r>
              <a:rPr lang="es-MX" sz="1600" b="1" dirty="0">
                <a:solidFill>
                  <a:srgbClr val="FF0000"/>
                </a:solidFill>
              </a:rPr>
              <a:t>, </a:t>
            </a:r>
            <a:r>
              <a:rPr lang="es-MX" sz="1600" b="1" dirty="0" err="1">
                <a:solidFill>
                  <a:srgbClr val="FF0000"/>
                </a:solidFill>
              </a:rPr>
              <a:t>layoutResourceId</a:t>
            </a:r>
            <a:r>
              <a:rPr lang="es-MX" sz="1600" b="1" dirty="0">
                <a:solidFill>
                  <a:srgbClr val="FF0000"/>
                </a:solidFill>
              </a:rPr>
              <a:t>, </a:t>
            </a:r>
            <a:r>
              <a:rPr lang="es-MX" sz="1600" b="1" dirty="0" err="1">
                <a:solidFill>
                  <a:srgbClr val="FF0000"/>
                </a:solidFill>
              </a:rPr>
              <a:t>data.toArray</a:t>
            </a:r>
            <a:r>
              <a:rPr lang="es-MX" sz="1600" b="1" dirty="0">
                <a:solidFill>
                  <a:srgbClr val="FF0000"/>
                </a:solidFill>
              </a:rPr>
              <a:t>(new </a:t>
            </a:r>
            <a:r>
              <a:rPr lang="es-MX" sz="1600" b="1" dirty="0" err="1">
                <a:solidFill>
                  <a:srgbClr val="FF0000"/>
                </a:solidFill>
              </a:rPr>
              <a:t>String</a:t>
            </a:r>
            <a:r>
              <a:rPr lang="es-MX" sz="1600" b="1" dirty="0">
                <a:solidFill>
                  <a:srgbClr val="FF0000"/>
                </a:solidFill>
              </a:rPr>
              <a:t>[</a:t>
            </a:r>
            <a:r>
              <a:rPr lang="es-MX" sz="1600" b="1" dirty="0" err="1">
                <a:solidFill>
                  <a:srgbClr val="FF0000"/>
                </a:solidFill>
              </a:rPr>
              <a:t>data.size</a:t>
            </a:r>
            <a:r>
              <a:rPr lang="es-MX" sz="1600" b="1" dirty="0">
                <a:solidFill>
                  <a:srgbClr val="FF0000"/>
                </a:solidFill>
              </a:rPr>
              <a:t>()]));</a:t>
            </a:r>
          </a:p>
          <a:p>
            <a:pPr marL="411480" lvl="1" indent="0">
              <a:buNone/>
            </a:pPr>
            <a:r>
              <a:rPr lang="es-MX" sz="1600" b="1" dirty="0"/>
              <a:t>        </a:t>
            </a:r>
            <a:r>
              <a:rPr lang="es-MX" sz="1600" b="1" dirty="0" err="1"/>
              <a:t>this.layoutResourceId</a:t>
            </a:r>
            <a:r>
              <a:rPr lang="es-MX" sz="1600" b="1" dirty="0"/>
              <a:t> = </a:t>
            </a:r>
            <a:r>
              <a:rPr lang="es-MX" sz="1600" b="1" dirty="0" err="1"/>
              <a:t>layoutResourceId</a:t>
            </a:r>
            <a:r>
              <a:rPr lang="es-MX" sz="1600" b="1" dirty="0"/>
              <a:t>;</a:t>
            </a:r>
          </a:p>
          <a:p>
            <a:pPr marL="411480" lvl="1" indent="0">
              <a:buNone/>
            </a:pPr>
            <a:r>
              <a:rPr lang="es-MX" sz="1600" b="1" dirty="0"/>
              <a:t>        </a:t>
            </a:r>
            <a:r>
              <a:rPr lang="es-MX" sz="1600" b="1" dirty="0" err="1"/>
              <a:t>this.context</a:t>
            </a:r>
            <a:r>
              <a:rPr lang="es-MX" sz="1600" b="1" dirty="0"/>
              <a:t> = </a:t>
            </a:r>
            <a:r>
              <a:rPr lang="es-MX" sz="1600" b="1" dirty="0" err="1"/>
              <a:t>context</a:t>
            </a:r>
            <a:r>
              <a:rPr lang="es-MX" sz="1600" b="1" dirty="0"/>
              <a:t>;</a:t>
            </a:r>
          </a:p>
          <a:p>
            <a:pPr marL="411480" lvl="1" indent="0">
              <a:buNone/>
            </a:pPr>
            <a:r>
              <a:rPr lang="es-MX" sz="1600" b="1" dirty="0"/>
              <a:t>        </a:t>
            </a:r>
            <a:r>
              <a:rPr lang="es-MX" sz="1600" b="1" dirty="0" err="1"/>
              <a:t>this.data</a:t>
            </a:r>
            <a:r>
              <a:rPr lang="es-MX" sz="1600" b="1" dirty="0"/>
              <a:t> = </a:t>
            </a:r>
            <a:r>
              <a:rPr lang="es-MX" sz="1600" b="1" dirty="0" err="1"/>
              <a:t>data.toArray</a:t>
            </a:r>
            <a:r>
              <a:rPr lang="es-MX" sz="1600" b="1" dirty="0"/>
              <a:t>(new </a:t>
            </a:r>
            <a:r>
              <a:rPr lang="es-MX" sz="1600" b="1" dirty="0" err="1"/>
              <a:t>String</a:t>
            </a:r>
            <a:r>
              <a:rPr lang="es-MX" sz="1600" b="1" dirty="0"/>
              <a:t>[</a:t>
            </a:r>
            <a:r>
              <a:rPr lang="es-MX" sz="1600" b="1" dirty="0" err="1"/>
              <a:t>data.size</a:t>
            </a:r>
            <a:r>
              <a:rPr lang="es-MX" sz="1600" b="1" dirty="0"/>
              <a:t>()]);</a:t>
            </a:r>
          </a:p>
          <a:p>
            <a:pPr marL="411480" lvl="1" indent="0">
              <a:buNone/>
            </a:pPr>
            <a:r>
              <a:rPr lang="es-MX" sz="1600" b="1" dirty="0"/>
              <a:t>    </a:t>
            </a:r>
            <a:r>
              <a:rPr lang="es-MX" sz="1600" b="1" dirty="0" smtClean="0"/>
              <a:t>}</a:t>
            </a:r>
          </a:p>
          <a:p>
            <a:r>
              <a:rPr lang="es-MX" sz="1800" dirty="0" smtClean="0"/>
              <a:t>NOTA: Observar que se llama al </a:t>
            </a:r>
            <a:r>
              <a:rPr lang="es-MX" sz="1800" dirty="0" err="1" smtClean="0"/>
              <a:t>super</a:t>
            </a:r>
            <a:r>
              <a:rPr lang="es-MX" sz="1800" dirty="0" smtClean="0"/>
              <a:t> constructor  y la manera en que se deben pasar los datos, además de inicializar las variables del mismo constructor.</a:t>
            </a:r>
          </a:p>
        </p:txBody>
      </p:sp>
    </p:spTree>
    <p:extLst>
      <p:ext uri="{BB962C8B-B14F-4D97-AF65-F5344CB8AC3E}">
        <p14:creationId xmlns:p14="http://schemas.microsoft.com/office/powerpoint/2010/main" val="1572574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Componentes básicos (Adaptadores)</a:t>
            </a:r>
          </a:p>
        </p:txBody>
      </p:sp>
      <p:sp>
        <p:nvSpPr>
          <p:cNvPr id="3" name="2 Marcador de contenido"/>
          <p:cNvSpPr>
            <a:spLocks noGrp="1"/>
          </p:cNvSpPr>
          <p:nvPr>
            <p:ph idx="1"/>
          </p:nvPr>
        </p:nvSpPr>
        <p:spPr/>
        <p:txBody>
          <a:bodyPr>
            <a:normAutofit fontScale="70000" lnSpcReduction="20000"/>
          </a:bodyPr>
          <a:lstStyle/>
          <a:p>
            <a:r>
              <a:rPr lang="es-MX" dirty="0" smtClean="0"/>
              <a:t>El siguiente método heredado del Adaptador permite pintar cada elemento de la vista: </a:t>
            </a:r>
          </a:p>
          <a:p>
            <a:pPr marL="411480" lvl="1" indent="0">
              <a:buNone/>
            </a:pPr>
            <a:r>
              <a:rPr lang="es-MX" b="1" dirty="0" smtClean="0"/>
              <a:t>@</a:t>
            </a:r>
            <a:r>
              <a:rPr lang="es-MX" b="1" dirty="0" err="1"/>
              <a:t>Override</a:t>
            </a:r>
            <a:endParaRPr lang="es-MX" b="1" dirty="0"/>
          </a:p>
          <a:p>
            <a:pPr marL="411480" lvl="1" indent="0">
              <a:buNone/>
            </a:pPr>
            <a:r>
              <a:rPr lang="es-MX" b="1" dirty="0"/>
              <a:t>    </a:t>
            </a:r>
            <a:r>
              <a:rPr lang="es-MX" b="1" dirty="0" err="1"/>
              <a:t>public</a:t>
            </a:r>
            <a:r>
              <a:rPr lang="es-MX" b="1" dirty="0"/>
              <a:t> View </a:t>
            </a:r>
            <a:r>
              <a:rPr lang="es-MX" b="1" dirty="0" err="1"/>
              <a:t>getView</a:t>
            </a:r>
            <a:r>
              <a:rPr lang="es-MX" b="1" dirty="0"/>
              <a:t>(</a:t>
            </a:r>
            <a:r>
              <a:rPr lang="es-MX" b="1" dirty="0" err="1"/>
              <a:t>int</a:t>
            </a:r>
            <a:r>
              <a:rPr lang="es-MX" b="1" dirty="0"/>
              <a:t> position, View </a:t>
            </a:r>
            <a:r>
              <a:rPr lang="es-MX" b="1" dirty="0" err="1"/>
              <a:t>convertView</a:t>
            </a:r>
            <a:r>
              <a:rPr lang="es-MX" b="1" dirty="0"/>
              <a:t>, </a:t>
            </a:r>
            <a:r>
              <a:rPr lang="es-MX" b="1" dirty="0" err="1"/>
              <a:t>ViewGroup</a:t>
            </a:r>
            <a:r>
              <a:rPr lang="es-MX" b="1" dirty="0"/>
              <a:t> </a:t>
            </a:r>
            <a:r>
              <a:rPr lang="es-MX" b="1" dirty="0" err="1"/>
              <a:t>parent</a:t>
            </a:r>
            <a:r>
              <a:rPr lang="es-MX" b="1" dirty="0"/>
              <a:t>) </a:t>
            </a:r>
            <a:r>
              <a:rPr lang="es-MX" b="1" dirty="0" smtClean="0"/>
              <a:t>{</a:t>
            </a:r>
            <a:endParaRPr lang="es-MX" b="1" dirty="0"/>
          </a:p>
          <a:p>
            <a:pPr marL="411480" lvl="1" indent="0">
              <a:buNone/>
            </a:pPr>
            <a:r>
              <a:rPr lang="es-MX" b="1" dirty="0"/>
              <a:t>        View </a:t>
            </a:r>
            <a:r>
              <a:rPr lang="es-MX" b="1" dirty="0" err="1"/>
              <a:t>row</a:t>
            </a:r>
            <a:r>
              <a:rPr lang="es-MX" b="1" dirty="0"/>
              <a:t> = </a:t>
            </a:r>
            <a:r>
              <a:rPr lang="es-MX" b="1" dirty="0" err="1"/>
              <a:t>convertView</a:t>
            </a:r>
            <a:r>
              <a:rPr lang="es-MX" b="1" dirty="0"/>
              <a:t>;</a:t>
            </a:r>
          </a:p>
          <a:p>
            <a:pPr marL="411480" lvl="1" indent="0">
              <a:buNone/>
            </a:pPr>
            <a:r>
              <a:rPr lang="es-MX" b="1" dirty="0"/>
              <a:t>        </a:t>
            </a:r>
            <a:r>
              <a:rPr lang="es-MX" b="1" dirty="0" err="1"/>
              <a:t>GenericListHolder</a:t>
            </a:r>
            <a:r>
              <a:rPr lang="es-MX" b="1" dirty="0"/>
              <a:t> </a:t>
            </a:r>
            <a:r>
              <a:rPr lang="es-MX" b="1" dirty="0" err="1"/>
              <a:t>holder</a:t>
            </a:r>
            <a:r>
              <a:rPr lang="es-MX" b="1" dirty="0"/>
              <a:t> = </a:t>
            </a:r>
            <a:r>
              <a:rPr lang="es-MX" b="1" dirty="0" err="1"/>
              <a:t>null</a:t>
            </a:r>
            <a:r>
              <a:rPr lang="es-MX" b="1" dirty="0" smtClean="0"/>
              <a:t>; //Clase que contiene los componentes del XML de la vista</a:t>
            </a:r>
            <a:endParaRPr lang="es-MX" b="1" dirty="0"/>
          </a:p>
          <a:p>
            <a:pPr marL="411480" lvl="1" indent="0">
              <a:buNone/>
            </a:pPr>
            <a:r>
              <a:rPr lang="es-MX" b="1" dirty="0"/>
              <a:t>        </a:t>
            </a:r>
            <a:r>
              <a:rPr lang="es-MX" b="1" dirty="0" err="1"/>
              <a:t>if</a:t>
            </a:r>
            <a:r>
              <a:rPr lang="es-MX" b="1" dirty="0"/>
              <a:t>(</a:t>
            </a:r>
            <a:r>
              <a:rPr lang="es-MX" b="1" dirty="0" err="1"/>
              <a:t>row</a:t>
            </a:r>
            <a:r>
              <a:rPr lang="es-MX" b="1" dirty="0"/>
              <a:t> == </a:t>
            </a:r>
            <a:r>
              <a:rPr lang="es-MX" b="1" dirty="0" err="1"/>
              <a:t>null</a:t>
            </a:r>
            <a:r>
              <a:rPr lang="es-MX" b="1" dirty="0"/>
              <a:t>)</a:t>
            </a:r>
          </a:p>
          <a:p>
            <a:pPr marL="411480" lvl="1" indent="0">
              <a:buNone/>
            </a:pPr>
            <a:r>
              <a:rPr lang="es-MX" b="1" dirty="0"/>
              <a:t>        {</a:t>
            </a:r>
          </a:p>
          <a:p>
            <a:pPr marL="411480" lvl="1" indent="0">
              <a:buNone/>
            </a:pPr>
            <a:r>
              <a:rPr lang="es-MX" b="1" dirty="0"/>
              <a:t>            </a:t>
            </a:r>
            <a:r>
              <a:rPr lang="es-MX" b="1" dirty="0" err="1"/>
              <a:t>LayoutInflater</a:t>
            </a:r>
            <a:r>
              <a:rPr lang="es-MX" b="1" dirty="0"/>
              <a:t> </a:t>
            </a:r>
            <a:r>
              <a:rPr lang="es-MX" b="1" dirty="0" err="1"/>
              <a:t>inflater</a:t>
            </a:r>
            <a:r>
              <a:rPr lang="es-MX" b="1" dirty="0"/>
              <a:t> = ((</a:t>
            </a:r>
            <a:r>
              <a:rPr lang="es-MX" b="1" dirty="0" err="1"/>
              <a:t>Activity</a:t>
            </a:r>
            <a:r>
              <a:rPr lang="es-MX" b="1" dirty="0"/>
              <a:t>)</a:t>
            </a:r>
            <a:r>
              <a:rPr lang="es-MX" b="1" dirty="0" err="1"/>
              <a:t>context</a:t>
            </a:r>
            <a:r>
              <a:rPr lang="es-MX" b="1" dirty="0"/>
              <a:t>).</a:t>
            </a:r>
            <a:r>
              <a:rPr lang="es-MX" b="1" dirty="0" err="1"/>
              <a:t>getLayoutInflater</a:t>
            </a:r>
            <a:r>
              <a:rPr lang="es-MX" b="1" dirty="0"/>
              <a:t>();</a:t>
            </a:r>
          </a:p>
          <a:p>
            <a:pPr marL="411480" lvl="1" indent="0">
              <a:buNone/>
            </a:pPr>
            <a:r>
              <a:rPr lang="es-MX" b="1" dirty="0"/>
              <a:t>            </a:t>
            </a:r>
            <a:r>
              <a:rPr lang="es-MX" b="1" dirty="0" err="1"/>
              <a:t>row</a:t>
            </a:r>
            <a:r>
              <a:rPr lang="es-MX" b="1" dirty="0"/>
              <a:t> = </a:t>
            </a:r>
            <a:r>
              <a:rPr lang="es-MX" b="1" dirty="0" err="1"/>
              <a:t>inflater.inflate</a:t>
            </a:r>
            <a:r>
              <a:rPr lang="es-MX" b="1" dirty="0"/>
              <a:t>(</a:t>
            </a:r>
            <a:r>
              <a:rPr lang="es-MX" b="1" dirty="0" err="1"/>
              <a:t>layoutResourceId</a:t>
            </a:r>
            <a:r>
              <a:rPr lang="es-MX" b="1" dirty="0"/>
              <a:t>, </a:t>
            </a:r>
            <a:r>
              <a:rPr lang="es-MX" b="1" dirty="0" err="1"/>
              <a:t>parent</a:t>
            </a:r>
            <a:r>
              <a:rPr lang="es-MX" b="1" dirty="0"/>
              <a:t>, false</a:t>
            </a:r>
            <a:r>
              <a:rPr lang="es-MX" b="1" dirty="0" smtClean="0"/>
              <a:t>);</a:t>
            </a:r>
            <a:endParaRPr lang="es-MX" b="1" dirty="0"/>
          </a:p>
          <a:p>
            <a:pPr marL="411480" lvl="1" indent="0">
              <a:buNone/>
            </a:pPr>
            <a:r>
              <a:rPr lang="es-MX" b="1" dirty="0"/>
              <a:t>            </a:t>
            </a:r>
            <a:r>
              <a:rPr lang="es-MX" b="1" dirty="0" err="1"/>
              <a:t>holder</a:t>
            </a:r>
            <a:r>
              <a:rPr lang="es-MX" b="1" dirty="0"/>
              <a:t> = new </a:t>
            </a:r>
            <a:r>
              <a:rPr lang="es-MX" b="1" dirty="0" err="1"/>
              <a:t>GenericListHolder</a:t>
            </a:r>
            <a:r>
              <a:rPr lang="es-MX" b="1" dirty="0"/>
              <a:t>();</a:t>
            </a:r>
          </a:p>
          <a:p>
            <a:pPr marL="411480" lvl="1" indent="0">
              <a:buNone/>
            </a:pPr>
            <a:r>
              <a:rPr lang="es-MX" b="1" dirty="0"/>
              <a:t>            </a:t>
            </a:r>
            <a:r>
              <a:rPr lang="es-MX" b="1" dirty="0" err="1"/>
              <a:t>holder.nombre</a:t>
            </a:r>
            <a:r>
              <a:rPr lang="es-MX" b="1" dirty="0"/>
              <a:t> = (</a:t>
            </a:r>
            <a:r>
              <a:rPr lang="es-MX" b="1" dirty="0" err="1"/>
              <a:t>TextView</a:t>
            </a:r>
            <a:r>
              <a:rPr lang="es-MX" b="1" dirty="0"/>
              <a:t>)</a:t>
            </a:r>
            <a:r>
              <a:rPr lang="es-MX" b="1" dirty="0" err="1"/>
              <a:t>row.findViewById</a:t>
            </a:r>
            <a:r>
              <a:rPr lang="es-MX" b="1" dirty="0"/>
              <a:t>(</a:t>
            </a:r>
            <a:r>
              <a:rPr lang="es-MX" b="1" dirty="0" err="1"/>
              <a:t>R.id.list_title</a:t>
            </a:r>
            <a:r>
              <a:rPr lang="es-MX" b="1" dirty="0" smtClean="0"/>
              <a:t>);</a:t>
            </a:r>
            <a:endParaRPr lang="es-MX" b="1" dirty="0"/>
          </a:p>
          <a:p>
            <a:pPr marL="411480" lvl="1" indent="0">
              <a:buNone/>
            </a:pPr>
            <a:r>
              <a:rPr lang="es-MX" b="1" dirty="0"/>
              <a:t>            </a:t>
            </a:r>
            <a:r>
              <a:rPr lang="es-MX" b="1" dirty="0" err="1"/>
              <a:t>row.setTag</a:t>
            </a:r>
            <a:r>
              <a:rPr lang="es-MX" b="1" dirty="0"/>
              <a:t>(</a:t>
            </a:r>
            <a:r>
              <a:rPr lang="es-MX" b="1" dirty="0" err="1"/>
              <a:t>holder</a:t>
            </a:r>
            <a:r>
              <a:rPr lang="es-MX" b="1" dirty="0" smtClean="0"/>
              <a:t>);</a:t>
            </a:r>
            <a:endParaRPr lang="es-MX" b="1" dirty="0"/>
          </a:p>
          <a:p>
            <a:pPr marL="411480" lvl="1" indent="0">
              <a:buNone/>
            </a:pPr>
            <a:r>
              <a:rPr lang="es-MX" b="1" dirty="0"/>
              <a:t>        }</a:t>
            </a:r>
          </a:p>
          <a:p>
            <a:pPr marL="411480" lvl="1" indent="0">
              <a:buNone/>
            </a:pPr>
            <a:r>
              <a:rPr lang="es-MX" b="1" dirty="0"/>
              <a:t>        </a:t>
            </a:r>
            <a:r>
              <a:rPr lang="es-MX" b="1" dirty="0" err="1"/>
              <a:t>else</a:t>
            </a:r>
            <a:endParaRPr lang="es-MX" b="1" dirty="0"/>
          </a:p>
          <a:p>
            <a:pPr marL="411480" lvl="1" indent="0">
              <a:buNone/>
            </a:pPr>
            <a:r>
              <a:rPr lang="es-MX" b="1" dirty="0"/>
              <a:t>        {</a:t>
            </a:r>
          </a:p>
          <a:p>
            <a:pPr marL="411480" lvl="1" indent="0">
              <a:buNone/>
            </a:pPr>
            <a:r>
              <a:rPr lang="es-MX" b="1" dirty="0"/>
              <a:t>            </a:t>
            </a:r>
            <a:r>
              <a:rPr lang="es-MX" b="1" dirty="0" err="1"/>
              <a:t>holder</a:t>
            </a:r>
            <a:r>
              <a:rPr lang="es-MX" b="1" dirty="0"/>
              <a:t> = (</a:t>
            </a:r>
            <a:r>
              <a:rPr lang="es-MX" b="1" dirty="0" err="1"/>
              <a:t>GenericListHolder</a:t>
            </a:r>
            <a:r>
              <a:rPr lang="es-MX" b="1" dirty="0"/>
              <a:t>) </a:t>
            </a:r>
            <a:r>
              <a:rPr lang="es-MX" b="1" dirty="0" err="1"/>
              <a:t>row.getTag</a:t>
            </a:r>
            <a:r>
              <a:rPr lang="es-MX" b="1" dirty="0"/>
              <a:t>();</a:t>
            </a:r>
          </a:p>
          <a:p>
            <a:pPr marL="411480" lvl="1" indent="0">
              <a:buNone/>
            </a:pPr>
            <a:r>
              <a:rPr lang="es-MX" b="1" dirty="0"/>
              <a:t>        </a:t>
            </a:r>
            <a:r>
              <a:rPr lang="es-MX" b="1" dirty="0" smtClean="0"/>
              <a:t>}</a:t>
            </a:r>
            <a:endParaRPr lang="es-MX" b="1" dirty="0"/>
          </a:p>
          <a:p>
            <a:pPr marL="411480" lvl="1" indent="0">
              <a:buNone/>
            </a:pPr>
            <a:r>
              <a:rPr lang="es-MX" b="1" dirty="0"/>
              <a:t>        final </a:t>
            </a:r>
            <a:r>
              <a:rPr lang="es-MX" b="1" dirty="0" err="1"/>
              <a:t>String</a:t>
            </a:r>
            <a:r>
              <a:rPr lang="es-MX" b="1" dirty="0"/>
              <a:t> objeto = data[position</a:t>
            </a:r>
            <a:r>
              <a:rPr lang="es-MX" b="1" dirty="0" smtClean="0"/>
              <a:t>];</a:t>
            </a:r>
            <a:endParaRPr lang="es-MX" b="1" dirty="0"/>
          </a:p>
          <a:p>
            <a:pPr marL="411480" lvl="1" indent="0">
              <a:buNone/>
            </a:pPr>
            <a:r>
              <a:rPr lang="es-MX" b="1" dirty="0"/>
              <a:t>        </a:t>
            </a:r>
            <a:r>
              <a:rPr lang="es-MX" b="1" dirty="0" err="1"/>
              <a:t>holder.nombre.setText</a:t>
            </a:r>
            <a:r>
              <a:rPr lang="es-MX" b="1" dirty="0"/>
              <a:t>(objeto</a:t>
            </a:r>
            <a:r>
              <a:rPr lang="es-MX" b="1" dirty="0" smtClean="0"/>
              <a:t>);</a:t>
            </a:r>
            <a:endParaRPr lang="es-MX" b="1" dirty="0"/>
          </a:p>
          <a:p>
            <a:pPr marL="411480" lvl="1" indent="0">
              <a:buNone/>
            </a:pPr>
            <a:r>
              <a:rPr lang="es-MX" b="1" dirty="0"/>
              <a:t>        </a:t>
            </a:r>
            <a:r>
              <a:rPr lang="es-MX" b="1" dirty="0" err="1"/>
              <a:t>return</a:t>
            </a:r>
            <a:r>
              <a:rPr lang="es-MX" b="1" dirty="0"/>
              <a:t> </a:t>
            </a:r>
            <a:r>
              <a:rPr lang="es-MX" b="1" dirty="0" err="1"/>
              <a:t>row</a:t>
            </a:r>
            <a:r>
              <a:rPr lang="es-MX" b="1" dirty="0"/>
              <a:t>;</a:t>
            </a:r>
          </a:p>
          <a:p>
            <a:pPr marL="411480" lvl="1" indent="0">
              <a:buNone/>
            </a:pPr>
            <a:r>
              <a:rPr lang="es-MX" b="1" dirty="0"/>
              <a:t>    }</a:t>
            </a:r>
          </a:p>
        </p:txBody>
      </p:sp>
    </p:spTree>
    <p:extLst>
      <p:ext uri="{BB962C8B-B14F-4D97-AF65-F5344CB8AC3E}">
        <p14:creationId xmlns:p14="http://schemas.microsoft.com/office/powerpoint/2010/main" val="2459454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Componentes básicos (Adaptadores)</a:t>
            </a:r>
          </a:p>
        </p:txBody>
      </p:sp>
      <p:sp>
        <p:nvSpPr>
          <p:cNvPr id="3" name="2 Marcador de contenido"/>
          <p:cNvSpPr>
            <a:spLocks noGrp="1"/>
          </p:cNvSpPr>
          <p:nvPr>
            <p:ph idx="1"/>
          </p:nvPr>
        </p:nvSpPr>
        <p:spPr/>
        <p:txBody>
          <a:bodyPr/>
          <a:lstStyle/>
          <a:p>
            <a:r>
              <a:rPr lang="es-MX" dirty="0" smtClean="0"/>
              <a:t>Finalmente se utiliza una sub clase </a:t>
            </a:r>
            <a:r>
              <a:rPr lang="es-MX" dirty="0" err="1" smtClean="0"/>
              <a:t>holder</a:t>
            </a:r>
            <a:r>
              <a:rPr lang="es-MX" dirty="0" smtClean="0"/>
              <a:t> declarada en el mismo archivo para declarar los componentes con los que cuenta el archivo XML y hacer más fácil su uso y acceso.</a:t>
            </a:r>
          </a:p>
          <a:p>
            <a:pPr marL="411480" lvl="1" indent="0">
              <a:buNone/>
            </a:pPr>
            <a:r>
              <a:rPr lang="es-MX" b="1" dirty="0" err="1"/>
              <a:t>static</a:t>
            </a:r>
            <a:r>
              <a:rPr lang="es-MX" b="1" dirty="0"/>
              <a:t> </a:t>
            </a:r>
            <a:r>
              <a:rPr lang="es-MX" b="1" dirty="0" err="1"/>
              <a:t>class</a:t>
            </a:r>
            <a:r>
              <a:rPr lang="es-MX" b="1" dirty="0"/>
              <a:t> </a:t>
            </a:r>
            <a:r>
              <a:rPr lang="es-MX" b="1" dirty="0" err="1"/>
              <a:t>GenericListHolder</a:t>
            </a:r>
            <a:endParaRPr lang="es-MX" b="1" dirty="0"/>
          </a:p>
          <a:p>
            <a:pPr marL="411480" lvl="1" indent="0">
              <a:buNone/>
            </a:pPr>
            <a:r>
              <a:rPr lang="es-MX" b="1" dirty="0"/>
              <a:t>    {</a:t>
            </a:r>
          </a:p>
          <a:p>
            <a:pPr marL="411480" lvl="1" indent="0">
              <a:buNone/>
            </a:pPr>
            <a:r>
              <a:rPr lang="es-MX" b="1" dirty="0"/>
              <a:t>        </a:t>
            </a:r>
            <a:r>
              <a:rPr lang="es-MX" b="1" dirty="0" err="1"/>
              <a:t>TextView</a:t>
            </a:r>
            <a:r>
              <a:rPr lang="es-MX" b="1" dirty="0"/>
              <a:t> nombre;</a:t>
            </a:r>
          </a:p>
          <a:p>
            <a:pPr marL="411480" lvl="1" indent="0">
              <a:buNone/>
            </a:pPr>
            <a:r>
              <a:rPr lang="es-MX" b="1" dirty="0"/>
              <a:t>    }</a:t>
            </a:r>
          </a:p>
        </p:txBody>
      </p:sp>
    </p:spTree>
    <p:extLst>
      <p:ext uri="{BB962C8B-B14F-4D97-AF65-F5344CB8AC3E}">
        <p14:creationId xmlns:p14="http://schemas.microsoft.com/office/powerpoint/2010/main" val="275747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 básicos (Adaptadores)</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La variable </a:t>
            </a:r>
            <a:r>
              <a:rPr lang="es-MX" dirty="0" err="1" smtClean="0"/>
              <a:t>context</a:t>
            </a:r>
            <a:r>
              <a:rPr lang="es-MX" dirty="0" smtClean="0"/>
              <a:t> es una de las más importantes en Android no solo para lista sino para cualquier movimiento que implique salir del Controlador.</a:t>
            </a:r>
          </a:p>
          <a:p>
            <a:r>
              <a:rPr lang="es-MX" dirty="0" smtClean="0"/>
              <a:t>Por sí mismo existen métodos dentro de una actividad o de un controlador que solo pueden ejecutarse en el “</a:t>
            </a:r>
            <a:r>
              <a:rPr lang="es-MX" dirty="0" err="1" smtClean="0"/>
              <a:t>context</a:t>
            </a:r>
            <a:r>
              <a:rPr lang="es-MX" dirty="0" smtClean="0"/>
              <a:t>” de esa actividad como por ejemplo el </a:t>
            </a:r>
            <a:r>
              <a:rPr lang="es-MX" b="1" dirty="0" err="1" smtClean="0"/>
              <a:t>getApplication</a:t>
            </a:r>
            <a:r>
              <a:rPr lang="es-MX" b="1" dirty="0" smtClean="0"/>
              <a:t>()</a:t>
            </a:r>
            <a:r>
              <a:rPr lang="es-MX" dirty="0" smtClean="0"/>
              <a:t>, en algunas ocasiones se requiere llamar a ciertos métodos o se requiere indicar a los modelos cual es la actividad a la que pertenecen por convención de Android.</a:t>
            </a:r>
          </a:p>
          <a:p>
            <a:r>
              <a:rPr lang="es-MX" dirty="0" smtClean="0"/>
              <a:t>Pasar el contexto a cualquier modelo siempre es recomendado siempre y cuando tenga la posibilidad de utilizarlo. (No generar código redundante o innecesario).</a:t>
            </a:r>
          </a:p>
          <a:p>
            <a:r>
              <a:rPr lang="es-MX" dirty="0" smtClean="0"/>
              <a:t>También se recomienda generar una variable privada dentro de cada una de las actividades que tenga el contexto ya que permite comunicación y eficiencia de la información.</a:t>
            </a:r>
            <a:endParaRPr lang="es-MX" dirty="0"/>
          </a:p>
        </p:txBody>
      </p:sp>
    </p:spTree>
    <p:extLst>
      <p:ext uri="{BB962C8B-B14F-4D97-AF65-F5344CB8AC3E}">
        <p14:creationId xmlns:p14="http://schemas.microsoft.com/office/powerpoint/2010/main" val="92538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Implementando la lista</a:t>
            </a:r>
            <a:endParaRPr lang="es-MX" dirty="0"/>
          </a:p>
        </p:txBody>
      </p:sp>
      <p:sp>
        <p:nvSpPr>
          <p:cNvPr id="3" name="2 Marcador de contenido"/>
          <p:cNvSpPr>
            <a:spLocks noGrp="1"/>
          </p:cNvSpPr>
          <p:nvPr>
            <p:ph idx="1"/>
          </p:nvPr>
        </p:nvSpPr>
        <p:spPr/>
        <p:txBody>
          <a:bodyPr/>
          <a:lstStyle/>
          <a:p>
            <a:r>
              <a:rPr lang="es-MX" dirty="0" smtClean="0"/>
              <a:t>Para pintar una lista en un controlador una vez que se tienen todos los elementos básicos se debe hacer lo siguiente:</a:t>
            </a:r>
          </a:p>
          <a:p>
            <a:pPr lvl="1"/>
            <a:r>
              <a:rPr lang="es-MX" dirty="0" smtClean="0">
                <a:solidFill>
                  <a:srgbClr val="00B050"/>
                </a:solidFill>
              </a:rPr>
              <a:t>Declarar las variables de los componentes básicos.</a:t>
            </a:r>
          </a:p>
          <a:p>
            <a:pPr lvl="1"/>
            <a:r>
              <a:rPr lang="es-MX" dirty="0" smtClean="0">
                <a:solidFill>
                  <a:srgbClr val="00B0F0"/>
                </a:solidFill>
              </a:rPr>
              <a:t>En </a:t>
            </a:r>
            <a:r>
              <a:rPr lang="es-MX" dirty="0">
                <a:solidFill>
                  <a:srgbClr val="00B0F0"/>
                </a:solidFill>
              </a:rPr>
              <a:t>el método </a:t>
            </a:r>
            <a:r>
              <a:rPr lang="es-MX" b="1" dirty="0" err="1" smtClean="0">
                <a:solidFill>
                  <a:srgbClr val="00B0F0"/>
                </a:solidFill>
              </a:rPr>
              <a:t>setContentView</a:t>
            </a:r>
            <a:r>
              <a:rPr lang="es-MX" b="1" dirty="0" smtClean="0">
                <a:solidFill>
                  <a:srgbClr val="00B0F0"/>
                </a:solidFill>
              </a:rPr>
              <a:t>(…) </a:t>
            </a:r>
            <a:r>
              <a:rPr lang="es-MX" dirty="0" smtClean="0">
                <a:solidFill>
                  <a:srgbClr val="00B0F0"/>
                </a:solidFill>
              </a:rPr>
              <a:t>pasar el archivo XML que contiene la vista.</a:t>
            </a:r>
          </a:p>
          <a:p>
            <a:pPr lvl="1"/>
            <a:r>
              <a:rPr lang="es-MX" dirty="0" smtClean="0">
                <a:solidFill>
                  <a:srgbClr val="0070C0"/>
                </a:solidFill>
              </a:rPr>
              <a:t>Obtener la lista a partir del id que tiene el XML.</a:t>
            </a:r>
          </a:p>
          <a:p>
            <a:pPr lvl="1"/>
            <a:r>
              <a:rPr lang="es-MX" dirty="0" smtClean="0">
                <a:solidFill>
                  <a:srgbClr val="002060"/>
                </a:solidFill>
              </a:rPr>
              <a:t>Inicializar el arreglo de información para obtener los datos que se pintarán en la tabla.</a:t>
            </a:r>
          </a:p>
          <a:p>
            <a:pPr lvl="1"/>
            <a:r>
              <a:rPr lang="es-MX" dirty="0" smtClean="0">
                <a:solidFill>
                  <a:srgbClr val="7030A0"/>
                </a:solidFill>
              </a:rPr>
              <a:t>Inicializar el adaptador con los datos del constructor.</a:t>
            </a:r>
          </a:p>
          <a:p>
            <a:pPr lvl="1"/>
            <a:r>
              <a:rPr lang="es-MX" dirty="0" smtClean="0">
                <a:solidFill>
                  <a:srgbClr val="FFC000"/>
                </a:solidFill>
              </a:rPr>
              <a:t>Agregar el adaptador a la lista con el adaptador creado usando el método de la lista </a:t>
            </a:r>
            <a:r>
              <a:rPr lang="es-MX" dirty="0" err="1" smtClean="0">
                <a:solidFill>
                  <a:srgbClr val="FFC000"/>
                </a:solidFill>
              </a:rPr>
              <a:t>setAdapter</a:t>
            </a:r>
            <a:r>
              <a:rPr lang="es-MX" dirty="0" smtClean="0">
                <a:solidFill>
                  <a:srgbClr val="FFC000"/>
                </a:solidFill>
              </a:rPr>
              <a:t>(</a:t>
            </a:r>
            <a:r>
              <a:rPr lang="es-MX" dirty="0" err="1" smtClean="0">
                <a:solidFill>
                  <a:srgbClr val="FFC000"/>
                </a:solidFill>
              </a:rPr>
              <a:t>adapter</a:t>
            </a:r>
            <a:r>
              <a:rPr lang="es-MX" dirty="0" smtClean="0">
                <a:solidFill>
                  <a:srgbClr val="FFC000"/>
                </a:solidFill>
              </a:rPr>
              <a:t>)</a:t>
            </a:r>
            <a:endParaRPr lang="es-MX" dirty="0">
              <a:solidFill>
                <a:srgbClr val="FFC000"/>
              </a:solidFill>
            </a:endParaRPr>
          </a:p>
        </p:txBody>
      </p:sp>
    </p:spTree>
    <p:extLst>
      <p:ext uri="{BB962C8B-B14F-4D97-AF65-F5344CB8AC3E}">
        <p14:creationId xmlns:p14="http://schemas.microsoft.com/office/powerpoint/2010/main" val="382725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Implementando la lista</a:t>
            </a:r>
            <a:endParaRPr lang="es-MX" dirty="0"/>
          </a:p>
        </p:txBody>
      </p:sp>
      <p:sp>
        <p:nvSpPr>
          <p:cNvPr id="3" name="2 Marcador de contenido"/>
          <p:cNvSpPr>
            <a:spLocks noGrp="1"/>
          </p:cNvSpPr>
          <p:nvPr>
            <p:ph idx="1"/>
          </p:nvPr>
        </p:nvSpPr>
        <p:spPr/>
        <p:txBody>
          <a:bodyPr>
            <a:normAutofit fontScale="55000" lnSpcReduction="20000"/>
          </a:bodyPr>
          <a:lstStyle/>
          <a:p>
            <a:r>
              <a:rPr lang="es-MX" sz="2500" dirty="0" smtClean="0"/>
              <a:t>Así es como se ve la actividad implementada</a:t>
            </a:r>
          </a:p>
          <a:p>
            <a:endParaRPr lang="es-MX" sz="2500" dirty="0" smtClean="0"/>
          </a:p>
          <a:p>
            <a:pPr marL="411480" lvl="1" indent="0">
              <a:buNone/>
            </a:pPr>
            <a:r>
              <a:rPr lang="es-MX" b="1" dirty="0" err="1"/>
              <a:t>public</a:t>
            </a:r>
            <a:r>
              <a:rPr lang="es-MX" b="1" dirty="0"/>
              <a:t> </a:t>
            </a:r>
            <a:r>
              <a:rPr lang="es-MX" b="1" dirty="0" err="1"/>
              <a:t>class</a:t>
            </a:r>
            <a:r>
              <a:rPr lang="es-MX" b="1" dirty="0"/>
              <a:t> </a:t>
            </a:r>
            <a:r>
              <a:rPr lang="es-MX" b="1" dirty="0" err="1"/>
              <a:t>DemoListView</a:t>
            </a:r>
            <a:r>
              <a:rPr lang="es-MX" b="1" dirty="0"/>
              <a:t> </a:t>
            </a:r>
            <a:r>
              <a:rPr lang="es-MX" b="1" dirty="0" err="1"/>
              <a:t>extends</a:t>
            </a:r>
            <a:r>
              <a:rPr lang="es-MX" b="1" dirty="0"/>
              <a:t> </a:t>
            </a:r>
            <a:r>
              <a:rPr lang="es-MX" b="1" dirty="0" err="1"/>
              <a:t>SherlockActivity</a:t>
            </a:r>
            <a:r>
              <a:rPr lang="es-MX" b="1" dirty="0"/>
              <a:t> {</a:t>
            </a:r>
          </a:p>
          <a:p>
            <a:pPr marL="411480" lvl="1" indent="0">
              <a:buNone/>
            </a:pPr>
            <a:r>
              <a:rPr lang="es-MX" b="1" dirty="0">
                <a:solidFill>
                  <a:srgbClr val="00B050"/>
                </a:solidFill>
              </a:rPr>
              <a:t>    </a:t>
            </a:r>
            <a:r>
              <a:rPr lang="es-MX" b="1" dirty="0" err="1">
                <a:solidFill>
                  <a:srgbClr val="00B050"/>
                </a:solidFill>
              </a:rPr>
              <a:t>private</a:t>
            </a:r>
            <a:r>
              <a:rPr lang="es-MX" b="1" dirty="0">
                <a:solidFill>
                  <a:srgbClr val="00B050"/>
                </a:solidFill>
              </a:rPr>
              <a:t> </a:t>
            </a:r>
            <a:r>
              <a:rPr lang="es-MX" b="1" dirty="0" err="1">
                <a:solidFill>
                  <a:srgbClr val="00B050"/>
                </a:solidFill>
              </a:rPr>
              <a:t>Capacitacion</a:t>
            </a:r>
            <a:r>
              <a:rPr lang="es-MX" b="1" dirty="0">
                <a:solidFill>
                  <a:srgbClr val="00B050"/>
                </a:solidFill>
              </a:rPr>
              <a:t> app;</a:t>
            </a:r>
          </a:p>
          <a:p>
            <a:pPr marL="411480" lvl="1" indent="0">
              <a:buNone/>
            </a:pPr>
            <a:r>
              <a:rPr lang="es-MX" b="1" dirty="0">
                <a:solidFill>
                  <a:srgbClr val="00B050"/>
                </a:solidFill>
              </a:rPr>
              <a:t>    </a:t>
            </a:r>
            <a:r>
              <a:rPr lang="es-MX" b="1" dirty="0" err="1">
                <a:solidFill>
                  <a:srgbClr val="00B050"/>
                </a:solidFill>
              </a:rPr>
              <a:t>private</a:t>
            </a:r>
            <a:r>
              <a:rPr lang="es-MX" b="1" dirty="0">
                <a:solidFill>
                  <a:srgbClr val="00B050"/>
                </a:solidFill>
              </a:rPr>
              <a:t> </a:t>
            </a:r>
            <a:r>
              <a:rPr lang="es-MX" b="1" dirty="0" err="1">
                <a:solidFill>
                  <a:srgbClr val="00B050"/>
                </a:solidFill>
              </a:rPr>
              <a:t>Context</a:t>
            </a:r>
            <a:r>
              <a:rPr lang="es-MX" b="1" dirty="0">
                <a:solidFill>
                  <a:srgbClr val="00B050"/>
                </a:solidFill>
              </a:rPr>
              <a:t> </a:t>
            </a:r>
            <a:r>
              <a:rPr lang="es-MX" b="1" dirty="0" err="1">
                <a:solidFill>
                  <a:srgbClr val="00B050"/>
                </a:solidFill>
              </a:rPr>
              <a:t>context</a:t>
            </a:r>
            <a:r>
              <a:rPr lang="es-MX" b="1" dirty="0">
                <a:solidFill>
                  <a:srgbClr val="00B050"/>
                </a:solidFill>
              </a:rPr>
              <a:t> = </a:t>
            </a:r>
            <a:r>
              <a:rPr lang="es-MX" b="1" dirty="0" err="1">
                <a:solidFill>
                  <a:srgbClr val="00B050"/>
                </a:solidFill>
              </a:rPr>
              <a:t>this</a:t>
            </a:r>
            <a:r>
              <a:rPr lang="es-MX" b="1" dirty="0">
                <a:solidFill>
                  <a:srgbClr val="00B050"/>
                </a:solidFill>
              </a:rPr>
              <a:t>;</a:t>
            </a:r>
          </a:p>
          <a:p>
            <a:pPr marL="411480" lvl="1" indent="0">
              <a:buNone/>
            </a:pPr>
            <a:r>
              <a:rPr lang="es-MX" b="1" dirty="0">
                <a:solidFill>
                  <a:srgbClr val="00B050"/>
                </a:solidFill>
              </a:rPr>
              <a:t>    </a:t>
            </a:r>
            <a:r>
              <a:rPr lang="es-MX" b="1" dirty="0" err="1">
                <a:solidFill>
                  <a:srgbClr val="00B050"/>
                </a:solidFill>
              </a:rPr>
              <a:t>private</a:t>
            </a:r>
            <a:r>
              <a:rPr lang="es-MX" b="1" dirty="0">
                <a:solidFill>
                  <a:srgbClr val="00B050"/>
                </a:solidFill>
              </a:rPr>
              <a:t> </a:t>
            </a:r>
            <a:r>
              <a:rPr lang="es-MX" b="1" dirty="0" err="1">
                <a:solidFill>
                  <a:srgbClr val="00B050"/>
                </a:solidFill>
              </a:rPr>
              <a:t>ListView</a:t>
            </a:r>
            <a:r>
              <a:rPr lang="es-MX" b="1" dirty="0">
                <a:solidFill>
                  <a:srgbClr val="00B050"/>
                </a:solidFill>
              </a:rPr>
              <a:t> </a:t>
            </a:r>
            <a:r>
              <a:rPr lang="es-MX" b="1" dirty="0" err="1">
                <a:solidFill>
                  <a:srgbClr val="00B050"/>
                </a:solidFill>
              </a:rPr>
              <a:t>list</a:t>
            </a:r>
            <a:r>
              <a:rPr lang="es-MX" b="1" dirty="0">
                <a:solidFill>
                  <a:srgbClr val="00B050"/>
                </a:solidFill>
              </a:rPr>
              <a:t>;</a:t>
            </a:r>
          </a:p>
          <a:p>
            <a:pPr marL="411480" lvl="1" indent="0">
              <a:buNone/>
            </a:pPr>
            <a:r>
              <a:rPr lang="es-MX" b="1" dirty="0">
                <a:solidFill>
                  <a:srgbClr val="00B050"/>
                </a:solidFill>
              </a:rPr>
              <a:t>    </a:t>
            </a:r>
            <a:r>
              <a:rPr lang="es-MX" b="1" dirty="0" err="1">
                <a:solidFill>
                  <a:srgbClr val="00B050"/>
                </a:solidFill>
              </a:rPr>
              <a:t>private</a:t>
            </a:r>
            <a:r>
              <a:rPr lang="es-MX" b="1" dirty="0">
                <a:solidFill>
                  <a:srgbClr val="00B050"/>
                </a:solidFill>
              </a:rPr>
              <a:t> </a:t>
            </a:r>
            <a:r>
              <a:rPr lang="es-MX" b="1" dirty="0" err="1">
                <a:solidFill>
                  <a:srgbClr val="00B050"/>
                </a:solidFill>
              </a:rPr>
              <a:t>DemoAdapter</a:t>
            </a:r>
            <a:r>
              <a:rPr lang="es-MX" b="1" dirty="0">
                <a:solidFill>
                  <a:srgbClr val="00B050"/>
                </a:solidFill>
              </a:rPr>
              <a:t> </a:t>
            </a:r>
            <a:r>
              <a:rPr lang="es-MX" b="1" dirty="0" err="1">
                <a:solidFill>
                  <a:srgbClr val="00B050"/>
                </a:solidFill>
              </a:rPr>
              <a:t>adapter</a:t>
            </a:r>
            <a:r>
              <a:rPr lang="es-MX" b="1" dirty="0">
                <a:solidFill>
                  <a:srgbClr val="00B050"/>
                </a:solidFill>
              </a:rPr>
              <a:t>;</a:t>
            </a:r>
          </a:p>
          <a:p>
            <a:pPr marL="411480" lvl="1" indent="0">
              <a:buNone/>
            </a:pPr>
            <a:r>
              <a:rPr lang="es-MX" b="1" dirty="0">
                <a:solidFill>
                  <a:srgbClr val="00B050"/>
                </a:solidFill>
              </a:rPr>
              <a:t>    </a:t>
            </a:r>
            <a:r>
              <a:rPr lang="es-MX" b="1" dirty="0" err="1">
                <a:solidFill>
                  <a:srgbClr val="00B050"/>
                </a:solidFill>
              </a:rPr>
              <a:t>private</a:t>
            </a:r>
            <a:r>
              <a:rPr lang="es-MX" b="1" dirty="0">
                <a:solidFill>
                  <a:srgbClr val="00B050"/>
                </a:solidFill>
              </a:rPr>
              <a:t> </a:t>
            </a:r>
            <a:r>
              <a:rPr lang="es-MX" b="1" dirty="0" err="1">
                <a:solidFill>
                  <a:srgbClr val="00B050"/>
                </a:solidFill>
              </a:rPr>
              <a:t>ArrayList</a:t>
            </a:r>
            <a:r>
              <a:rPr lang="es-MX" b="1" dirty="0">
                <a:solidFill>
                  <a:srgbClr val="00B050"/>
                </a:solidFill>
              </a:rPr>
              <a:t>&lt;</a:t>
            </a:r>
            <a:r>
              <a:rPr lang="es-MX" b="1" dirty="0" err="1">
                <a:solidFill>
                  <a:srgbClr val="00B050"/>
                </a:solidFill>
              </a:rPr>
              <a:t>String</a:t>
            </a:r>
            <a:r>
              <a:rPr lang="es-MX" b="1" dirty="0">
                <a:solidFill>
                  <a:srgbClr val="00B050"/>
                </a:solidFill>
              </a:rPr>
              <a:t>&gt; data;</a:t>
            </a:r>
          </a:p>
          <a:p>
            <a:pPr marL="411480" lvl="1" indent="0">
              <a:buNone/>
            </a:pPr>
            <a:endParaRPr lang="es-MX" b="1" dirty="0"/>
          </a:p>
          <a:p>
            <a:pPr marL="411480" lvl="1" indent="0">
              <a:buNone/>
            </a:pPr>
            <a:r>
              <a:rPr lang="es-MX" b="1" dirty="0"/>
              <a:t>    @</a:t>
            </a:r>
            <a:r>
              <a:rPr lang="es-MX" b="1" dirty="0" err="1"/>
              <a:t>Override</a:t>
            </a:r>
            <a:endParaRPr lang="es-MX" b="1" dirty="0"/>
          </a:p>
          <a:p>
            <a:pPr marL="411480" lvl="1" indent="0">
              <a:buNone/>
            </a:pPr>
            <a:r>
              <a:rPr lang="es-MX" b="1" dirty="0"/>
              <a:t>    </a:t>
            </a:r>
            <a:r>
              <a:rPr lang="es-MX" b="1" dirty="0" err="1"/>
              <a:t>public</a:t>
            </a:r>
            <a:r>
              <a:rPr lang="es-MX" b="1" dirty="0"/>
              <a:t> </a:t>
            </a:r>
            <a:r>
              <a:rPr lang="es-MX" b="1" dirty="0" err="1"/>
              <a:t>void</a:t>
            </a:r>
            <a:r>
              <a:rPr lang="es-MX" b="1" dirty="0"/>
              <a:t> </a:t>
            </a:r>
            <a:r>
              <a:rPr lang="es-MX" b="1" dirty="0" err="1"/>
              <a:t>onCreate</a:t>
            </a:r>
            <a:r>
              <a:rPr lang="es-MX" b="1" dirty="0"/>
              <a:t>(</a:t>
            </a:r>
            <a:r>
              <a:rPr lang="es-MX" b="1" dirty="0" err="1"/>
              <a:t>Bundle</a:t>
            </a:r>
            <a:r>
              <a:rPr lang="es-MX" b="1" dirty="0"/>
              <a:t> </a:t>
            </a:r>
            <a:r>
              <a:rPr lang="es-MX" b="1" dirty="0" err="1"/>
              <a:t>savedInstanceState</a:t>
            </a:r>
            <a:r>
              <a:rPr lang="es-MX" b="1" dirty="0"/>
              <a:t>) {</a:t>
            </a:r>
          </a:p>
          <a:p>
            <a:pPr marL="411480" lvl="1" indent="0">
              <a:buNone/>
            </a:pPr>
            <a:r>
              <a:rPr lang="es-MX" b="1" dirty="0"/>
              <a:t>        </a:t>
            </a:r>
            <a:r>
              <a:rPr lang="es-MX" b="1" dirty="0" err="1"/>
              <a:t>super.onCreate</a:t>
            </a:r>
            <a:r>
              <a:rPr lang="es-MX" b="1" dirty="0"/>
              <a:t>(</a:t>
            </a:r>
            <a:r>
              <a:rPr lang="es-MX" b="1" dirty="0" err="1"/>
              <a:t>savedInstanceState</a:t>
            </a:r>
            <a:r>
              <a:rPr lang="es-MX" b="1" dirty="0"/>
              <a:t>);</a:t>
            </a:r>
          </a:p>
          <a:p>
            <a:pPr marL="411480" lvl="1" indent="0">
              <a:buNone/>
            </a:pPr>
            <a:r>
              <a:rPr lang="es-MX" b="1" dirty="0"/>
              <a:t>        </a:t>
            </a:r>
            <a:r>
              <a:rPr lang="es-MX" b="1" dirty="0" err="1">
                <a:solidFill>
                  <a:srgbClr val="00B0F0"/>
                </a:solidFill>
              </a:rPr>
              <a:t>setContentView</a:t>
            </a:r>
            <a:r>
              <a:rPr lang="es-MX" b="1" dirty="0">
                <a:solidFill>
                  <a:srgbClr val="00B0F0"/>
                </a:solidFill>
              </a:rPr>
              <a:t>(</a:t>
            </a:r>
            <a:r>
              <a:rPr lang="es-MX" b="1" dirty="0" err="1">
                <a:solidFill>
                  <a:srgbClr val="00B0F0"/>
                </a:solidFill>
              </a:rPr>
              <a:t>R.layout.list_demo_listview</a:t>
            </a:r>
            <a:r>
              <a:rPr lang="es-MX" b="1" dirty="0">
                <a:solidFill>
                  <a:srgbClr val="00B0F0"/>
                </a:solidFill>
              </a:rPr>
              <a:t>);</a:t>
            </a:r>
          </a:p>
          <a:p>
            <a:pPr marL="411480" lvl="1" indent="0">
              <a:buNone/>
            </a:pPr>
            <a:endParaRPr lang="es-MX" b="1" dirty="0"/>
          </a:p>
          <a:p>
            <a:pPr marL="411480" lvl="1" indent="0">
              <a:buNone/>
            </a:pPr>
            <a:endParaRPr lang="es-MX" b="1" dirty="0"/>
          </a:p>
          <a:p>
            <a:pPr marL="411480" lvl="1" indent="0">
              <a:buNone/>
            </a:pPr>
            <a:r>
              <a:rPr lang="es-MX" b="1" dirty="0"/>
              <a:t>        app =(</a:t>
            </a:r>
            <a:r>
              <a:rPr lang="es-MX" b="1" dirty="0" err="1"/>
              <a:t>Capacitacion</a:t>
            </a:r>
            <a:r>
              <a:rPr lang="es-MX" b="1" dirty="0"/>
              <a:t>) </a:t>
            </a:r>
            <a:r>
              <a:rPr lang="es-MX" b="1" dirty="0" err="1"/>
              <a:t>getApplication</a:t>
            </a:r>
            <a:r>
              <a:rPr lang="es-MX" b="1" dirty="0"/>
              <a:t>();</a:t>
            </a:r>
          </a:p>
          <a:p>
            <a:pPr marL="411480" lvl="1" indent="0">
              <a:buNone/>
            </a:pPr>
            <a:endParaRPr lang="es-MX" b="1" dirty="0"/>
          </a:p>
          <a:p>
            <a:pPr marL="411480" lvl="1" indent="0">
              <a:buNone/>
            </a:pPr>
            <a:r>
              <a:rPr lang="es-MX" b="1" dirty="0">
                <a:solidFill>
                  <a:srgbClr val="0070C0"/>
                </a:solidFill>
              </a:rPr>
              <a:t>        </a:t>
            </a:r>
            <a:r>
              <a:rPr lang="es-MX" b="1" dirty="0" err="1">
                <a:solidFill>
                  <a:srgbClr val="0070C0"/>
                </a:solidFill>
              </a:rPr>
              <a:t>list</a:t>
            </a:r>
            <a:r>
              <a:rPr lang="es-MX" b="1" dirty="0">
                <a:solidFill>
                  <a:srgbClr val="0070C0"/>
                </a:solidFill>
              </a:rPr>
              <a:t> = (</a:t>
            </a:r>
            <a:r>
              <a:rPr lang="es-MX" b="1" dirty="0" err="1">
                <a:solidFill>
                  <a:srgbClr val="0070C0"/>
                </a:solidFill>
              </a:rPr>
              <a:t>ListView</a:t>
            </a:r>
            <a:r>
              <a:rPr lang="es-MX" b="1" dirty="0">
                <a:solidFill>
                  <a:srgbClr val="0070C0"/>
                </a:solidFill>
              </a:rPr>
              <a:t>) </a:t>
            </a:r>
            <a:r>
              <a:rPr lang="es-MX" b="1" dirty="0" err="1">
                <a:solidFill>
                  <a:srgbClr val="0070C0"/>
                </a:solidFill>
              </a:rPr>
              <a:t>findViewById</a:t>
            </a:r>
            <a:r>
              <a:rPr lang="es-MX" b="1" dirty="0">
                <a:solidFill>
                  <a:srgbClr val="0070C0"/>
                </a:solidFill>
              </a:rPr>
              <a:t>(</a:t>
            </a:r>
            <a:r>
              <a:rPr lang="es-MX" b="1" dirty="0" err="1">
                <a:solidFill>
                  <a:srgbClr val="0070C0"/>
                </a:solidFill>
              </a:rPr>
              <a:t>R.id.list</a:t>
            </a:r>
            <a:r>
              <a:rPr lang="es-MX" b="1" dirty="0">
                <a:solidFill>
                  <a:srgbClr val="0070C0"/>
                </a:solidFill>
              </a:rPr>
              <a:t>);</a:t>
            </a:r>
          </a:p>
          <a:p>
            <a:pPr marL="411480" lvl="1" indent="0">
              <a:buNone/>
            </a:pPr>
            <a:endParaRPr lang="es-MX" b="1" dirty="0"/>
          </a:p>
          <a:p>
            <a:pPr marL="411480" lvl="1" indent="0">
              <a:buNone/>
            </a:pPr>
            <a:r>
              <a:rPr lang="es-MX" b="1" dirty="0">
                <a:solidFill>
                  <a:srgbClr val="002060"/>
                </a:solidFill>
              </a:rPr>
              <a:t>        data = </a:t>
            </a:r>
            <a:r>
              <a:rPr lang="es-MX" b="1" dirty="0" err="1">
                <a:solidFill>
                  <a:srgbClr val="002060"/>
                </a:solidFill>
              </a:rPr>
              <a:t>ListGenerator.getCountryList</a:t>
            </a:r>
            <a:r>
              <a:rPr lang="es-MX" b="1" dirty="0">
                <a:solidFill>
                  <a:srgbClr val="002060"/>
                </a:solidFill>
              </a:rPr>
              <a:t>();</a:t>
            </a:r>
          </a:p>
          <a:p>
            <a:pPr marL="411480" lvl="1" indent="0">
              <a:buNone/>
            </a:pPr>
            <a:endParaRPr lang="es-MX" b="1" dirty="0"/>
          </a:p>
          <a:p>
            <a:pPr marL="411480" lvl="1" indent="0">
              <a:buNone/>
            </a:pPr>
            <a:r>
              <a:rPr lang="es-MX" b="1" dirty="0"/>
              <a:t>        </a:t>
            </a:r>
            <a:r>
              <a:rPr lang="es-MX" b="1" dirty="0" err="1">
                <a:solidFill>
                  <a:srgbClr val="7030A0"/>
                </a:solidFill>
              </a:rPr>
              <a:t>adapter</a:t>
            </a:r>
            <a:r>
              <a:rPr lang="es-MX" b="1" dirty="0">
                <a:solidFill>
                  <a:srgbClr val="7030A0"/>
                </a:solidFill>
              </a:rPr>
              <a:t> = new </a:t>
            </a:r>
            <a:r>
              <a:rPr lang="es-MX" b="1" dirty="0" err="1">
                <a:solidFill>
                  <a:srgbClr val="7030A0"/>
                </a:solidFill>
              </a:rPr>
              <a:t>DemoAdapter</a:t>
            </a:r>
            <a:r>
              <a:rPr lang="es-MX" b="1" dirty="0">
                <a:solidFill>
                  <a:srgbClr val="7030A0"/>
                </a:solidFill>
              </a:rPr>
              <a:t>(</a:t>
            </a:r>
            <a:r>
              <a:rPr lang="es-MX" b="1" dirty="0" err="1">
                <a:solidFill>
                  <a:srgbClr val="7030A0"/>
                </a:solidFill>
              </a:rPr>
              <a:t>context</a:t>
            </a:r>
            <a:r>
              <a:rPr lang="es-MX" b="1" dirty="0">
                <a:solidFill>
                  <a:srgbClr val="7030A0"/>
                </a:solidFill>
              </a:rPr>
              <a:t>, </a:t>
            </a:r>
            <a:r>
              <a:rPr lang="es-MX" b="1" dirty="0" err="1">
                <a:solidFill>
                  <a:srgbClr val="7030A0"/>
                </a:solidFill>
              </a:rPr>
              <a:t>R.layout.list_demo_listview_item</a:t>
            </a:r>
            <a:r>
              <a:rPr lang="es-MX" b="1" dirty="0">
                <a:solidFill>
                  <a:srgbClr val="7030A0"/>
                </a:solidFill>
              </a:rPr>
              <a:t>, data);</a:t>
            </a:r>
          </a:p>
          <a:p>
            <a:pPr marL="411480" lvl="1" indent="0">
              <a:buNone/>
            </a:pPr>
            <a:endParaRPr lang="es-MX" b="1" dirty="0"/>
          </a:p>
          <a:p>
            <a:pPr marL="411480" lvl="1" indent="0">
              <a:buNone/>
            </a:pPr>
            <a:r>
              <a:rPr lang="es-MX" b="1" dirty="0"/>
              <a:t>        </a:t>
            </a:r>
            <a:r>
              <a:rPr lang="es-MX" b="1" dirty="0" err="1">
                <a:solidFill>
                  <a:srgbClr val="FFC000"/>
                </a:solidFill>
              </a:rPr>
              <a:t>list.setAdapter</a:t>
            </a:r>
            <a:r>
              <a:rPr lang="es-MX" b="1" dirty="0">
                <a:solidFill>
                  <a:srgbClr val="FFC000"/>
                </a:solidFill>
              </a:rPr>
              <a:t>(</a:t>
            </a:r>
            <a:r>
              <a:rPr lang="es-MX" b="1" dirty="0" err="1">
                <a:solidFill>
                  <a:srgbClr val="FFC000"/>
                </a:solidFill>
              </a:rPr>
              <a:t>adapter</a:t>
            </a:r>
            <a:r>
              <a:rPr lang="es-MX" b="1" dirty="0">
                <a:solidFill>
                  <a:srgbClr val="FFC000"/>
                </a:solidFill>
              </a:rPr>
              <a:t>);</a:t>
            </a:r>
          </a:p>
          <a:p>
            <a:pPr marL="411480" lvl="1" indent="0">
              <a:buNone/>
            </a:pPr>
            <a:r>
              <a:rPr lang="es-MX" b="1" dirty="0"/>
              <a:t>    }</a:t>
            </a:r>
          </a:p>
          <a:p>
            <a:pPr marL="411480" lvl="1" indent="0">
              <a:buNone/>
            </a:pPr>
            <a:r>
              <a:rPr lang="es-MX" b="1" dirty="0"/>
              <a:t>}</a:t>
            </a:r>
          </a:p>
        </p:txBody>
      </p:sp>
    </p:spTree>
    <p:extLst>
      <p:ext uri="{BB962C8B-B14F-4D97-AF65-F5344CB8AC3E}">
        <p14:creationId xmlns:p14="http://schemas.microsoft.com/office/powerpoint/2010/main" val="185493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Final</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031" y="1600200"/>
            <a:ext cx="2700337" cy="4800600"/>
          </a:xfrm>
        </p:spPr>
      </p:pic>
    </p:spTree>
    <p:extLst>
      <p:ext uri="{BB962C8B-B14F-4D97-AF65-F5344CB8AC3E}">
        <p14:creationId xmlns:p14="http://schemas.microsoft.com/office/powerpoint/2010/main" val="426999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Búsquedas de información</a:t>
            </a:r>
            <a:endParaRPr lang="es-MX" dirty="0"/>
          </a:p>
        </p:txBody>
      </p:sp>
      <p:sp>
        <p:nvSpPr>
          <p:cNvPr id="3" name="2 Marcador de contenido"/>
          <p:cNvSpPr>
            <a:spLocks noGrp="1"/>
          </p:cNvSpPr>
          <p:nvPr>
            <p:ph idx="1"/>
          </p:nvPr>
        </p:nvSpPr>
        <p:spPr/>
        <p:txBody>
          <a:bodyPr/>
          <a:lstStyle/>
          <a:p>
            <a:r>
              <a:rPr lang="es-MX" dirty="0" smtClean="0"/>
              <a:t>Notar el siguiente elemento de la imagen final del demo.</a:t>
            </a:r>
            <a:endParaRPr lang="es-MX" dirty="0"/>
          </a:p>
        </p:txBody>
      </p:sp>
      <p:pic>
        <p:nvPicPr>
          <p:cNvPr id="4" name="3 Marcador de contenido"/>
          <p:cNvPicPr>
            <a:picLocks noChangeAspect="1"/>
          </p:cNvPicPr>
          <p:nvPr/>
        </p:nvPicPr>
        <p:blipFill rotWithShape="1">
          <a:blip r:embed="rId2">
            <a:extLst>
              <a:ext uri="{28A0092B-C50C-407E-A947-70E740481C1C}">
                <a14:useLocalDpi xmlns:a14="http://schemas.microsoft.com/office/drawing/2010/main" val="0"/>
              </a:ext>
            </a:extLst>
          </a:blip>
          <a:srcRect t="20692" b="62239"/>
          <a:stretch/>
        </p:blipFill>
        <p:spPr>
          <a:xfrm>
            <a:off x="2917031" y="3429000"/>
            <a:ext cx="2700337" cy="819397"/>
          </a:xfrm>
          <a:prstGeom prst="rect">
            <a:avLst/>
          </a:prstGeom>
        </p:spPr>
      </p:pic>
    </p:spTree>
    <p:extLst>
      <p:ext uri="{BB962C8B-B14F-4D97-AF65-F5344CB8AC3E}">
        <p14:creationId xmlns:p14="http://schemas.microsoft.com/office/powerpoint/2010/main" val="80963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Búsquedas de información</a:t>
            </a:r>
          </a:p>
        </p:txBody>
      </p:sp>
      <p:sp>
        <p:nvSpPr>
          <p:cNvPr id="3" name="2 Marcador de contenido"/>
          <p:cNvSpPr>
            <a:spLocks noGrp="1"/>
          </p:cNvSpPr>
          <p:nvPr>
            <p:ph idx="1"/>
          </p:nvPr>
        </p:nvSpPr>
        <p:spPr/>
        <p:txBody>
          <a:bodyPr/>
          <a:lstStyle/>
          <a:p>
            <a:r>
              <a:rPr lang="es-MX" dirty="0" smtClean="0"/>
              <a:t>El campo de edición de texto nos permitirá realizar búsquedas en tiempo real dentro de la tabla.</a:t>
            </a:r>
          </a:p>
          <a:p>
            <a:r>
              <a:rPr lang="es-MX" dirty="0" smtClean="0"/>
              <a:t>Existen componentes establecidos por Google para realizar este tipo de búsquedas pero ellos requieren de mayor esfuerzo y recursos.</a:t>
            </a:r>
          </a:p>
          <a:p>
            <a:r>
              <a:rPr lang="es-MX" dirty="0" smtClean="0"/>
              <a:t>Por lo general este tipo de búsqueda que se verá a continuación es muy eficiente excepto por un detalle el cual es volver a generar el adaptador lo que en cuestión de recursos es moderadamente pesado.</a:t>
            </a:r>
          </a:p>
          <a:p>
            <a:r>
              <a:rPr lang="es-MX" dirty="0" smtClean="0"/>
              <a:t>¿Cuál es la mejor manera? </a:t>
            </a:r>
            <a:r>
              <a:rPr lang="es-MX" b="1" dirty="0" smtClean="0"/>
              <a:t>La que sea menos perceptible por el usuario y sea más simple de implementar.</a:t>
            </a:r>
            <a:endParaRPr lang="es-MX" b="1" dirty="0"/>
          </a:p>
        </p:txBody>
      </p:sp>
    </p:spTree>
    <p:extLst>
      <p:ext uri="{BB962C8B-B14F-4D97-AF65-F5344CB8AC3E}">
        <p14:creationId xmlns:p14="http://schemas.microsoft.com/office/powerpoint/2010/main" val="51248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Búsquedas de información</a:t>
            </a:r>
          </a:p>
        </p:txBody>
      </p:sp>
      <p:sp>
        <p:nvSpPr>
          <p:cNvPr id="3" name="2 Marcador de contenido"/>
          <p:cNvSpPr>
            <a:spLocks noGrp="1"/>
          </p:cNvSpPr>
          <p:nvPr>
            <p:ph idx="1"/>
          </p:nvPr>
        </p:nvSpPr>
        <p:spPr/>
        <p:txBody>
          <a:bodyPr/>
          <a:lstStyle/>
          <a:p>
            <a:r>
              <a:rPr lang="es-MX" dirty="0" smtClean="0"/>
              <a:t>Hasta ahora se ha manejado el </a:t>
            </a:r>
            <a:r>
              <a:rPr lang="es-MX" dirty="0" err="1" smtClean="0"/>
              <a:t>onClickListener</a:t>
            </a:r>
            <a:r>
              <a:rPr lang="es-MX" dirty="0" smtClean="0"/>
              <a:t> de los botones, de la misma manera las imágenes, los </a:t>
            </a:r>
            <a:r>
              <a:rPr lang="es-MX" dirty="0" err="1" smtClean="0"/>
              <a:t>EdiText</a:t>
            </a:r>
            <a:r>
              <a:rPr lang="es-MX" dirty="0" smtClean="0"/>
              <a:t>, incluso los </a:t>
            </a:r>
            <a:r>
              <a:rPr lang="es-MX" dirty="0" err="1" smtClean="0"/>
              <a:t>Layout</a:t>
            </a:r>
            <a:r>
              <a:rPr lang="es-MX" dirty="0" smtClean="0"/>
              <a:t> contienen este manejador de eventos.</a:t>
            </a:r>
          </a:p>
          <a:p>
            <a:r>
              <a:rPr lang="es-MX" dirty="0" smtClean="0"/>
              <a:t>Ahora se presentará un manejador de eventos que solo está disponible para el </a:t>
            </a:r>
            <a:r>
              <a:rPr lang="es-MX" dirty="0" err="1" smtClean="0"/>
              <a:t>EditText</a:t>
            </a:r>
            <a:r>
              <a:rPr lang="es-MX" dirty="0" smtClean="0"/>
              <a:t>. El nombre de este manejador es:</a:t>
            </a:r>
          </a:p>
          <a:p>
            <a:pPr lvl="1"/>
            <a:r>
              <a:rPr lang="es-MX" dirty="0" err="1" smtClean="0"/>
              <a:t>addTextChangedListener</a:t>
            </a:r>
            <a:r>
              <a:rPr lang="es-MX" dirty="0" smtClean="0"/>
              <a:t>()</a:t>
            </a:r>
          </a:p>
          <a:p>
            <a:r>
              <a:rPr lang="es-MX" dirty="0" smtClean="0"/>
              <a:t>Este manejador de eventos permite detectar cuando hay un cambio en algún carácter del texto.</a:t>
            </a:r>
            <a:endParaRPr lang="es-MX" dirty="0"/>
          </a:p>
        </p:txBody>
      </p:sp>
    </p:spTree>
    <p:extLst>
      <p:ext uri="{BB962C8B-B14F-4D97-AF65-F5344CB8AC3E}">
        <p14:creationId xmlns:p14="http://schemas.microsoft.com/office/powerpoint/2010/main" val="409271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r>
              <a:rPr lang="es-MX" dirty="0" smtClean="0"/>
              <a:t>Las listas son uno de los componentes más usados en todas las aplicaciones móviles, como desarrollador es necesario conocer la manera en que se estructuran, los pasos que se necesitan para crearlas y la manera de optimizar sin importar si se tiene poca o mucha información a desplegar.</a:t>
            </a:r>
            <a:endParaRPr lang="es-MX" dirty="0"/>
          </a:p>
        </p:txBody>
      </p:sp>
    </p:spTree>
    <p:extLst>
      <p:ext uri="{BB962C8B-B14F-4D97-AF65-F5344CB8AC3E}">
        <p14:creationId xmlns:p14="http://schemas.microsoft.com/office/powerpoint/2010/main" val="232006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Búsquedas de información</a:t>
            </a:r>
          </a:p>
        </p:txBody>
      </p:sp>
      <p:sp>
        <p:nvSpPr>
          <p:cNvPr id="3" name="2 Marcador de contenido"/>
          <p:cNvSpPr>
            <a:spLocks noGrp="1"/>
          </p:cNvSpPr>
          <p:nvPr>
            <p:ph idx="1"/>
          </p:nvPr>
        </p:nvSpPr>
        <p:spPr/>
        <p:txBody>
          <a:bodyPr/>
          <a:lstStyle/>
          <a:p>
            <a:r>
              <a:rPr lang="es-MX" dirty="0" smtClean="0"/>
              <a:t>Antes de implementar el manejador  para cuando el texto cambia es necesario tomar las siguientes consideraciones:</a:t>
            </a:r>
          </a:p>
          <a:p>
            <a:pPr lvl="1"/>
            <a:r>
              <a:rPr lang="es-MX" dirty="0" smtClean="0"/>
              <a:t>Se debe crear un arreglo adicional de información, este guardará la información “filtrada” y esto para no afectar la información completa.</a:t>
            </a:r>
          </a:p>
          <a:p>
            <a:pPr lvl="1"/>
            <a:r>
              <a:rPr lang="es-MX" dirty="0" smtClean="0"/>
              <a:t>Se debe considerar comenzar a filtrar la información a partir de 3 caracteres debido a que las coincidencias de información de 1 y 2 caracteres pueden ser muchas y si el arreglo de información es muy grande se puede hacer ineficiente la búsqueda y de consumo grande de recursos.</a:t>
            </a:r>
          </a:p>
          <a:p>
            <a:pPr lvl="1"/>
            <a:r>
              <a:rPr lang="es-MX" dirty="0" smtClean="0"/>
              <a:t>El manejador cuenta con 3 métodos de los cuales solo se utilizará 1 </a:t>
            </a:r>
            <a:r>
              <a:rPr lang="es-MX" dirty="0"/>
              <a:t>el cual es </a:t>
            </a:r>
            <a:r>
              <a:rPr lang="es-MX" b="1" dirty="0" err="1" smtClean="0"/>
              <a:t>afterTextChanged</a:t>
            </a:r>
            <a:r>
              <a:rPr lang="es-MX" b="1" dirty="0" smtClean="0"/>
              <a:t>()</a:t>
            </a:r>
            <a:r>
              <a:rPr lang="es-MX" dirty="0" smtClean="0"/>
              <a:t>, esto para mejora el consumo de recursos al momento de realizar una búsqueda.</a:t>
            </a:r>
            <a:endParaRPr lang="es-MX" dirty="0"/>
          </a:p>
        </p:txBody>
      </p:sp>
    </p:spTree>
    <p:extLst>
      <p:ext uri="{BB962C8B-B14F-4D97-AF65-F5344CB8AC3E}">
        <p14:creationId xmlns:p14="http://schemas.microsoft.com/office/powerpoint/2010/main" val="158513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Búsquedas de información</a:t>
            </a:r>
          </a:p>
        </p:txBody>
      </p:sp>
      <p:sp>
        <p:nvSpPr>
          <p:cNvPr id="3" name="2 Marcador de contenido"/>
          <p:cNvSpPr>
            <a:spLocks noGrp="1"/>
          </p:cNvSpPr>
          <p:nvPr>
            <p:ph idx="1"/>
          </p:nvPr>
        </p:nvSpPr>
        <p:spPr/>
        <p:txBody>
          <a:bodyPr/>
          <a:lstStyle/>
          <a:p>
            <a:r>
              <a:rPr lang="es-MX" dirty="0"/>
              <a:t>Para pintar </a:t>
            </a:r>
            <a:r>
              <a:rPr lang="es-MX" dirty="0" smtClean="0"/>
              <a:t>hacer la búsqueda de información y re pintar la lista se hace lo siguiente:</a:t>
            </a:r>
          </a:p>
          <a:p>
            <a:pPr lvl="1"/>
            <a:r>
              <a:rPr lang="es-MX" dirty="0" smtClean="0">
                <a:solidFill>
                  <a:srgbClr val="C00000"/>
                </a:solidFill>
              </a:rPr>
              <a:t>Declarar la variable del </a:t>
            </a:r>
            <a:r>
              <a:rPr lang="es-MX" dirty="0" err="1" smtClean="0">
                <a:solidFill>
                  <a:srgbClr val="C00000"/>
                </a:solidFill>
              </a:rPr>
              <a:t>EditText</a:t>
            </a:r>
            <a:r>
              <a:rPr lang="es-MX" dirty="0" smtClean="0">
                <a:solidFill>
                  <a:srgbClr val="C00000"/>
                </a:solidFill>
              </a:rPr>
              <a:t> y obtener su id del correspondiente XML.</a:t>
            </a:r>
          </a:p>
          <a:p>
            <a:pPr lvl="1"/>
            <a:r>
              <a:rPr lang="es-MX" dirty="0" smtClean="0">
                <a:solidFill>
                  <a:srgbClr val="FFC000"/>
                </a:solidFill>
              </a:rPr>
              <a:t>Agregar </a:t>
            </a:r>
            <a:r>
              <a:rPr lang="es-MX" dirty="0">
                <a:solidFill>
                  <a:srgbClr val="FFC000"/>
                </a:solidFill>
              </a:rPr>
              <a:t>el manejador </a:t>
            </a:r>
            <a:r>
              <a:rPr lang="es-MX" b="1" dirty="0" err="1" smtClean="0">
                <a:solidFill>
                  <a:srgbClr val="FFC000"/>
                </a:solidFill>
              </a:rPr>
              <a:t>addTextChangedListener</a:t>
            </a:r>
            <a:r>
              <a:rPr lang="es-MX" b="1" dirty="0" smtClean="0">
                <a:solidFill>
                  <a:srgbClr val="FFC000"/>
                </a:solidFill>
              </a:rPr>
              <a:t>() </a:t>
            </a:r>
            <a:r>
              <a:rPr lang="es-MX" dirty="0" smtClean="0">
                <a:solidFill>
                  <a:srgbClr val="FFC000"/>
                </a:solidFill>
              </a:rPr>
              <a:t>y utilizar el </a:t>
            </a:r>
            <a:r>
              <a:rPr lang="es-MX" dirty="0">
                <a:solidFill>
                  <a:srgbClr val="FFC000"/>
                </a:solidFill>
              </a:rPr>
              <a:t>método derivado </a:t>
            </a:r>
            <a:r>
              <a:rPr lang="es-MX" b="1" dirty="0" err="1" smtClean="0">
                <a:solidFill>
                  <a:srgbClr val="FFC000"/>
                </a:solidFill>
              </a:rPr>
              <a:t>afterTextChanged</a:t>
            </a:r>
            <a:r>
              <a:rPr lang="es-MX" b="1" dirty="0" smtClean="0">
                <a:solidFill>
                  <a:srgbClr val="FFC000"/>
                </a:solidFill>
              </a:rPr>
              <a:t>().</a:t>
            </a:r>
          </a:p>
          <a:p>
            <a:pPr lvl="1"/>
            <a:r>
              <a:rPr lang="es-MX" dirty="0" smtClean="0">
                <a:solidFill>
                  <a:srgbClr val="7030A0"/>
                </a:solidFill>
              </a:rPr>
              <a:t>Inicializar el arreglo de copia para filtrar la información.</a:t>
            </a:r>
          </a:p>
          <a:p>
            <a:pPr lvl="1"/>
            <a:r>
              <a:rPr lang="es-MX" dirty="0" smtClean="0">
                <a:solidFill>
                  <a:srgbClr val="92D050"/>
                </a:solidFill>
              </a:rPr>
              <a:t>Recorrer el arreglo y filtrar de acuerdo a los datos que tenga el modelo.</a:t>
            </a:r>
          </a:p>
          <a:p>
            <a:pPr lvl="1"/>
            <a:r>
              <a:rPr lang="es-MX" dirty="0" smtClean="0">
                <a:solidFill>
                  <a:srgbClr val="00B0F0"/>
                </a:solidFill>
              </a:rPr>
              <a:t>Verificar si existe información filtrada, en caso positivo generar un nuevo adaptado enviando la información filtrada.</a:t>
            </a:r>
          </a:p>
          <a:p>
            <a:pPr lvl="1"/>
            <a:r>
              <a:rPr lang="es-MX" dirty="0" smtClean="0">
                <a:solidFill>
                  <a:srgbClr val="002060"/>
                </a:solidFill>
              </a:rPr>
              <a:t>De lo contrario enviar la información completa.</a:t>
            </a:r>
            <a:endParaRPr lang="es-MX" dirty="0">
              <a:solidFill>
                <a:srgbClr val="002060"/>
              </a:solidFill>
            </a:endParaRPr>
          </a:p>
          <a:p>
            <a:pPr lvl="1"/>
            <a:endParaRPr lang="es-MX" dirty="0"/>
          </a:p>
          <a:p>
            <a:endParaRPr lang="es-MX" dirty="0"/>
          </a:p>
        </p:txBody>
      </p:sp>
    </p:spTree>
    <p:extLst>
      <p:ext uri="{BB962C8B-B14F-4D97-AF65-F5344CB8AC3E}">
        <p14:creationId xmlns:p14="http://schemas.microsoft.com/office/powerpoint/2010/main" val="196219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Búsquedas de información</a:t>
            </a:r>
          </a:p>
        </p:txBody>
      </p:sp>
      <p:sp>
        <p:nvSpPr>
          <p:cNvPr id="3" name="2 Marcador de contenido"/>
          <p:cNvSpPr>
            <a:spLocks noGrp="1"/>
          </p:cNvSpPr>
          <p:nvPr>
            <p:ph idx="1"/>
          </p:nvPr>
        </p:nvSpPr>
        <p:spPr/>
        <p:txBody>
          <a:bodyPr>
            <a:normAutofit fontScale="55000" lnSpcReduction="20000"/>
          </a:bodyPr>
          <a:lstStyle/>
          <a:p>
            <a:r>
              <a:rPr lang="es-MX" dirty="0" smtClean="0"/>
              <a:t>La implementación se ve de la siguiente manera:</a:t>
            </a:r>
          </a:p>
          <a:p>
            <a:endParaRPr lang="es-MX" dirty="0" smtClean="0"/>
          </a:p>
          <a:p>
            <a:pPr marL="411480" lvl="1" indent="0">
              <a:buNone/>
            </a:pPr>
            <a:r>
              <a:rPr lang="es-MX" b="1" dirty="0" err="1">
                <a:solidFill>
                  <a:srgbClr val="C00000"/>
                </a:solidFill>
              </a:rPr>
              <a:t>searchField</a:t>
            </a:r>
            <a:r>
              <a:rPr lang="es-MX" b="1" dirty="0">
                <a:solidFill>
                  <a:srgbClr val="C00000"/>
                </a:solidFill>
              </a:rPr>
              <a:t> = (</a:t>
            </a:r>
            <a:r>
              <a:rPr lang="es-MX" b="1" dirty="0" err="1">
                <a:solidFill>
                  <a:srgbClr val="C00000"/>
                </a:solidFill>
              </a:rPr>
              <a:t>EditText</a:t>
            </a:r>
            <a:r>
              <a:rPr lang="es-MX" b="1" dirty="0">
                <a:solidFill>
                  <a:srgbClr val="C00000"/>
                </a:solidFill>
              </a:rPr>
              <a:t>) </a:t>
            </a:r>
            <a:r>
              <a:rPr lang="es-MX" b="1" dirty="0" err="1">
                <a:solidFill>
                  <a:srgbClr val="C00000"/>
                </a:solidFill>
              </a:rPr>
              <a:t>findViewById</a:t>
            </a:r>
            <a:r>
              <a:rPr lang="es-MX" b="1" dirty="0">
                <a:solidFill>
                  <a:srgbClr val="C00000"/>
                </a:solidFill>
              </a:rPr>
              <a:t>(</a:t>
            </a:r>
            <a:r>
              <a:rPr lang="es-MX" b="1" dirty="0" err="1">
                <a:solidFill>
                  <a:srgbClr val="C00000"/>
                </a:solidFill>
              </a:rPr>
              <a:t>R.id.list_search</a:t>
            </a:r>
            <a:r>
              <a:rPr lang="es-MX" b="1" dirty="0">
                <a:solidFill>
                  <a:srgbClr val="C00000"/>
                </a:solidFill>
              </a:rPr>
              <a:t>);</a:t>
            </a:r>
          </a:p>
          <a:p>
            <a:pPr marL="411480" lvl="1" indent="0">
              <a:buNone/>
            </a:pPr>
            <a:endParaRPr lang="es-MX" b="1" dirty="0"/>
          </a:p>
          <a:p>
            <a:pPr marL="411480" lvl="1" indent="0">
              <a:buNone/>
            </a:pPr>
            <a:r>
              <a:rPr lang="es-MX" b="1" dirty="0"/>
              <a:t>        </a:t>
            </a:r>
            <a:r>
              <a:rPr lang="es-MX" b="1" dirty="0" err="1">
                <a:solidFill>
                  <a:srgbClr val="FFC000"/>
                </a:solidFill>
              </a:rPr>
              <a:t>searchField.addTextChangedListener</a:t>
            </a:r>
            <a:r>
              <a:rPr lang="es-MX" b="1" dirty="0">
                <a:solidFill>
                  <a:srgbClr val="FFC000"/>
                </a:solidFill>
              </a:rPr>
              <a:t>(new </a:t>
            </a:r>
            <a:r>
              <a:rPr lang="es-MX" b="1" dirty="0" err="1">
                <a:solidFill>
                  <a:srgbClr val="FFC000"/>
                </a:solidFill>
              </a:rPr>
              <a:t>TextWatcher</a:t>
            </a:r>
            <a:r>
              <a:rPr lang="es-MX" b="1" dirty="0">
                <a:solidFill>
                  <a:srgbClr val="FFC000"/>
                </a:solidFill>
              </a:rPr>
              <a:t>()</a:t>
            </a:r>
            <a:r>
              <a:rPr lang="es-MX" b="1" dirty="0"/>
              <a:t> </a:t>
            </a:r>
            <a:r>
              <a:rPr lang="es-MX" b="1" dirty="0" smtClean="0"/>
              <a:t>{</a:t>
            </a:r>
            <a:endParaRPr lang="es-MX" b="1" dirty="0"/>
          </a:p>
          <a:p>
            <a:pPr marL="411480" lvl="1" indent="0">
              <a:buNone/>
            </a:pPr>
            <a:r>
              <a:rPr lang="es-MX" b="1" dirty="0"/>
              <a:t>            @</a:t>
            </a:r>
            <a:r>
              <a:rPr lang="es-MX" b="1" dirty="0" err="1"/>
              <a:t>Override</a:t>
            </a:r>
            <a:endParaRPr lang="es-MX" b="1" dirty="0"/>
          </a:p>
          <a:p>
            <a:pPr marL="411480" lvl="1" indent="0">
              <a:buNone/>
            </a:pPr>
            <a:r>
              <a:rPr lang="es-MX" b="1" dirty="0"/>
              <a:t>            </a:t>
            </a:r>
            <a:r>
              <a:rPr lang="es-MX" b="1" dirty="0" err="1"/>
              <a:t>public</a:t>
            </a:r>
            <a:r>
              <a:rPr lang="es-MX" b="1" dirty="0"/>
              <a:t> </a:t>
            </a:r>
            <a:r>
              <a:rPr lang="es-MX" b="1" dirty="0" err="1"/>
              <a:t>void</a:t>
            </a:r>
            <a:r>
              <a:rPr lang="es-MX" b="1" dirty="0"/>
              <a:t> </a:t>
            </a:r>
            <a:r>
              <a:rPr lang="es-MX" b="1" dirty="0" err="1"/>
              <a:t>afterTextChanged</a:t>
            </a:r>
            <a:r>
              <a:rPr lang="es-MX" b="1" dirty="0"/>
              <a:t>(Editable s) {</a:t>
            </a:r>
          </a:p>
          <a:p>
            <a:pPr marL="411480" lvl="1" indent="0">
              <a:buNone/>
            </a:pPr>
            <a:r>
              <a:rPr lang="es-MX" b="1" dirty="0"/>
              <a:t>                </a:t>
            </a:r>
            <a:r>
              <a:rPr lang="es-MX" b="1" dirty="0" err="1">
                <a:solidFill>
                  <a:srgbClr val="7030A0"/>
                </a:solidFill>
              </a:rPr>
              <a:t>dataSearched</a:t>
            </a:r>
            <a:r>
              <a:rPr lang="es-MX" b="1" dirty="0">
                <a:solidFill>
                  <a:srgbClr val="7030A0"/>
                </a:solidFill>
              </a:rPr>
              <a:t> = new </a:t>
            </a:r>
            <a:r>
              <a:rPr lang="es-MX" b="1" dirty="0" err="1">
                <a:solidFill>
                  <a:srgbClr val="7030A0"/>
                </a:solidFill>
              </a:rPr>
              <a:t>ArrayList</a:t>
            </a:r>
            <a:r>
              <a:rPr lang="es-MX" b="1" dirty="0">
                <a:solidFill>
                  <a:srgbClr val="7030A0"/>
                </a:solidFill>
              </a:rPr>
              <a:t>&lt;</a:t>
            </a:r>
            <a:r>
              <a:rPr lang="es-MX" b="1" dirty="0" err="1">
                <a:solidFill>
                  <a:srgbClr val="7030A0"/>
                </a:solidFill>
              </a:rPr>
              <a:t>String</a:t>
            </a:r>
            <a:r>
              <a:rPr lang="es-MX" b="1" dirty="0">
                <a:solidFill>
                  <a:srgbClr val="7030A0"/>
                </a:solidFill>
              </a:rPr>
              <a:t>&gt;();</a:t>
            </a:r>
          </a:p>
          <a:p>
            <a:pPr marL="411480" lvl="1" indent="0">
              <a:buNone/>
            </a:pPr>
            <a:r>
              <a:rPr lang="es-MX" b="1" dirty="0"/>
              <a:t>                </a:t>
            </a:r>
          </a:p>
          <a:p>
            <a:pPr marL="411480" lvl="1" indent="0">
              <a:buNone/>
            </a:pPr>
            <a:r>
              <a:rPr lang="es-MX" b="1" dirty="0"/>
              <a:t>                </a:t>
            </a:r>
            <a:r>
              <a:rPr lang="es-MX" b="1" dirty="0" err="1"/>
              <a:t>if</a:t>
            </a:r>
            <a:r>
              <a:rPr lang="es-MX" b="1" dirty="0"/>
              <a:t>(data != </a:t>
            </a:r>
            <a:r>
              <a:rPr lang="es-MX" b="1" dirty="0" err="1"/>
              <a:t>null</a:t>
            </a:r>
            <a:r>
              <a:rPr lang="es-MX" b="1" dirty="0"/>
              <a:t>){</a:t>
            </a:r>
          </a:p>
          <a:p>
            <a:pPr marL="411480" lvl="1" indent="0">
              <a:buNone/>
            </a:pPr>
            <a:r>
              <a:rPr lang="es-MX" b="1" dirty="0">
                <a:solidFill>
                  <a:srgbClr val="92D050"/>
                </a:solidFill>
              </a:rPr>
              <a:t>                    </a:t>
            </a:r>
            <a:r>
              <a:rPr lang="es-MX" b="1" dirty="0" err="1">
                <a:solidFill>
                  <a:srgbClr val="92D050"/>
                </a:solidFill>
              </a:rPr>
              <a:t>for</a:t>
            </a:r>
            <a:r>
              <a:rPr lang="es-MX" b="1" dirty="0">
                <a:solidFill>
                  <a:srgbClr val="92D050"/>
                </a:solidFill>
              </a:rPr>
              <a:t> (</a:t>
            </a:r>
            <a:r>
              <a:rPr lang="es-MX" b="1" dirty="0" err="1">
                <a:solidFill>
                  <a:srgbClr val="92D050"/>
                </a:solidFill>
              </a:rPr>
              <a:t>int</a:t>
            </a:r>
            <a:r>
              <a:rPr lang="es-MX" b="1" dirty="0">
                <a:solidFill>
                  <a:srgbClr val="92D050"/>
                </a:solidFill>
              </a:rPr>
              <a:t> i = 0; i &lt;</a:t>
            </a:r>
            <a:r>
              <a:rPr lang="es-MX" b="1" dirty="0" err="1">
                <a:solidFill>
                  <a:srgbClr val="92D050"/>
                </a:solidFill>
              </a:rPr>
              <a:t>data.size</a:t>
            </a:r>
            <a:r>
              <a:rPr lang="es-MX" b="1" dirty="0">
                <a:solidFill>
                  <a:srgbClr val="92D050"/>
                </a:solidFill>
              </a:rPr>
              <a:t>() ; i++) {</a:t>
            </a:r>
          </a:p>
          <a:p>
            <a:pPr marL="411480" lvl="1" indent="0">
              <a:buNone/>
            </a:pPr>
            <a:r>
              <a:rPr lang="es-MX" b="1" dirty="0">
                <a:solidFill>
                  <a:srgbClr val="92D050"/>
                </a:solidFill>
              </a:rPr>
              <a:t>                        </a:t>
            </a:r>
            <a:r>
              <a:rPr lang="es-MX" b="1" dirty="0" err="1">
                <a:solidFill>
                  <a:srgbClr val="92D050"/>
                </a:solidFill>
              </a:rPr>
              <a:t>String</a:t>
            </a:r>
            <a:r>
              <a:rPr lang="es-MX" b="1" dirty="0">
                <a:solidFill>
                  <a:srgbClr val="92D050"/>
                </a:solidFill>
              </a:rPr>
              <a:t> </a:t>
            </a:r>
            <a:r>
              <a:rPr lang="es-MX" b="1" dirty="0" err="1">
                <a:solidFill>
                  <a:srgbClr val="92D050"/>
                </a:solidFill>
              </a:rPr>
              <a:t>temp</a:t>
            </a:r>
            <a:r>
              <a:rPr lang="es-MX" b="1" dirty="0">
                <a:solidFill>
                  <a:srgbClr val="92D050"/>
                </a:solidFill>
              </a:rPr>
              <a:t> = </a:t>
            </a:r>
            <a:r>
              <a:rPr lang="es-MX" b="1" dirty="0" err="1">
                <a:solidFill>
                  <a:srgbClr val="92D050"/>
                </a:solidFill>
              </a:rPr>
              <a:t>data.get</a:t>
            </a:r>
            <a:r>
              <a:rPr lang="es-MX" b="1" dirty="0">
                <a:solidFill>
                  <a:srgbClr val="92D050"/>
                </a:solidFill>
              </a:rPr>
              <a:t>(i);</a:t>
            </a:r>
          </a:p>
          <a:p>
            <a:pPr marL="411480" lvl="1" indent="0">
              <a:buNone/>
            </a:pPr>
            <a:r>
              <a:rPr lang="es-MX" b="1" dirty="0">
                <a:solidFill>
                  <a:srgbClr val="92D050"/>
                </a:solidFill>
              </a:rPr>
              <a:t>                        </a:t>
            </a:r>
            <a:r>
              <a:rPr lang="es-MX" b="1" dirty="0" err="1">
                <a:solidFill>
                  <a:srgbClr val="92D050"/>
                </a:solidFill>
              </a:rPr>
              <a:t>if</a:t>
            </a:r>
            <a:r>
              <a:rPr lang="es-MX" b="1" dirty="0">
                <a:solidFill>
                  <a:srgbClr val="92D050"/>
                </a:solidFill>
              </a:rPr>
              <a:t>(</a:t>
            </a:r>
            <a:r>
              <a:rPr lang="es-MX" b="1" dirty="0" err="1">
                <a:solidFill>
                  <a:srgbClr val="92D050"/>
                </a:solidFill>
              </a:rPr>
              <a:t>temp.contains</a:t>
            </a:r>
            <a:r>
              <a:rPr lang="es-MX" b="1" dirty="0">
                <a:solidFill>
                  <a:srgbClr val="92D050"/>
                </a:solidFill>
              </a:rPr>
              <a:t>(s)){</a:t>
            </a:r>
          </a:p>
          <a:p>
            <a:pPr marL="411480" lvl="1" indent="0">
              <a:buNone/>
            </a:pPr>
            <a:r>
              <a:rPr lang="es-MX" b="1" dirty="0">
                <a:solidFill>
                  <a:srgbClr val="92D050"/>
                </a:solidFill>
              </a:rPr>
              <a:t>                            </a:t>
            </a:r>
            <a:r>
              <a:rPr lang="es-MX" b="1" dirty="0" err="1">
                <a:solidFill>
                  <a:srgbClr val="92D050"/>
                </a:solidFill>
              </a:rPr>
              <a:t>dataSearched.add</a:t>
            </a:r>
            <a:r>
              <a:rPr lang="es-MX" b="1" dirty="0">
                <a:solidFill>
                  <a:srgbClr val="92D050"/>
                </a:solidFill>
              </a:rPr>
              <a:t>(</a:t>
            </a:r>
            <a:r>
              <a:rPr lang="es-MX" b="1" dirty="0" err="1">
                <a:solidFill>
                  <a:srgbClr val="92D050"/>
                </a:solidFill>
              </a:rPr>
              <a:t>temp</a:t>
            </a:r>
            <a:r>
              <a:rPr lang="es-MX" b="1" dirty="0">
                <a:solidFill>
                  <a:srgbClr val="92D050"/>
                </a:solidFill>
              </a:rPr>
              <a:t>);</a:t>
            </a:r>
          </a:p>
          <a:p>
            <a:pPr marL="411480" lvl="1" indent="0">
              <a:buNone/>
            </a:pPr>
            <a:r>
              <a:rPr lang="es-MX" b="1" dirty="0">
                <a:solidFill>
                  <a:srgbClr val="92D050"/>
                </a:solidFill>
              </a:rPr>
              <a:t>                        }</a:t>
            </a:r>
          </a:p>
          <a:p>
            <a:pPr marL="411480" lvl="1" indent="0">
              <a:buNone/>
            </a:pPr>
            <a:r>
              <a:rPr lang="es-MX" b="1" dirty="0">
                <a:solidFill>
                  <a:srgbClr val="92D050"/>
                </a:solidFill>
              </a:rPr>
              <a:t>                    </a:t>
            </a:r>
            <a:r>
              <a:rPr lang="es-MX" b="1" dirty="0" smtClean="0">
                <a:solidFill>
                  <a:srgbClr val="92D050"/>
                </a:solidFill>
              </a:rPr>
              <a:t>}</a:t>
            </a:r>
            <a:endParaRPr lang="es-MX" b="1" dirty="0">
              <a:solidFill>
                <a:srgbClr val="92D050"/>
              </a:solidFill>
            </a:endParaRPr>
          </a:p>
          <a:p>
            <a:pPr marL="411480" lvl="1" indent="0">
              <a:buNone/>
            </a:pPr>
            <a:r>
              <a:rPr lang="es-MX" b="1" dirty="0">
                <a:solidFill>
                  <a:srgbClr val="00B0F0"/>
                </a:solidFill>
              </a:rPr>
              <a:t>                    </a:t>
            </a:r>
            <a:r>
              <a:rPr lang="es-MX" b="1" dirty="0" err="1">
                <a:solidFill>
                  <a:srgbClr val="00B0F0"/>
                </a:solidFill>
              </a:rPr>
              <a:t>if</a:t>
            </a:r>
            <a:r>
              <a:rPr lang="es-MX" b="1" dirty="0">
                <a:solidFill>
                  <a:srgbClr val="00B0F0"/>
                </a:solidFill>
              </a:rPr>
              <a:t>(</a:t>
            </a:r>
            <a:r>
              <a:rPr lang="es-MX" b="1" dirty="0" err="1">
                <a:solidFill>
                  <a:srgbClr val="00B0F0"/>
                </a:solidFill>
              </a:rPr>
              <a:t>dataSearched.size</a:t>
            </a:r>
            <a:r>
              <a:rPr lang="es-MX" b="1" dirty="0">
                <a:solidFill>
                  <a:srgbClr val="00B0F0"/>
                </a:solidFill>
              </a:rPr>
              <a:t>() &gt; 0){</a:t>
            </a:r>
          </a:p>
          <a:p>
            <a:pPr marL="411480" lvl="1" indent="0">
              <a:buNone/>
            </a:pPr>
            <a:r>
              <a:rPr lang="es-MX" b="1" dirty="0">
                <a:solidFill>
                  <a:srgbClr val="00B0F0"/>
                </a:solidFill>
              </a:rPr>
              <a:t>                        </a:t>
            </a:r>
            <a:r>
              <a:rPr lang="es-MX" b="1" dirty="0" err="1">
                <a:solidFill>
                  <a:srgbClr val="00B0F0"/>
                </a:solidFill>
              </a:rPr>
              <a:t>adapter</a:t>
            </a:r>
            <a:r>
              <a:rPr lang="es-MX" b="1" dirty="0">
                <a:solidFill>
                  <a:srgbClr val="00B0F0"/>
                </a:solidFill>
              </a:rPr>
              <a:t> = new </a:t>
            </a:r>
            <a:r>
              <a:rPr lang="es-MX" b="1" dirty="0" err="1">
                <a:solidFill>
                  <a:srgbClr val="00B0F0"/>
                </a:solidFill>
              </a:rPr>
              <a:t>DemoAdapter</a:t>
            </a:r>
            <a:r>
              <a:rPr lang="es-MX" b="1" dirty="0">
                <a:solidFill>
                  <a:srgbClr val="00B0F0"/>
                </a:solidFill>
              </a:rPr>
              <a:t>(</a:t>
            </a:r>
            <a:r>
              <a:rPr lang="es-MX" b="1" dirty="0" err="1">
                <a:solidFill>
                  <a:srgbClr val="00B0F0"/>
                </a:solidFill>
              </a:rPr>
              <a:t>context</a:t>
            </a:r>
            <a:r>
              <a:rPr lang="es-MX" b="1" dirty="0">
                <a:solidFill>
                  <a:srgbClr val="00B0F0"/>
                </a:solidFill>
              </a:rPr>
              <a:t>, </a:t>
            </a:r>
            <a:r>
              <a:rPr lang="es-MX" b="1" dirty="0" err="1">
                <a:solidFill>
                  <a:srgbClr val="00B0F0"/>
                </a:solidFill>
              </a:rPr>
              <a:t>R.layout.list_demo_listview_item</a:t>
            </a:r>
            <a:r>
              <a:rPr lang="es-MX" b="1" dirty="0">
                <a:solidFill>
                  <a:srgbClr val="00B0F0"/>
                </a:solidFill>
              </a:rPr>
              <a:t>, </a:t>
            </a:r>
            <a:r>
              <a:rPr lang="es-MX" b="1" dirty="0" err="1">
                <a:solidFill>
                  <a:srgbClr val="00B0F0"/>
                </a:solidFill>
              </a:rPr>
              <a:t>dataSearched</a:t>
            </a:r>
            <a:r>
              <a:rPr lang="es-MX" b="1" dirty="0">
                <a:solidFill>
                  <a:srgbClr val="00B0F0"/>
                </a:solidFill>
              </a:rPr>
              <a:t>);</a:t>
            </a:r>
          </a:p>
          <a:p>
            <a:pPr marL="411480" lvl="1" indent="0">
              <a:buNone/>
            </a:pPr>
            <a:r>
              <a:rPr lang="es-MX" b="1" dirty="0">
                <a:solidFill>
                  <a:srgbClr val="00B0F0"/>
                </a:solidFill>
              </a:rPr>
              <a:t>                        </a:t>
            </a:r>
            <a:r>
              <a:rPr lang="es-MX" b="1" dirty="0" err="1">
                <a:solidFill>
                  <a:srgbClr val="00B0F0"/>
                </a:solidFill>
              </a:rPr>
              <a:t>list.setAdapter</a:t>
            </a:r>
            <a:r>
              <a:rPr lang="es-MX" b="1" dirty="0">
                <a:solidFill>
                  <a:srgbClr val="00B0F0"/>
                </a:solidFill>
              </a:rPr>
              <a:t>(</a:t>
            </a:r>
            <a:r>
              <a:rPr lang="es-MX" b="1" dirty="0" err="1">
                <a:solidFill>
                  <a:srgbClr val="00B0F0"/>
                </a:solidFill>
              </a:rPr>
              <a:t>adapter</a:t>
            </a:r>
            <a:r>
              <a:rPr lang="es-MX" b="1" dirty="0">
                <a:solidFill>
                  <a:srgbClr val="00B0F0"/>
                </a:solidFill>
              </a:rPr>
              <a:t>);</a:t>
            </a:r>
          </a:p>
          <a:p>
            <a:pPr marL="411480" lvl="1" indent="0">
              <a:buNone/>
            </a:pPr>
            <a:r>
              <a:rPr lang="es-MX" b="1" dirty="0"/>
              <a:t>                    </a:t>
            </a:r>
            <a:r>
              <a:rPr lang="es-MX" b="1" dirty="0">
                <a:solidFill>
                  <a:srgbClr val="002060"/>
                </a:solidFill>
              </a:rPr>
              <a:t>}</a:t>
            </a:r>
            <a:r>
              <a:rPr lang="es-MX" b="1" dirty="0" err="1">
                <a:solidFill>
                  <a:srgbClr val="002060"/>
                </a:solidFill>
              </a:rPr>
              <a:t>else</a:t>
            </a:r>
            <a:r>
              <a:rPr lang="es-MX" b="1" dirty="0">
                <a:solidFill>
                  <a:srgbClr val="002060"/>
                </a:solidFill>
              </a:rPr>
              <a:t>{</a:t>
            </a:r>
          </a:p>
          <a:p>
            <a:pPr marL="411480" lvl="1" indent="0">
              <a:buNone/>
            </a:pPr>
            <a:r>
              <a:rPr lang="es-MX" b="1" dirty="0">
                <a:solidFill>
                  <a:srgbClr val="002060"/>
                </a:solidFill>
              </a:rPr>
              <a:t>                        </a:t>
            </a:r>
            <a:r>
              <a:rPr lang="es-MX" b="1" dirty="0" err="1">
                <a:solidFill>
                  <a:srgbClr val="002060"/>
                </a:solidFill>
              </a:rPr>
              <a:t>adapter</a:t>
            </a:r>
            <a:r>
              <a:rPr lang="es-MX" b="1" dirty="0">
                <a:solidFill>
                  <a:srgbClr val="002060"/>
                </a:solidFill>
              </a:rPr>
              <a:t> = new </a:t>
            </a:r>
            <a:r>
              <a:rPr lang="es-MX" b="1" dirty="0" err="1">
                <a:solidFill>
                  <a:srgbClr val="002060"/>
                </a:solidFill>
              </a:rPr>
              <a:t>DemoAdapter</a:t>
            </a:r>
            <a:r>
              <a:rPr lang="es-MX" b="1" dirty="0">
                <a:solidFill>
                  <a:srgbClr val="002060"/>
                </a:solidFill>
              </a:rPr>
              <a:t>(</a:t>
            </a:r>
            <a:r>
              <a:rPr lang="es-MX" b="1" dirty="0" err="1">
                <a:solidFill>
                  <a:srgbClr val="002060"/>
                </a:solidFill>
              </a:rPr>
              <a:t>context</a:t>
            </a:r>
            <a:r>
              <a:rPr lang="es-MX" b="1" dirty="0">
                <a:solidFill>
                  <a:srgbClr val="002060"/>
                </a:solidFill>
              </a:rPr>
              <a:t>, </a:t>
            </a:r>
            <a:r>
              <a:rPr lang="es-MX" b="1" dirty="0" err="1">
                <a:solidFill>
                  <a:srgbClr val="002060"/>
                </a:solidFill>
              </a:rPr>
              <a:t>R.layout.list_demo_listview_item</a:t>
            </a:r>
            <a:r>
              <a:rPr lang="es-MX" b="1" dirty="0">
                <a:solidFill>
                  <a:srgbClr val="002060"/>
                </a:solidFill>
              </a:rPr>
              <a:t>, data);</a:t>
            </a:r>
          </a:p>
          <a:p>
            <a:pPr marL="411480" lvl="1" indent="0">
              <a:buNone/>
            </a:pPr>
            <a:r>
              <a:rPr lang="es-MX" b="1" dirty="0">
                <a:solidFill>
                  <a:srgbClr val="002060"/>
                </a:solidFill>
              </a:rPr>
              <a:t>                        </a:t>
            </a:r>
            <a:r>
              <a:rPr lang="es-MX" b="1" dirty="0" err="1">
                <a:solidFill>
                  <a:srgbClr val="002060"/>
                </a:solidFill>
              </a:rPr>
              <a:t>list.setAdapter</a:t>
            </a:r>
            <a:r>
              <a:rPr lang="es-MX" b="1" dirty="0">
                <a:solidFill>
                  <a:srgbClr val="002060"/>
                </a:solidFill>
              </a:rPr>
              <a:t>(</a:t>
            </a:r>
            <a:r>
              <a:rPr lang="es-MX" b="1" dirty="0" err="1">
                <a:solidFill>
                  <a:srgbClr val="002060"/>
                </a:solidFill>
              </a:rPr>
              <a:t>adapter</a:t>
            </a:r>
            <a:r>
              <a:rPr lang="es-MX" b="1" dirty="0">
                <a:solidFill>
                  <a:srgbClr val="002060"/>
                </a:solidFill>
              </a:rPr>
              <a:t>);</a:t>
            </a:r>
          </a:p>
          <a:p>
            <a:pPr marL="411480" lvl="1" indent="0">
              <a:buNone/>
            </a:pPr>
            <a:r>
              <a:rPr lang="es-MX" b="1" dirty="0">
                <a:solidFill>
                  <a:srgbClr val="002060"/>
                </a:solidFill>
              </a:rPr>
              <a:t>                    </a:t>
            </a:r>
            <a:r>
              <a:rPr lang="es-MX" b="1" dirty="0" smtClean="0">
                <a:solidFill>
                  <a:srgbClr val="002060"/>
                </a:solidFill>
              </a:rPr>
              <a:t>}</a:t>
            </a:r>
            <a:endParaRPr lang="es-MX" b="1" dirty="0"/>
          </a:p>
          <a:p>
            <a:pPr marL="411480" lvl="1" indent="0">
              <a:buNone/>
            </a:pPr>
            <a:r>
              <a:rPr lang="es-MX" b="1" dirty="0"/>
              <a:t>                }</a:t>
            </a:r>
          </a:p>
          <a:p>
            <a:pPr marL="411480" lvl="1" indent="0">
              <a:buNone/>
            </a:pPr>
            <a:r>
              <a:rPr lang="es-MX" b="1" dirty="0"/>
              <a:t>            }</a:t>
            </a:r>
          </a:p>
          <a:p>
            <a:pPr marL="411480" lvl="1" indent="0">
              <a:buNone/>
            </a:pPr>
            <a:r>
              <a:rPr lang="es-MX" b="1" dirty="0"/>
              <a:t>        });</a:t>
            </a:r>
          </a:p>
        </p:txBody>
      </p:sp>
    </p:spTree>
    <p:extLst>
      <p:ext uri="{BB962C8B-B14F-4D97-AF65-F5344CB8AC3E}">
        <p14:creationId xmlns:p14="http://schemas.microsoft.com/office/powerpoint/2010/main" val="620835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Final</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031" y="1600200"/>
            <a:ext cx="2700337" cy="4800600"/>
          </a:xfrm>
        </p:spPr>
      </p:pic>
    </p:spTree>
    <p:extLst>
      <p:ext uri="{BB962C8B-B14F-4D97-AF65-F5344CB8AC3E}">
        <p14:creationId xmlns:p14="http://schemas.microsoft.com/office/powerpoint/2010/main" val="3968020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Demo</a:t>
            </a:r>
            <a:endParaRPr lang="es-MX" dirty="0"/>
          </a:p>
        </p:txBody>
      </p:sp>
      <p:sp>
        <p:nvSpPr>
          <p:cNvPr id="3" name="2 Marcador de contenido"/>
          <p:cNvSpPr>
            <a:spLocks noGrp="1"/>
          </p:cNvSpPr>
          <p:nvPr>
            <p:ph idx="1"/>
          </p:nvPr>
        </p:nvSpPr>
        <p:spPr/>
        <p:txBody>
          <a:bodyPr/>
          <a:lstStyle/>
          <a:p>
            <a:r>
              <a:rPr lang="es-MX" dirty="0" smtClean="0"/>
              <a:t>Implementar un </a:t>
            </a:r>
            <a:r>
              <a:rPr lang="es-MX" dirty="0" err="1" smtClean="0"/>
              <a:t>GridView</a:t>
            </a:r>
            <a:r>
              <a:rPr lang="es-MX" dirty="0" smtClean="0"/>
              <a:t> con el archivo comprimido de imágenes del taller con las siguientes especificaciones:</a:t>
            </a:r>
          </a:p>
          <a:p>
            <a:pPr lvl="1"/>
            <a:r>
              <a:rPr lang="es-MX" dirty="0" smtClean="0"/>
              <a:t>Anexar las imágenes a la carpeta </a:t>
            </a:r>
            <a:r>
              <a:rPr lang="es-MX" dirty="0" err="1" smtClean="0"/>
              <a:t>Drawable</a:t>
            </a:r>
            <a:r>
              <a:rPr lang="es-MX" dirty="0" smtClean="0"/>
              <a:t>.</a:t>
            </a:r>
          </a:p>
          <a:p>
            <a:pPr lvl="1"/>
            <a:r>
              <a:rPr lang="es-MX" dirty="0" smtClean="0"/>
              <a:t>Implementar la clase </a:t>
            </a:r>
            <a:r>
              <a:rPr lang="es-MX" b="1" dirty="0" err="1" smtClean="0"/>
              <a:t>ImageItem</a:t>
            </a:r>
            <a:r>
              <a:rPr lang="es-MX" dirty="0" smtClean="0"/>
              <a:t> que contiene un </a:t>
            </a:r>
            <a:r>
              <a:rPr lang="es-MX" dirty="0" err="1" smtClean="0"/>
              <a:t>String</a:t>
            </a:r>
            <a:r>
              <a:rPr lang="es-MX" dirty="0" smtClean="0"/>
              <a:t> para el título y un </a:t>
            </a:r>
            <a:r>
              <a:rPr lang="es-MX" dirty="0" err="1" smtClean="0"/>
              <a:t>int</a:t>
            </a:r>
            <a:r>
              <a:rPr lang="es-MX" dirty="0" smtClean="0"/>
              <a:t> para el ID de la imagen.</a:t>
            </a:r>
          </a:p>
          <a:p>
            <a:pPr lvl="1"/>
            <a:r>
              <a:rPr lang="es-MX" dirty="0" smtClean="0"/>
              <a:t>Se puede agregar una nueva actividad para este ejercicio o realizarla en la misma clase que se tiene hasta el momento para listas.</a:t>
            </a:r>
            <a:endParaRPr lang="es-MX" dirty="0"/>
          </a:p>
        </p:txBody>
      </p:sp>
    </p:spTree>
    <p:extLst>
      <p:ext uri="{BB962C8B-B14F-4D97-AF65-F5344CB8AC3E}">
        <p14:creationId xmlns:p14="http://schemas.microsoft.com/office/powerpoint/2010/main" val="284451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Final</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031" y="1600200"/>
            <a:ext cx="2700337" cy="4800600"/>
          </a:xfrm>
        </p:spPr>
      </p:pic>
    </p:spTree>
    <p:extLst>
      <p:ext uri="{BB962C8B-B14F-4D97-AF65-F5344CB8AC3E}">
        <p14:creationId xmlns:p14="http://schemas.microsoft.com/office/powerpoint/2010/main" val="31265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a:xfrm>
            <a:off x="457200" y="1600200"/>
            <a:ext cx="3826768" cy="4800600"/>
          </a:xfrm>
        </p:spPr>
        <p:txBody>
          <a:bodyPr/>
          <a:lstStyle/>
          <a:p>
            <a:r>
              <a:rPr lang="es-MX" dirty="0" smtClean="0"/>
              <a:t>En Android existen dos componentes que utilizan las misma lógica de listas pero pueden verse diferente.</a:t>
            </a:r>
          </a:p>
          <a:p>
            <a:r>
              <a:rPr lang="es-MX" dirty="0" smtClean="0"/>
              <a:t>El primero de ellos es un </a:t>
            </a:r>
            <a:r>
              <a:rPr lang="es-MX" b="1" dirty="0" err="1" smtClean="0"/>
              <a:t>ListView</a:t>
            </a:r>
            <a:r>
              <a:rPr lang="es-MX" dirty="0" smtClean="0"/>
              <a:t> el cual como su nombre indica es la forma más simple de una lista.</a:t>
            </a:r>
            <a:endParaRPr lang="es-MX" dirty="0"/>
          </a:p>
        </p:txBody>
      </p:sp>
      <p:pic>
        <p:nvPicPr>
          <p:cNvPr id="1026" name="Picture 2" descr="http://developer.android.com/design/media/lists_m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24744"/>
            <a:ext cx="360350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a:xfrm>
            <a:off x="4283968" y="1600200"/>
            <a:ext cx="3793232" cy="4800600"/>
          </a:xfrm>
        </p:spPr>
        <p:txBody>
          <a:bodyPr>
            <a:normAutofit lnSpcReduction="10000"/>
          </a:bodyPr>
          <a:lstStyle/>
          <a:p>
            <a:r>
              <a:rPr lang="es-MX" dirty="0" smtClean="0"/>
              <a:t>El segundo componente es conocido como </a:t>
            </a:r>
            <a:r>
              <a:rPr lang="es-MX" b="1" dirty="0" err="1" smtClean="0"/>
              <a:t>GridView</a:t>
            </a:r>
            <a:r>
              <a:rPr lang="es-MX" dirty="0" smtClean="0"/>
              <a:t>, este componente generalmente se utiliza para imágenes permitiendo lo que conocemos por galerías donde se pueden ver todas las fotos en tamaño pequeño.</a:t>
            </a:r>
          </a:p>
          <a:p>
            <a:r>
              <a:rPr lang="es-MX" dirty="0" smtClean="0"/>
              <a:t>Lo que las hace diferentes de las listas, además del nombre, son las configuraciones que se deben hacer al componente desde la Vista.</a:t>
            </a:r>
            <a:endParaRPr lang="es-MX" dirty="0"/>
          </a:p>
        </p:txBody>
      </p:sp>
      <p:pic>
        <p:nvPicPr>
          <p:cNvPr id="2050" name="Picture 2" descr="http://developer.android.com/design/media/gridview_verti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3810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4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 básicos (Vistas)</a:t>
            </a:r>
            <a:endParaRPr lang="es-MX" dirty="0"/>
          </a:p>
        </p:txBody>
      </p:sp>
      <p:sp>
        <p:nvSpPr>
          <p:cNvPr id="3" name="2 Marcador de contenido"/>
          <p:cNvSpPr>
            <a:spLocks noGrp="1"/>
          </p:cNvSpPr>
          <p:nvPr>
            <p:ph idx="1"/>
          </p:nvPr>
        </p:nvSpPr>
        <p:spPr/>
        <p:txBody>
          <a:bodyPr/>
          <a:lstStyle/>
          <a:p>
            <a:r>
              <a:rPr lang="es-MX" dirty="0" smtClean="0"/>
              <a:t>Para hacer una lista se requieren 2 archivos XML en el módulo de </a:t>
            </a:r>
            <a:r>
              <a:rPr lang="es-MX" dirty="0" err="1" smtClean="0"/>
              <a:t>layouts</a:t>
            </a:r>
            <a:r>
              <a:rPr lang="es-MX" dirty="0" smtClean="0"/>
              <a:t>.</a:t>
            </a:r>
          </a:p>
          <a:p>
            <a:pPr lvl="1"/>
            <a:r>
              <a:rPr lang="es-MX" dirty="0" smtClean="0"/>
              <a:t>El primer archivo es el que debe contener al componente </a:t>
            </a:r>
            <a:r>
              <a:rPr lang="es-MX" dirty="0" err="1" smtClean="0"/>
              <a:t>ListView</a:t>
            </a:r>
            <a:r>
              <a:rPr lang="es-MX" dirty="0" smtClean="0"/>
              <a:t> o </a:t>
            </a:r>
            <a:r>
              <a:rPr lang="es-MX" dirty="0" err="1" smtClean="0"/>
              <a:t>GridView</a:t>
            </a:r>
            <a:r>
              <a:rPr lang="es-MX" dirty="0" smtClean="0"/>
              <a:t>.</a:t>
            </a:r>
          </a:p>
          <a:p>
            <a:pPr lvl="1"/>
            <a:r>
              <a:rPr lang="es-MX" dirty="0" smtClean="0"/>
              <a:t>El segundo archivo es el que debe contener la estructura o forma que debe contener cada elemento de la lista.</a:t>
            </a:r>
            <a:endParaRPr lang="es-MX" dirty="0"/>
          </a:p>
        </p:txBody>
      </p:sp>
    </p:spTree>
    <p:extLst>
      <p:ext uri="{BB962C8B-B14F-4D97-AF65-F5344CB8AC3E}">
        <p14:creationId xmlns:p14="http://schemas.microsoft.com/office/powerpoint/2010/main" val="385273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 básicos (Controlador)</a:t>
            </a:r>
            <a:endParaRPr lang="es-MX" dirty="0"/>
          </a:p>
        </p:txBody>
      </p:sp>
      <p:sp>
        <p:nvSpPr>
          <p:cNvPr id="3" name="2 Marcador de contenido"/>
          <p:cNvSpPr>
            <a:spLocks noGrp="1"/>
          </p:cNvSpPr>
          <p:nvPr>
            <p:ph idx="1"/>
          </p:nvPr>
        </p:nvSpPr>
        <p:spPr/>
        <p:txBody>
          <a:bodyPr/>
          <a:lstStyle/>
          <a:p>
            <a:r>
              <a:rPr lang="es-MX" dirty="0" smtClean="0"/>
              <a:t>Dentro del controlador se requieren 3 componentes fundamentales para realizar una tabla:</a:t>
            </a:r>
          </a:p>
          <a:p>
            <a:pPr lvl="1"/>
            <a:r>
              <a:rPr lang="es-MX" dirty="0" smtClean="0"/>
              <a:t>El valor de la lista obtenido del id de la vista.</a:t>
            </a:r>
          </a:p>
          <a:p>
            <a:pPr lvl="1"/>
            <a:r>
              <a:rPr lang="es-MX" dirty="0" smtClean="0"/>
              <a:t>Arreglo de datos según el tipo a utilizar.</a:t>
            </a:r>
          </a:p>
          <a:p>
            <a:pPr lvl="1"/>
            <a:r>
              <a:rPr lang="es-MX" dirty="0" smtClean="0"/>
              <a:t>Adaptador de la lista. El adaptador es una clase especial que debe crearse para “pintar” la lista.</a:t>
            </a:r>
          </a:p>
          <a:p>
            <a:endParaRPr lang="es-MX" dirty="0"/>
          </a:p>
        </p:txBody>
      </p:sp>
    </p:spTree>
    <p:extLst>
      <p:ext uri="{BB962C8B-B14F-4D97-AF65-F5344CB8AC3E}">
        <p14:creationId xmlns:p14="http://schemas.microsoft.com/office/powerpoint/2010/main" val="281133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 básicos (Modelos)</a:t>
            </a:r>
            <a:endParaRPr lang="es-MX" dirty="0"/>
          </a:p>
        </p:txBody>
      </p:sp>
      <p:sp>
        <p:nvSpPr>
          <p:cNvPr id="3" name="2 Marcador de contenido"/>
          <p:cNvSpPr>
            <a:spLocks noGrp="1"/>
          </p:cNvSpPr>
          <p:nvPr>
            <p:ph idx="1"/>
          </p:nvPr>
        </p:nvSpPr>
        <p:spPr/>
        <p:txBody>
          <a:bodyPr/>
          <a:lstStyle/>
          <a:p>
            <a:r>
              <a:rPr lang="es-MX" dirty="0" smtClean="0"/>
              <a:t>Los modelos son los encargados de manejar la información ya sea:</a:t>
            </a:r>
          </a:p>
          <a:p>
            <a:pPr lvl="1"/>
            <a:r>
              <a:rPr lang="es-MX" dirty="0" smtClean="0"/>
              <a:t>Estática.</a:t>
            </a:r>
          </a:p>
          <a:p>
            <a:pPr lvl="1"/>
            <a:r>
              <a:rPr lang="es-MX" dirty="0" smtClean="0"/>
              <a:t>De un manejador</a:t>
            </a:r>
          </a:p>
          <a:p>
            <a:pPr lvl="1"/>
            <a:r>
              <a:rPr lang="es-MX" dirty="0" smtClean="0"/>
              <a:t>De una base de datos.</a:t>
            </a:r>
          </a:p>
          <a:p>
            <a:pPr lvl="1"/>
            <a:r>
              <a:rPr lang="es-MX" dirty="0" smtClean="0"/>
              <a:t>De un servicio web.</a:t>
            </a:r>
          </a:p>
          <a:p>
            <a:r>
              <a:rPr lang="es-MX" dirty="0" smtClean="0"/>
              <a:t>Estas clases ocupan por sí mismas la convención fundamental de programación de utilizar </a:t>
            </a:r>
            <a:r>
              <a:rPr lang="es-MX" b="1" dirty="0" smtClean="0"/>
              <a:t>constructores</a:t>
            </a:r>
            <a:r>
              <a:rPr lang="es-MX" dirty="0" smtClean="0"/>
              <a:t> para declarar objetos y sus respectivos </a:t>
            </a:r>
            <a:r>
              <a:rPr lang="es-MX" b="1" dirty="0" err="1" smtClean="0"/>
              <a:t>getters</a:t>
            </a:r>
            <a:r>
              <a:rPr lang="es-MX" dirty="0" smtClean="0"/>
              <a:t> y </a:t>
            </a:r>
            <a:r>
              <a:rPr lang="es-MX" b="1" dirty="0" err="1" smtClean="0"/>
              <a:t>setters</a:t>
            </a:r>
            <a:r>
              <a:rPr lang="es-MX" dirty="0" smtClean="0"/>
              <a:t> para modificar esta misma información.</a:t>
            </a:r>
            <a:endParaRPr lang="es-MX" dirty="0"/>
          </a:p>
        </p:txBody>
      </p:sp>
    </p:spTree>
    <p:extLst>
      <p:ext uri="{BB962C8B-B14F-4D97-AF65-F5344CB8AC3E}">
        <p14:creationId xmlns:p14="http://schemas.microsoft.com/office/powerpoint/2010/main" val="113300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 básicos (Adaptadores)</a:t>
            </a:r>
            <a:endParaRPr lang="es-MX" dirty="0"/>
          </a:p>
        </p:txBody>
      </p:sp>
      <p:sp>
        <p:nvSpPr>
          <p:cNvPr id="3" name="2 Marcador de contenido"/>
          <p:cNvSpPr>
            <a:spLocks noGrp="1"/>
          </p:cNvSpPr>
          <p:nvPr>
            <p:ph idx="1"/>
          </p:nvPr>
        </p:nvSpPr>
        <p:spPr/>
        <p:txBody>
          <a:bodyPr>
            <a:normAutofit fontScale="32500" lnSpcReduction="20000"/>
          </a:bodyPr>
          <a:lstStyle/>
          <a:p>
            <a:r>
              <a:rPr lang="es-MX" sz="2500" dirty="0" smtClean="0"/>
              <a:t>Como se dijo, los adaptadores son los encargados de pintar las clases, un ejemplo de adaptador es el siguiente:</a:t>
            </a:r>
          </a:p>
          <a:p>
            <a:pPr marL="411480" lvl="1" indent="0">
              <a:buNone/>
            </a:pPr>
            <a:r>
              <a:rPr lang="es-MX" sz="2500" b="1" dirty="0" err="1"/>
              <a:t>public</a:t>
            </a:r>
            <a:r>
              <a:rPr lang="es-MX" sz="2500" b="1" dirty="0"/>
              <a:t> </a:t>
            </a:r>
            <a:r>
              <a:rPr lang="es-MX" sz="2500" b="1" dirty="0" err="1"/>
              <a:t>class</a:t>
            </a:r>
            <a:r>
              <a:rPr lang="es-MX" sz="2500" b="1" dirty="0"/>
              <a:t> </a:t>
            </a:r>
            <a:r>
              <a:rPr lang="es-MX" sz="2500" b="1" dirty="0" err="1"/>
              <a:t>DemoAdapter</a:t>
            </a:r>
            <a:r>
              <a:rPr lang="es-MX" sz="2500" b="1" dirty="0"/>
              <a:t>  </a:t>
            </a:r>
            <a:r>
              <a:rPr lang="es-MX" sz="2500" b="1" dirty="0" err="1"/>
              <a:t>extends</a:t>
            </a:r>
            <a:r>
              <a:rPr lang="es-MX" sz="2500" b="1" dirty="0"/>
              <a:t> </a:t>
            </a:r>
            <a:r>
              <a:rPr lang="es-MX" sz="2500" b="1" dirty="0" err="1"/>
              <a:t>ArrayAdapter</a:t>
            </a:r>
            <a:r>
              <a:rPr lang="es-MX" sz="2500" b="1" dirty="0"/>
              <a:t>&lt;</a:t>
            </a:r>
            <a:r>
              <a:rPr lang="es-MX" sz="2500" b="1" dirty="0" err="1"/>
              <a:t>String</a:t>
            </a:r>
            <a:r>
              <a:rPr lang="es-MX" sz="2500" b="1" dirty="0"/>
              <a:t>&gt; {</a:t>
            </a:r>
          </a:p>
          <a:p>
            <a:pPr marL="411480" lvl="1" indent="0">
              <a:buNone/>
            </a:pPr>
            <a:r>
              <a:rPr lang="es-MX" sz="2500" b="1" dirty="0"/>
              <a:t>    </a:t>
            </a:r>
            <a:r>
              <a:rPr lang="es-MX" sz="2500" b="1" dirty="0" err="1"/>
              <a:t>Context</a:t>
            </a:r>
            <a:r>
              <a:rPr lang="es-MX" sz="2500" b="1" dirty="0"/>
              <a:t> </a:t>
            </a:r>
            <a:r>
              <a:rPr lang="es-MX" sz="2500" b="1" dirty="0" err="1"/>
              <a:t>context</a:t>
            </a:r>
            <a:r>
              <a:rPr lang="es-MX" sz="2500" b="1" dirty="0"/>
              <a:t>;</a:t>
            </a:r>
          </a:p>
          <a:p>
            <a:pPr marL="411480" lvl="1" indent="0">
              <a:buNone/>
            </a:pPr>
            <a:r>
              <a:rPr lang="es-MX" sz="2500" b="1" dirty="0"/>
              <a:t>    </a:t>
            </a:r>
            <a:r>
              <a:rPr lang="es-MX" sz="2500" b="1" dirty="0" err="1"/>
              <a:t>int</a:t>
            </a:r>
            <a:r>
              <a:rPr lang="es-MX" sz="2500" b="1" dirty="0"/>
              <a:t> </a:t>
            </a:r>
            <a:r>
              <a:rPr lang="es-MX" sz="2500" b="1" dirty="0" err="1"/>
              <a:t>layoutResourceId</a:t>
            </a:r>
            <a:r>
              <a:rPr lang="es-MX" sz="2500" b="1" dirty="0"/>
              <a:t>;</a:t>
            </a:r>
          </a:p>
          <a:p>
            <a:pPr marL="411480" lvl="1" indent="0">
              <a:buNone/>
            </a:pPr>
            <a:r>
              <a:rPr lang="es-MX" sz="2500" b="1" dirty="0"/>
              <a:t>    </a:t>
            </a:r>
            <a:r>
              <a:rPr lang="es-MX" sz="2500" b="1" dirty="0" err="1"/>
              <a:t>String</a:t>
            </a:r>
            <a:r>
              <a:rPr lang="es-MX" sz="2500" b="1" dirty="0"/>
              <a:t> data</a:t>
            </a:r>
            <a:r>
              <a:rPr lang="es-MX" sz="2500" b="1" dirty="0" smtClean="0"/>
              <a:t>[];</a:t>
            </a:r>
            <a:endParaRPr lang="es-MX" sz="2500" b="1" dirty="0"/>
          </a:p>
          <a:p>
            <a:pPr marL="411480" lvl="1" indent="0">
              <a:buNone/>
            </a:pPr>
            <a:r>
              <a:rPr lang="es-MX" sz="2500" b="1" dirty="0"/>
              <a:t>    </a:t>
            </a:r>
            <a:r>
              <a:rPr lang="es-MX" sz="2500" b="1" dirty="0" err="1"/>
              <a:t>public</a:t>
            </a:r>
            <a:r>
              <a:rPr lang="es-MX" sz="2500" b="1" dirty="0"/>
              <a:t> </a:t>
            </a:r>
            <a:r>
              <a:rPr lang="es-MX" sz="2500" b="1" dirty="0" err="1"/>
              <a:t>DemoAdapter</a:t>
            </a:r>
            <a:r>
              <a:rPr lang="es-MX" sz="2500" b="1" dirty="0"/>
              <a:t>(</a:t>
            </a:r>
            <a:r>
              <a:rPr lang="es-MX" sz="2500" b="1" dirty="0" err="1"/>
              <a:t>Context</a:t>
            </a:r>
            <a:r>
              <a:rPr lang="es-MX" sz="2500" b="1" dirty="0"/>
              <a:t> </a:t>
            </a:r>
            <a:r>
              <a:rPr lang="es-MX" sz="2500" b="1" dirty="0" err="1"/>
              <a:t>context</a:t>
            </a:r>
            <a:r>
              <a:rPr lang="es-MX" sz="2500" b="1" dirty="0"/>
              <a:t>, </a:t>
            </a:r>
            <a:r>
              <a:rPr lang="es-MX" sz="2500" b="1" dirty="0" err="1"/>
              <a:t>int</a:t>
            </a:r>
            <a:r>
              <a:rPr lang="es-MX" sz="2500" b="1" dirty="0"/>
              <a:t> </a:t>
            </a:r>
            <a:r>
              <a:rPr lang="es-MX" sz="2500" b="1" dirty="0" err="1"/>
              <a:t>layoutResourceId</a:t>
            </a:r>
            <a:r>
              <a:rPr lang="es-MX" sz="2500" b="1" dirty="0"/>
              <a:t>, </a:t>
            </a:r>
            <a:r>
              <a:rPr lang="es-MX" sz="2500" b="1" dirty="0" err="1"/>
              <a:t>ArrayList</a:t>
            </a:r>
            <a:r>
              <a:rPr lang="es-MX" sz="2500" b="1" dirty="0"/>
              <a:t>&lt;</a:t>
            </a:r>
            <a:r>
              <a:rPr lang="es-MX" sz="2500" b="1" dirty="0" err="1"/>
              <a:t>String</a:t>
            </a:r>
            <a:r>
              <a:rPr lang="es-MX" sz="2500" b="1" dirty="0"/>
              <a:t>&gt; data) {</a:t>
            </a:r>
          </a:p>
          <a:p>
            <a:pPr marL="411480" lvl="1" indent="0">
              <a:buNone/>
            </a:pPr>
            <a:r>
              <a:rPr lang="es-MX" sz="2500" b="1" dirty="0"/>
              <a:t>        </a:t>
            </a:r>
            <a:r>
              <a:rPr lang="es-MX" sz="2500" b="1" dirty="0" err="1"/>
              <a:t>super</a:t>
            </a:r>
            <a:r>
              <a:rPr lang="es-MX" sz="2500" b="1" dirty="0"/>
              <a:t>(</a:t>
            </a:r>
            <a:r>
              <a:rPr lang="es-MX" sz="2500" b="1" dirty="0" err="1"/>
              <a:t>context</a:t>
            </a:r>
            <a:r>
              <a:rPr lang="es-MX" sz="2500" b="1" dirty="0"/>
              <a:t>, </a:t>
            </a:r>
            <a:r>
              <a:rPr lang="es-MX" sz="2500" b="1" dirty="0" err="1"/>
              <a:t>layoutResourceId</a:t>
            </a:r>
            <a:r>
              <a:rPr lang="es-MX" sz="2500" b="1" dirty="0"/>
              <a:t>, </a:t>
            </a:r>
            <a:r>
              <a:rPr lang="es-MX" sz="2500" b="1" dirty="0" err="1"/>
              <a:t>data.toArray</a:t>
            </a:r>
            <a:r>
              <a:rPr lang="es-MX" sz="2500" b="1" dirty="0"/>
              <a:t>(new </a:t>
            </a:r>
            <a:r>
              <a:rPr lang="es-MX" sz="2500" b="1" dirty="0" err="1"/>
              <a:t>String</a:t>
            </a:r>
            <a:r>
              <a:rPr lang="es-MX" sz="2500" b="1" dirty="0"/>
              <a:t>[</a:t>
            </a:r>
            <a:r>
              <a:rPr lang="es-MX" sz="2500" b="1" dirty="0" err="1"/>
              <a:t>data.size</a:t>
            </a:r>
            <a:r>
              <a:rPr lang="es-MX" sz="2500" b="1" dirty="0"/>
              <a:t>()]));</a:t>
            </a:r>
          </a:p>
          <a:p>
            <a:pPr marL="411480" lvl="1" indent="0">
              <a:buNone/>
            </a:pPr>
            <a:r>
              <a:rPr lang="es-MX" sz="2500" b="1" dirty="0"/>
              <a:t>        </a:t>
            </a:r>
            <a:r>
              <a:rPr lang="es-MX" sz="2500" b="1" dirty="0" err="1"/>
              <a:t>this.layoutResourceId</a:t>
            </a:r>
            <a:r>
              <a:rPr lang="es-MX" sz="2500" b="1" dirty="0"/>
              <a:t> = </a:t>
            </a:r>
            <a:r>
              <a:rPr lang="es-MX" sz="2500" b="1" dirty="0" err="1"/>
              <a:t>layoutResourceId</a:t>
            </a:r>
            <a:r>
              <a:rPr lang="es-MX" sz="2500" b="1" dirty="0"/>
              <a:t>;</a:t>
            </a:r>
          </a:p>
          <a:p>
            <a:pPr marL="411480" lvl="1" indent="0">
              <a:buNone/>
            </a:pPr>
            <a:r>
              <a:rPr lang="es-MX" sz="2500" b="1" dirty="0"/>
              <a:t>        </a:t>
            </a:r>
            <a:r>
              <a:rPr lang="es-MX" sz="2500" b="1" dirty="0" err="1"/>
              <a:t>this.context</a:t>
            </a:r>
            <a:r>
              <a:rPr lang="es-MX" sz="2500" b="1" dirty="0"/>
              <a:t> = </a:t>
            </a:r>
            <a:r>
              <a:rPr lang="es-MX" sz="2500" b="1" dirty="0" err="1"/>
              <a:t>context</a:t>
            </a:r>
            <a:r>
              <a:rPr lang="es-MX" sz="2500" b="1" dirty="0"/>
              <a:t>;</a:t>
            </a:r>
          </a:p>
          <a:p>
            <a:pPr marL="411480" lvl="1" indent="0">
              <a:buNone/>
            </a:pPr>
            <a:r>
              <a:rPr lang="es-MX" sz="2500" b="1" dirty="0"/>
              <a:t>        </a:t>
            </a:r>
            <a:r>
              <a:rPr lang="es-MX" sz="2500" b="1" dirty="0" err="1"/>
              <a:t>this.data</a:t>
            </a:r>
            <a:r>
              <a:rPr lang="es-MX" sz="2500" b="1" dirty="0"/>
              <a:t> = </a:t>
            </a:r>
            <a:r>
              <a:rPr lang="es-MX" sz="2500" b="1" dirty="0" err="1"/>
              <a:t>data.toArray</a:t>
            </a:r>
            <a:r>
              <a:rPr lang="es-MX" sz="2500" b="1" dirty="0"/>
              <a:t>(new </a:t>
            </a:r>
            <a:r>
              <a:rPr lang="es-MX" sz="2500" b="1" dirty="0" err="1"/>
              <a:t>String</a:t>
            </a:r>
            <a:r>
              <a:rPr lang="es-MX" sz="2500" b="1" dirty="0"/>
              <a:t>[</a:t>
            </a:r>
            <a:r>
              <a:rPr lang="es-MX" sz="2500" b="1" dirty="0" err="1"/>
              <a:t>data.size</a:t>
            </a:r>
            <a:r>
              <a:rPr lang="es-MX" sz="2500" b="1" dirty="0"/>
              <a:t>()]);</a:t>
            </a:r>
          </a:p>
          <a:p>
            <a:pPr marL="411480" lvl="1" indent="0">
              <a:buNone/>
            </a:pPr>
            <a:r>
              <a:rPr lang="es-MX" sz="2500" b="1" dirty="0"/>
              <a:t>    </a:t>
            </a:r>
            <a:r>
              <a:rPr lang="es-MX" sz="2500" b="1" dirty="0" smtClean="0"/>
              <a:t>}</a:t>
            </a:r>
            <a:endParaRPr lang="es-MX" sz="2500" b="1" dirty="0"/>
          </a:p>
          <a:p>
            <a:pPr marL="411480" lvl="1" indent="0">
              <a:buNone/>
            </a:pPr>
            <a:r>
              <a:rPr lang="es-MX" sz="2500" b="1" dirty="0"/>
              <a:t>    @</a:t>
            </a:r>
            <a:r>
              <a:rPr lang="es-MX" sz="2500" b="1" dirty="0" err="1"/>
              <a:t>Override</a:t>
            </a:r>
            <a:endParaRPr lang="es-MX" sz="2500" b="1" dirty="0"/>
          </a:p>
          <a:p>
            <a:pPr marL="411480" lvl="1" indent="0">
              <a:buNone/>
            </a:pPr>
            <a:r>
              <a:rPr lang="es-MX" sz="2500" b="1" dirty="0"/>
              <a:t>    </a:t>
            </a:r>
            <a:r>
              <a:rPr lang="es-MX" sz="2500" b="1" dirty="0" err="1"/>
              <a:t>public</a:t>
            </a:r>
            <a:r>
              <a:rPr lang="es-MX" sz="2500" b="1" dirty="0"/>
              <a:t> View </a:t>
            </a:r>
            <a:r>
              <a:rPr lang="es-MX" sz="2500" b="1" dirty="0" err="1"/>
              <a:t>getView</a:t>
            </a:r>
            <a:r>
              <a:rPr lang="es-MX" sz="2500" b="1" dirty="0"/>
              <a:t>(</a:t>
            </a:r>
            <a:r>
              <a:rPr lang="es-MX" sz="2500" b="1" dirty="0" err="1"/>
              <a:t>int</a:t>
            </a:r>
            <a:r>
              <a:rPr lang="es-MX" sz="2500" b="1" dirty="0"/>
              <a:t> position, View </a:t>
            </a:r>
            <a:r>
              <a:rPr lang="es-MX" sz="2500" b="1" dirty="0" err="1"/>
              <a:t>convertView</a:t>
            </a:r>
            <a:r>
              <a:rPr lang="es-MX" sz="2500" b="1" dirty="0"/>
              <a:t>, </a:t>
            </a:r>
            <a:r>
              <a:rPr lang="es-MX" sz="2500" b="1" dirty="0" err="1"/>
              <a:t>ViewGroup</a:t>
            </a:r>
            <a:r>
              <a:rPr lang="es-MX" sz="2500" b="1" dirty="0"/>
              <a:t> </a:t>
            </a:r>
            <a:r>
              <a:rPr lang="es-MX" sz="2500" b="1" dirty="0" err="1"/>
              <a:t>parent</a:t>
            </a:r>
            <a:r>
              <a:rPr lang="es-MX" sz="2500" b="1" dirty="0"/>
              <a:t>) </a:t>
            </a:r>
            <a:r>
              <a:rPr lang="es-MX" sz="2500" b="1" dirty="0" smtClean="0"/>
              <a:t>{</a:t>
            </a:r>
            <a:endParaRPr lang="es-MX" sz="2500" b="1" dirty="0"/>
          </a:p>
          <a:p>
            <a:pPr marL="411480" lvl="1" indent="0">
              <a:buNone/>
            </a:pPr>
            <a:r>
              <a:rPr lang="es-MX" sz="2500" b="1" dirty="0"/>
              <a:t>        View </a:t>
            </a:r>
            <a:r>
              <a:rPr lang="es-MX" sz="2500" b="1" dirty="0" err="1"/>
              <a:t>row</a:t>
            </a:r>
            <a:r>
              <a:rPr lang="es-MX" sz="2500" b="1" dirty="0"/>
              <a:t> = </a:t>
            </a:r>
            <a:r>
              <a:rPr lang="es-MX" sz="2500" b="1" dirty="0" err="1"/>
              <a:t>convertView</a:t>
            </a:r>
            <a:r>
              <a:rPr lang="es-MX" sz="2500" b="1" dirty="0"/>
              <a:t>;</a:t>
            </a:r>
          </a:p>
          <a:p>
            <a:pPr marL="411480" lvl="1" indent="0">
              <a:buNone/>
            </a:pPr>
            <a:r>
              <a:rPr lang="es-MX" sz="2500" b="1" dirty="0"/>
              <a:t>        </a:t>
            </a:r>
            <a:r>
              <a:rPr lang="es-MX" sz="2500" b="1" dirty="0" err="1"/>
              <a:t>GenericListHolder</a:t>
            </a:r>
            <a:r>
              <a:rPr lang="es-MX" sz="2500" b="1" dirty="0"/>
              <a:t> </a:t>
            </a:r>
            <a:r>
              <a:rPr lang="es-MX" sz="2500" b="1" dirty="0" err="1"/>
              <a:t>holder</a:t>
            </a:r>
            <a:r>
              <a:rPr lang="es-MX" sz="2500" b="1" dirty="0"/>
              <a:t> = </a:t>
            </a:r>
            <a:r>
              <a:rPr lang="es-MX" sz="2500" b="1" dirty="0" err="1"/>
              <a:t>null</a:t>
            </a:r>
            <a:r>
              <a:rPr lang="es-MX" sz="2500" b="1" dirty="0" smtClean="0"/>
              <a:t>;</a:t>
            </a:r>
            <a:endParaRPr lang="es-MX" sz="2500" b="1" dirty="0"/>
          </a:p>
          <a:p>
            <a:pPr marL="411480" lvl="1" indent="0">
              <a:buNone/>
            </a:pPr>
            <a:r>
              <a:rPr lang="es-MX" sz="2500" b="1" dirty="0"/>
              <a:t>        </a:t>
            </a:r>
            <a:r>
              <a:rPr lang="es-MX" sz="2500" b="1" dirty="0" err="1"/>
              <a:t>if</a:t>
            </a:r>
            <a:r>
              <a:rPr lang="es-MX" sz="2500" b="1" dirty="0"/>
              <a:t>(</a:t>
            </a:r>
            <a:r>
              <a:rPr lang="es-MX" sz="2500" b="1" dirty="0" err="1"/>
              <a:t>row</a:t>
            </a:r>
            <a:r>
              <a:rPr lang="es-MX" sz="2500" b="1" dirty="0"/>
              <a:t> == </a:t>
            </a:r>
            <a:r>
              <a:rPr lang="es-MX" sz="2500" b="1" dirty="0" err="1"/>
              <a:t>null</a:t>
            </a:r>
            <a:r>
              <a:rPr lang="es-MX" sz="2500" b="1" dirty="0"/>
              <a:t>)</a:t>
            </a:r>
          </a:p>
          <a:p>
            <a:pPr marL="411480" lvl="1" indent="0">
              <a:buNone/>
            </a:pPr>
            <a:r>
              <a:rPr lang="es-MX" sz="2500" b="1" dirty="0"/>
              <a:t>        {</a:t>
            </a:r>
          </a:p>
          <a:p>
            <a:pPr marL="411480" lvl="1" indent="0">
              <a:buNone/>
            </a:pPr>
            <a:r>
              <a:rPr lang="es-MX" sz="2500" b="1" dirty="0"/>
              <a:t>            </a:t>
            </a:r>
            <a:r>
              <a:rPr lang="es-MX" sz="2500" b="1" dirty="0" err="1"/>
              <a:t>LayoutInflater</a:t>
            </a:r>
            <a:r>
              <a:rPr lang="es-MX" sz="2500" b="1" dirty="0"/>
              <a:t> </a:t>
            </a:r>
            <a:r>
              <a:rPr lang="es-MX" sz="2500" b="1" dirty="0" err="1"/>
              <a:t>inflater</a:t>
            </a:r>
            <a:r>
              <a:rPr lang="es-MX" sz="2500" b="1" dirty="0"/>
              <a:t> = ((</a:t>
            </a:r>
            <a:r>
              <a:rPr lang="es-MX" sz="2500" b="1" dirty="0" err="1"/>
              <a:t>Activity</a:t>
            </a:r>
            <a:r>
              <a:rPr lang="es-MX" sz="2500" b="1" dirty="0"/>
              <a:t>)</a:t>
            </a:r>
            <a:r>
              <a:rPr lang="es-MX" sz="2500" b="1" dirty="0" err="1"/>
              <a:t>context</a:t>
            </a:r>
            <a:r>
              <a:rPr lang="es-MX" sz="2500" b="1" dirty="0"/>
              <a:t>).</a:t>
            </a:r>
            <a:r>
              <a:rPr lang="es-MX" sz="2500" b="1" dirty="0" err="1"/>
              <a:t>getLayoutInflater</a:t>
            </a:r>
            <a:r>
              <a:rPr lang="es-MX" sz="2500" b="1" dirty="0"/>
              <a:t>();</a:t>
            </a:r>
          </a:p>
          <a:p>
            <a:pPr marL="411480" lvl="1" indent="0">
              <a:buNone/>
            </a:pPr>
            <a:r>
              <a:rPr lang="es-MX" sz="2500" b="1" dirty="0"/>
              <a:t>            </a:t>
            </a:r>
            <a:r>
              <a:rPr lang="es-MX" sz="2500" b="1" dirty="0" err="1"/>
              <a:t>row</a:t>
            </a:r>
            <a:r>
              <a:rPr lang="es-MX" sz="2500" b="1" dirty="0"/>
              <a:t> = </a:t>
            </a:r>
            <a:r>
              <a:rPr lang="es-MX" sz="2500" b="1" dirty="0" err="1"/>
              <a:t>inflater.inflate</a:t>
            </a:r>
            <a:r>
              <a:rPr lang="es-MX" sz="2500" b="1" dirty="0"/>
              <a:t>(</a:t>
            </a:r>
            <a:r>
              <a:rPr lang="es-MX" sz="2500" b="1" dirty="0" err="1"/>
              <a:t>layoutResourceId</a:t>
            </a:r>
            <a:r>
              <a:rPr lang="es-MX" sz="2500" b="1" dirty="0"/>
              <a:t>, </a:t>
            </a:r>
            <a:r>
              <a:rPr lang="es-MX" sz="2500" b="1" dirty="0" err="1"/>
              <a:t>parent</a:t>
            </a:r>
            <a:r>
              <a:rPr lang="es-MX" sz="2500" b="1" dirty="0"/>
              <a:t>, false);</a:t>
            </a:r>
          </a:p>
          <a:p>
            <a:pPr marL="411480" lvl="1" indent="0">
              <a:buNone/>
            </a:pPr>
            <a:endParaRPr lang="es-MX" sz="2500" b="1" dirty="0"/>
          </a:p>
          <a:p>
            <a:pPr marL="411480" lvl="1" indent="0">
              <a:buNone/>
            </a:pPr>
            <a:r>
              <a:rPr lang="es-MX" sz="2500" b="1" dirty="0"/>
              <a:t>            </a:t>
            </a:r>
            <a:r>
              <a:rPr lang="es-MX" sz="2500" b="1" dirty="0" err="1"/>
              <a:t>holder</a:t>
            </a:r>
            <a:r>
              <a:rPr lang="es-MX" sz="2500" b="1" dirty="0"/>
              <a:t> = new </a:t>
            </a:r>
            <a:r>
              <a:rPr lang="es-MX" sz="2500" b="1" dirty="0" err="1"/>
              <a:t>GenericListHolder</a:t>
            </a:r>
            <a:r>
              <a:rPr lang="es-MX" sz="2500" b="1" dirty="0"/>
              <a:t>();</a:t>
            </a:r>
          </a:p>
          <a:p>
            <a:pPr marL="411480" lvl="1" indent="0">
              <a:buNone/>
            </a:pPr>
            <a:r>
              <a:rPr lang="es-MX" sz="2500" b="1" dirty="0"/>
              <a:t>            </a:t>
            </a:r>
            <a:r>
              <a:rPr lang="es-MX" sz="2500" b="1" dirty="0" err="1"/>
              <a:t>holder.nombre</a:t>
            </a:r>
            <a:r>
              <a:rPr lang="es-MX" sz="2500" b="1" dirty="0"/>
              <a:t> = (</a:t>
            </a:r>
            <a:r>
              <a:rPr lang="es-MX" sz="2500" b="1" dirty="0" err="1"/>
              <a:t>TextView</a:t>
            </a:r>
            <a:r>
              <a:rPr lang="es-MX" sz="2500" b="1" dirty="0"/>
              <a:t>)</a:t>
            </a:r>
            <a:r>
              <a:rPr lang="es-MX" sz="2500" b="1" dirty="0" err="1"/>
              <a:t>row.findViewById</a:t>
            </a:r>
            <a:r>
              <a:rPr lang="es-MX" sz="2500" b="1" dirty="0"/>
              <a:t>(</a:t>
            </a:r>
            <a:r>
              <a:rPr lang="es-MX" sz="2500" b="1" dirty="0" err="1"/>
              <a:t>R.id.list_title</a:t>
            </a:r>
            <a:r>
              <a:rPr lang="es-MX" sz="2500" b="1" dirty="0" smtClean="0"/>
              <a:t>);</a:t>
            </a:r>
            <a:endParaRPr lang="es-MX" sz="2500" b="1" dirty="0"/>
          </a:p>
          <a:p>
            <a:pPr marL="411480" lvl="1" indent="0">
              <a:buNone/>
            </a:pPr>
            <a:endParaRPr lang="es-MX" sz="2500" b="1" dirty="0"/>
          </a:p>
          <a:p>
            <a:pPr marL="411480" lvl="1" indent="0">
              <a:buNone/>
            </a:pPr>
            <a:r>
              <a:rPr lang="es-MX" sz="2500" b="1" dirty="0"/>
              <a:t>            </a:t>
            </a:r>
            <a:r>
              <a:rPr lang="es-MX" sz="2500" b="1" dirty="0" err="1"/>
              <a:t>row.setTag</a:t>
            </a:r>
            <a:r>
              <a:rPr lang="es-MX" sz="2500" b="1" dirty="0"/>
              <a:t>(</a:t>
            </a:r>
            <a:r>
              <a:rPr lang="es-MX" sz="2500" b="1" dirty="0" err="1"/>
              <a:t>holder</a:t>
            </a:r>
            <a:r>
              <a:rPr lang="es-MX" sz="2500" b="1" dirty="0" smtClean="0"/>
              <a:t>);</a:t>
            </a:r>
            <a:endParaRPr lang="es-MX" sz="2500" b="1" dirty="0"/>
          </a:p>
          <a:p>
            <a:pPr marL="411480" lvl="1" indent="0">
              <a:buNone/>
            </a:pPr>
            <a:r>
              <a:rPr lang="es-MX" sz="2500" b="1" dirty="0"/>
              <a:t>        }</a:t>
            </a:r>
          </a:p>
          <a:p>
            <a:pPr marL="411480" lvl="1" indent="0">
              <a:buNone/>
            </a:pPr>
            <a:r>
              <a:rPr lang="es-MX" sz="2500" b="1" dirty="0"/>
              <a:t>        </a:t>
            </a:r>
            <a:r>
              <a:rPr lang="es-MX" sz="2500" b="1" dirty="0" err="1"/>
              <a:t>else</a:t>
            </a:r>
            <a:endParaRPr lang="es-MX" sz="2500" b="1" dirty="0"/>
          </a:p>
          <a:p>
            <a:pPr marL="411480" lvl="1" indent="0">
              <a:buNone/>
            </a:pPr>
            <a:r>
              <a:rPr lang="es-MX" sz="2500" b="1" dirty="0"/>
              <a:t>        {</a:t>
            </a:r>
          </a:p>
          <a:p>
            <a:pPr marL="411480" lvl="1" indent="0">
              <a:buNone/>
            </a:pPr>
            <a:r>
              <a:rPr lang="es-MX" sz="2500" b="1" dirty="0"/>
              <a:t>            </a:t>
            </a:r>
            <a:r>
              <a:rPr lang="es-MX" sz="2500" b="1" dirty="0" err="1"/>
              <a:t>holder</a:t>
            </a:r>
            <a:r>
              <a:rPr lang="es-MX" sz="2500" b="1" dirty="0"/>
              <a:t> = (</a:t>
            </a:r>
            <a:r>
              <a:rPr lang="es-MX" sz="2500" b="1" dirty="0" err="1"/>
              <a:t>GenericListHolder</a:t>
            </a:r>
            <a:r>
              <a:rPr lang="es-MX" sz="2500" b="1" dirty="0"/>
              <a:t>) </a:t>
            </a:r>
            <a:r>
              <a:rPr lang="es-MX" sz="2500" b="1" dirty="0" err="1"/>
              <a:t>row.getTag</a:t>
            </a:r>
            <a:r>
              <a:rPr lang="es-MX" sz="2500" b="1" dirty="0"/>
              <a:t>();</a:t>
            </a:r>
          </a:p>
          <a:p>
            <a:pPr marL="411480" lvl="1" indent="0">
              <a:buNone/>
            </a:pPr>
            <a:r>
              <a:rPr lang="es-MX" sz="2500" b="1" dirty="0"/>
              <a:t>        </a:t>
            </a:r>
            <a:r>
              <a:rPr lang="es-MX" sz="2500" b="1" dirty="0" smtClean="0"/>
              <a:t>}</a:t>
            </a:r>
            <a:endParaRPr lang="es-MX" sz="2500" b="1" dirty="0"/>
          </a:p>
          <a:p>
            <a:pPr marL="411480" lvl="1" indent="0">
              <a:buNone/>
            </a:pPr>
            <a:r>
              <a:rPr lang="es-MX" sz="2500" b="1" dirty="0"/>
              <a:t>        final </a:t>
            </a:r>
            <a:r>
              <a:rPr lang="es-MX" sz="2500" b="1" dirty="0" err="1"/>
              <a:t>String</a:t>
            </a:r>
            <a:r>
              <a:rPr lang="es-MX" sz="2500" b="1" dirty="0"/>
              <a:t> objeto = data[position];</a:t>
            </a:r>
          </a:p>
          <a:p>
            <a:pPr marL="411480" lvl="1" indent="0">
              <a:buNone/>
            </a:pPr>
            <a:r>
              <a:rPr lang="es-MX" sz="2500" b="1" dirty="0"/>
              <a:t> </a:t>
            </a:r>
            <a:r>
              <a:rPr lang="es-MX" sz="2500" b="1" dirty="0" smtClean="0"/>
              <a:t>       </a:t>
            </a:r>
            <a:r>
              <a:rPr lang="es-MX" sz="2500" b="1" dirty="0" err="1" smtClean="0"/>
              <a:t>holder.nombre.setText</a:t>
            </a:r>
            <a:r>
              <a:rPr lang="es-MX" sz="2500" b="1" dirty="0" smtClean="0"/>
              <a:t>(objeto);</a:t>
            </a:r>
            <a:endParaRPr lang="es-MX" sz="2500" b="1" dirty="0"/>
          </a:p>
          <a:p>
            <a:pPr marL="411480" lvl="1" indent="0">
              <a:buNone/>
            </a:pPr>
            <a:r>
              <a:rPr lang="es-MX" sz="2500" b="1" dirty="0"/>
              <a:t>        </a:t>
            </a:r>
            <a:r>
              <a:rPr lang="es-MX" sz="2500" b="1" dirty="0" err="1"/>
              <a:t>return</a:t>
            </a:r>
            <a:r>
              <a:rPr lang="es-MX" sz="2500" b="1" dirty="0"/>
              <a:t> </a:t>
            </a:r>
            <a:r>
              <a:rPr lang="es-MX" sz="2500" b="1" dirty="0" err="1"/>
              <a:t>row</a:t>
            </a:r>
            <a:r>
              <a:rPr lang="es-MX" sz="2500" b="1" dirty="0"/>
              <a:t>;</a:t>
            </a:r>
          </a:p>
          <a:p>
            <a:pPr marL="411480" lvl="1" indent="0">
              <a:buNone/>
            </a:pPr>
            <a:r>
              <a:rPr lang="es-MX" sz="2500" b="1" dirty="0"/>
              <a:t>    </a:t>
            </a:r>
            <a:r>
              <a:rPr lang="es-MX" sz="2500" b="1" dirty="0" smtClean="0"/>
              <a:t>}</a:t>
            </a:r>
            <a:endParaRPr lang="es-MX" sz="2500" b="1" dirty="0"/>
          </a:p>
          <a:p>
            <a:pPr marL="411480" lvl="1" indent="0">
              <a:buNone/>
            </a:pPr>
            <a:r>
              <a:rPr lang="es-MX" sz="2500" b="1" dirty="0"/>
              <a:t>    </a:t>
            </a:r>
            <a:r>
              <a:rPr lang="es-MX" sz="2500" b="1" dirty="0" err="1"/>
              <a:t>static</a:t>
            </a:r>
            <a:r>
              <a:rPr lang="es-MX" sz="2500" b="1" dirty="0"/>
              <a:t> </a:t>
            </a:r>
            <a:r>
              <a:rPr lang="es-MX" sz="2500" b="1" dirty="0" err="1"/>
              <a:t>class</a:t>
            </a:r>
            <a:r>
              <a:rPr lang="es-MX" sz="2500" b="1" dirty="0"/>
              <a:t> </a:t>
            </a:r>
            <a:r>
              <a:rPr lang="es-MX" sz="2500" b="1" dirty="0" err="1"/>
              <a:t>GenericListHolder</a:t>
            </a:r>
            <a:endParaRPr lang="es-MX" sz="2500" b="1" dirty="0"/>
          </a:p>
          <a:p>
            <a:pPr marL="411480" lvl="1" indent="0">
              <a:buNone/>
            </a:pPr>
            <a:r>
              <a:rPr lang="es-MX" sz="2500" b="1" dirty="0"/>
              <a:t>    {</a:t>
            </a:r>
          </a:p>
          <a:p>
            <a:pPr marL="411480" lvl="1" indent="0">
              <a:buNone/>
            </a:pPr>
            <a:r>
              <a:rPr lang="es-MX" sz="2500" b="1" dirty="0"/>
              <a:t>        </a:t>
            </a:r>
            <a:r>
              <a:rPr lang="es-MX" sz="2500" b="1" dirty="0" err="1"/>
              <a:t>TextView</a:t>
            </a:r>
            <a:r>
              <a:rPr lang="es-MX" sz="2500" b="1" dirty="0"/>
              <a:t> nombre;</a:t>
            </a:r>
          </a:p>
          <a:p>
            <a:pPr marL="411480" lvl="1" indent="0">
              <a:buNone/>
            </a:pPr>
            <a:r>
              <a:rPr lang="es-MX" sz="2500" b="1" dirty="0"/>
              <a:t>    }</a:t>
            </a:r>
          </a:p>
          <a:p>
            <a:pPr marL="411480" lvl="1" indent="0">
              <a:buNone/>
            </a:pPr>
            <a:r>
              <a:rPr lang="es-MX" sz="2500" b="1" dirty="0"/>
              <a:t>}</a:t>
            </a:r>
          </a:p>
        </p:txBody>
      </p:sp>
    </p:spTree>
    <p:extLst>
      <p:ext uri="{BB962C8B-B14F-4D97-AF65-F5344CB8AC3E}">
        <p14:creationId xmlns:p14="http://schemas.microsoft.com/office/powerpoint/2010/main" val="133021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Componentes básicos (Adaptadores)</a:t>
            </a:r>
          </a:p>
        </p:txBody>
      </p:sp>
      <p:sp>
        <p:nvSpPr>
          <p:cNvPr id="3" name="2 Marcador de contenido"/>
          <p:cNvSpPr>
            <a:spLocks noGrp="1"/>
          </p:cNvSpPr>
          <p:nvPr>
            <p:ph idx="1"/>
          </p:nvPr>
        </p:nvSpPr>
        <p:spPr/>
        <p:txBody>
          <a:bodyPr/>
          <a:lstStyle/>
          <a:p>
            <a:r>
              <a:rPr lang="es-MX" dirty="0" smtClean="0"/>
              <a:t>La declaración de la clase se hace de la siguiente manera:</a:t>
            </a:r>
          </a:p>
          <a:p>
            <a:pPr lvl="1"/>
            <a:r>
              <a:rPr lang="es-MX" b="1" dirty="0" err="1"/>
              <a:t>public</a:t>
            </a:r>
            <a:r>
              <a:rPr lang="es-MX" b="1" dirty="0"/>
              <a:t> </a:t>
            </a:r>
            <a:r>
              <a:rPr lang="es-MX" b="1" dirty="0" err="1"/>
              <a:t>class</a:t>
            </a:r>
            <a:r>
              <a:rPr lang="es-MX" b="1" dirty="0"/>
              <a:t> </a:t>
            </a:r>
            <a:r>
              <a:rPr lang="es-MX" b="1" dirty="0" err="1"/>
              <a:t>DemoAdapter</a:t>
            </a:r>
            <a:r>
              <a:rPr lang="es-MX" b="1" dirty="0"/>
              <a:t>  </a:t>
            </a:r>
            <a:r>
              <a:rPr lang="es-MX" b="1" dirty="0" err="1"/>
              <a:t>extends</a:t>
            </a:r>
            <a:r>
              <a:rPr lang="es-MX" b="1" dirty="0"/>
              <a:t> </a:t>
            </a:r>
            <a:r>
              <a:rPr lang="es-MX" b="1" dirty="0" err="1"/>
              <a:t>ArrayAdapter</a:t>
            </a:r>
            <a:r>
              <a:rPr lang="es-MX" b="1" dirty="0"/>
              <a:t>&lt;</a:t>
            </a:r>
            <a:r>
              <a:rPr lang="es-MX" b="1" dirty="0" err="1"/>
              <a:t>String</a:t>
            </a:r>
            <a:r>
              <a:rPr lang="es-MX" b="1" dirty="0" smtClean="0"/>
              <a:t>&gt;{}</a:t>
            </a:r>
          </a:p>
          <a:p>
            <a:r>
              <a:rPr lang="es-MX" dirty="0" smtClean="0"/>
              <a:t>Se extiende de </a:t>
            </a:r>
            <a:r>
              <a:rPr lang="es-MX" dirty="0" err="1" smtClean="0"/>
              <a:t>ArrayAdapter</a:t>
            </a:r>
            <a:r>
              <a:rPr lang="es-MX" dirty="0" smtClean="0"/>
              <a:t> una clase simple de adaptadores, existe otra conocida como </a:t>
            </a:r>
            <a:r>
              <a:rPr lang="es-MX" dirty="0" err="1" smtClean="0"/>
              <a:t>SimpleAdapter</a:t>
            </a:r>
            <a:r>
              <a:rPr lang="es-MX" dirty="0" smtClean="0"/>
              <a:t>, sin embargo cuenta con más peso sobre memoria haciendo que el manejo de datos sea más difícil en valores de información muy grandes.</a:t>
            </a:r>
          </a:p>
          <a:p>
            <a:r>
              <a:rPr lang="es-MX" dirty="0" smtClean="0"/>
              <a:t>Nótese el valor &lt;</a:t>
            </a:r>
            <a:r>
              <a:rPr lang="es-MX" dirty="0" err="1" smtClean="0"/>
              <a:t>String</a:t>
            </a:r>
            <a:r>
              <a:rPr lang="es-MX" dirty="0" smtClean="0"/>
              <a:t>&gt; que contiene la declaración, aquí se declara el tipo de dato que manejara el modelo de información como por ejemplo, JSON, </a:t>
            </a:r>
            <a:r>
              <a:rPr lang="es-MX" dirty="0" err="1" smtClean="0"/>
              <a:t>ParseObjects</a:t>
            </a:r>
            <a:r>
              <a:rPr lang="es-MX" dirty="0" smtClean="0"/>
              <a:t>, Personalizados, etc.</a:t>
            </a:r>
            <a:endParaRPr lang="es-MX" dirty="0"/>
          </a:p>
        </p:txBody>
      </p:sp>
    </p:spTree>
    <p:extLst>
      <p:ext uri="{BB962C8B-B14F-4D97-AF65-F5344CB8AC3E}">
        <p14:creationId xmlns:p14="http://schemas.microsoft.com/office/powerpoint/2010/main" val="450494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374</TotalTime>
  <Words>1897</Words>
  <Application>Microsoft Office PowerPoint</Application>
  <PresentationFormat>Presentación en pantalla (4:3)</PresentationFormat>
  <Paragraphs>211</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Adyacencia</vt:lpstr>
      <vt:lpstr>Android 101 – Listas y Colecciones</vt:lpstr>
      <vt:lpstr>Introducción</vt:lpstr>
      <vt:lpstr>Introducción</vt:lpstr>
      <vt:lpstr>Introducción</vt:lpstr>
      <vt:lpstr>Componentes básicos (Vistas)</vt:lpstr>
      <vt:lpstr>Componentes básicos (Controlador)</vt:lpstr>
      <vt:lpstr>Componentes básicos (Modelos)</vt:lpstr>
      <vt:lpstr>Componentes básicos (Adaptadores)</vt:lpstr>
      <vt:lpstr>Componentes básicos (Adaptadores)</vt:lpstr>
      <vt:lpstr>Componentes básicos (Adaptadores)</vt:lpstr>
      <vt:lpstr>Componentes básicos (Adaptadores)</vt:lpstr>
      <vt:lpstr>Componentes básicos (Adaptadores)</vt:lpstr>
      <vt:lpstr>Componentes básicos (Adaptadores)</vt:lpstr>
      <vt:lpstr>Implementando la lista</vt:lpstr>
      <vt:lpstr>Implementando la lista</vt:lpstr>
      <vt:lpstr>Final</vt:lpstr>
      <vt:lpstr>Búsquedas de información</vt:lpstr>
      <vt:lpstr>Búsquedas de información</vt:lpstr>
      <vt:lpstr>Búsquedas de información</vt:lpstr>
      <vt:lpstr>Búsquedas de información</vt:lpstr>
      <vt:lpstr>Búsquedas de información</vt:lpstr>
      <vt:lpstr>Búsquedas de información</vt:lpstr>
      <vt:lpstr>Final</vt:lpstr>
      <vt:lpstr>Demo</vt:lpstr>
      <vt:lpstr>Final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101 – Listas y Colecciones</dc:title>
  <dc:creator>Toshiba</dc:creator>
  <cp:lastModifiedBy>Toshiba</cp:lastModifiedBy>
  <cp:revision>12</cp:revision>
  <dcterms:created xsi:type="dcterms:W3CDTF">2014-01-05T18:04:06Z</dcterms:created>
  <dcterms:modified xsi:type="dcterms:W3CDTF">2014-01-06T00:18:23Z</dcterms:modified>
</cp:coreProperties>
</file>