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81" r:id="rId7"/>
    <p:sldId id="282" r:id="rId8"/>
    <p:sldId id="262" r:id="rId9"/>
    <p:sldId id="258" r:id="rId10"/>
    <p:sldId id="264" r:id="rId11"/>
    <p:sldId id="270" r:id="rId12"/>
    <p:sldId id="271" r:id="rId13"/>
    <p:sldId id="263" r:id="rId14"/>
    <p:sldId id="265" r:id="rId15"/>
    <p:sldId id="267" r:id="rId16"/>
    <p:sldId id="268" r:id="rId17"/>
    <p:sldId id="266" r:id="rId18"/>
    <p:sldId id="269" r:id="rId19"/>
    <p:sldId id="273" r:id="rId20"/>
    <p:sldId id="276" r:id="rId21"/>
    <p:sldId id="277" r:id="rId22"/>
    <p:sldId id="272" r:id="rId23"/>
    <p:sldId id="278" r:id="rId24"/>
    <p:sldId id="279" r:id="rId25"/>
    <p:sldId id="280" r:id="rId26"/>
    <p:sldId id="274" r:id="rId27"/>
    <p:sldId id="275" r:id="rId2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171F-6EB4-42EB-B171-E8BE768D61CC}" type="datetimeFigureOut">
              <a:rPr lang="es-MX" smtClean="0"/>
              <a:t>05/01/2014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108-F2CE-4D6B-B098-00F5DDE15A5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171F-6EB4-42EB-B171-E8BE768D61CC}" type="datetimeFigureOut">
              <a:rPr lang="es-MX" smtClean="0"/>
              <a:t>05/01/2014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108-F2CE-4D6B-B098-00F5DDE15A5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171F-6EB4-42EB-B171-E8BE768D61CC}" type="datetimeFigureOut">
              <a:rPr lang="es-MX" smtClean="0"/>
              <a:t>05/01/2014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108-F2CE-4D6B-B098-00F5DDE15A5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171F-6EB4-42EB-B171-E8BE768D61CC}" type="datetimeFigureOut">
              <a:rPr lang="es-MX" smtClean="0"/>
              <a:t>05/01/2014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108-F2CE-4D6B-B098-00F5DDE15A5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171F-6EB4-42EB-B171-E8BE768D61CC}" type="datetimeFigureOut">
              <a:rPr lang="es-MX" smtClean="0"/>
              <a:t>05/01/2014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108-F2CE-4D6B-B098-00F5DDE15A5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171F-6EB4-42EB-B171-E8BE768D61CC}" type="datetimeFigureOut">
              <a:rPr lang="es-MX" smtClean="0"/>
              <a:t>05/01/2014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108-F2CE-4D6B-B098-00F5DDE15A5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171F-6EB4-42EB-B171-E8BE768D61CC}" type="datetimeFigureOut">
              <a:rPr lang="es-MX" smtClean="0"/>
              <a:t>05/01/2014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108-F2CE-4D6B-B098-00F5DDE15A5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171F-6EB4-42EB-B171-E8BE768D61CC}" type="datetimeFigureOut">
              <a:rPr lang="es-MX" smtClean="0"/>
              <a:t>05/01/2014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108-F2CE-4D6B-B098-00F5DDE15A5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171F-6EB4-42EB-B171-E8BE768D61CC}" type="datetimeFigureOut">
              <a:rPr lang="es-MX" smtClean="0"/>
              <a:t>05/01/2014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108-F2CE-4D6B-B098-00F5DDE15A5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171F-6EB4-42EB-B171-E8BE768D61CC}" type="datetimeFigureOut">
              <a:rPr lang="es-MX" smtClean="0"/>
              <a:t>05/01/2014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108-F2CE-4D6B-B098-00F5DDE15A5B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171F-6EB4-42EB-B171-E8BE768D61CC}" type="datetimeFigureOut">
              <a:rPr lang="es-MX" smtClean="0"/>
              <a:t>05/01/2014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39B108-F2CE-4D6B-B098-00F5DDE15A5B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39B108-F2CE-4D6B-B098-00F5DDE15A5B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F0171F-6EB4-42EB-B171-E8BE768D61CC}" type="datetimeFigureOut">
              <a:rPr lang="es-MX" smtClean="0"/>
              <a:t>05/01/2014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Android 101 -Actividades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Alejandro Fernández Vilchis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692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Controladores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Como se dijo, los controladores son Actividades que se derivan del </a:t>
            </a:r>
            <a:r>
              <a:rPr lang="es-MX" dirty="0" err="1" smtClean="0"/>
              <a:t>framework</a:t>
            </a:r>
            <a:r>
              <a:rPr lang="es-MX" dirty="0" smtClean="0"/>
              <a:t> de Android, para hacer que una clase herede todas las propiedades de una Actividad basta con utilizar herencia y llamarla.</a:t>
            </a:r>
          </a:p>
          <a:p>
            <a:pPr lvl="1"/>
            <a:r>
              <a:rPr lang="es-MX" b="1" dirty="0" err="1">
                <a:solidFill>
                  <a:srgbClr val="FF0000"/>
                </a:solidFill>
              </a:rPr>
              <a:t>public</a:t>
            </a:r>
            <a:r>
              <a:rPr lang="es-MX" b="1" dirty="0">
                <a:solidFill>
                  <a:srgbClr val="FF0000"/>
                </a:solidFill>
              </a:rPr>
              <a:t> </a:t>
            </a:r>
            <a:r>
              <a:rPr lang="es-MX" b="1" dirty="0" err="1">
                <a:solidFill>
                  <a:srgbClr val="FF0000"/>
                </a:solidFill>
              </a:rPr>
              <a:t>class</a:t>
            </a:r>
            <a:r>
              <a:rPr lang="es-MX" b="1" dirty="0">
                <a:solidFill>
                  <a:srgbClr val="FF0000"/>
                </a:solidFill>
              </a:rPr>
              <a:t> Demo1 </a:t>
            </a:r>
            <a:r>
              <a:rPr lang="es-MX" b="1" dirty="0" err="1">
                <a:solidFill>
                  <a:srgbClr val="FF0000"/>
                </a:solidFill>
              </a:rPr>
              <a:t>extends</a:t>
            </a:r>
            <a:r>
              <a:rPr lang="es-MX" b="1" dirty="0">
                <a:solidFill>
                  <a:srgbClr val="FF0000"/>
                </a:solidFill>
              </a:rPr>
              <a:t> </a:t>
            </a:r>
            <a:r>
              <a:rPr lang="es-MX" b="1" dirty="0" err="1">
                <a:solidFill>
                  <a:srgbClr val="FF0000"/>
                </a:solidFill>
              </a:rPr>
              <a:t>SherlockActivity</a:t>
            </a:r>
            <a:r>
              <a:rPr lang="es-MX" b="1" dirty="0">
                <a:solidFill>
                  <a:srgbClr val="FF0000"/>
                </a:solidFill>
              </a:rPr>
              <a:t> </a:t>
            </a:r>
            <a:r>
              <a:rPr lang="es-MX" b="1" dirty="0" smtClean="0">
                <a:solidFill>
                  <a:srgbClr val="FF0000"/>
                </a:solidFill>
              </a:rPr>
              <a:t>{}</a:t>
            </a:r>
          </a:p>
          <a:p>
            <a:r>
              <a:rPr lang="es-MX" b="1" dirty="0" smtClean="0"/>
              <a:t>NOTA: Observar que se manda llamar </a:t>
            </a:r>
            <a:r>
              <a:rPr lang="es-MX" b="1" dirty="0" err="1" smtClean="0"/>
              <a:t>SherlockActivity</a:t>
            </a:r>
            <a:r>
              <a:rPr lang="es-MX" b="1" dirty="0" smtClean="0"/>
              <a:t> como extensión y no solamente </a:t>
            </a:r>
            <a:r>
              <a:rPr lang="es-MX" b="1" dirty="0" err="1" smtClean="0"/>
              <a:t>Activity</a:t>
            </a:r>
            <a:r>
              <a:rPr lang="es-MX" b="1" dirty="0" smtClean="0"/>
              <a:t>, esto se debe a que la librería de Sherlock usa su propia herencia sobre las Actividades y para poder utilizar la barra de menú es necesario llamarlo de esta manera.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88902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Controladores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Siempre que se agrega una nueva actividad al proyecto es necesario avisar al Android </a:t>
            </a:r>
            <a:r>
              <a:rPr lang="es-MX" dirty="0" err="1" smtClean="0"/>
              <a:t>Manifest</a:t>
            </a:r>
            <a:r>
              <a:rPr lang="es-MX" dirty="0" smtClean="0"/>
              <a:t>.</a:t>
            </a:r>
          </a:p>
          <a:p>
            <a:r>
              <a:rPr lang="es-MX" dirty="0" smtClean="0"/>
              <a:t>El código que se debe agregar es el siguiente:</a:t>
            </a:r>
          </a:p>
          <a:p>
            <a:pPr lvl="1"/>
            <a:r>
              <a:rPr lang="es-MX" dirty="0"/>
              <a:t>&lt;</a:t>
            </a:r>
            <a:r>
              <a:rPr lang="es-MX" dirty="0" err="1"/>
              <a:t>activity</a:t>
            </a:r>
            <a:r>
              <a:rPr lang="es-MX" dirty="0"/>
              <a:t> </a:t>
            </a:r>
            <a:r>
              <a:rPr lang="es-MX" dirty="0" err="1"/>
              <a:t>android:name</a:t>
            </a:r>
            <a:r>
              <a:rPr lang="es-MX" dirty="0"/>
              <a:t>=".Demo1</a:t>
            </a:r>
            <a:r>
              <a:rPr lang="es-MX" dirty="0" smtClean="0"/>
              <a:t>"/&gt;</a:t>
            </a:r>
          </a:p>
          <a:p>
            <a:r>
              <a:rPr lang="es-MX" dirty="0" smtClean="0"/>
              <a:t>El valor puede ser agregado de manera absoluta o relativa si se tiene configurado el paquete desde antes.</a:t>
            </a:r>
          </a:p>
          <a:p>
            <a:r>
              <a:rPr lang="es-MX" dirty="0" smtClean="0"/>
              <a:t>Se pueden agregar valores especiales dentro de la etiqueta de la actividad, pero varían según lo que se necesite. Ejemplo: empezar con la pantalla girada o con el teclado abierto, etc.</a:t>
            </a:r>
          </a:p>
        </p:txBody>
      </p:sp>
    </p:spTree>
    <p:extLst>
      <p:ext uri="{BB962C8B-B14F-4D97-AF65-F5344CB8AC3E}">
        <p14:creationId xmlns:p14="http://schemas.microsoft.com/office/powerpoint/2010/main" val="221374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Controlador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Para hacer que la nueva actividad se convierta en la primera que se abra al correr la aplicación se necesita hacer lo siguiente:</a:t>
            </a:r>
          </a:p>
          <a:p>
            <a:r>
              <a:rPr lang="es-MX" b="1" dirty="0"/>
              <a:t>&lt;</a:t>
            </a:r>
            <a:r>
              <a:rPr lang="es-MX" b="1" dirty="0" err="1"/>
              <a:t>activity</a:t>
            </a:r>
            <a:r>
              <a:rPr lang="es-MX" b="1" dirty="0"/>
              <a:t> </a:t>
            </a:r>
            <a:r>
              <a:rPr lang="es-MX" b="1" dirty="0" err="1"/>
              <a:t>android:name</a:t>
            </a:r>
            <a:r>
              <a:rPr lang="es-MX" b="1" dirty="0"/>
              <a:t>=".Demo1"</a:t>
            </a:r>
          </a:p>
          <a:p>
            <a:r>
              <a:rPr lang="es-MX" b="1" dirty="0"/>
              <a:t>                  </a:t>
            </a:r>
            <a:r>
              <a:rPr lang="es-MX" b="1" dirty="0" err="1"/>
              <a:t>android:label</a:t>
            </a:r>
            <a:r>
              <a:rPr lang="es-MX" b="1" dirty="0"/>
              <a:t>="Demo1"</a:t>
            </a:r>
          </a:p>
          <a:p>
            <a:r>
              <a:rPr lang="es-MX" b="1" dirty="0"/>
              <a:t>                &gt;</a:t>
            </a:r>
          </a:p>
          <a:p>
            <a:r>
              <a:rPr lang="es-MX" b="1" dirty="0">
                <a:solidFill>
                  <a:srgbClr val="FF0000"/>
                </a:solidFill>
              </a:rPr>
              <a:t>            &lt;</a:t>
            </a:r>
            <a:r>
              <a:rPr lang="es-MX" b="1" dirty="0" err="1">
                <a:solidFill>
                  <a:srgbClr val="FF0000"/>
                </a:solidFill>
              </a:rPr>
              <a:t>intent-filter</a:t>
            </a:r>
            <a:r>
              <a:rPr lang="es-MX" b="1" dirty="0">
                <a:solidFill>
                  <a:srgbClr val="FF0000"/>
                </a:solidFill>
              </a:rPr>
              <a:t>&gt;</a:t>
            </a:r>
          </a:p>
          <a:p>
            <a:r>
              <a:rPr lang="es-MX" b="1" dirty="0">
                <a:solidFill>
                  <a:srgbClr val="FF0000"/>
                </a:solidFill>
              </a:rPr>
              <a:t>                &lt;</a:t>
            </a:r>
            <a:r>
              <a:rPr lang="es-MX" b="1" dirty="0" err="1">
                <a:solidFill>
                  <a:srgbClr val="FF0000"/>
                </a:solidFill>
              </a:rPr>
              <a:t>action</a:t>
            </a:r>
            <a:r>
              <a:rPr lang="es-MX" b="1" dirty="0">
                <a:solidFill>
                  <a:srgbClr val="FF0000"/>
                </a:solidFill>
              </a:rPr>
              <a:t> </a:t>
            </a:r>
            <a:r>
              <a:rPr lang="es-MX" b="1" dirty="0" err="1">
                <a:solidFill>
                  <a:srgbClr val="FF0000"/>
                </a:solidFill>
              </a:rPr>
              <a:t>android:name</a:t>
            </a:r>
            <a:r>
              <a:rPr lang="es-MX" b="1" dirty="0">
                <a:solidFill>
                  <a:srgbClr val="FF0000"/>
                </a:solidFill>
              </a:rPr>
              <a:t>="</a:t>
            </a:r>
            <a:r>
              <a:rPr lang="es-MX" b="1" dirty="0" err="1">
                <a:solidFill>
                  <a:srgbClr val="FF0000"/>
                </a:solidFill>
              </a:rPr>
              <a:t>android.intent.action.MAIN</a:t>
            </a:r>
            <a:r>
              <a:rPr lang="es-MX" b="1" dirty="0">
                <a:solidFill>
                  <a:srgbClr val="FF0000"/>
                </a:solidFill>
              </a:rPr>
              <a:t>"/&gt;</a:t>
            </a:r>
          </a:p>
          <a:p>
            <a:r>
              <a:rPr lang="es-MX" b="1" dirty="0">
                <a:solidFill>
                  <a:srgbClr val="FF0000"/>
                </a:solidFill>
              </a:rPr>
              <a:t>                &lt;</a:t>
            </a:r>
            <a:r>
              <a:rPr lang="es-MX" b="1" dirty="0" err="1">
                <a:solidFill>
                  <a:srgbClr val="FF0000"/>
                </a:solidFill>
              </a:rPr>
              <a:t>category</a:t>
            </a:r>
            <a:r>
              <a:rPr lang="es-MX" b="1" dirty="0">
                <a:solidFill>
                  <a:srgbClr val="FF0000"/>
                </a:solidFill>
              </a:rPr>
              <a:t> </a:t>
            </a:r>
            <a:r>
              <a:rPr lang="es-MX" b="1" dirty="0" err="1">
                <a:solidFill>
                  <a:srgbClr val="FF0000"/>
                </a:solidFill>
              </a:rPr>
              <a:t>android:name</a:t>
            </a:r>
            <a:r>
              <a:rPr lang="es-MX" b="1" dirty="0">
                <a:solidFill>
                  <a:srgbClr val="FF0000"/>
                </a:solidFill>
              </a:rPr>
              <a:t>="</a:t>
            </a:r>
            <a:r>
              <a:rPr lang="es-MX" b="1" dirty="0" err="1">
                <a:solidFill>
                  <a:srgbClr val="FF0000"/>
                </a:solidFill>
              </a:rPr>
              <a:t>android.intent.category.LAUNCHER</a:t>
            </a:r>
            <a:r>
              <a:rPr lang="es-MX" b="1" dirty="0">
                <a:solidFill>
                  <a:srgbClr val="FF0000"/>
                </a:solidFill>
              </a:rPr>
              <a:t>"/&gt;</a:t>
            </a:r>
          </a:p>
          <a:p>
            <a:r>
              <a:rPr lang="es-MX" b="1" dirty="0">
                <a:solidFill>
                  <a:srgbClr val="FF0000"/>
                </a:solidFill>
              </a:rPr>
              <a:t>            &lt;/</a:t>
            </a:r>
            <a:r>
              <a:rPr lang="es-MX" b="1" dirty="0" err="1">
                <a:solidFill>
                  <a:srgbClr val="FF0000"/>
                </a:solidFill>
              </a:rPr>
              <a:t>intent-filter</a:t>
            </a:r>
            <a:r>
              <a:rPr lang="es-MX" b="1" dirty="0">
                <a:solidFill>
                  <a:srgbClr val="FF0000"/>
                </a:solidFill>
              </a:rPr>
              <a:t>&gt;</a:t>
            </a:r>
          </a:p>
          <a:p>
            <a:r>
              <a:rPr lang="es-MX" b="1" dirty="0"/>
              <a:t>        &lt;/</a:t>
            </a:r>
            <a:r>
              <a:rPr lang="es-MX" b="1" dirty="0" err="1"/>
              <a:t>activity</a:t>
            </a:r>
            <a:r>
              <a:rPr lang="es-MX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0202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Conectando una vista con un controlador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Como vimos en el ciclo de vida de las aplicaciones el método principal de la clase es el </a:t>
            </a:r>
            <a:r>
              <a:rPr lang="es-MX" dirty="0" err="1" smtClean="0"/>
              <a:t>onCreate</a:t>
            </a:r>
            <a:r>
              <a:rPr lang="es-MX" dirty="0" smtClean="0"/>
              <a:t>, aquí se manda llamar el archivo XML al inicio. NOTA: Si no se ha mandado llamar el archivo de la vista y se manda llamar un objeto del mismo lanzará un NULL POINTER EXCEPTION.</a:t>
            </a:r>
          </a:p>
          <a:p>
            <a:endParaRPr lang="es-MX" dirty="0"/>
          </a:p>
          <a:p>
            <a:pPr marL="411480" lvl="1" indent="0">
              <a:buNone/>
            </a:pPr>
            <a:r>
              <a:rPr lang="es-MX" b="1" dirty="0"/>
              <a:t>@</a:t>
            </a:r>
            <a:r>
              <a:rPr lang="es-MX" b="1" dirty="0" err="1"/>
              <a:t>Override</a:t>
            </a:r>
            <a:endParaRPr lang="es-MX" b="1" dirty="0"/>
          </a:p>
          <a:p>
            <a:pPr marL="411480" lvl="1" indent="0">
              <a:buNone/>
            </a:pPr>
            <a:r>
              <a:rPr lang="es-MX" b="1" dirty="0"/>
              <a:t>    </a:t>
            </a:r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void</a:t>
            </a:r>
            <a:r>
              <a:rPr lang="es-MX" b="1" dirty="0"/>
              <a:t> </a:t>
            </a:r>
            <a:r>
              <a:rPr lang="es-MX" b="1" dirty="0" err="1"/>
              <a:t>onCreate</a:t>
            </a:r>
            <a:r>
              <a:rPr lang="es-MX" b="1" dirty="0"/>
              <a:t>(</a:t>
            </a:r>
            <a:r>
              <a:rPr lang="es-MX" b="1" dirty="0" err="1"/>
              <a:t>Bundle</a:t>
            </a:r>
            <a:r>
              <a:rPr lang="es-MX" b="1" dirty="0"/>
              <a:t> </a:t>
            </a:r>
            <a:r>
              <a:rPr lang="es-MX" b="1" dirty="0" err="1"/>
              <a:t>savedInstanceState</a:t>
            </a:r>
            <a:r>
              <a:rPr lang="es-MX" b="1" dirty="0"/>
              <a:t>) {</a:t>
            </a:r>
          </a:p>
          <a:p>
            <a:pPr marL="411480" lvl="1" indent="0">
              <a:buNone/>
            </a:pPr>
            <a:r>
              <a:rPr lang="es-MX" b="1" dirty="0"/>
              <a:t>        </a:t>
            </a:r>
            <a:r>
              <a:rPr lang="es-MX" b="1" dirty="0" err="1"/>
              <a:t>super.onCreate</a:t>
            </a:r>
            <a:r>
              <a:rPr lang="es-MX" b="1" dirty="0"/>
              <a:t>(</a:t>
            </a:r>
            <a:r>
              <a:rPr lang="es-MX" b="1" dirty="0" err="1"/>
              <a:t>savedInstanceState</a:t>
            </a:r>
            <a:r>
              <a:rPr lang="es-MX" b="1" dirty="0"/>
              <a:t>);</a:t>
            </a:r>
          </a:p>
          <a:p>
            <a:pPr marL="411480" lvl="1" indent="0">
              <a:buNone/>
            </a:pPr>
            <a:r>
              <a:rPr lang="es-MX" b="1" dirty="0">
                <a:solidFill>
                  <a:srgbClr val="FF0000"/>
                </a:solidFill>
              </a:rPr>
              <a:t>        </a:t>
            </a:r>
            <a:r>
              <a:rPr lang="es-MX" b="1" dirty="0" err="1">
                <a:solidFill>
                  <a:srgbClr val="FF0000"/>
                </a:solidFill>
              </a:rPr>
              <a:t>setContentView</a:t>
            </a:r>
            <a:r>
              <a:rPr lang="es-MX" b="1" dirty="0">
                <a:solidFill>
                  <a:srgbClr val="FF0000"/>
                </a:solidFill>
              </a:rPr>
              <a:t>(R.layout.demo_1);</a:t>
            </a:r>
          </a:p>
          <a:p>
            <a:pPr marL="411480" lvl="1" indent="0">
              <a:buNone/>
            </a:pPr>
            <a:r>
              <a:rPr lang="es-MX" b="1" dirty="0"/>
              <a:t>        </a:t>
            </a:r>
          </a:p>
          <a:p>
            <a:pPr marL="411480" lvl="1" indent="0">
              <a:buNone/>
            </a:pPr>
            <a:r>
              <a:rPr lang="es-MX" b="1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1440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Conectando componentes dentro del controlador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requieren dos cosas para conectar controladores con componentes:</a:t>
            </a:r>
          </a:p>
          <a:p>
            <a:pPr lvl="1"/>
            <a:r>
              <a:rPr lang="es-MX" dirty="0" smtClean="0"/>
              <a:t>Hacer un </a:t>
            </a:r>
            <a:r>
              <a:rPr lang="es-MX" dirty="0" err="1" smtClean="0"/>
              <a:t>cast</a:t>
            </a:r>
            <a:r>
              <a:rPr lang="es-MX" dirty="0" smtClean="0"/>
              <a:t> del componente según sea el caso.</a:t>
            </a:r>
          </a:p>
          <a:p>
            <a:pPr lvl="1"/>
            <a:r>
              <a:rPr lang="es-MX" dirty="0" smtClean="0"/>
              <a:t>Buscar el objeto con </a:t>
            </a:r>
            <a:r>
              <a:rPr lang="es-MX" dirty="0"/>
              <a:t>el </a:t>
            </a:r>
            <a:r>
              <a:rPr lang="es-MX" dirty="0" smtClean="0"/>
              <a:t>método: </a:t>
            </a:r>
            <a:r>
              <a:rPr lang="es-MX" b="1" dirty="0" err="1"/>
              <a:t>findViewById</a:t>
            </a:r>
            <a:r>
              <a:rPr lang="es-MX" b="1" dirty="0"/>
              <a:t>(R.id</a:t>
            </a:r>
            <a:r>
              <a:rPr lang="es-MX" b="1" dirty="0" smtClean="0"/>
              <a:t>.{id});</a:t>
            </a:r>
          </a:p>
          <a:p>
            <a:r>
              <a:rPr lang="es-MX" dirty="0" smtClean="0"/>
              <a:t>Ejemplo:</a:t>
            </a:r>
          </a:p>
          <a:p>
            <a:pPr lvl="1"/>
            <a:r>
              <a:rPr lang="es-MX" dirty="0" err="1" smtClean="0"/>
              <a:t>Button</a:t>
            </a:r>
            <a:r>
              <a:rPr lang="es-MX" dirty="0" smtClean="0"/>
              <a:t> button1 </a:t>
            </a:r>
            <a:r>
              <a:rPr lang="es-MX" dirty="0"/>
              <a:t>= (</a:t>
            </a:r>
            <a:r>
              <a:rPr lang="es-MX" dirty="0" err="1"/>
              <a:t>Button</a:t>
            </a:r>
            <a:r>
              <a:rPr lang="es-MX" dirty="0"/>
              <a:t>) </a:t>
            </a:r>
            <a:r>
              <a:rPr lang="es-MX" dirty="0" err="1"/>
              <a:t>findViewById</a:t>
            </a:r>
            <a:r>
              <a:rPr lang="es-MX" dirty="0"/>
              <a:t>(R.id.button1</a:t>
            </a:r>
            <a:r>
              <a:rPr lang="es-MX" dirty="0" smtClean="0"/>
              <a:t>);</a:t>
            </a:r>
          </a:p>
          <a:p>
            <a:r>
              <a:rPr lang="es-MX" dirty="0" smtClean="0"/>
              <a:t>Esto permite manipular el objeto desde el controlador ya sea incorporando eventos o manipulando la información que contiene.</a:t>
            </a:r>
          </a:p>
        </p:txBody>
      </p:sp>
    </p:spTree>
    <p:extLst>
      <p:ext uri="{BB962C8B-B14F-4D97-AF65-F5344CB8AC3E}">
        <p14:creationId xmlns:p14="http://schemas.microsoft.com/office/powerpoint/2010/main" val="241632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Manejando eventos (</a:t>
            </a:r>
            <a:r>
              <a:rPr lang="es-MX" dirty="0" err="1" smtClean="0"/>
              <a:t>click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evento que maneja el </a:t>
            </a:r>
            <a:r>
              <a:rPr lang="es-MX" dirty="0" err="1" smtClean="0"/>
              <a:t>click</a:t>
            </a:r>
            <a:r>
              <a:rPr lang="es-MX" dirty="0" smtClean="0"/>
              <a:t> se conoce como </a:t>
            </a:r>
            <a:r>
              <a:rPr lang="es-MX" b="1" dirty="0" err="1" smtClean="0"/>
              <a:t>onClickListener</a:t>
            </a:r>
            <a:r>
              <a:rPr lang="es-MX" b="1" dirty="0" smtClean="0"/>
              <a:t>()</a:t>
            </a:r>
            <a:r>
              <a:rPr lang="es-MX" dirty="0" smtClean="0"/>
              <a:t>, existen varias maneras de manejar eventos en Android en nuestro caso utilizaremos </a:t>
            </a:r>
            <a:r>
              <a:rPr lang="es-MX" dirty="0" err="1" smtClean="0"/>
              <a:t>Delegates</a:t>
            </a:r>
            <a:r>
              <a:rPr lang="es-MX" dirty="0" smtClean="0"/>
              <a:t>.</a:t>
            </a:r>
          </a:p>
          <a:p>
            <a:r>
              <a:rPr lang="es-MX" dirty="0" smtClean="0"/>
              <a:t>Ejemplo:</a:t>
            </a:r>
          </a:p>
          <a:p>
            <a:pPr marL="411480" lvl="1" indent="0">
              <a:buNone/>
            </a:pPr>
            <a:r>
              <a:rPr lang="es-MX" b="1" dirty="0"/>
              <a:t>button1.setOnClickListener(new </a:t>
            </a:r>
            <a:r>
              <a:rPr lang="es-MX" b="1" dirty="0" err="1"/>
              <a:t>View.OnClickListener</a:t>
            </a:r>
            <a:r>
              <a:rPr lang="es-MX" b="1" dirty="0"/>
              <a:t>() {</a:t>
            </a:r>
          </a:p>
          <a:p>
            <a:pPr marL="411480" lvl="1" indent="0">
              <a:buNone/>
            </a:pPr>
            <a:r>
              <a:rPr lang="es-MX" b="1" dirty="0"/>
              <a:t>            @</a:t>
            </a:r>
            <a:r>
              <a:rPr lang="es-MX" b="1" dirty="0" err="1"/>
              <a:t>Override</a:t>
            </a:r>
            <a:endParaRPr lang="es-MX" b="1" dirty="0"/>
          </a:p>
          <a:p>
            <a:pPr marL="411480" lvl="1" indent="0">
              <a:buNone/>
            </a:pPr>
            <a:r>
              <a:rPr lang="es-MX" b="1" dirty="0"/>
              <a:t>            </a:t>
            </a:r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void</a:t>
            </a:r>
            <a:r>
              <a:rPr lang="es-MX" b="1" dirty="0"/>
              <a:t> </a:t>
            </a:r>
            <a:r>
              <a:rPr lang="es-MX" b="1" dirty="0" err="1"/>
              <a:t>onClick</a:t>
            </a:r>
            <a:r>
              <a:rPr lang="es-MX" b="1" dirty="0"/>
              <a:t>(View v) {</a:t>
            </a:r>
          </a:p>
          <a:p>
            <a:pPr marL="411480" lvl="1" indent="0">
              <a:buNone/>
            </a:pPr>
            <a:r>
              <a:rPr lang="es-MX" b="1" dirty="0"/>
              <a:t>                </a:t>
            </a:r>
          </a:p>
          <a:p>
            <a:pPr marL="411480" lvl="1" indent="0">
              <a:buNone/>
            </a:pPr>
            <a:r>
              <a:rPr lang="es-MX" b="1" dirty="0"/>
              <a:t>            }</a:t>
            </a:r>
          </a:p>
          <a:p>
            <a:pPr marL="411480" lvl="1" indent="0">
              <a:buNone/>
            </a:pPr>
            <a:r>
              <a:rPr lang="es-MX" b="1" dirty="0"/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97590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Delegates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</a:t>
            </a:r>
            <a:r>
              <a:rPr lang="es-MX" dirty="0" err="1" smtClean="0"/>
              <a:t>delegate</a:t>
            </a:r>
            <a:r>
              <a:rPr lang="es-MX" dirty="0" smtClean="0"/>
              <a:t> es aquello que se deja atrás en el hilo de ejecución ya que se espera que realice una tarea especificada como:</a:t>
            </a:r>
          </a:p>
          <a:p>
            <a:pPr lvl="1"/>
            <a:r>
              <a:rPr lang="es-MX" dirty="0" smtClean="0"/>
              <a:t>Manejar un evento.</a:t>
            </a:r>
          </a:p>
          <a:p>
            <a:pPr lvl="1"/>
            <a:r>
              <a:rPr lang="es-MX" dirty="0" smtClean="0"/>
              <a:t>Manipular información.</a:t>
            </a:r>
          </a:p>
          <a:p>
            <a:pPr lvl="1"/>
            <a:r>
              <a:rPr lang="es-MX" dirty="0" smtClean="0"/>
              <a:t>Ejecutar un nuevo </a:t>
            </a:r>
            <a:r>
              <a:rPr lang="es-MX" dirty="0" err="1" smtClean="0"/>
              <a:t>thread</a:t>
            </a:r>
            <a:r>
              <a:rPr lang="es-MX" dirty="0" smtClean="0"/>
              <a:t>.</a:t>
            </a:r>
          </a:p>
          <a:p>
            <a:r>
              <a:rPr lang="es-MX" dirty="0" smtClean="0"/>
              <a:t>Los </a:t>
            </a:r>
            <a:r>
              <a:rPr lang="es-MX" dirty="0" err="1" smtClean="0"/>
              <a:t>delegates</a:t>
            </a:r>
            <a:r>
              <a:rPr lang="es-MX" dirty="0" smtClean="0"/>
              <a:t> son muy comunes y son vitales para el desarrollo de aplicaciones.</a:t>
            </a:r>
          </a:p>
          <a:p>
            <a:r>
              <a:rPr lang="es-MX" dirty="0" smtClean="0"/>
              <a:t>Es posible usar métodos que se llamen desde las vistas hacia los controladores, dependiendo del desarrollador es como se recomienda que se utilicen.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6246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Implementar funcionalidad de </a:t>
            </a:r>
            <a:r>
              <a:rPr lang="es-MX" dirty="0" err="1" smtClean="0"/>
              <a:t>click</a:t>
            </a:r>
            <a:r>
              <a:rPr lang="es-MX" dirty="0" smtClean="0"/>
              <a:t> para todos los botones del demo anterior y hacer en cada uno lo siguiente:</a:t>
            </a:r>
          </a:p>
          <a:p>
            <a:pPr lvl="1"/>
            <a:r>
              <a:rPr lang="es-MX" dirty="0" smtClean="0"/>
              <a:t>Botón 1: Reestablece el texto del botón 1 y botón 2 al default</a:t>
            </a:r>
          </a:p>
          <a:p>
            <a:pPr lvl="1"/>
            <a:r>
              <a:rPr lang="es-MX" dirty="0" smtClean="0"/>
              <a:t>Botón 2: Cambia el texto del botón 1 por el del botón 2.</a:t>
            </a:r>
          </a:p>
          <a:p>
            <a:pPr lvl="1"/>
            <a:r>
              <a:rPr lang="es-MX" dirty="0" smtClean="0"/>
              <a:t>Botón 4: Cambia el texto del botón 1 y del botón 2 por el del botón 4.</a:t>
            </a:r>
          </a:p>
          <a:p>
            <a:pPr lvl="1"/>
            <a:r>
              <a:rPr lang="es-MX" dirty="0" smtClean="0"/>
              <a:t>Botón 3: Sin funcionalidad por el momento.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8387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Conectando vistas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Otro de los eventos más comunes dentro de las aplicaciones es conectar Actividades o vistas entre sí para permitir navegabilidad dentro de la misma.</a:t>
            </a:r>
          </a:p>
          <a:p>
            <a:r>
              <a:rPr lang="es-MX" dirty="0" smtClean="0"/>
              <a:t>Para crear navegabilidad se requieren todos los elementos vistos hasta el momento y replicarlos para tener diferentes vistas con diferentes capacidades.</a:t>
            </a:r>
          </a:p>
          <a:p>
            <a:r>
              <a:rPr lang="es-MX" dirty="0" smtClean="0"/>
              <a:t>El último paso que se requiere es “pegar” o “conectar” cada vista desde el componente deseado.</a:t>
            </a:r>
          </a:p>
          <a:p>
            <a:r>
              <a:rPr lang="es-MX" dirty="0" smtClean="0"/>
              <a:t>El código para conectar vistas es el siguiente:</a:t>
            </a:r>
          </a:p>
          <a:p>
            <a:pPr lvl="1"/>
            <a:r>
              <a:rPr lang="es-MX" dirty="0" err="1"/>
              <a:t>Intent</a:t>
            </a:r>
            <a:r>
              <a:rPr lang="es-MX" dirty="0"/>
              <a:t> </a:t>
            </a:r>
            <a:r>
              <a:rPr lang="es-MX" dirty="0" err="1"/>
              <a:t>myIntent</a:t>
            </a:r>
            <a:r>
              <a:rPr lang="es-MX" dirty="0"/>
              <a:t> = new </a:t>
            </a:r>
            <a:r>
              <a:rPr lang="es-MX" dirty="0" err="1"/>
              <a:t>Intent</a:t>
            </a:r>
            <a:r>
              <a:rPr lang="es-MX" dirty="0" smtClean="0"/>
              <a:t>({</a:t>
            </a:r>
            <a:r>
              <a:rPr lang="es-MX" dirty="0" err="1" smtClean="0"/>
              <a:t>ActualClassName</a:t>
            </a:r>
            <a:r>
              <a:rPr lang="es-MX" dirty="0" smtClean="0"/>
              <a:t>}.</a:t>
            </a:r>
            <a:r>
              <a:rPr lang="es-MX" dirty="0"/>
              <a:t>this, </a:t>
            </a:r>
            <a:r>
              <a:rPr lang="es-MX" dirty="0" smtClean="0"/>
              <a:t>{</a:t>
            </a:r>
            <a:r>
              <a:rPr lang="es-MX" dirty="0" err="1" smtClean="0"/>
              <a:t>NextHopClassName</a:t>
            </a:r>
            <a:r>
              <a:rPr lang="es-MX" dirty="0" smtClean="0"/>
              <a:t>}.</a:t>
            </a:r>
            <a:r>
              <a:rPr lang="es-MX" dirty="0"/>
              <a:t>class);</a:t>
            </a:r>
          </a:p>
          <a:p>
            <a:pPr lvl="1"/>
            <a:r>
              <a:rPr lang="es-MX" dirty="0" err="1"/>
              <a:t>ActualClassName</a:t>
            </a:r>
            <a:r>
              <a:rPr lang="es-MX" dirty="0" err="1" smtClean="0"/>
              <a:t>.this.startActivity</a:t>
            </a:r>
            <a:r>
              <a:rPr lang="es-MX" dirty="0" smtClean="0"/>
              <a:t>(</a:t>
            </a:r>
            <a:r>
              <a:rPr lang="es-MX" dirty="0" err="1" smtClean="0"/>
              <a:t>myIntent</a:t>
            </a:r>
            <a:r>
              <a:rPr lang="es-MX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31699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Pasar información entre vistas </a:t>
            </a:r>
            <a:r>
              <a:rPr lang="es-MX" dirty="0" smtClean="0"/>
              <a:t>(</a:t>
            </a:r>
            <a:r>
              <a:rPr lang="es-MX" dirty="0" err="1" smtClean="0"/>
              <a:t>Intents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</a:t>
            </a:r>
            <a:r>
              <a:rPr lang="es-MX" dirty="0" err="1" smtClean="0"/>
              <a:t>intents</a:t>
            </a:r>
            <a:r>
              <a:rPr lang="es-MX" dirty="0" smtClean="0"/>
              <a:t> permiten pasar información nativa desde una actividad a otra, algunos de los tipos de variables que se permiten pasar son:</a:t>
            </a:r>
          </a:p>
          <a:p>
            <a:pPr lvl="1"/>
            <a:r>
              <a:rPr lang="es-MX" dirty="0" err="1" smtClean="0"/>
              <a:t>String</a:t>
            </a:r>
            <a:endParaRPr lang="es-MX" dirty="0" smtClean="0"/>
          </a:p>
          <a:p>
            <a:pPr lvl="1"/>
            <a:r>
              <a:rPr lang="es-MX" dirty="0" err="1" smtClean="0"/>
              <a:t>Boolean</a:t>
            </a:r>
            <a:endParaRPr lang="es-MX" dirty="0" smtClean="0"/>
          </a:p>
          <a:p>
            <a:pPr lvl="1"/>
            <a:r>
              <a:rPr lang="es-MX" dirty="0" err="1" smtClean="0"/>
              <a:t>Integer</a:t>
            </a:r>
            <a:endParaRPr lang="es-MX" dirty="0" smtClean="0"/>
          </a:p>
          <a:p>
            <a:pPr lvl="1"/>
            <a:r>
              <a:rPr lang="es-MX" dirty="0" smtClean="0"/>
              <a:t>Long</a:t>
            </a:r>
          </a:p>
          <a:p>
            <a:pPr lvl="1"/>
            <a:r>
              <a:rPr lang="es-MX" dirty="0" err="1" smtClean="0"/>
              <a:t>Double</a:t>
            </a:r>
            <a:endParaRPr lang="es-MX" dirty="0" smtClean="0"/>
          </a:p>
          <a:p>
            <a:pPr lvl="1"/>
            <a:r>
              <a:rPr lang="es-MX" dirty="0" err="1" smtClean="0"/>
              <a:t>Float</a:t>
            </a:r>
            <a:endParaRPr lang="es-MX" dirty="0" smtClean="0"/>
          </a:p>
          <a:p>
            <a:pPr lvl="1"/>
            <a:r>
              <a:rPr lang="es-MX" dirty="0" err="1" smtClean="0"/>
              <a:t>Char</a:t>
            </a:r>
            <a:endParaRPr lang="es-MX" dirty="0" smtClean="0"/>
          </a:p>
          <a:p>
            <a:pPr lvl="1"/>
            <a:r>
              <a:rPr lang="es-MX" dirty="0" err="1" smtClean="0"/>
              <a:t>Serializable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732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Las Actividades en Android son las vistas individuales de las que se componen las aplicaciones.</a:t>
            </a:r>
          </a:p>
          <a:p>
            <a:r>
              <a:rPr lang="es-MX" dirty="0" smtClean="0"/>
              <a:t>La Actividades son representadas como los Controladores .</a:t>
            </a:r>
          </a:p>
          <a:p>
            <a:r>
              <a:rPr lang="es-MX" dirty="0" smtClean="0"/>
              <a:t>La mayor parte de las clases y componentes de Android son basados en herencia, las Actividades no son la excepción.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475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Pasar información entre vistas (</a:t>
            </a:r>
            <a:r>
              <a:rPr lang="es-MX" dirty="0" err="1"/>
              <a:t>Intents</a:t>
            </a:r>
            <a:r>
              <a:rPr lang="es-MX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Esta información solo es posible pasarla al momento de hacer el cambio de la actividad.</a:t>
            </a:r>
          </a:p>
          <a:p>
            <a:r>
              <a:rPr lang="es-MX" dirty="0" smtClean="0"/>
              <a:t>La información solo es posible recuperarla  al inicio de la siguiente actividad.</a:t>
            </a:r>
          </a:p>
          <a:p>
            <a:r>
              <a:rPr lang="es-MX" dirty="0" smtClean="0"/>
              <a:t>La información solo es visible entre las dos actividades.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4585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Pasar información entre vistas (</a:t>
            </a:r>
            <a:r>
              <a:rPr lang="es-MX" dirty="0" err="1"/>
              <a:t>Intents</a:t>
            </a:r>
            <a:r>
              <a:rPr lang="es-MX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 enviar la información es necesario el siguiente código:</a:t>
            </a:r>
          </a:p>
          <a:p>
            <a:pPr marL="114300" indent="0">
              <a:buNone/>
            </a:pPr>
            <a:endParaRPr lang="es-MX" dirty="0" smtClean="0"/>
          </a:p>
          <a:p>
            <a:pPr marL="777240" lvl="2" indent="0">
              <a:buNone/>
            </a:pPr>
            <a:r>
              <a:rPr lang="es-MX" b="1" dirty="0" err="1"/>
              <a:t>Intent</a:t>
            </a:r>
            <a:r>
              <a:rPr lang="es-MX" b="1" dirty="0"/>
              <a:t> </a:t>
            </a:r>
            <a:r>
              <a:rPr lang="es-MX" b="1" dirty="0" err="1"/>
              <a:t>myIntent</a:t>
            </a:r>
            <a:r>
              <a:rPr lang="es-MX" b="1" dirty="0"/>
              <a:t> = new </a:t>
            </a:r>
            <a:r>
              <a:rPr lang="es-MX" b="1" dirty="0" err="1"/>
              <a:t>Intent</a:t>
            </a:r>
            <a:r>
              <a:rPr lang="es-MX" b="1" dirty="0"/>
              <a:t>(Demo1.this, Demo2.class);</a:t>
            </a:r>
          </a:p>
          <a:p>
            <a:pPr marL="777240" lvl="2" indent="0">
              <a:buNone/>
            </a:pPr>
            <a:r>
              <a:rPr lang="es-MX" b="1" dirty="0" err="1" smtClean="0">
                <a:solidFill>
                  <a:srgbClr val="FF0000"/>
                </a:solidFill>
              </a:rPr>
              <a:t>myIntent.putExtra</a:t>
            </a:r>
            <a:r>
              <a:rPr lang="es-MX" b="1" dirty="0">
                <a:solidFill>
                  <a:srgbClr val="FF0000"/>
                </a:solidFill>
              </a:rPr>
              <a:t>("</a:t>
            </a:r>
            <a:r>
              <a:rPr lang="es-MX" b="1" dirty="0" err="1">
                <a:solidFill>
                  <a:srgbClr val="FF0000"/>
                </a:solidFill>
              </a:rPr>
              <a:t>message</a:t>
            </a:r>
            <a:r>
              <a:rPr lang="es-MX" b="1" dirty="0">
                <a:solidFill>
                  <a:srgbClr val="FF0000"/>
                </a:solidFill>
              </a:rPr>
              <a:t>", "Hola llegue a Demo 2"); </a:t>
            </a:r>
          </a:p>
          <a:p>
            <a:pPr marL="777240" lvl="2" indent="0">
              <a:buNone/>
            </a:pPr>
            <a:r>
              <a:rPr lang="es-MX" b="1" dirty="0" smtClean="0"/>
              <a:t>Demo1.this.startActivity(</a:t>
            </a:r>
            <a:r>
              <a:rPr lang="es-MX" b="1" dirty="0" err="1" smtClean="0"/>
              <a:t>myIntent</a:t>
            </a:r>
            <a:r>
              <a:rPr lang="es-MX" b="1" dirty="0" smtClean="0"/>
              <a:t>);</a:t>
            </a:r>
          </a:p>
          <a:p>
            <a:pPr marL="777240" lvl="2" indent="0">
              <a:buNone/>
            </a:pPr>
            <a:endParaRPr lang="es-MX" b="1" dirty="0" smtClean="0"/>
          </a:p>
          <a:p>
            <a:pPr lvl="1"/>
            <a:r>
              <a:rPr lang="es-MX" dirty="0" smtClean="0"/>
              <a:t>Para recibir la información es necesario el siguiente código:</a:t>
            </a:r>
          </a:p>
          <a:p>
            <a:pPr marL="411480" lvl="1" indent="0">
              <a:buNone/>
            </a:pPr>
            <a:endParaRPr lang="es-MX" dirty="0" smtClean="0"/>
          </a:p>
          <a:p>
            <a:pPr marL="777240" lvl="2" indent="0">
              <a:buNone/>
            </a:pPr>
            <a:r>
              <a:rPr lang="es-MX" b="1" dirty="0" err="1"/>
              <a:t>Intent</a:t>
            </a:r>
            <a:r>
              <a:rPr lang="es-MX" b="1" dirty="0"/>
              <a:t> </a:t>
            </a:r>
            <a:r>
              <a:rPr lang="es-MX" b="1" dirty="0" err="1"/>
              <a:t>intent</a:t>
            </a:r>
            <a:r>
              <a:rPr lang="es-MX" b="1" dirty="0"/>
              <a:t> = </a:t>
            </a:r>
            <a:r>
              <a:rPr lang="es-MX" b="1" dirty="0" err="1"/>
              <a:t>getIntent</a:t>
            </a:r>
            <a:r>
              <a:rPr lang="es-MX" b="1" dirty="0"/>
              <a:t>();</a:t>
            </a:r>
          </a:p>
          <a:p>
            <a:pPr marL="411480" lvl="1" indent="0">
              <a:buNone/>
            </a:pPr>
            <a:r>
              <a:rPr lang="es-MX" b="1" dirty="0"/>
              <a:t>     </a:t>
            </a:r>
            <a:r>
              <a:rPr lang="es-MX" sz="1800" b="1" dirty="0" err="1" smtClean="0"/>
              <a:t>if</a:t>
            </a:r>
            <a:r>
              <a:rPr lang="es-MX" sz="1800" b="1" dirty="0" smtClean="0"/>
              <a:t>(</a:t>
            </a:r>
            <a:r>
              <a:rPr lang="es-MX" sz="1800" b="1" dirty="0" err="1" smtClean="0"/>
              <a:t>intent</a:t>
            </a:r>
            <a:r>
              <a:rPr lang="es-MX" sz="1800" b="1" dirty="0" smtClean="0"/>
              <a:t> </a:t>
            </a:r>
            <a:r>
              <a:rPr lang="es-MX" sz="1800" b="1" dirty="0"/>
              <a:t>!= </a:t>
            </a:r>
            <a:r>
              <a:rPr lang="es-MX" sz="1800" b="1" dirty="0" err="1"/>
              <a:t>null</a:t>
            </a:r>
            <a:r>
              <a:rPr lang="es-MX" sz="1800" b="1" dirty="0"/>
              <a:t>){</a:t>
            </a:r>
          </a:p>
          <a:p>
            <a:pPr marL="411480" lvl="1" indent="0">
              <a:buNone/>
            </a:pPr>
            <a:r>
              <a:rPr lang="es-MX" sz="1800" b="1" dirty="0"/>
              <a:t> </a:t>
            </a:r>
            <a:r>
              <a:rPr lang="es-MX" sz="1800" b="1" dirty="0" smtClean="0"/>
              <a:t>         </a:t>
            </a:r>
            <a:r>
              <a:rPr lang="es-MX" sz="1800" b="1" dirty="0" err="1" smtClean="0"/>
              <a:t>value</a:t>
            </a:r>
            <a:r>
              <a:rPr lang="es-MX" sz="1800" b="1" dirty="0" smtClean="0"/>
              <a:t> </a:t>
            </a:r>
            <a:r>
              <a:rPr lang="es-MX" sz="1800" b="1" dirty="0"/>
              <a:t>= </a:t>
            </a:r>
            <a:r>
              <a:rPr lang="es-MX" sz="1800" b="1" dirty="0" err="1"/>
              <a:t>intent.getStringExtra</a:t>
            </a:r>
            <a:r>
              <a:rPr lang="es-MX" sz="1800" b="1" dirty="0"/>
              <a:t>("</a:t>
            </a:r>
            <a:r>
              <a:rPr lang="es-MX" sz="1800" b="1" dirty="0" err="1"/>
              <a:t>message</a:t>
            </a:r>
            <a:r>
              <a:rPr lang="es-MX" sz="1800" b="1" dirty="0" smtClean="0"/>
              <a:t>");</a:t>
            </a:r>
          </a:p>
          <a:p>
            <a:pPr marL="411480" lvl="1" indent="0">
              <a:buNone/>
            </a:pPr>
            <a:r>
              <a:rPr lang="es-MX" sz="1800" b="1" dirty="0"/>
              <a:t> </a:t>
            </a:r>
            <a:r>
              <a:rPr lang="es-MX" sz="1800" b="1" dirty="0" smtClean="0"/>
              <a:t>    }</a:t>
            </a:r>
            <a:endParaRPr lang="es-MX" sz="1800" b="1" dirty="0"/>
          </a:p>
        </p:txBody>
      </p:sp>
    </p:spTree>
    <p:extLst>
      <p:ext uri="{BB962C8B-B14F-4D97-AF65-F5344CB8AC3E}">
        <p14:creationId xmlns:p14="http://schemas.microsoft.com/office/powerpoint/2010/main" val="316530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Pasar información entre vistas (APP </a:t>
            </a:r>
            <a:r>
              <a:rPr lang="es-MX" dirty="0" err="1" smtClean="0"/>
              <a:t>Class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clase App es una clase especial dentro de Android ya que es la primera que se manda llamar antes de correr cualquier Actividad.</a:t>
            </a:r>
          </a:p>
          <a:p>
            <a:r>
              <a:rPr lang="es-MX" dirty="0" smtClean="0"/>
              <a:t>Manipular esta clase permite interconectar ciertos valores en toda la aplicación y permite ser una fuente de intercambio de información.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2251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Pasar información entre vistas (APP </a:t>
            </a:r>
            <a:r>
              <a:rPr lang="es-MX" dirty="0" err="1"/>
              <a:t>Class</a:t>
            </a:r>
            <a:r>
              <a:rPr lang="es-MX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La estructura de la clase es de la siguiente manera:</a:t>
            </a:r>
          </a:p>
          <a:p>
            <a:pPr lvl="1"/>
            <a:r>
              <a:rPr lang="en-US" dirty="0"/>
              <a:t>public class </a:t>
            </a:r>
            <a:r>
              <a:rPr lang="en-US" dirty="0" err="1"/>
              <a:t>Capacitacion</a:t>
            </a:r>
            <a:r>
              <a:rPr lang="en-US" dirty="0"/>
              <a:t> extends Application {</a:t>
            </a:r>
          </a:p>
          <a:p>
            <a:pPr lvl="1"/>
            <a:r>
              <a:rPr lang="en-US" dirty="0" smtClean="0"/>
              <a:t>@</a:t>
            </a:r>
            <a:r>
              <a:rPr lang="en-US" dirty="0"/>
              <a:t>Override</a:t>
            </a:r>
          </a:p>
          <a:p>
            <a:pPr lvl="1"/>
            <a:r>
              <a:rPr lang="en-US" dirty="0"/>
              <a:t>    public void </a:t>
            </a:r>
            <a:r>
              <a:rPr lang="en-US" dirty="0" err="1"/>
              <a:t>onCreate</a:t>
            </a:r>
            <a:r>
              <a:rPr lang="en-US" dirty="0"/>
              <a:t>() {</a:t>
            </a:r>
          </a:p>
          <a:p>
            <a:pPr lvl="1"/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 smtClean="0"/>
              <a:t>();</a:t>
            </a:r>
            <a:endParaRPr lang="en-US" dirty="0"/>
          </a:p>
          <a:p>
            <a:pPr lvl="1"/>
            <a:r>
              <a:rPr lang="en-US" dirty="0"/>
              <a:t>    }</a:t>
            </a:r>
          </a:p>
          <a:p>
            <a:pPr lvl="1"/>
            <a:r>
              <a:rPr lang="en-US" dirty="0"/>
              <a:t>}</a:t>
            </a:r>
          </a:p>
          <a:p>
            <a:endParaRPr lang="es-MX" dirty="0" smtClean="0"/>
          </a:p>
          <a:p>
            <a:r>
              <a:rPr lang="es-MX" dirty="0" smtClean="0"/>
              <a:t>Como se puede observar en vez de extender </a:t>
            </a:r>
            <a:r>
              <a:rPr lang="es-MX" b="1" dirty="0" err="1" smtClean="0"/>
              <a:t>Activity</a:t>
            </a:r>
            <a:r>
              <a:rPr lang="es-MX" dirty="0" smtClean="0"/>
              <a:t> se extiende </a:t>
            </a:r>
            <a:r>
              <a:rPr lang="es-MX" b="1" dirty="0" err="1" smtClean="0"/>
              <a:t>Application</a:t>
            </a:r>
            <a:r>
              <a:rPr lang="es-MX" b="1" dirty="0" smtClean="0"/>
              <a:t> </a:t>
            </a:r>
            <a:r>
              <a:rPr lang="es-MX" dirty="0" smtClean="0"/>
              <a:t>y debido a que es la primera en ejecutarse se debe mandar llamar al método </a:t>
            </a:r>
            <a:r>
              <a:rPr lang="es-MX" dirty="0" err="1" smtClean="0"/>
              <a:t>onCreate</a:t>
            </a:r>
            <a:r>
              <a:rPr lang="es-MX" dirty="0" smtClean="0"/>
              <a:t>, la información dentro de este método permite a la clase no solo comunicar información sino inicializar de manera general valores de variables globales o de seguridad como se verá más adelante.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467463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Pasar información entre vistas (APP </a:t>
            </a:r>
            <a:r>
              <a:rPr lang="es-MX" dirty="0" err="1"/>
              <a:t>Class</a:t>
            </a:r>
            <a:r>
              <a:rPr lang="es-MX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MX" sz="3000" dirty="0" smtClean="0"/>
              <a:t>NOTAS IMPORTANTES:</a:t>
            </a:r>
          </a:p>
          <a:p>
            <a:pPr lvl="1"/>
            <a:r>
              <a:rPr lang="es-MX" sz="3000" dirty="0" smtClean="0"/>
              <a:t>Las variables globales dentro de una Actividad deben ser declaradas como </a:t>
            </a:r>
            <a:r>
              <a:rPr lang="es-MX" sz="3000" b="1" dirty="0" smtClean="0"/>
              <a:t>privadas</a:t>
            </a:r>
            <a:r>
              <a:rPr lang="es-MX" sz="3000" dirty="0" smtClean="0"/>
              <a:t> por convención de programación.</a:t>
            </a:r>
          </a:p>
          <a:p>
            <a:pPr lvl="1"/>
            <a:r>
              <a:rPr lang="es-MX" sz="3000" dirty="0" smtClean="0"/>
              <a:t>Las variables globales dentro de una Actividad deben ser declaradas como </a:t>
            </a:r>
            <a:r>
              <a:rPr lang="es-MX" sz="3000" b="1" dirty="0" smtClean="0"/>
              <a:t>públicas</a:t>
            </a:r>
            <a:r>
              <a:rPr lang="es-MX" sz="3000" dirty="0" smtClean="0"/>
              <a:t> por convención de programación.</a:t>
            </a:r>
          </a:p>
          <a:p>
            <a:pPr lvl="1"/>
            <a:endParaRPr lang="es-MX" sz="3000" dirty="0" smtClean="0"/>
          </a:p>
          <a:p>
            <a:r>
              <a:rPr lang="es-MX" sz="3000" dirty="0" smtClean="0"/>
              <a:t>Ejemplo de Actividad:</a:t>
            </a:r>
          </a:p>
          <a:p>
            <a:pPr marL="411480" lvl="1" indent="0">
              <a:buNone/>
            </a:pPr>
            <a:r>
              <a:rPr lang="es-MX" sz="3000" b="1" dirty="0" err="1" smtClean="0"/>
              <a:t>public</a:t>
            </a:r>
            <a:r>
              <a:rPr lang="es-MX" sz="3000" b="1" dirty="0" smtClean="0"/>
              <a:t> </a:t>
            </a:r>
            <a:r>
              <a:rPr lang="es-MX" sz="3000" b="1" dirty="0" err="1"/>
              <a:t>class</a:t>
            </a:r>
            <a:r>
              <a:rPr lang="es-MX" sz="3000" b="1" dirty="0"/>
              <a:t> Demo3 </a:t>
            </a:r>
            <a:r>
              <a:rPr lang="es-MX" sz="3000" b="1" dirty="0" err="1"/>
              <a:t>extends</a:t>
            </a:r>
            <a:r>
              <a:rPr lang="es-MX" sz="3000" b="1" dirty="0"/>
              <a:t> </a:t>
            </a:r>
            <a:r>
              <a:rPr lang="es-MX" sz="3000" b="1" dirty="0" err="1"/>
              <a:t>SherlockActivity</a:t>
            </a:r>
            <a:r>
              <a:rPr lang="es-MX" sz="3000" b="1" dirty="0"/>
              <a:t> {</a:t>
            </a:r>
          </a:p>
          <a:p>
            <a:pPr marL="411480" lvl="1" indent="0">
              <a:buNone/>
            </a:pPr>
            <a:r>
              <a:rPr lang="es-MX" sz="3000" b="1" dirty="0">
                <a:solidFill>
                  <a:srgbClr val="FF0000"/>
                </a:solidFill>
              </a:rPr>
              <a:t>    </a:t>
            </a:r>
            <a:r>
              <a:rPr lang="es-MX" sz="3000" b="1" dirty="0" err="1">
                <a:solidFill>
                  <a:srgbClr val="FF0000"/>
                </a:solidFill>
              </a:rPr>
              <a:t>private</a:t>
            </a:r>
            <a:r>
              <a:rPr lang="es-MX" sz="3000" b="1" dirty="0">
                <a:solidFill>
                  <a:srgbClr val="FF0000"/>
                </a:solidFill>
              </a:rPr>
              <a:t> </a:t>
            </a:r>
            <a:r>
              <a:rPr lang="es-MX" sz="3000" b="1" dirty="0" err="1">
                <a:solidFill>
                  <a:srgbClr val="FF0000"/>
                </a:solidFill>
              </a:rPr>
              <a:t>Capacitacion</a:t>
            </a:r>
            <a:r>
              <a:rPr lang="es-MX" sz="3000" b="1" dirty="0">
                <a:solidFill>
                  <a:srgbClr val="FF0000"/>
                </a:solidFill>
              </a:rPr>
              <a:t> app;</a:t>
            </a:r>
          </a:p>
          <a:p>
            <a:pPr marL="411480" lvl="1" indent="0">
              <a:buNone/>
            </a:pPr>
            <a:r>
              <a:rPr lang="es-MX" sz="3000" b="1" dirty="0">
                <a:solidFill>
                  <a:srgbClr val="FF0000"/>
                </a:solidFill>
              </a:rPr>
              <a:t>    </a:t>
            </a:r>
            <a:r>
              <a:rPr lang="es-MX" sz="3000" b="1" dirty="0" err="1">
                <a:solidFill>
                  <a:srgbClr val="FF0000"/>
                </a:solidFill>
              </a:rPr>
              <a:t>private</a:t>
            </a:r>
            <a:r>
              <a:rPr lang="es-MX" sz="3000" b="1" dirty="0">
                <a:solidFill>
                  <a:srgbClr val="FF0000"/>
                </a:solidFill>
              </a:rPr>
              <a:t> </a:t>
            </a:r>
            <a:r>
              <a:rPr lang="es-MX" sz="3000" b="1" dirty="0" err="1">
                <a:solidFill>
                  <a:srgbClr val="FF0000"/>
                </a:solidFill>
              </a:rPr>
              <a:t>TextView</a:t>
            </a:r>
            <a:r>
              <a:rPr lang="es-MX" sz="3000" b="1" dirty="0">
                <a:solidFill>
                  <a:srgbClr val="FF0000"/>
                </a:solidFill>
              </a:rPr>
              <a:t> </a:t>
            </a:r>
            <a:r>
              <a:rPr lang="es-MX" sz="3000" b="1" dirty="0" err="1">
                <a:solidFill>
                  <a:srgbClr val="FF0000"/>
                </a:solidFill>
              </a:rPr>
              <a:t>text</a:t>
            </a:r>
            <a:r>
              <a:rPr lang="es-MX" sz="3000" b="1" dirty="0">
                <a:solidFill>
                  <a:srgbClr val="FF0000"/>
                </a:solidFill>
              </a:rPr>
              <a:t>;</a:t>
            </a:r>
          </a:p>
          <a:p>
            <a:pPr marL="411480" lvl="1" indent="0">
              <a:buNone/>
            </a:pPr>
            <a:endParaRPr lang="es-MX" sz="3000" b="1" dirty="0"/>
          </a:p>
          <a:p>
            <a:pPr marL="411480" lvl="1" indent="0">
              <a:buNone/>
            </a:pPr>
            <a:r>
              <a:rPr lang="es-MX" sz="3000" b="1" dirty="0"/>
              <a:t>    @</a:t>
            </a:r>
            <a:r>
              <a:rPr lang="es-MX" sz="3000" b="1" dirty="0" err="1"/>
              <a:t>Override</a:t>
            </a:r>
            <a:endParaRPr lang="es-MX" sz="3000" b="1" dirty="0"/>
          </a:p>
          <a:p>
            <a:pPr marL="411480" lvl="1" indent="0">
              <a:buNone/>
            </a:pPr>
            <a:r>
              <a:rPr lang="es-MX" sz="3000" b="1" dirty="0"/>
              <a:t>    </a:t>
            </a:r>
            <a:r>
              <a:rPr lang="es-MX" sz="3000" b="1" dirty="0" err="1"/>
              <a:t>public</a:t>
            </a:r>
            <a:r>
              <a:rPr lang="es-MX" sz="3000" b="1" dirty="0"/>
              <a:t> </a:t>
            </a:r>
            <a:r>
              <a:rPr lang="es-MX" sz="3000" b="1" dirty="0" err="1"/>
              <a:t>void</a:t>
            </a:r>
            <a:r>
              <a:rPr lang="es-MX" sz="3000" b="1" dirty="0"/>
              <a:t> </a:t>
            </a:r>
            <a:r>
              <a:rPr lang="es-MX" sz="3000" b="1" dirty="0" err="1"/>
              <a:t>onCreate</a:t>
            </a:r>
            <a:r>
              <a:rPr lang="es-MX" sz="3000" b="1" dirty="0"/>
              <a:t>(</a:t>
            </a:r>
            <a:r>
              <a:rPr lang="es-MX" sz="3000" b="1" dirty="0" err="1"/>
              <a:t>Bundle</a:t>
            </a:r>
            <a:r>
              <a:rPr lang="es-MX" sz="3000" b="1" dirty="0"/>
              <a:t> </a:t>
            </a:r>
            <a:r>
              <a:rPr lang="es-MX" sz="3000" b="1" dirty="0" err="1"/>
              <a:t>savedInstanceState</a:t>
            </a:r>
            <a:r>
              <a:rPr lang="es-MX" sz="3000" b="1" dirty="0"/>
              <a:t>) {</a:t>
            </a:r>
          </a:p>
          <a:p>
            <a:pPr marL="411480" lvl="1" indent="0">
              <a:buNone/>
            </a:pPr>
            <a:r>
              <a:rPr lang="es-MX" sz="3000" b="1" dirty="0"/>
              <a:t>        </a:t>
            </a:r>
            <a:r>
              <a:rPr lang="es-MX" sz="3000" b="1" dirty="0" err="1"/>
              <a:t>super.onCreate</a:t>
            </a:r>
            <a:r>
              <a:rPr lang="es-MX" sz="3000" b="1" dirty="0"/>
              <a:t>(</a:t>
            </a:r>
            <a:r>
              <a:rPr lang="es-MX" sz="3000" b="1" dirty="0" err="1"/>
              <a:t>savedInstanceState</a:t>
            </a:r>
            <a:r>
              <a:rPr lang="es-MX" sz="3000" b="1" dirty="0"/>
              <a:t>);</a:t>
            </a:r>
          </a:p>
          <a:p>
            <a:pPr marL="411480" lvl="1" indent="0">
              <a:buNone/>
            </a:pPr>
            <a:r>
              <a:rPr lang="es-MX" sz="3000" b="1" dirty="0"/>
              <a:t>        </a:t>
            </a:r>
            <a:r>
              <a:rPr lang="es-MX" sz="3000" b="1" dirty="0" err="1"/>
              <a:t>setContentView</a:t>
            </a:r>
            <a:r>
              <a:rPr lang="es-MX" sz="3000" b="1" dirty="0"/>
              <a:t>(R.layout.demo_3);</a:t>
            </a:r>
          </a:p>
          <a:p>
            <a:pPr marL="411480" lvl="1" indent="0">
              <a:buNone/>
            </a:pPr>
            <a:r>
              <a:rPr lang="es-MX" sz="3000" b="1" dirty="0" smtClean="0"/>
              <a:t>     }</a:t>
            </a:r>
            <a:endParaRPr lang="es-MX" sz="3000" b="1" dirty="0"/>
          </a:p>
          <a:p>
            <a:pPr marL="411480" lvl="1" indent="0">
              <a:buNone/>
            </a:pPr>
            <a:r>
              <a:rPr lang="es-MX" sz="3000" b="1" dirty="0" smtClean="0"/>
              <a:t>}</a:t>
            </a:r>
            <a:endParaRPr lang="es-MX" sz="3000" b="1" dirty="0"/>
          </a:p>
          <a:p>
            <a:r>
              <a:rPr lang="es-MX" sz="3000" dirty="0" smtClean="0"/>
              <a:t>Ejemplo de Aplicación:</a:t>
            </a:r>
          </a:p>
          <a:p>
            <a:endParaRPr lang="es-MX" sz="3000" dirty="0" smtClean="0"/>
          </a:p>
          <a:p>
            <a:pPr marL="411480" lvl="1" indent="0">
              <a:buNone/>
            </a:pPr>
            <a:r>
              <a:rPr lang="en-US" sz="3000" b="1" dirty="0"/>
              <a:t>public class </a:t>
            </a:r>
            <a:r>
              <a:rPr lang="en-US" sz="3000" b="1" dirty="0" err="1"/>
              <a:t>Capacitacion</a:t>
            </a:r>
            <a:r>
              <a:rPr lang="en-US" sz="3000" b="1" dirty="0"/>
              <a:t> extends Application {</a:t>
            </a:r>
          </a:p>
          <a:p>
            <a:pPr marL="411480" lvl="1" indent="0">
              <a:buNone/>
            </a:pPr>
            <a:r>
              <a:rPr lang="en-US" sz="3000" b="1" dirty="0"/>
              <a:t>    </a:t>
            </a:r>
            <a:r>
              <a:rPr lang="en-US" sz="3000" b="1" dirty="0">
                <a:solidFill>
                  <a:srgbClr val="FF0000"/>
                </a:solidFill>
              </a:rPr>
              <a:t>public String message</a:t>
            </a:r>
            <a:r>
              <a:rPr lang="en-US" sz="3000" b="1" dirty="0" smtClean="0">
                <a:solidFill>
                  <a:srgbClr val="FF0000"/>
                </a:solidFill>
              </a:rPr>
              <a:t>;</a:t>
            </a:r>
            <a:endParaRPr lang="en-US" sz="3000" b="1" dirty="0">
              <a:solidFill>
                <a:srgbClr val="FF0000"/>
              </a:solidFill>
            </a:endParaRPr>
          </a:p>
          <a:p>
            <a:pPr marL="411480" lvl="1" indent="0">
              <a:buNone/>
            </a:pPr>
            <a:r>
              <a:rPr lang="en-US" sz="3000" b="1" dirty="0"/>
              <a:t>    @Override</a:t>
            </a:r>
          </a:p>
          <a:p>
            <a:pPr marL="411480" lvl="1" indent="0">
              <a:buNone/>
            </a:pPr>
            <a:r>
              <a:rPr lang="en-US" sz="3000" b="1" dirty="0"/>
              <a:t>    public void </a:t>
            </a:r>
            <a:r>
              <a:rPr lang="en-US" sz="3000" b="1" dirty="0" err="1"/>
              <a:t>onCreate</a:t>
            </a:r>
            <a:r>
              <a:rPr lang="en-US" sz="3000" b="1" dirty="0"/>
              <a:t>() {</a:t>
            </a:r>
          </a:p>
          <a:p>
            <a:pPr marL="411480" lvl="1" indent="0">
              <a:buNone/>
            </a:pPr>
            <a:r>
              <a:rPr lang="en-US" sz="3000" b="1" dirty="0"/>
              <a:t>        </a:t>
            </a:r>
            <a:r>
              <a:rPr lang="en-US" sz="3000" b="1" dirty="0" err="1"/>
              <a:t>super.onCreate</a:t>
            </a:r>
            <a:r>
              <a:rPr lang="en-US" sz="3000" b="1" dirty="0" smtClean="0"/>
              <a:t>();</a:t>
            </a:r>
            <a:endParaRPr lang="en-US" sz="3000" b="1" dirty="0"/>
          </a:p>
          <a:p>
            <a:pPr marL="411480" lvl="1" indent="0">
              <a:buNone/>
            </a:pPr>
            <a:r>
              <a:rPr lang="en-US" sz="3000" b="1" dirty="0"/>
              <a:t>    }</a:t>
            </a:r>
          </a:p>
          <a:p>
            <a:pPr marL="411480" lvl="1" indent="0">
              <a:buNone/>
            </a:pPr>
            <a:r>
              <a:rPr lang="en-US" sz="3000" b="1" dirty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2380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Pasar información entre vistas (APP </a:t>
            </a:r>
            <a:r>
              <a:rPr lang="es-MX" dirty="0" err="1"/>
              <a:t>Class</a:t>
            </a:r>
            <a:r>
              <a:rPr lang="es-MX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 utilizar la App </a:t>
            </a:r>
            <a:r>
              <a:rPr lang="es-MX" dirty="0" err="1" smtClean="0"/>
              <a:t>Class</a:t>
            </a:r>
            <a:r>
              <a:rPr lang="es-MX" dirty="0" smtClean="0"/>
              <a:t> dentro de una actividad basta con declarar una variable de la clase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  <a:p>
            <a:pPr lvl="1"/>
            <a:r>
              <a:rPr lang="es-MX" dirty="0" err="1" smtClean="0"/>
              <a:t>private</a:t>
            </a:r>
            <a:r>
              <a:rPr lang="es-MX" dirty="0" smtClean="0"/>
              <a:t> </a:t>
            </a:r>
            <a:r>
              <a:rPr lang="es-MX" dirty="0" err="1" smtClean="0"/>
              <a:t>Application</a:t>
            </a:r>
            <a:r>
              <a:rPr lang="es-MX" dirty="0" smtClean="0"/>
              <a:t> app;</a:t>
            </a:r>
          </a:p>
          <a:p>
            <a:r>
              <a:rPr lang="es-MX" dirty="0" smtClean="0"/>
              <a:t>Una vez declarada se debe inicializar la variable dentro del método </a:t>
            </a:r>
            <a:r>
              <a:rPr lang="es-MX" b="1" dirty="0" err="1" smtClean="0"/>
              <a:t>onCreate</a:t>
            </a:r>
            <a:r>
              <a:rPr lang="es-MX" b="1" dirty="0" smtClean="0"/>
              <a:t>() </a:t>
            </a:r>
            <a:r>
              <a:rPr lang="es-MX" dirty="0" smtClean="0"/>
              <a:t>de la siguiente manera:</a:t>
            </a:r>
          </a:p>
          <a:p>
            <a:pPr lvl="1"/>
            <a:r>
              <a:rPr lang="es-MX" dirty="0"/>
              <a:t>a</a:t>
            </a:r>
            <a:r>
              <a:rPr lang="es-MX" dirty="0" smtClean="0"/>
              <a:t>pp = (</a:t>
            </a:r>
            <a:r>
              <a:rPr lang="es-MX" dirty="0" err="1" smtClean="0"/>
              <a:t>Application</a:t>
            </a:r>
            <a:r>
              <a:rPr lang="es-MX" dirty="0" smtClean="0"/>
              <a:t>) </a:t>
            </a:r>
            <a:r>
              <a:rPr lang="es-MX" dirty="0" err="1" smtClean="0"/>
              <a:t>getApplication</a:t>
            </a:r>
            <a:r>
              <a:rPr lang="es-MX" dirty="0" smtClean="0"/>
              <a:t>();</a:t>
            </a:r>
          </a:p>
          <a:p>
            <a:r>
              <a:rPr lang="es-MX" dirty="0" smtClean="0"/>
              <a:t>Ya que se tiene declarada la variable se pueden llamar a las variables o métodos que contenga la clase </a:t>
            </a:r>
            <a:r>
              <a:rPr lang="es-MX" dirty="0" err="1" smtClean="0"/>
              <a:t>Application</a:t>
            </a:r>
            <a:r>
              <a:rPr lang="es-MX" dirty="0" smtClean="0"/>
              <a:t>, ejemplo: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pp.message</a:t>
            </a:r>
            <a:r>
              <a:rPr lang="es-MX" dirty="0" smtClean="0"/>
              <a:t>;</a:t>
            </a:r>
          </a:p>
          <a:p>
            <a:pPr lvl="1"/>
            <a:r>
              <a:rPr lang="es-MX" dirty="0"/>
              <a:t>a</a:t>
            </a:r>
            <a:r>
              <a:rPr lang="es-MX" dirty="0" smtClean="0"/>
              <a:t>pp.method1();</a:t>
            </a:r>
          </a:p>
        </p:txBody>
      </p:sp>
    </p:spTree>
    <p:extLst>
      <p:ext uri="{BB962C8B-B14F-4D97-AF65-F5344CB8AC3E}">
        <p14:creationId xmlns:p14="http://schemas.microsoft.com/office/powerpoint/2010/main" val="3930009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Realizar una conexión entre 3 Actividades siguiendo los siguientes pasos y consideraciones:</a:t>
            </a:r>
          </a:p>
          <a:p>
            <a:pPr lvl="1"/>
            <a:r>
              <a:rPr lang="es-MX" dirty="0" smtClean="0"/>
              <a:t>1.- EL botón 3 del demo anterior servirá como primer conector de las vistas, haciendo que al dar clic lleve a Demo2.</a:t>
            </a:r>
          </a:p>
          <a:p>
            <a:pPr lvl="1"/>
            <a:r>
              <a:rPr lang="es-MX" dirty="0" smtClean="0"/>
              <a:t>2.- Crear 2 actividades con sus correspondientes elementos llamadas Demo2 y Demo3.</a:t>
            </a:r>
          </a:p>
          <a:p>
            <a:pPr lvl="2"/>
            <a:r>
              <a:rPr lang="es-MX" dirty="0" smtClean="0"/>
              <a:t>2.1.- Demo2 debe contener un </a:t>
            </a:r>
            <a:r>
              <a:rPr lang="es-MX" dirty="0" err="1" smtClean="0"/>
              <a:t>TextView</a:t>
            </a:r>
            <a:r>
              <a:rPr lang="es-MX" dirty="0" smtClean="0"/>
              <a:t> y un </a:t>
            </a:r>
            <a:r>
              <a:rPr lang="es-MX" dirty="0" err="1" smtClean="0"/>
              <a:t>Button</a:t>
            </a:r>
            <a:r>
              <a:rPr lang="es-MX" dirty="0"/>
              <a:t>:</a:t>
            </a:r>
            <a:r>
              <a:rPr lang="es-MX" dirty="0" smtClean="0"/>
              <a:t> el </a:t>
            </a:r>
            <a:r>
              <a:rPr lang="es-MX" dirty="0" err="1" smtClean="0"/>
              <a:t>TextView</a:t>
            </a:r>
            <a:r>
              <a:rPr lang="es-MX" dirty="0" smtClean="0"/>
              <a:t> despliega un mensaje recibido mediante un </a:t>
            </a:r>
            <a:r>
              <a:rPr lang="es-MX" dirty="0" err="1" smtClean="0"/>
              <a:t>intent</a:t>
            </a:r>
            <a:r>
              <a:rPr lang="es-MX" dirty="0" smtClean="0"/>
              <a:t>. El </a:t>
            </a:r>
            <a:r>
              <a:rPr lang="es-MX" dirty="0" err="1" smtClean="0"/>
              <a:t>Button</a:t>
            </a:r>
            <a:r>
              <a:rPr lang="es-MX" dirty="0" smtClean="0"/>
              <a:t> debe llevar a Demo3.</a:t>
            </a:r>
          </a:p>
          <a:p>
            <a:pPr lvl="2"/>
            <a:r>
              <a:rPr lang="es-MX" dirty="0" smtClean="0"/>
              <a:t>3.1.-Demo3 debe contener un </a:t>
            </a:r>
            <a:r>
              <a:rPr lang="es-MX" dirty="0" err="1" smtClean="0"/>
              <a:t>TextView</a:t>
            </a:r>
            <a:r>
              <a:rPr lang="es-MX" dirty="0"/>
              <a:t>:</a:t>
            </a:r>
            <a:r>
              <a:rPr lang="es-MX" dirty="0" smtClean="0"/>
              <a:t> este despliega un mensaje recibido mediante la clase App.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7845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Final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16844"/>
            <a:ext cx="2700337" cy="4800600"/>
          </a:xfrm>
        </p:spPr>
      </p:pic>
      <p:pic>
        <p:nvPicPr>
          <p:cNvPr id="5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603524"/>
            <a:ext cx="2700337" cy="4800599"/>
          </a:xfrm>
          <a:prstGeom prst="rect">
            <a:avLst/>
          </a:prstGeom>
        </p:spPr>
      </p:pic>
      <p:pic>
        <p:nvPicPr>
          <p:cNvPr id="6" name="3 Marcador de contenid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603524"/>
            <a:ext cx="2700337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7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Layouts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Mientras que las Actividades son el medio por el cual corren los Controladores, las vistas utilizan los </a:t>
            </a:r>
            <a:r>
              <a:rPr lang="es-MX" dirty="0" err="1" smtClean="0"/>
              <a:t>Layouts</a:t>
            </a:r>
            <a:r>
              <a:rPr lang="es-MX" dirty="0" smtClean="0"/>
              <a:t> como medio de establecer el formato para cada vista. </a:t>
            </a:r>
          </a:p>
          <a:p>
            <a:r>
              <a:rPr lang="es-MX" dirty="0" smtClean="0"/>
              <a:t>Entre los </a:t>
            </a:r>
            <a:r>
              <a:rPr lang="es-MX" dirty="0" err="1" smtClean="0"/>
              <a:t>Layouts</a:t>
            </a:r>
            <a:r>
              <a:rPr lang="es-MX" dirty="0" smtClean="0"/>
              <a:t> más utilizados están:</a:t>
            </a:r>
          </a:p>
          <a:p>
            <a:pPr lvl="1"/>
            <a:r>
              <a:rPr lang="es-MX" dirty="0" err="1" smtClean="0"/>
              <a:t>LinearLayout</a:t>
            </a:r>
            <a:endParaRPr lang="es-MX" dirty="0" smtClean="0"/>
          </a:p>
          <a:p>
            <a:pPr lvl="1"/>
            <a:r>
              <a:rPr lang="es-MX" dirty="0" err="1" smtClean="0"/>
              <a:t>RelativeLayout</a:t>
            </a:r>
            <a:endParaRPr lang="es-MX" dirty="0" smtClean="0"/>
          </a:p>
          <a:p>
            <a:pPr lvl="1"/>
            <a:r>
              <a:rPr lang="es-MX" dirty="0" err="1" smtClean="0"/>
              <a:t>TableLayout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96602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Layouts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Existen dos propiedades importantes </a:t>
            </a:r>
            <a:r>
              <a:rPr lang="es-MX" b="1" dirty="0" smtClean="0"/>
              <a:t>no sólo</a:t>
            </a:r>
            <a:r>
              <a:rPr lang="es-MX" dirty="0" smtClean="0"/>
              <a:t> en los </a:t>
            </a:r>
            <a:r>
              <a:rPr lang="es-MX" dirty="0" err="1" smtClean="0"/>
              <a:t>layouts</a:t>
            </a:r>
            <a:r>
              <a:rPr lang="es-MX" dirty="0" smtClean="0"/>
              <a:t> sino en cualquier componente que se coloque en la vista.</a:t>
            </a:r>
          </a:p>
          <a:p>
            <a:r>
              <a:rPr lang="es-MX" dirty="0" smtClean="0"/>
              <a:t>Las dos propiedades son:</a:t>
            </a:r>
          </a:p>
          <a:p>
            <a:pPr lvl="1"/>
            <a:r>
              <a:rPr lang="es-MX" dirty="0" err="1" smtClean="0"/>
              <a:t>android:layout_height</a:t>
            </a:r>
            <a:endParaRPr lang="es-MX" dirty="0" smtClean="0"/>
          </a:p>
          <a:p>
            <a:pPr lvl="1"/>
            <a:r>
              <a:rPr lang="es-MX" dirty="0" err="1" smtClean="0"/>
              <a:t>android:layout_width</a:t>
            </a:r>
            <a:endParaRPr lang="es-MX" dirty="0" smtClean="0"/>
          </a:p>
          <a:p>
            <a:r>
              <a:rPr lang="es-MX" dirty="0" smtClean="0"/>
              <a:t>Sin estas propiedades el compilador marcará error ya que no se definen los tamaños del componente.</a:t>
            </a:r>
          </a:p>
          <a:p>
            <a:r>
              <a:rPr lang="es-MX" dirty="0" smtClean="0"/>
              <a:t>Los valores que pueden recibir ambas son los siguientes:</a:t>
            </a:r>
          </a:p>
          <a:p>
            <a:pPr lvl="1"/>
            <a:r>
              <a:rPr lang="es-MX" dirty="0" smtClean="0"/>
              <a:t>Match </a:t>
            </a:r>
            <a:r>
              <a:rPr lang="es-MX" dirty="0" err="1" smtClean="0"/>
              <a:t>Parent</a:t>
            </a:r>
            <a:r>
              <a:rPr lang="es-MX" dirty="0" smtClean="0"/>
              <a:t> : Usado en las primeras versiones de Android ya casi no se utiliza aunque las vistas por default generan este valor, llena el tamaño </a:t>
            </a:r>
            <a:r>
              <a:rPr lang="es-MX" dirty="0" err="1" smtClean="0"/>
              <a:t>específicado</a:t>
            </a:r>
            <a:r>
              <a:rPr lang="es-MX" dirty="0" smtClean="0"/>
              <a:t> al tamaño de la pantalla.</a:t>
            </a:r>
          </a:p>
          <a:p>
            <a:pPr lvl="1"/>
            <a:r>
              <a:rPr lang="es-MX" dirty="0" err="1" smtClean="0"/>
              <a:t>Fill</a:t>
            </a:r>
            <a:r>
              <a:rPr lang="es-MX" dirty="0" smtClean="0"/>
              <a:t> </a:t>
            </a:r>
            <a:r>
              <a:rPr lang="es-MX" dirty="0" err="1" smtClean="0"/>
              <a:t>Parent</a:t>
            </a:r>
            <a:r>
              <a:rPr lang="es-MX" dirty="0" smtClean="0"/>
              <a:t>:  Valor que reemplaza a Match </a:t>
            </a:r>
            <a:r>
              <a:rPr lang="es-MX" dirty="0" err="1" smtClean="0"/>
              <a:t>Parent</a:t>
            </a:r>
            <a:r>
              <a:rPr lang="es-MX" dirty="0" smtClean="0"/>
              <a:t> en las nuevas versiones su funcionamiento es el mismo.</a:t>
            </a:r>
          </a:p>
          <a:p>
            <a:pPr lvl="1"/>
            <a:r>
              <a:rPr lang="es-MX" dirty="0" err="1" smtClean="0"/>
              <a:t>Wrap</a:t>
            </a:r>
            <a:r>
              <a:rPr lang="es-MX" dirty="0"/>
              <a:t> </a:t>
            </a:r>
            <a:r>
              <a:rPr lang="es-MX" dirty="0" smtClean="0"/>
              <a:t>Content: Este valor se ajusta al tamaño que tenga el componente en ese momento permitiendo dinamismo.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060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Layouts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Siempre utilizar solo valores absolutos </a:t>
            </a:r>
            <a:r>
              <a:rPr lang="es-MX" b="1" dirty="0" smtClean="0"/>
              <a:t>NUNCA</a:t>
            </a:r>
            <a:r>
              <a:rPr lang="es-MX" dirty="0" smtClean="0"/>
              <a:t> utilizar valores absolutos.</a:t>
            </a:r>
          </a:p>
          <a:p>
            <a:r>
              <a:rPr lang="es-MX" dirty="0" smtClean="0"/>
              <a:t>Aunque existen diferentes tipos de </a:t>
            </a:r>
            <a:r>
              <a:rPr lang="es-MX" dirty="0" err="1" smtClean="0"/>
              <a:t>layouts</a:t>
            </a:r>
            <a:r>
              <a:rPr lang="es-MX" dirty="0" smtClean="0"/>
              <a:t> preferentemente utilizar solo </a:t>
            </a:r>
            <a:r>
              <a:rPr lang="es-MX" dirty="0" err="1" smtClean="0"/>
              <a:t>LinearLayouts</a:t>
            </a:r>
            <a:r>
              <a:rPr lang="es-MX" dirty="0" smtClean="0"/>
              <a:t> y si el requerimiento lo necesita utilizar </a:t>
            </a:r>
            <a:r>
              <a:rPr lang="es-MX" dirty="0" err="1" smtClean="0"/>
              <a:t>RelativeLayouts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88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Layouts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Existe una propiedad que rompe la regla de usar valores absolutos, esta propiedad permite que a través de valores absolutos se hagan vistas relativas. Esta propiedad es:</a:t>
            </a:r>
          </a:p>
          <a:p>
            <a:pPr lvl="1"/>
            <a:r>
              <a:rPr lang="es-MX" dirty="0" err="1" smtClean="0"/>
              <a:t>android:layout_weight</a:t>
            </a:r>
            <a:endParaRPr lang="es-MX" dirty="0" smtClean="0"/>
          </a:p>
          <a:p>
            <a:r>
              <a:rPr lang="es-MX" dirty="0" smtClean="0"/>
              <a:t>Esta propiedad recibe en porcentaje de la forma “.9”, “.8”, los valores que debe tomar de la pantalla.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35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971600" y="2393268"/>
            <a:ext cx="5904656" cy="1323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Layouts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De la siguiente manera si se quisiera tener dos botones alineados perfectamente como se ve en la figura: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Se debe aplicar el </a:t>
            </a:r>
            <a:r>
              <a:rPr lang="es-MX" dirty="0" err="1" smtClean="0"/>
              <a:t>layout_weight</a:t>
            </a:r>
            <a:r>
              <a:rPr lang="es-MX" dirty="0" smtClean="0"/>
              <a:t> a “1” y automáticamente cada botón se “empujara” con todos los elementos que vienen para “reclamar su espacio en pantalla”.</a:t>
            </a:r>
          </a:p>
          <a:p>
            <a:r>
              <a:rPr lang="es-MX" dirty="0" smtClean="0"/>
              <a:t>NOTA: Valores menores a .5 hacen mayores los tamaños de los componente, valores mayores a .5 hacen más pequeños a los componentes y si se requiere igualdad basta con dar un valor de 1.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1115616" y="2636912"/>
            <a:ext cx="259228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067944" y="2636912"/>
            <a:ext cx="26642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92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ID´S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2000" dirty="0" smtClean="0"/>
              <a:t>Todos los componentes en Android utilizan la siguiente propiedad:</a:t>
            </a:r>
          </a:p>
          <a:p>
            <a:pPr lvl="1"/>
            <a:r>
              <a:rPr lang="es-MX" sz="1800" dirty="0" err="1" smtClean="0"/>
              <a:t>android:id</a:t>
            </a:r>
            <a:r>
              <a:rPr lang="es-MX" sz="1800" dirty="0" smtClean="0"/>
              <a:t>=“@+id/{nombre}”</a:t>
            </a:r>
          </a:p>
          <a:p>
            <a:r>
              <a:rPr lang="es-MX" sz="2000" dirty="0" smtClean="0"/>
              <a:t>El nombre de cada ID en un XML debe ser único, se debe ser organizado al poner los nombres y tratar de ser lo más explícito posible.</a:t>
            </a:r>
          </a:p>
          <a:p>
            <a:r>
              <a:rPr lang="es-MX" sz="2000" dirty="0" smtClean="0"/>
              <a:t>El nombre de todas las variables y en general de todos los archivos en Android deben ir en minúscula y separados por guiones. Ejemplo:</a:t>
            </a:r>
          </a:p>
          <a:p>
            <a:pPr lvl="1"/>
            <a:r>
              <a:rPr lang="es-MX" sz="1800" dirty="0" err="1" smtClean="0"/>
              <a:t>hola_mundo</a:t>
            </a:r>
            <a:endParaRPr lang="es-MX" sz="1800" dirty="0" smtClean="0"/>
          </a:p>
          <a:p>
            <a:r>
              <a:rPr lang="es-MX" sz="2000" dirty="0" smtClean="0"/>
              <a:t>Los identificadores permiten reconocer dentro de los controladores cuales son los objetos a los que se está llamando. NOTA: Un objeto cuyo ID no exista dentro del XML al llamarlo dentro de un controlador tira un NULL POINTER EXCEPTION.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90655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Realizar la siguiente pantalla con los conceptos vistos hasta el momento utilizando botones.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2915816" y="2586360"/>
            <a:ext cx="2952328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3110260" y="2852936"/>
            <a:ext cx="19442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5148064" y="2852936"/>
            <a:ext cx="576064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3110260" y="3645024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3110260" y="4445496"/>
            <a:ext cx="1944216" cy="1935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603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650</TotalTime>
  <Words>1815</Words>
  <Application>Microsoft Office PowerPoint</Application>
  <PresentationFormat>Presentación en pantalla (4:3)</PresentationFormat>
  <Paragraphs>191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Adyacencia</vt:lpstr>
      <vt:lpstr>Android 101 -Actividades</vt:lpstr>
      <vt:lpstr>Introducción</vt:lpstr>
      <vt:lpstr>Layouts</vt:lpstr>
      <vt:lpstr>Layouts</vt:lpstr>
      <vt:lpstr>Layouts</vt:lpstr>
      <vt:lpstr>Layouts</vt:lpstr>
      <vt:lpstr>Layouts</vt:lpstr>
      <vt:lpstr>ID´S</vt:lpstr>
      <vt:lpstr>Demo</vt:lpstr>
      <vt:lpstr>Controladores</vt:lpstr>
      <vt:lpstr>Controladores</vt:lpstr>
      <vt:lpstr>Controlador</vt:lpstr>
      <vt:lpstr>Conectando una vista con un controlador</vt:lpstr>
      <vt:lpstr>Conectando componentes dentro del controlador</vt:lpstr>
      <vt:lpstr>Manejando eventos (click)</vt:lpstr>
      <vt:lpstr>Delegates</vt:lpstr>
      <vt:lpstr>Demo</vt:lpstr>
      <vt:lpstr>Conectando vistas</vt:lpstr>
      <vt:lpstr>Pasar información entre vistas (Intents)</vt:lpstr>
      <vt:lpstr>Pasar información entre vistas (Intents)</vt:lpstr>
      <vt:lpstr>Pasar información entre vistas (Intents)</vt:lpstr>
      <vt:lpstr>Pasar información entre vistas (APP Class)</vt:lpstr>
      <vt:lpstr>Pasar información entre vistas (APP Class)</vt:lpstr>
      <vt:lpstr>Pasar información entre vistas (APP Class)</vt:lpstr>
      <vt:lpstr>Pasar información entre vistas (APP Class)</vt:lpstr>
      <vt:lpstr>Demo</vt:lpstr>
      <vt:lpstr>Final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Toshiba</dc:creator>
  <cp:lastModifiedBy>Toshiba</cp:lastModifiedBy>
  <cp:revision>14</cp:revision>
  <dcterms:created xsi:type="dcterms:W3CDTF">2014-01-05T07:13:33Z</dcterms:created>
  <dcterms:modified xsi:type="dcterms:W3CDTF">2014-01-05T18:04:00Z</dcterms:modified>
</cp:coreProperties>
</file>