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490" r:id="rId2"/>
    <p:sldId id="491" r:id="rId3"/>
    <p:sldId id="464" r:id="rId4"/>
    <p:sldId id="466" r:id="rId5"/>
    <p:sldId id="467" r:id="rId6"/>
    <p:sldId id="471" r:id="rId7"/>
    <p:sldId id="472" r:id="rId8"/>
    <p:sldId id="473" r:id="rId9"/>
    <p:sldId id="474" r:id="rId10"/>
    <p:sldId id="475" r:id="rId11"/>
    <p:sldId id="476" r:id="rId12"/>
    <p:sldId id="477" r:id="rId13"/>
    <p:sldId id="478" r:id="rId14"/>
    <p:sldId id="480" r:id="rId15"/>
    <p:sldId id="481" r:id="rId16"/>
    <p:sldId id="482" r:id="rId17"/>
    <p:sldId id="479" r:id="rId18"/>
  </p:sldIdLst>
  <p:sldSz cx="9906000" cy="6858000" type="A4"/>
  <p:notesSz cx="7099300" cy="10234613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kern="1200">
        <a:solidFill>
          <a:srgbClr val="990000"/>
        </a:solidFill>
        <a:latin typeface="Garrison Light Sans" pitchFamily="34" charset="0"/>
        <a:ea typeface="+mn-ea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kern="1200">
        <a:solidFill>
          <a:srgbClr val="990000"/>
        </a:solidFill>
        <a:latin typeface="Garrison Light Sans" pitchFamily="34" charset="0"/>
        <a:ea typeface="+mn-ea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kern="1200">
        <a:solidFill>
          <a:srgbClr val="990000"/>
        </a:solidFill>
        <a:latin typeface="Garrison Light Sans" pitchFamily="34" charset="0"/>
        <a:ea typeface="+mn-ea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kern="1200">
        <a:solidFill>
          <a:srgbClr val="990000"/>
        </a:solidFill>
        <a:latin typeface="Garrison Light Sans" pitchFamily="34" charset="0"/>
        <a:ea typeface="+mn-ea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kern="1200">
        <a:solidFill>
          <a:srgbClr val="990000"/>
        </a:solidFill>
        <a:latin typeface="Garrison Light Sans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rgbClr val="990000"/>
        </a:solidFill>
        <a:latin typeface="Garrison Light Sans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rgbClr val="990000"/>
        </a:solidFill>
        <a:latin typeface="Garrison Light Sans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rgbClr val="990000"/>
        </a:solidFill>
        <a:latin typeface="Garrison Light Sans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rgbClr val="990000"/>
        </a:solidFill>
        <a:latin typeface="Garrison Light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3300"/>
    <a:srgbClr val="CC0000"/>
    <a:srgbClr val="006600"/>
    <a:srgbClr val="EAE8BC"/>
    <a:srgbClr val="F5D7B5"/>
    <a:srgbClr val="F3DFD9"/>
    <a:srgbClr val="DFEABC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49" autoAdjust="0"/>
    <p:restoredTop sz="89744" autoAdjust="0"/>
  </p:normalViewPr>
  <p:slideViewPr>
    <p:cSldViewPr snapToGrid="0">
      <p:cViewPr varScale="1">
        <p:scale>
          <a:sx n="88" d="100"/>
          <a:sy n="88" d="100"/>
        </p:scale>
        <p:origin x="1392" y="6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24"/>
    </p:cViewPr>
  </p:sorterViewPr>
  <p:notesViewPr>
    <p:cSldViewPr snapToGrid="0">
      <p:cViewPr>
        <p:scale>
          <a:sx n="75" d="100"/>
          <a:sy n="75" d="100"/>
        </p:scale>
        <p:origin x="-2400" y="-7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b" anchorCtr="0" compatLnSpc="1">
            <a:prstTxWarp prst="textNoShape">
              <a:avLst/>
            </a:prstTxWarp>
          </a:bodyPr>
          <a:lstStyle>
            <a:lvl1pPr algn="r" defTabSz="963613">
              <a:spcBef>
                <a:spcPct val="0"/>
              </a:spcBef>
              <a:defRPr sz="900">
                <a:solidFill>
                  <a:schemeClr val="tx1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94706ABE-A520-420F-8E69-26CB83C81EC0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4571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t" anchorCtr="0" compatLnSpc="1">
            <a:prstTxWarp prst="textNoShape">
              <a:avLst/>
            </a:prstTxWarp>
          </a:bodyPr>
          <a:lstStyle>
            <a:lvl1pPr algn="l" defTabSz="963613">
              <a:spcBef>
                <a:spcPct val="0"/>
              </a:spcBef>
              <a:defRPr sz="1300">
                <a:solidFill>
                  <a:schemeClr val="tx1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t" anchorCtr="0" compatLnSpc="1">
            <a:prstTxWarp prst="textNoShape">
              <a:avLst/>
            </a:prstTxWarp>
          </a:bodyPr>
          <a:lstStyle>
            <a:lvl1pPr algn="r" defTabSz="963613">
              <a:spcBef>
                <a:spcPct val="0"/>
              </a:spcBef>
              <a:defRPr sz="1300">
                <a:solidFill>
                  <a:schemeClr val="tx1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75" y="766763"/>
            <a:ext cx="554355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b" anchorCtr="0" compatLnSpc="1">
            <a:prstTxWarp prst="textNoShape">
              <a:avLst/>
            </a:prstTxWarp>
          </a:bodyPr>
          <a:lstStyle>
            <a:lvl1pPr algn="l" defTabSz="963613">
              <a:spcBef>
                <a:spcPct val="0"/>
              </a:spcBef>
              <a:defRPr sz="1300">
                <a:solidFill>
                  <a:schemeClr val="tx1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b" anchorCtr="0" compatLnSpc="1">
            <a:prstTxWarp prst="textNoShape">
              <a:avLst/>
            </a:prstTxWarp>
          </a:bodyPr>
          <a:lstStyle>
            <a:lvl1pPr algn="r" defTabSz="963613">
              <a:spcBef>
                <a:spcPct val="0"/>
              </a:spcBef>
              <a:defRPr sz="1300">
                <a:solidFill>
                  <a:schemeClr val="tx1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BA828AB5-2F16-4CF7-ABD5-C769C50AD16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3976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F77FD54F-6021-4786-9FC6-DF3E1D7954AE}" type="slidenum">
              <a:rPr lang="en-US" smtClean="0">
                <a:solidFill>
                  <a:schemeClr val="tx1"/>
                </a:solidFill>
                <a:latin typeface="Times New Roman" pitchFamily="16" charset="0"/>
              </a:rPr>
              <a:pPr eaLnBrk="1" hangingPunct="1"/>
              <a:t>1</a:t>
            </a:fld>
            <a:endParaRPr lang="en-US" smtClean="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1324065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849B3079-C5C7-4A3A-BA97-0EA99CCB2391}" type="slidenum">
              <a:rPr lang="en-US" smtClean="0">
                <a:solidFill>
                  <a:schemeClr val="tx1"/>
                </a:solidFill>
                <a:latin typeface="Times New Roman" pitchFamily="16" charset="0"/>
              </a:rPr>
              <a:pPr eaLnBrk="1" hangingPunct="1"/>
              <a:t>10</a:t>
            </a:fld>
            <a:endParaRPr lang="en-US" smtClean="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smtClean="0"/>
          </a:p>
        </p:txBody>
      </p:sp>
    </p:spTree>
    <p:extLst>
      <p:ext uri="{BB962C8B-B14F-4D97-AF65-F5344CB8AC3E}">
        <p14:creationId xmlns:p14="http://schemas.microsoft.com/office/powerpoint/2010/main" val="1517647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D76C08F5-3F89-412A-AD55-7DBD735C4D48}" type="slidenum">
              <a:rPr lang="en-US" smtClean="0">
                <a:solidFill>
                  <a:schemeClr val="tx1"/>
                </a:solidFill>
                <a:latin typeface="Times New Roman" pitchFamily="16" charset="0"/>
              </a:rPr>
              <a:pPr eaLnBrk="1" hangingPunct="1"/>
              <a:t>11</a:t>
            </a:fld>
            <a:endParaRPr lang="en-US" smtClean="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smtClean="0"/>
          </a:p>
        </p:txBody>
      </p:sp>
    </p:spTree>
    <p:extLst>
      <p:ext uri="{BB962C8B-B14F-4D97-AF65-F5344CB8AC3E}">
        <p14:creationId xmlns:p14="http://schemas.microsoft.com/office/powerpoint/2010/main" val="9042786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8444F134-46F5-47C4-A744-BEAD5D91BF93}" type="slidenum">
              <a:rPr lang="en-US" smtClean="0">
                <a:solidFill>
                  <a:schemeClr val="tx1"/>
                </a:solidFill>
                <a:latin typeface="Times New Roman" pitchFamily="16" charset="0"/>
              </a:rPr>
              <a:pPr eaLnBrk="1" hangingPunct="1"/>
              <a:t>12</a:t>
            </a:fld>
            <a:endParaRPr lang="en-US" smtClean="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smtClean="0"/>
          </a:p>
        </p:txBody>
      </p:sp>
    </p:spTree>
    <p:extLst>
      <p:ext uri="{BB962C8B-B14F-4D97-AF65-F5344CB8AC3E}">
        <p14:creationId xmlns:p14="http://schemas.microsoft.com/office/powerpoint/2010/main" val="24786962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852DEDE7-40C3-4168-8594-172FFB0D4E38}" type="slidenum">
              <a:rPr lang="en-US" smtClean="0">
                <a:solidFill>
                  <a:schemeClr val="tx1"/>
                </a:solidFill>
                <a:latin typeface="Times New Roman" pitchFamily="16" charset="0"/>
              </a:rPr>
              <a:pPr eaLnBrk="1" hangingPunct="1"/>
              <a:t>13</a:t>
            </a:fld>
            <a:endParaRPr lang="en-US" smtClean="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smtClean="0"/>
          </a:p>
        </p:txBody>
      </p:sp>
    </p:spTree>
    <p:extLst>
      <p:ext uri="{BB962C8B-B14F-4D97-AF65-F5344CB8AC3E}">
        <p14:creationId xmlns:p14="http://schemas.microsoft.com/office/powerpoint/2010/main" val="26110955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369483EA-D620-4AD9-A40F-F2AD2CF25DE6}" type="slidenum">
              <a:rPr lang="en-US" smtClean="0">
                <a:solidFill>
                  <a:schemeClr val="tx1"/>
                </a:solidFill>
                <a:latin typeface="Times New Roman" pitchFamily="16" charset="0"/>
              </a:rPr>
              <a:pPr eaLnBrk="1" hangingPunct="1"/>
              <a:t>14</a:t>
            </a:fld>
            <a:endParaRPr lang="en-US" smtClean="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smtClean="0"/>
          </a:p>
        </p:txBody>
      </p:sp>
    </p:spTree>
    <p:extLst>
      <p:ext uri="{BB962C8B-B14F-4D97-AF65-F5344CB8AC3E}">
        <p14:creationId xmlns:p14="http://schemas.microsoft.com/office/powerpoint/2010/main" val="1114873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EF43F980-0065-49C9-9373-181DD1040755}" type="slidenum">
              <a:rPr lang="en-US" smtClean="0">
                <a:solidFill>
                  <a:schemeClr val="tx1"/>
                </a:solidFill>
                <a:latin typeface="Times New Roman" pitchFamily="16" charset="0"/>
              </a:rPr>
              <a:pPr eaLnBrk="1" hangingPunct="1"/>
              <a:t>15</a:t>
            </a:fld>
            <a:endParaRPr lang="en-US" smtClean="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smtClean="0"/>
          </a:p>
        </p:txBody>
      </p:sp>
    </p:spTree>
    <p:extLst>
      <p:ext uri="{BB962C8B-B14F-4D97-AF65-F5344CB8AC3E}">
        <p14:creationId xmlns:p14="http://schemas.microsoft.com/office/powerpoint/2010/main" val="825383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FA3C26D5-E876-4EB2-B01E-CE67D5C6A5DE}" type="slidenum">
              <a:rPr lang="en-US" smtClean="0">
                <a:solidFill>
                  <a:schemeClr val="tx1"/>
                </a:solidFill>
                <a:latin typeface="Times New Roman" pitchFamily="16" charset="0"/>
              </a:rPr>
              <a:pPr eaLnBrk="1" hangingPunct="1"/>
              <a:t>16</a:t>
            </a:fld>
            <a:endParaRPr lang="en-US" smtClean="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smtClean="0"/>
          </a:p>
        </p:txBody>
      </p:sp>
    </p:spTree>
    <p:extLst>
      <p:ext uri="{BB962C8B-B14F-4D97-AF65-F5344CB8AC3E}">
        <p14:creationId xmlns:p14="http://schemas.microsoft.com/office/powerpoint/2010/main" val="11787006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83370AC9-9612-4437-AB6E-F39EDDCCE546}" type="slidenum">
              <a:rPr lang="en-US" smtClean="0">
                <a:solidFill>
                  <a:schemeClr val="tx1"/>
                </a:solidFill>
                <a:latin typeface="Times New Roman" pitchFamily="16" charset="0"/>
              </a:rPr>
              <a:pPr eaLnBrk="1" hangingPunct="1"/>
              <a:t>17</a:t>
            </a:fld>
            <a:endParaRPr lang="en-US" smtClean="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smtClean="0"/>
          </a:p>
        </p:txBody>
      </p:sp>
    </p:spTree>
    <p:extLst>
      <p:ext uri="{BB962C8B-B14F-4D97-AF65-F5344CB8AC3E}">
        <p14:creationId xmlns:p14="http://schemas.microsoft.com/office/powerpoint/2010/main" val="2825372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6F82F323-E37F-413C-9D67-DCF377806AF3}" type="slidenum">
              <a:rPr lang="en-US" smtClean="0">
                <a:solidFill>
                  <a:schemeClr val="tx1"/>
                </a:solidFill>
                <a:latin typeface="Times New Roman" pitchFamily="16" charset="0"/>
              </a:rPr>
              <a:pPr eaLnBrk="1" hangingPunct="1"/>
              <a:t>2</a:t>
            </a:fld>
            <a:endParaRPr lang="en-US" smtClean="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smtClean="0"/>
          </a:p>
        </p:txBody>
      </p:sp>
    </p:spTree>
    <p:extLst>
      <p:ext uri="{BB962C8B-B14F-4D97-AF65-F5344CB8AC3E}">
        <p14:creationId xmlns:p14="http://schemas.microsoft.com/office/powerpoint/2010/main" val="4210504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6535A343-2963-40C1-8EF9-E6A92A49492F}" type="slidenum">
              <a:rPr lang="en-US" smtClean="0">
                <a:solidFill>
                  <a:schemeClr val="tx1"/>
                </a:solidFill>
                <a:latin typeface="Times New Roman" pitchFamily="16" charset="0"/>
              </a:rPr>
              <a:pPr eaLnBrk="1" hangingPunct="1"/>
              <a:t>3</a:t>
            </a:fld>
            <a:endParaRPr lang="en-US" smtClean="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smtClean="0"/>
          </a:p>
        </p:txBody>
      </p:sp>
    </p:spTree>
    <p:extLst>
      <p:ext uri="{BB962C8B-B14F-4D97-AF65-F5344CB8AC3E}">
        <p14:creationId xmlns:p14="http://schemas.microsoft.com/office/powerpoint/2010/main" val="4248915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6F82F323-E37F-413C-9D67-DCF377806AF3}" type="slidenum">
              <a:rPr lang="en-US" smtClean="0">
                <a:solidFill>
                  <a:schemeClr val="tx1"/>
                </a:solidFill>
                <a:latin typeface="Times New Roman" pitchFamily="16" charset="0"/>
              </a:rPr>
              <a:pPr eaLnBrk="1" hangingPunct="1"/>
              <a:t>4</a:t>
            </a:fld>
            <a:endParaRPr lang="en-US" smtClean="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smtClean="0"/>
          </a:p>
        </p:txBody>
      </p:sp>
    </p:spTree>
    <p:extLst>
      <p:ext uri="{BB962C8B-B14F-4D97-AF65-F5344CB8AC3E}">
        <p14:creationId xmlns:p14="http://schemas.microsoft.com/office/powerpoint/2010/main" val="4125996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68B0C347-1D1D-487A-89B1-9E2AAC1A4C27}" type="slidenum">
              <a:rPr lang="en-US" smtClean="0">
                <a:solidFill>
                  <a:schemeClr val="tx1"/>
                </a:solidFill>
                <a:latin typeface="Times New Roman" pitchFamily="16" charset="0"/>
              </a:rPr>
              <a:pPr eaLnBrk="1" hangingPunct="1"/>
              <a:t>5</a:t>
            </a:fld>
            <a:endParaRPr lang="en-US" smtClean="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smtClean="0"/>
          </a:p>
        </p:txBody>
      </p:sp>
    </p:spTree>
    <p:extLst>
      <p:ext uri="{BB962C8B-B14F-4D97-AF65-F5344CB8AC3E}">
        <p14:creationId xmlns:p14="http://schemas.microsoft.com/office/powerpoint/2010/main" val="103333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9615DD9B-7697-4341-B05E-FFAB2E9BCC65}" type="slidenum">
              <a:rPr lang="en-US" smtClean="0">
                <a:solidFill>
                  <a:schemeClr val="tx1"/>
                </a:solidFill>
                <a:latin typeface="Times New Roman" pitchFamily="16" charset="0"/>
              </a:rPr>
              <a:pPr eaLnBrk="1" hangingPunct="1"/>
              <a:t>6</a:t>
            </a:fld>
            <a:endParaRPr lang="en-US" smtClean="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smtClean="0"/>
          </a:p>
        </p:txBody>
      </p:sp>
    </p:spTree>
    <p:extLst>
      <p:ext uri="{BB962C8B-B14F-4D97-AF65-F5344CB8AC3E}">
        <p14:creationId xmlns:p14="http://schemas.microsoft.com/office/powerpoint/2010/main" val="3146517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1DDB8534-8E79-462C-9504-A3D673FA533F}" type="slidenum">
              <a:rPr lang="en-US" smtClean="0">
                <a:solidFill>
                  <a:schemeClr val="tx1"/>
                </a:solidFill>
                <a:latin typeface="Times New Roman" pitchFamily="16" charset="0"/>
              </a:rPr>
              <a:pPr eaLnBrk="1" hangingPunct="1"/>
              <a:t>7</a:t>
            </a:fld>
            <a:endParaRPr lang="en-US" smtClean="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smtClean="0"/>
          </a:p>
        </p:txBody>
      </p:sp>
    </p:spTree>
    <p:extLst>
      <p:ext uri="{BB962C8B-B14F-4D97-AF65-F5344CB8AC3E}">
        <p14:creationId xmlns:p14="http://schemas.microsoft.com/office/powerpoint/2010/main" val="2788057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8FE81E13-44F9-47C1-8D80-BE6CE0B46839}" type="slidenum">
              <a:rPr lang="en-US" smtClean="0">
                <a:solidFill>
                  <a:schemeClr val="tx1"/>
                </a:solidFill>
                <a:latin typeface="Times New Roman" pitchFamily="16" charset="0"/>
              </a:rPr>
              <a:pPr eaLnBrk="1" hangingPunct="1"/>
              <a:t>8</a:t>
            </a:fld>
            <a:endParaRPr lang="en-US" smtClean="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smtClean="0"/>
          </a:p>
        </p:txBody>
      </p:sp>
    </p:spTree>
    <p:extLst>
      <p:ext uri="{BB962C8B-B14F-4D97-AF65-F5344CB8AC3E}">
        <p14:creationId xmlns:p14="http://schemas.microsoft.com/office/powerpoint/2010/main" val="1245781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B1B8899D-6B81-4522-BDC5-DEA9A5DB00E1}" type="slidenum">
              <a:rPr lang="en-US" smtClean="0">
                <a:solidFill>
                  <a:schemeClr val="tx1"/>
                </a:solidFill>
                <a:latin typeface="Times New Roman" pitchFamily="16" charset="0"/>
              </a:rPr>
              <a:pPr eaLnBrk="1" hangingPunct="1"/>
              <a:t>9</a:t>
            </a:fld>
            <a:endParaRPr lang="en-US" smtClean="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smtClean="0"/>
          </a:p>
        </p:txBody>
      </p:sp>
    </p:spTree>
    <p:extLst>
      <p:ext uri="{BB962C8B-B14F-4D97-AF65-F5344CB8AC3E}">
        <p14:creationId xmlns:p14="http://schemas.microsoft.com/office/powerpoint/2010/main" val="2530263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2"/>
          <p:cNvSpPr>
            <a:spLocks noChangeShapeType="1"/>
          </p:cNvSpPr>
          <p:nvPr userDrawn="1"/>
        </p:nvSpPr>
        <p:spPr bwMode="auto">
          <a:xfrm>
            <a:off x="293688" y="1173163"/>
            <a:ext cx="0" cy="4945062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" name="Rectangle 34"/>
          <p:cNvSpPr>
            <a:spLocks noChangeArrowheads="1"/>
          </p:cNvSpPr>
          <p:nvPr userDrawn="1"/>
        </p:nvSpPr>
        <p:spPr bwMode="auto">
          <a:xfrm>
            <a:off x="7515225" y="6521450"/>
            <a:ext cx="2341563" cy="21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>
            <a:spAutoFit/>
          </a:bodyPr>
          <a:lstStyle/>
          <a:p>
            <a:pPr algn="l">
              <a:spcBef>
                <a:spcPct val="0"/>
              </a:spcBef>
            </a:pPr>
            <a:r>
              <a:rPr lang="es-ES" sz="800" dirty="0" smtClean="0">
                <a:solidFill>
                  <a:schemeClr val="hlink"/>
                </a:solidFill>
                <a:latin typeface="Arial" charset="0"/>
              </a:rPr>
              <a:t>Tecnológico </a:t>
            </a:r>
            <a:r>
              <a:rPr lang="es-ES" sz="800" dirty="0">
                <a:solidFill>
                  <a:schemeClr val="hlink"/>
                </a:solidFill>
                <a:latin typeface="Arial" charset="0"/>
              </a:rPr>
              <a:t>de Monterrey, México	</a:t>
            </a:r>
            <a:fld id="{8F7F4D88-6B60-4345-BB3E-73B2EFFC4010}" type="slidenum">
              <a:rPr lang="es-ES" sz="800">
                <a:solidFill>
                  <a:schemeClr val="hlink"/>
                </a:solidFill>
                <a:latin typeface="Arial" charset="0"/>
              </a:rPr>
              <a:pPr algn="l">
                <a:spcBef>
                  <a:spcPct val="0"/>
                </a:spcBef>
              </a:pPr>
              <a:t>‹Nº›</a:t>
            </a:fld>
            <a:endParaRPr lang="es-ES" sz="800" dirty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6" name="Line 36"/>
          <p:cNvSpPr>
            <a:spLocks noChangeShapeType="1"/>
          </p:cNvSpPr>
          <p:nvPr userDrawn="1"/>
        </p:nvSpPr>
        <p:spPr bwMode="auto">
          <a:xfrm>
            <a:off x="990600" y="6553200"/>
            <a:ext cx="8915400" cy="0"/>
          </a:xfrm>
          <a:prstGeom prst="line">
            <a:avLst/>
          </a:prstGeom>
          <a:noFill/>
          <a:ln w="31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" name="Rectangle 37"/>
          <p:cNvSpPr>
            <a:spLocks noChangeArrowheads="1"/>
          </p:cNvSpPr>
          <p:nvPr userDrawn="1"/>
        </p:nvSpPr>
        <p:spPr bwMode="auto">
          <a:xfrm>
            <a:off x="3758638" y="6553200"/>
            <a:ext cx="221727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900" dirty="0" smtClean="0">
                <a:solidFill>
                  <a:srgbClr val="000066"/>
                </a:solidFill>
                <a:latin typeface="Arial" charset="0"/>
              </a:rPr>
              <a:t>Fundamentos de ingeniería de software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8686800" cy="1981200"/>
          </a:xfrm>
        </p:spPr>
        <p:txBody>
          <a:bodyPr/>
          <a:lstStyle>
            <a:lvl1pPr>
              <a:defRPr/>
            </a:lvl1pPr>
          </a:lstStyle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048000"/>
            <a:ext cx="8686800" cy="3352800"/>
          </a:xfrm>
        </p:spPr>
        <p:txBody>
          <a:bodyPr/>
          <a:lstStyle>
            <a:lvl1pPr marL="0" indent="0" algn="r">
              <a:buFont typeface="Trebuchet MS" pitchFamily="16" charset="0"/>
              <a:buNone/>
              <a:defRPr/>
            </a:lvl1pPr>
          </a:lstStyle>
          <a:p>
            <a:r>
              <a:rPr lang="es-MX"/>
              <a:t>Haga clic para modificar el estilo de subtítulo del patrón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38666"/>
            <a:ext cx="12763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989874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528653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239000" y="76200"/>
            <a:ext cx="2209800" cy="63246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76200"/>
            <a:ext cx="6477000" cy="63246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478881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76200"/>
            <a:ext cx="8839200" cy="762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609600" y="1143000"/>
            <a:ext cx="8839200" cy="5257800"/>
          </a:xfrm>
        </p:spPr>
        <p:txBody>
          <a:bodyPr/>
          <a:lstStyle/>
          <a:p>
            <a:pPr lvl="0"/>
            <a:endParaRPr lang="es-MX" noProof="0" smtClean="0"/>
          </a:p>
        </p:txBody>
      </p:sp>
    </p:spTree>
    <p:extLst>
      <p:ext uri="{BB962C8B-B14F-4D97-AF65-F5344CB8AC3E}">
        <p14:creationId xmlns:p14="http://schemas.microsoft.com/office/powerpoint/2010/main" val="55423734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471691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90275245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43434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05400" y="1143000"/>
            <a:ext cx="43434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182564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631893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739560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848724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50861124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90131312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76200"/>
            <a:ext cx="8839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8839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560388" y="914400"/>
            <a:ext cx="8885237" cy="0"/>
          </a:xfrm>
          <a:prstGeom prst="line">
            <a:avLst/>
          </a:prstGeom>
          <a:noFill/>
          <a:ln w="63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29" name="Line 23"/>
          <p:cNvSpPr>
            <a:spLocks noChangeShapeType="1"/>
          </p:cNvSpPr>
          <p:nvPr userDrawn="1"/>
        </p:nvSpPr>
        <p:spPr bwMode="auto">
          <a:xfrm>
            <a:off x="990600" y="6553200"/>
            <a:ext cx="8915400" cy="0"/>
          </a:xfrm>
          <a:prstGeom prst="line">
            <a:avLst/>
          </a:prstGeom>
          <a:noFill/>
          <a:ln w="31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30" name="Line 26"/>
          <p:cNvSpPr>
            <a:spLocks noChangeShapeType="1"/>
          </p:cNvSpPr>
          <p:nvPr userDrawn="1"/>
        </p:nvSpPr>
        <p:spPr bwMode="auto">
          <a:xfrm>
            <a:off x="293688" y="1173163"/>
            <a:ext cx="0" cy="4945062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32" name="Rectangle 34"/>
          <p:cNvSpPr>
            <a:spLocks noChangeArrowheads="1"/>
          </p:cNvSpPr>
          <p:nvPr userDrawn="1"/>
        </p:nvSpPr>
        <p:spPr bwMode="auto">
          <a:xfrm>
            <a:off x="7515225" y="6521450"/>
            <a:ext cx="2341563" cy="21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>
            <a:spAutoFit/>
          </a:bodyPr>
          <a:lstStyle/>
          <a:p>
            <a:pPr algn="l">
              <a:spcBef>
                <a:spcPct val="0"/>
              </a:spcBef>
            </a:pPr>
            <a:r>
              <a:rPr lang="es-ES" sz="800" dirty="0" smtClean="0">
                <a:solidFill>
                  <a:schemeClr val="hlink"/>
                </a:solidFill>
                <a:latin typeface="Arial" charset="0"/>
              </a:rPr>
              <a:t>Tecnológico </a:t>
            </a:r>
            <a:r>
              <a:rPr lang="es-ES" sz="800" dirty="0">
                <a:solidFill>
                  <a:schemeClr val="hlink"/>
                </a:solidFill>
                <a:latin typeface="Arial" charset="0"/>
              </a:rPr>
              <a:t>de Monterrey, México	</a:t>
            </a:r>
            <a:fld id="{DF1EF139-AC98-4E08-9015-5620B571D2B3}" type="slidenum">
              <a:rPr lang="es-ES" sz="800">
                <a:solidFill>
                  <a:schemeClr val="hlink"/>
                </a:solidFill>
                <a:latin typeface="Arial" charset="0"/>
              </a:rPr>
              <a:pPr algn="l">
                <a:spcBef>
                  <a:spcPct val="0"/>
                </a:spcBef>
              </a:pPr>
              <a:t>‹Nº›</a:t>
            </a:fld>
            <a:endParaRPr lang="es-ES" sz="800" dirty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1033" name="Rectangle 36"/>
          <p:cNvSpPr>
            <a:spLocks noChangeArrowheads="1"/>
          </p:cNvSpPr>
          <p:nvPr userDrawn="1"/>
        </p:nvSpPr>
        <p:spPr bwMode="auto">
          <a:xfrm>
            <a:off x="3758638" y="6553200"/>
            <a:ext cx="221727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sz="900" dirty="0" smtClean="0">
                <a:solidFill>
                  <a:srgbClr val="000066"/>
                </a:solidFill>
                <a:latin typeface="Arial" charset="0"/>
              </a:rPr>
              <a:t>Fundamentos de ingeniería de software</a:t>
            </a:r>
            <a:endParaRPr lang="es-ES" sz="900" dirty="0">
              <a:solidFill>
                <a:srgbClr val="000066"/>
              </a:solidFill>
              <a:latin typeface="Arial" charset="0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64066"/>
            <a:ext cx="12763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</p:sldLayoutIdLst>
  <p:transition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Trebuchet MS" pitchFamily="16" charset="0"/>
        <a:buChar char="&gt;"/>
        <a:defRPr sz="24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Font typeface="Times New Roman" pitchFamily="16" charset="0"/>
        <a:buChar char="–"/>
        <a:defRPr sz="2000">
          <a:solidFill>
            <a:srgbClr val="000066"/>
          </a:solidFill>
          <a:latin typeface="+mn-lt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Char char="•"/>
        <a:defRPr>
          <a:solidFill>
            <a:srgbClr val="000066"/>
          </a:solidFill>
          <a:latin typeface="+mn-lt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Font typeface="Times New Roman" pitchFamily="16" charset="0"/>
        <a:buChar char="–"/>
        <a:defRPr sz="1600">
          <a:solidFill>
            <a:srgbClr val="000066"/>
          </a:solidFill>
          <a:latin typeface="+mn-lt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Font typeface="Trebuchet MS" pitchFamily="16" charset="0"/>
        <a:buChar char="&gt;"/>
        <a:defRPr sz="1600">
          <a:solidFill>
            <a:srgbClr val="000066"/>
          </a:solidFill>
          <a:latin typeface="+mn-lt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lr>
          <a:srgbClr val="CC3300"/>
        </a:buClr>
        <a:buFont typeface="Trebuchet MS" pitchFamily="16" charset="0"/>
        <a:buChar char="&gt;"/>
        <a:defRPr sz="1600">
          <a:solidFill>
            <a:srgbClr val="000066"/>
          </a:solidFill>
          <a:latin typeface="+mn-lt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lr>
          <a:srgbClr val="CC3300"/>
        </a:buClr>
        <a:buFont typeface="Trebuchet MS" pitchFamily="16" charset="0"/>
        <a:buChar char="&gt;"/>
        <a:defRPr sz="1600">
          <a:solidFill>
            <a:srgbClr val="000066"/>
          </a:solidFill>
          <a:latin typeface="+mn-lt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lr>
          <a:srgbClr val="CC3300"/>
        </a:buClr>
        <a:buFont typeface="Trebuchet MS" pitchFamily="16" charset="0"/>
        <a:buChar char="&gt;"/>
        <a:defRPr sz="1600">
          <a:solidFill>
            <a:srgbClr val="000066"/>
          </a:solidFill>
          <a:latin typeface="+mn-lt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lr>
          <a:srgbClr val="CC3300"/>
        </a:buClr>
        <a:buFont typeface="Trebuchet MS" pitchFamily="16" charset="0"/>
        <a:buChar char="&gt;"/>
        <a:defRPr sz="1600">
          <a:solidFill>
            <a:srgbClr val="000066"/>
          </a:solidFill>
          <a:latin typeface="+mn-lt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4"/>
          <p:cNvSpPr>
            <a:spLocks noGrp="1" noChangeArrowheads="1"/>
          </p:cNvSpPr>
          <p:nvPr>
            <p:ph type="ctrTitle"/>
          </p:nvPr>
        </p:nvSpPr>
        <p:spPr>
          <a:xfrm>
            <a:off x="433251" y="507274"/>
            <a:ext cx="9250680" cy="1676400"/>
          </a:xfrm>
        </p:spPr>
        <p:txBody>
          <a:bodyPr/>
          <a:lstStyle/>
          <a:p>
            <a:pPr eaLnBrk="1" hangingPunct="1"/>
            <a:r>
              <a:rPr lang="es-ES" dirty="0" smtClean="0"/>
              <a:t>CENEVAL Tema </a:t>
            </a:r>
            <a:r>
              <a:rPr lang="es-ES" dirty="0"/>
              <a:t>A: </a:t>
            </a:r>
            <a:r>
              <a:rPr lang="es-ES" dirty="0" smtClean="0"/>
              <a:t> Análisis </a:t>
            </a:r>
            <a:r>
              <a:rPr lang="es-ES" dirty="0"/>
              <a:t>de sistemas de información</a:t>
            </a:r>
            <a:r>
              <a:rPr lang="es-ES" sz="3200" dirty="0">
                <a:solidFill>
                  <a:srgbClr val="000066"/>
                </a:solidFill>
                <a:latin typeface="Arial" charset="0"/>
              </a:rPr>
              <a:t/>
            </a:r>
            <a:br>
              <a:rPr lang="es-ES" sz="3200" dirty="0">
                <a:solidFill>
                  <a:srgbClr val="000066"/>
                </a:solidFill>
                <a:latin typeface="Arial" charset="0"/>
              </a:rPr>
            </a:br>
            <a:endParaRPr lang="es-ES" sz="3200" dirty="0" smtClean="0">
              <a:solidFill>
                <a:srgbClr val="000066"/>
              </a:solidFill>
            </a:endParaRPr>
          </a:p>
        </p:txBody>
      </p:sp>
      <p:sp>
        <p:nvSpPr>
          <p:cNvPr id="14339" name="Rectangle 55"/>
          <p:cNvSpPr>
            <a:spLocks noGrp="1" noChangeArrowheads="1"/>
          </p:cNvSpPr>
          <p:nvPr>
            <p:ph type="subTitle" idx="1"/>
          </p:nvPr>
        </p:nvSpPr>
        <p:spPr>
          <a:xfrm>
            <a:off x="740230" y="1780903"/>
            <a:ext cx="8763000" cy="2634343"/>
          </a:xfrm>
        </p:spPr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s-ES" dirty="0" smtClean="0">
              <a:solidFill>
                <a:schemeClr val="hlink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/>
              <a:t>Diagnóstico del problema y valoración de la factibilidad para el desarrollo de sistemas de información.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 smtClean="0"/>
              <a:t>Modelado </a:t>
            </a:r>
            <a:r>
              <a:rPr lang="es-ES" dirty="0"/>
              <a:t>de los requerimientos de un sistema de información.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s-ES" sz="2800" dirty="0" smtClean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s-ES" sz="2800" dirty="0" smtClean="0">
              <a:solidFill>
                <a:srgbClr val="006600"/>
              </a:solidFill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s-ES" b="1" dirty="0" smtClean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38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dirty="0" smtClean="0"/>
              <a:t>Tipos de requisitos: </a:t>
            </a:r>
            <a:r>
              <a:rPr lang="es-ES" dirty="0" smtClean="0">
                <a:solidFill>
                  <a:schemeClr val="hlink"/>
                </a:solidFill>
              </a:rPr>
              <a:t>Interfaz (Comunicación)</a:t>
            </a:r>
            <a:endParaRPr lang="es-ES" dirty="0" smtClean="0">
              <a:solidFill>
                <a:schemeClr val="hlink"/>
              </a:solidFill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s-ES" dirty="0" smtClean="0"/>
          </a:p>
          <a:p>
            <a:pPr eaLnBrk="1" hangingPunct="1"/>
            <a:r>
              <a:rPr lang="es-ES" dirty="0" smtClean="0"/>
              <a:t>Define la interfaz que debe implementar el sistema para comunicarse con los usuarios y otros sistemas</a:t>
            </a:r>
          </a:p>
          <a:p>
            <a:pPr eaLnBrk="1" hangingPunct="1"/>
            <a:endParaRPr lang="es-ES" dirty="0" smtClean="0"/>
          </a:p>
          <a:p>
            <a:pPr eaLnBrk="1" hangingPunct="1"/>
            <a:r>
              <a:rPr lang="es-ES" dirty="0" smtClean="0"/>
              <a:t>Ejemplo:</a:t>
            </a:r>
          </a:p>
          <a:p>
            <a:pPr lvl="1" eaLnBrk="1" hangingPunct="1"/>
            <a:r>
              <a:rPr lang="es-ES" dirty="0" smtClean="0"/>
              <a:t>El sistema deberá acceder al Sistema Central de Inventarios a través de los Servicios Web implementados descritos a continuación…</a:t>
            </a:r>
          </a:p>
          <a:p>
            <a:pPr lvl="1" eaLnBrk="1" hangingPunct="1"/>
            <a:r>
              <a:rPr lang="es-ES" dirty="0" smtClean="0"/>
              <a:t>El sistema </a:t>
            </a:r>
            <a:r>
              <a:rPr lang="es-ES" dirty="0" smtClean="0"/>
              <a:t>deberá acceder al Sistema Bancario para registrar a inscripción administrativa una vez realizada la inscripción académica. </a:t>
            </a:r>
            <a:endParaRPr lang="es-ES" dirty="0" smtClean="0"/>
          </a:p>
          <a:p>
            <a:pPr lvl="1" eaLnBrk="1" hangingPunct="1">
              <a:buFont typeface="Times New Roman" pitchFamily="16" charset="0"/>
              <a:buNone/>
            </a:pPr>
            <a:endParaRPr lang="es-E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dirty="0" smtClean="0"/>
              <a:t>Tipos de requisitos: </a:t>
            </a:r>
            <a:r>
              <a:rPr lang="es-ES" dirty="0" smtClean="0">
                <a:solidFill>
                  <a:schemeClr val="hlink"/>
                </a:solidFill>
              </a:rPr>
              <a:t>Interfaz (Usuario)</a:t>
            </a:r>
            <a:endParaRPr lang="es-ES" dirty="0" smtClean="0">
              <a:solidFill>
                <a:schemeClr val="hlink"/>
              </a:solidFill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dirty="0" smtClean="0">
                <a:solidFill>
                  <a:srgbClr val="CC3300"/>
                </a:solidFill>
              </a:rPr>
              <a:t>Interfaz de usuario</a:t>
            </a:r>
            <a:r>
              <a:rPr lang="es-ES" dirty="0" smtClean="0"/>
              <a:t>:</a:t>
            </a:r>
          </a:p>
          <a:p>
            <a:pPr lvl="1" eaLnBrk="1" hangingPunct="1"/>
            <a:r>
              <a:rPr lang="es-ES" dirty="0" smtClean="0"/>
              <a:t>Dimensión General de la Interfaz (Usabilidad).</a:t>
            </a:r>
          </a:p>
          <a:p>
            <a:pPr lvl="1" eaLnBrk="1" hangingPunct="1"/>
            <a:r>
              <a:rPr lang="es-ES" dirty="0" smtClean="0"/>
              <a:t>Dimensión de Accesibilidad (</a:t>
            </a:r>
            <a:r>
              <a:rPr lang="es-ES" dirty="0" err="1" smtClean="0"/>
              <a:t>e.g</a:t>
            </a:r>
            <a:r>
              <a:rPr lang="es-ES" dirty="0" smtClean="0"/>
              <a:t>. Web </a:t>
            </a:r>
            <a:r>
              <a:rPr lang="es-ES" dirty="0" err="1" smtClean="0"/>
              <a:t>Accessibility</a:t>
            </a:r>
            <a:r>
              <a:rPr lang="es-ES" dirty="0" smtClean="0"/>
              <a:t> </a:t>
            </a:r>
            <a:r>
              <a:rPr lang="es-ES" dirty="0" err="1" smtClean="0"/>
              <a:t>Initiative</a:t>
            </a:r>
            <a:r>
              <a:rPr lang="es-ES" dirty="0" smtClean="0"/>
              <a:t>, WAI).</a:t>
            </a:r>
          </a:p>
          <a:p>
            <a:pPr lvl="2" eaLnBrk="1" hangingPunct="1"/>
            <a:r>
              <a:rPr lang="es-ES" dirty="0" smtClean="0"/>
              <a:t>Visual, Auditiva, Física, Verbal, Cognitiva y neurológica, etc.</a:t>
            </a:r>
          </a:p>
          <a:p>
            <a:pPr lvl="1" eaLnBrk="1" hangingPunct="1"/>
            <a:r>
              <a:rPr lang="es-ES" dirty="0" smtClean="0"/>
              <a:t>Dimensión Visual.</a:t>
            </a:r>
          </a:p>
          <a:p>
            <a:pPr lvl="1" eaLnBrk="1" hangingPunct="1"/>
            <a:r>
              <a:rPr lang="es-ES" dirty="0" smtClean="0"/>
              <a:t>Dimensión de Desempeño.</a:t>
            </a:r>
          </a:p>
          <a:p>
            <a:pPr lvl="1" eaLnBrk="1" hangingPunct="1"/>
            <a:r>
              <a:rPr lang="es-ES" dirty="0" smtClean="0"/>
              <a:t>Dimensión de la Composición de la Interfaz.</a:t>
            </a:r>
          </a:p>
          <a:p>
            <a:pPr lvl="1" eaLnBrk="1" hangingPunct="1"/>
            <a:r>
              <a:rPr lang="es-ES" dirty="0" smtClean="0"/>
              <a:t>Dimensión de Navegación y Estructural.</a:t>
            </a:r>
          </a:p>
          <a:p>
            <a:pPr lvl="1" eaLnBrk="1" hangingPunct="1"/>
            <a:r>
              <a:rPr lang="es-ES" dirty="0" smtClean="0"/>
              <a:t>Dimensión de Ayuda.</a:t>
            </a:r>
          </a:p>
          <a:p>
            <a:pPr lvl="1" eaLnBrk="1" hangingPunct="1"/>
            <a:r>
              <a:rPr lang="es-ES" dirty="0" smtClean="0"/>
              <a:t>Dimensión de Sesión.</a:t>
            </a:r>
          </a:p>
          <a:p>
            <a:pPr lvl="1" eaLnBrk="1" hangingPunct="1"/>
            <a:r>
              <a:rPr lang="es-ES" dirty="0" smtClean="0"/>
              <a:t>…</a:t>
            </a:r>
          </a:p>
          <a:p>
            <a:pPr lvl="1" eaLnBrk="1" hangingPunct="1"/>
            <a:endParaRPr lang="es-ES" dirty="0" smtClean="0"/>
          </a:p>
          <a:p>
            <a:pPr lvl="1" eaLnBrk="1" hangingPunct="1"/>
            <a:endParaRPr lang="es-ES" dirty="0" smtClean="0"/>
          </a:p>
        </p:txBody>
      </p:sp>
      <p:pic>
        <p:nvPicPr>
          <p:cNvPr id="15114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191000"/>
            <a:ext cx="2514600" cy="233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11429" name="Object 5"/>
          <p:cNvGraphicFramePr>
            <a:graphicFrameLocks noChangeAspect="1"/>
          </p:cNvGraphicFramePr>
          <p:nvPr/>
        </p:nvGraphicFramePr>
        <p:xfrm>
          <a:off x="6705600" y="2743200"/>
          <a:ext cx="3033713" cy="243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5" name="Imagen de mapa de bits" r:id="rId5" imgW="6725589" imgH="6771429" progId="Paint.Picture">
                  <p:embed/>
                </p:oleObj>
              </mc:Choice>
              <mc:Fallback>
                <p:oleObj name="Imagen de mapa de bits" r:id="rId5" imgW="6725589" imgH="6771429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743200"/>
                        <a:ext cx="3033713" cy="243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1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51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Tipos de requisitos: </a:t>
            </a:r>
            <a:r>
              <a:rPr lang="es-ES" smtClean="0">
                <a:solidFill>
                  <a:schemeClr val="hlink"/>
                </a:solidFill>
              </a:rPr>
              <a:t>Funcionales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60714"/>
            <a:ext cx="8543925" cy="3054532"/>
          </a:xfrm>
        </p:spPr>
        <p:txBody>
          <a:bodyPr/>
          <a:lstStyle/>
          <a:p>
            <a:pPr eaLnBrk="1" hangingPunct="1"/>
            <a:r>
              <a:rPr lang="es-ES" sz="2000" dirty="0" smtClean="0"/>
              <a:t>Define los servicios que debe ofrecer el sistema a los usuarios para alcanzar sus objetivos.</a:t>
            </a:r>
          </a:p>
          <a:p>
            <a:pPr eaLnBrk="1" hangingPunct="1"/>
            <a:endParaRPr lang="es-ES" sz="2000" dirty="0" smtClean="0"/>
          </a:p>
          <a:p>
            <a:pPr eaLnBrk="1" hangingPunct="1"/>
            <a:r>
              <a:rPr lang="es-ES" sz="2000" dirty="0" smtClean="0"/>
              <a:t>Tradicionalmente se han documentado en un lenguaje natural (texto libre).</a:t>
            </a:r>
          </a:p>
          <a:p>
            <a:pPr eaLnBrk="1" hangingPunct="1"/>
            <a:endParaRPr lang="es-ES" sz="2000" dirty="0" smtClean="0"/>
          </a:p>
          <a:p>
            <a:pPr eaLnBrk="1" hangingPunct="1"/>
            <a:r>
              <a:rPr lang="es-ES" sz="2000" dirty="0" smtClean="0"/>
              <a:t>Aunque cada vez es mas frecuente que se representen mediante casos de uso (UML) o como historias de usuario (XP).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dirty="0" smtClean="0"/>
              <a:t>Tipos de requisitos: </a:t>
            </a:r>
            <a:r>
              <a:rPr lang="es-ES" dirty="0" smtClean="0">
                <a:solidFill>
                  <a:schemeClr val="hlink"/>
                </a:solidFill>
              </a:rPr>
              <a:t>No-Funcionales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543925" cy="5257800"/>
          </a:xfrm>
        </p:spPr>
        <p:txBody>
          <a:bodyPr/>
          <a:lstStyle/>
          <a:p>
            <a:pPr eaLnBrk="1" hangingPunct="1"/>
            <a:r>
              <a:rPr lang="es-ES" dirty="0" smtClean="0"/>
              <a:t>Son condiciones que se le imponen al sistema a desarrollar. </a:t>
            </a:r>
          </a:p>
          <a:p>
            <a:pPr eaLnBrk="1" hangingPunct="1"/>
            <a:r>
              <a:rPr lang="es-ES" dirty="0" smtClean="0"/>
              <a:t>Generalmente son relacionadas con aspectos principalmente de calidad:</a:t>
            </a:r>
          </a:p>
          <a:p>
            <a:pPr lvl="1" eaLnBrk="1" hangingPunct="1"/>
            <a:r>
              <a:rPr lang="es-ES" dirty="0" smtClean="0"/>
              <a:t>Usabilidad.</a:t>
            </a:r>
          </a:p>
          <a:p>
            <a:pPr lvl="1" eaLnBrk="1" hangingPunct="1"/>
            <a:r>
              <a:rPr lang="es-ES" dirty="0" smtClean="0"/>
              <a:t>Rendimiento.</a:t>
            </a:r>
          </a:p>
          <a:p>
            <a:pPr lvl="1" eaLnBrk="1" hangingPunct="1"/>
            <a:r>
              <a:rPr lang="es-ES" dirty="0" smtClean="0"/>
              <a:t>Disponibilidad.</a:t>
            </a:r>
          </a:p>
          <a:p>
            <a:pPr lvl="1" eaLnBrk="1" hangingPunct="1"/>
            <a:r>
              <a:rPr lang="es-ES" dirty="0" smtClean="0"/>
              <a:t>Seguridad.</a:t>
            </a:r>
          </a:p>
          <a:p>
            <a:pPr lvl="1" eaLnBrk="1" hangingPunct="1"/>
            <a:r>
              <a:rPr lang="es-ES" dirty="0" err="1" smtClean="0"/>
              <a:t>Mantenibilidad</a:t>
            </a:r>
            <a:endParaRPr lang="es-ES" dirty="0" smtClean="0"/>
          </a:p>
          <a:p>
            <a:pPr lvl="1" eaLnBrk="1" hangingPunct="1"/>
            <a:r>
              <a:rPr lang="es-ES" dirty="0" smtClean="0"/>
              <a:t>Escalabilidad.</a:t>
            </a:r>
          </a:p>
          <a:p>
            <a:pPr lvl="1" eaLnBrk="1" hangingPunct="1"/>
            <a:r>
              <a:rPr lang="es-ES" dirty="0" smtClean="0"/>
              <a:t>Entre otros.</a:t>
            </a:r>
          </a:p>
        </p:txBody>
      </p:sp>
      <p:sp>
        <p:nvSpPr>
          <p:cNvPr id="1513476" name="Rectangle 4"/>
          <p:cNvSpPr>
            <a:spLocks noChangeArrowheads="1"/>
          </p:cNvSpPr>
          <p:nvPr/>
        </p:nvSpPr>
        <p:spPr bwMode="auto">
          <a:xfrm>
            <a:off x="3770167" y="2770909"/>
            <a:ext cx="6019800" cy="3629891"/>
          </a:xfrm>
          <a:prstGeom prst="rect">
            <a:avLst/>
          </a:prstGeom>
          <a:solidFill>
            <a:schemeClr val="bg1"/>
          </a:solidFill>
          <a:ln w="9525">
            <a:solidFill>
              <a:srgbClr val="669900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ct val="20000"/>
              </a:spcBef>
              <a:buClr>
                <a:srgbClr val="CC0000"/>
              </a:buClr>
              <a:buFont typeface="Trebuchet MS" pitchFamily="16" charset="0"/>
              <a:buChar char="&gt;"/>
            </a:pPr>
            <a:r>
              <a:rPr lang="es-ES_tradnl" sz="1900" dirty="0">
                <a:solidFill>
                  <a:srgbClr val="CC3300"/>
                </a:solidFill>
                <a:latin typeface="Arial" charset="0"/>
              </a:rPr>
              <a:t>Ejemplo:</a:t>
            </a: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6" charset="0"/>
              <a:buAutoNum type="arabicPeriod"/>
            </a:pPr>
            <a:r>
              <a:rPr lang="es-ES" sz="1900" dirty="0">
                <a:solidFill>
                  <a:srgbClr val="000066"/>
                </a:solidFill>
                <a:latin typeface="Arial" charset="0"/>
              </a:rPr>
              <a:t>El sistema deberá soportar un máximo de 1000 usuarios concurrentes sin que el tiempo de respuesta medio aumente más de un 10</a:t>
            </a:r>
            <a:r>
              <a:rPr lang="es-ES" sz="1900" dirty="0" smtClean="0">
                <a:solidFill>
                  <a:srgbClr val="000066"/>
                </a:solidFill>
                <a:latin typeface="Arial" charset="0"/>
              </a:rPr>
              <a:t>%.</a:t>
            </a:r>
            <a:endParaRPr lang="es-ES" sz="1900" dirty="0">
              <a:solidFill>
                <a:srgbClr val="000066"/>
              </a:solidFill>
              <a:latin typeface="Arial" charset="0"/>
            </a:endParaRP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6" charset="0"/>
              <a:buAutoNum type="arabicPeriod"/>
            </a:pPr>
            <a:r>
              <a:rPr lang="es-ES" sz="1900" dirty="0">
                <a:solidFill>
                  <a:srgbClr val="000066"/>
                </a:solidFill>
                <a:latin typeface="Arial" charset="0"/>
              </a:rPr>
              <a:t>El sistema deberá funcionar en cualquier ambiente operativo (Linux, Unix, Windows, Solaris, OS X, </a:t>
            </a:r>
            <a:r>
              <a:rPr lang="es-ES" sz="1900" dirty="0" err="1">
                <a:solidFill>
                  <a:srgbClr val="000066"/>
                </a:solidFill>
                <a:latin typeface="Arial" charset="0"/>
              </a:rPr>
              <a:t>etc</a:t>
            </a:r>
            <a:r>
              <a:rPr lang="es-ES" sz="1900" dirty="0" smtClean="0">
                <a:solidFill>
                  <a:srgbClr val="000066"/>
                </a:solidFill>
                <a:latin typeface="Arial" charset="0"/>
              </a:rPr>
              <a:t>).</a:t>
            </a:r>
            <a:endParaRPr lang="es-ES" sz="1900" dirty="0">
              <a:solidFill>
                <a:srgbClr val="000066"/>
              </a:solidFill>
              <a:latin typeface="Arial" charset="0"/>
            </a:endParaRP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6" charset="0"/>
              <a:buAutoNum type="arabicPeriod"/>
            </a:pPr>
            <a:r>
              <a:rPr lang="es-ES" sz="1900" dirty="0">
                <a:solidFill>
                  <a:srgbClr val="000066"/>
                </a:solidFill>
                <a:latin typeface="Arial" charset="0"/>
              </a:rPr>
              <a:t>El sistema deberá ser escalable según la demanda de los </a:t>
            </a:r>
            <a:r>
              <a:rPr lang="es-ES" sz="1900" dirty="0" smtClean="0">
                <a:solidFill>
                  <a:srgbClr val="000066"/>
                </a:solidFill>
                <a:latin typeface="Arial" charset="0"/>
              </a:rPr>
              <a:t>usuarios.</a:t>
            </a:r>
            <a:endParaRPr lang="es-ES" sz="1900" dirty="0">
              <a:solidFill>
                <a:srgbClr val="000066"/>
              </a:solidFill>
              <a:latin typeface="Arial" charset="0"/>
            </a:endParaRP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6" charset="0"/>
              <a:buAutoNum type="arabicPeriod"/>
            </a:pPr>
            <a:r>
              <a:rPr lang="es-ES" sz="1900" dirty="0">
                <a:solidFill>
                  <a:srgbClr val="000066"/>
                </a:solidFill>
                <a:latin typeface="Arial" charset="0"/>
              </a:rPr>
              <a:t>El sistema deberá ser accesible a usuarios con disminución auditiva, visual y </a:t>
            </a:r>
            <a:r>
              <a:rPr lang="es-ES" sz="1900" dirty="0" smtClean="0">
                <a:solidFill>
                  <a:srgbClr val="000066"/>
                </a:solidFill>
                <a:latin typeface="Arial" charset="0"/>
              </a:rPr>
              <a:t>cognitiva.</a:t>
            </a:r>
            <a:endParaRPr lang="es-ES_tradnl" sz="1900" dirty="0">
              <a:solidFill>
                <a:srgbClr val="000066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13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1048E-7 0.28377 L -1.41048E-7 -2.46068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5134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3476" grpId="0" animBg="1"/>
      <p:bldP spid="151347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Visión tradicional de los requisitos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" sz="2000" dirty="0" smtClean="0"/>
              <a:t>Tradicionalmente la elaboración de los requisitos era responsabilidad única del cliente.</a:t>
            </a:r>
          </a:p>
          <a:p>
            <a:pPr eaLnBrk="1" hangingPunct="1">
              <a:lnSpc>
                <a:spcPct val="90000"/>
              </a:lnSpc>
            </a:pPr>
            <a:endParaRPr lang="es-ES" sz="1400" dirty="0" smtClean="0"/>
          </a:p>
          <a:p>
            <a:pPr eaLnBrk="1" hangingPunct="1">
              <a:lnSpc>
                <a:spcPct val="90000"/>
              </a:lnSpc>
            </a:pPr>
            <a:r>
              <a:rPr lang="es-ES" sz="2000" dirty="0" smtClean="0"/>
              <a:t>Todos los modelos de desarrollo comenzaban con el análisis de los requisitos proporcionados por el cliente (sin validar).</a:t>
            </a:r>
          </a:p>
          <a:p>
            <a:pPr lvl="1" eaLnBrk="1" hangingPunct="1">
              <a:lnSpc>
                <a:spcPct val="90000"/>
              </a:lnSpc>
            </a:pPr>
            <a:r>
              <a:rPr lang="es-ES" sz="1800" dirty="0" smtClean="0"/>
              <a:t>Razón que provoca la problemática del desarrollo de software (CHAOS y ESPITI)</a:t>
            </a:r>
          </a:p>
          <a:p>
            <a:pPr lvl="1" eaLnBrk="1" hangingPunct="1">
              <a:lnSpc>
                <a:spcPct val="90000"/>
              </a:lnSpc>
            </a:pPr>
            <a:endParaRPr lang="es-ES" sz="1400" dirty="0" smtClean="0"/>
          </a:p>
          <a:p>
            <a:pPr eaLnBrk="1" hangingPunct="1">
              <a:lnSpc>
                <a:spcPct val="90000"/>
              </a:lnSpc>
            </a:pPr>
            <a:r>
              <a:rPr lang="es-ES" sz="2000" dirty="0" smtClean="0"/>
              <a:t>En la actualidad se asume (en las metodologías modernas) que la elaboración de los requisitos es una responsabilidad compartida entre clientes, usuarios y desarrolladores.</a:t>
            </a:r>
          </a:p>
          <a:p>
            <a:pPr eaLnBrk="1" hangingPunct="1">
              <a:lnSpc>
                <a:spcPct val="90000"/>
              </a:lnSpc>
            </a:pPr>
            <a:endParaRPr lang="es-ES" sz="1400" dirty="0" smtClean="0"/>
          </a:p>
          <a:p>
            <a:pPr eaLnBrk="1" hangingPunct="1">
              <a:lnSpc>
                <a:spcPct val="90000"/>
              </a:lnSpc>
            </a:pPr>
            <a:r>
              <a:rPr lang="es-ES" sz="2000" dirty="0" smtClean="0"/>
              <a:t>Esta nueva visión es la que ha llevado a definir una ingeniería propia para establecer los requisitos. </a:t>
            </a:r>
          </a:p>
          <a:p>
            <a:pPr lvl="1" eaLnBrk="1" hangingPunct="1">
              <a:lnSpc>
                <a:spcPct val="90000"/>
              </a:lnSpc>
            </a:pPr>
            <a:r>
              <a:rPr lang="es-ES" sz="1800" dirty="0" smtClean="0"/>
              <a:t>Ingeniería de requisitos inmersa en la ingeniería del software.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Ingeniería de Requisitos</a:t>
            </a:r>
          </a:p>
        </p:txBody>
      </p:sp>
      <p:sp>
        <p:nvSpPr>
          <p:cNvPr id="1516547" name="Rectangle 3"/>
          <p:cNvSpPr>
            <a:spLocks noChangeArrowheads="1"/>
          </p:cNvSpPr>
          <p:nvPr/>
        </p:nvSpPr>
        <p:spPr bwMode="auto">
          <a:xfrm>
            <a:off x="533400" y="1066800"/>
            <a:ext cx="9220200" cy="2514600"/>
          </a:xfrm>
          <a:prstGeom prst="rect">
            <a:avLst/>
          </a:prstGeom>
          <a:solidFill>
            <a:schemeClr val="bg1"/>
          </a:solidFill>
          <a:ln w="9525">
            <a:solidFill>
              <a:srgbClr val="669900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ct val="20000"/>
              </a:spcBef>
              <a:buClr>
                <a:srgbClr val="CC0000"/>
              </a:buClr>
              <a:buFont typeface="Trebuchet MS" pitchFamily="16" charset="0"/>
              <a:buChar char="&gt;"/>
            </a:pPr>
            <a:r>
              <a:rPr lang="es-ES" sz="2200">
                <a:solidFill>
                  <a:srgbClr val="CC3300"/>
                </a:solidFill>
              </a:rPr>
              <a:t>Todas las actividades de la ingeniería del software relacionadas con</a:t>
            </a:r>
            <a:r>
              <a:rPr lang="es-ES_tradnl" sz="2200">
                <a:solidFill>
                  <a:srgbClr val="CC3300"/>
                </a:solidFill>
              </a:rPr>
              <a:t>:</a:t>
            </a: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6" charset="0"/>
              <a:buChar char="–"/>
            </a:pPr>
            <a:r>
              <a:rPr lang="es-ES" sz="2000">
                <a:solidFill>
                  <a:srgbClr val="000066"/>
                </a:solidFill>
              </a:rPr>
              <a:t>Identificación y documentación de necesidades de clientes y usuarios.</a:t>
            </a: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6" charset="0"/>
              <a:buChar char="–"/>
            </a:pPr>
            <a:r>
              <a:rPr lang="es-ES" sz="2000">
                <a:solidFill>
                  <a:srgbClr val="000066"/>
                </a:solidFill>
              </a:rPr>
              <a:t>Creación de la documentación que describe la conducta externa y las restricciones asociada al sistema.</a:t>
            </a: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6" charset="0"/>
              <a:buChar char="–"/>
            </a:pPr>
            <a:r>
              <a:rPr lang="es-ES" sz="2000">
                <a:solidFill>
                  <a:srgbClr val="000066"/>
                </a:solidFill>
              </a:rPr>
              <a:t>Análisis y validación de los requisitos para asegurar consistencia, compleción y viabilidad.</a:t>
            </a: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6" charset="0"/>
              <a:buChar char="–"/>
            </a:pPr>
            <a:r>
              <a:rPr lang="es-ES" sz="2000">
                <a:solidFill>
                  <a:srgbClr val="000066"/>
                </a:solidFill>
              </a:rPr>
              <a:t>Evolución de las necesidades.</a:t>
            </a:r>
            <a:endParaRPr lang="es-ES_tradnl" sz="2000">
              <a:solidFill>
                <a:srgbClr val="000066"/>
              </a:solidFill>
            </a:endParaRPr>
          </a:p>
        </p:txBody>
      </p:sp>
      <p:sp>
        <p:nvSpPr>
          <p:cNvPr id="1516548" name="Rectangle 4"/>
          <p:cNvSpPr>
            <a:spLocks noChangeArrowheads="1"/>
          </p:cNvSpPr>
          <p:nvPr/>
        </p:nvSpPr>
        <p:spPr bwMode="auto">
          <a:xfrm>
            <a:off x="533400" y="4267200"/>
            <a:ext cx="9220200" cy="1676400"/>
          </a:xfrm>
          <a:prstGeom prst="rect">
            <a:avLst/>
          </a:prstGeom>
          <a:solidFill>
            <a:schemeClr val="bg1"/>
          </a:solidFill>
          <a:ln w="9525">
            <a:solidFill>
              <a:srgbClr val="669900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ct val="20000"/>
              </a:spcBef>
              <a:buClr>
                <a:srgbClr val="CC0000"/>
              </a:buClr>
              <a:buFont typeface="Trebuchet MS" pitchFamily="16" charset="0"/>
              <a:buChar char="&gt;"/>
            </a:pPr>
            <a:r>
              <a:rPr lang="es-ES" sz="2200">
                <a:solidFill>
                  <a:srgbClr val="CC3300"/>
                </a:solidFill>
              </a:rPr>
              <a:t>Ingeniería de Requisitos:</a:t>
            </a: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6" charset="0"/>
              <a:buNone/>
            </a:pPr>
            <a:r>
              <a:rPr lang="es-ES_tradnl" sz="2000">
                <a:solidFill>
                  <a:srgbClr val="000066"/>
                </a:solidFill>
              </a:rPr>
              <a:t>El proceso sistemático de desarrollo de requisitos mediante proceso iterativo y cooperativo de analizar el problema, documentar los requisitos en varios formatos de representación y comprobar la precisión del conocimiento obtenido.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16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1048E-7 0.28377 L -1.41048E-7 -2.46068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5165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516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1048E-7 0.28377 L -1.41048E-7 -2.46068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5165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6547" grpId="0" animBg="1"/>
      <p:bldP spid="1516547" grpId="1" animBg="1"/>
      <p:bldP spid="1516548" grpId="0" animBg="1"/>
      <p:bldP spid="1516548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2326"/>
            <a:ext cx="8839200" cy="762000"/>
          </a:xfrm>
        </p:spPr>
        <p:txBody>
          <a:bodyPr/>
          <a:lstStyle/>
          <a:p>
            <a:pPr eaLnBrk="1" hangingPunct="1"/>
            <a:r>
              <a:rPr lang="es-ES" smtClean="0"/>
              <a:t>La ingeniería de requisitos en el ciclo de vida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sz="2000" dirty="0" smtClean="0"/>
              <a:t>La ingeniería de requisitos comienza con el proyecto y continúa durante todo el ciclo de vida del software.</a:t>
            </a:r>
          </a:p>
          <a:p>
            <a:pPr eaLnBrk="1" hangingPunct="1"/>
            <a:endParaRPr lang="es-ES" sz="2000" dirty="0" smtClean="0"/>
          </a:p>
          <a:p>
            <a:pPr eaLnBrk="1" hangingPunct="1"/>
            <a:r>
              <a:rPr lang="es-ES" sz="2000" dirty="0" smtClean="0"/>
              <a:t>El esfuerzo principal debe realizarse al comienzo del proyecto (esto dependerá de la metodología empleada)</a:t>
            </a:r>
          </a:p>
          <a:p>
            <a:pPr lvl="1" eaLnBrk="1" hangingPunct="1"/>
            <a:r>
              <a:rPr lang="es-ES" sz="1800" dirty="0" smtClean="0"/>
              <a:t>Modelo lineal.</a:t>
            </a:r>
          </a:p>
          <a:p>
            <a:pPr lvl="1" eaLnBrk="1" hangingPunct="1"/>
            <a:r>
              <a:rPr lang="es-ES" sz="1800" dirty="0" smtClean="0"/>
              <a:t>El modelo DRA.</a:t>
            </a:r>
          </a:p>
          <a:p>
            <a:pPr lvl="1" eaLnBrk="1" hangingPunct="1"/>
            <a:r>
              <a:rPr lang="es-ES" sz="1800" dirty="0" smtClean="0"/>
              <a:t>Métrica 3.</a:t>
            </a:r>
          </a:p>
          <a:p>
            <a:pPr lvl="1" eaLnBrk="1" hangingPunct="1"/>
            <a:r>
              <a:rPr lang="es-ES" sz="1800" dirty="0" smtClean="0"/>
              <a:t>El modelo RUP (</a:t>
            </a:r>
            <a:r>
              <a:rPr lang="es-ES" sz="1800" dirty="0" err="1" smtClean="0"/>
              <a:t>Rational</a:t>
            </a:r>
            <a:r>
              <a:rPr lang="es-ES" sz="1800" dirty="0" smtClean="0"/>
              <a:t> </a:t>
            </a:r>
            <a:r>
              <a:rPr lang="es-ES" sz="1800" dirty="0" err="1" smtClean="0"/>
              <a:t>Unified</a:t>
            </a:r>
            <a:r>
              <a:rPr lang="es-ES" sz="1800" dirty="0" smtClean="0"/>
              <a:t> </a:t>
            </a:r>
            <a:r>
              <a:rPr lang="es-ES" sz="1800" dirty="0" err="1" smtClean="0"/>
              <a:t>Process</a:t>
            </a:r>
            <a:r>
              <a:rPr lang="es-ES" sz="1800" dirty="0" smtClean="0"/>
              <a:t>).</a:t>
            </a:r>
          </a:p>
          <a:p>
            <a:pPr lvl="1" eaLnBrk="1" hangingPunct="1"/>
            <a:r>
              <a:rPr lang="es-ES" sz="1800" dirty="0" err="1"/>
              <a:t>E</a:t>
            </a:r>
            <a:r>
              <a:rPr lang="es-ES" sz="1800" dirty="0" err="1" smtClean="0">
                <a:solidFill>
                  <a:srgbClr val="CC3300"/>
                </a:solidFill>
              </a:rPr>
              <a:t>X</a:t>
            </a:r>
            <a:r>
              <a:rPr lang="es-ES" sz="1800" dirty="0" err="1" smtClean="0"/>
              <a:t>treme</a:t>
            </a:r>
            <a:r>
              <a:rPr lang="es-ES" sz="1800" dirty="0" smtClean="0"/>
              <a:t> </a:t>
            </a:r>
            <a:r>
              <a:rPr lang="es-ES" sz="1800" dirty="0" err="1" smtClean="0">
                <a:solidFill>
                  <a:srgbClr val="CC3300"/>
                </a:solidFill>
              </a:rPr>
              <a:t>P</a:t>
            </a:r>
            <a:r>
              <a:rPr lang="es-ES" sz="1800" dirty="0" err="1" smtClean="0"/>
              <a:t>rogramming</a:t>
            </a:r>
            <a:r>
              <a:rPr lang="es-ES" sz="1800" dirty="0" smtClean="0"/>
              <a:t> XP.</a:t>
            </a:r>
          </a:p>
          <a:p>
            <a:pPr eaLnBrk="1" hangingPunct="1"/>
            <a:endParaRPr lang="es-ES" sz="2000" dirty="0" smtClean="0"/>
          </a:p>
          <a:p>
            <a:pPr eaLnBrk="1" hangingPunct="1"/>
            <a:r>
              <a:rPr lang="es-ES" sz="2000" dirty="0" smtClean="0"/>
              <a:t>Sus resultados marcarán el futuro del proyecto.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0668" y="0"/>
            <a:ext cx="8686800" cy="1981200"/>
          </a:xfrm>
        </p:spPr>
        <p:txBody>
          <a:bodyPr/>
          <a:lstStyle/>
          <a:p>
            <a:pPr eaLnBrk="1" hangingPunct="1"/>
            <a:r>
              <a:rPr lang="es-ES" dirty="0" smtClean="0"/>
              <a:t>Caso de Estudio: </a:t>
            </a:r>
            <a:r>
              <a:rPr lang="es-ES" i="1" dirty="0" err="1">
                <a:solidFill>
                  <a:srgbClr val="000066"/>
                </a:solidFill>
              </a:rPr>
              <a:t>A</a:t>
            </a:r>
            <a:r>
              <a:rPr lang="es-ES" i="1" dirty="0" err="1" smtClean="0">
                <a:solidFill>
                  <a:srgbClr val="000066"/>
                </a:solidFill>
              </a:rPr>
              <a:t>ll</a:t>
            </a:r>
            <a:r>
              <a:rPr lang="es-ES" i="1" dirty="0" smtClean="0">
                <a:solidFill>
                  <a:srgbClr val="000066"/>
                </a:solidFill>
              </a:rPr>
              <a:t> </a:t>
            </a:r>
            <a:r>
              <a:rPr lang="es-ES" i="1" dirty="0" err="1" smtClean="0">
                <a:solidFill>
                  <a:srgbClr val="000066"/>
                </a:solidFill>
              </a:rPr>
              <a:t>about</a:t>
            </a:r>
            <a:r>
              <a:rPr lang="es-ES" i="1" dirty="0" smtClean="0">
                <a:solidFill>
                  <a:srgbClr val="000066"/>
                </a:solidFill>
              </a:rPr>
              <a:t> pools</a:t>
            </a:r>
            <a:endParaRPr lang="es-ES" i="1" dirty="0" smtClean="0">
              <a:solidFill>
                <a:srgbClr val="000066"/>
              </a:solidFill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81297" y="1981200"/>
            <a:ext cx="8686800" cy="33528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es-ES" dirty="0" smtClean="0"/>
              <a:t>Identificar la problemática</a:t>
            </a:r>
          </a:p>
          <a:p>
            <a:pPr marL="457200" indent="-457200" eaLnBrk="1" hangingPunct="1">
              <a:lnSpc>
                <a:spcPct val="90000"/>
              </a:lnSpc>
            </a:pPr>
            <a:endParaRPr lang="es-ES" dirty="0" smtClean="0"/>
          </a:p>
          <a:p>
            <a:pPr marL="457200" indent="-457200" eaLnBrk="1" hangingPunct="1">
              <a:lnSpc>
                <a:spcPct val="90000"/>
              </a:lnSpc>
            </a:pPr>
            <a:r>
              <a:rPr lang="es-ES" dirty="0" smtClean="0"/>
              <a:t>Identificar </a:t>
            </a:r>
            <a:r>
              <a:rPr lang="es-ES" dirty="0" smtClean="0"/>
              <a:t>requisitos: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s-ES" dirty="0" smtClean="0"/>
              <a:t>	</a:t>
            </a:r>
            <a:r>
              <a:rPr lang="es-ES" sz="2000" dirty="0" smtClean="0">
                <a:solidFill>
                  <a:srgbClr val="006600"/>
                </a:solidFill>
              </a:rPr>
              <a:t>Objetivo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s-ES" sz="2000" dirty="0" smtClean="0">
                <a:solidFill>
                  <a:srgbClr val="006600"/>
                </a:solidFill>
              </a:rPr>
              <a:t>Funcionales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s-ES" sz="2000" dirty="0" smtClean="0">
                <a:solidFill>
                  <a:srgbClr val="006600"/>
                </a:solidFill>
              </a:rPr>
              <a:t>No-funcionales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s-ES" sz="2000" dirty="0" smtClean="0">
                <a:solidFill>
                  <a:srgbClr val="006600"/>
                </a:solidFill>
              </a:rPr>
              <a:t>Información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s-ES" sz="2000" dirty="0" smtClean="0">
                <a:solidFill>
                  <a:srgbClr val="006600"/>
                </a:solidFill>
              </a:rPr>
              <a:t>Negocio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s-ES" sz="2000" dirty="0" smtClean="0">
                <a:solidFill>
                  <a:srgbClr val="006600"/>
                </a:solidFill>
              </a:rPr>
              <a:t>Interfaz</a:t>
            </a:r>
            <a:endParaRPr lang="es-ES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dirty="0" smtClean="0"/>
              <a:t>Conceptos </a:t>
            </a:r>
            <a:r>
              <a:rPr lang="es-ES" dirty="0" smtClean="0"/>
              <a:t>Básicos: Requisito vs Requerimiento</a:t>
            </a:r>
            <a:endParaRPr lang="es-ES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6389" y="1354183"/>
            <a:ext cx="8839200" cy="3810000"/>
          </a:xfrm>
        </p:spPr>
        <p:txBody>
          <a:bodyPr/>
          <a:lstStyle/>
          <a:p>
            <a:pPr marL="0" indent="0" algn="l">
              <a:buNone/>
            </a:pPr>
            <a:r>
              <a:rPr lang="es-ES" sz="1600" dirty="0"/>
              <a:t>Requisito</a:t>
            </a:r>
            <a:br>
              <a:rPr lang="es-ES" sz="1600" dirty="0"/>
            </a:br>
            <a:r>
              <a:rPr lang="es-ES" sz="1600" dirty="0"/>
              <a:t>1. m. Condición necesaria para algo: no cumple los requisitos para el puesto.</a:t>
            </a:r>
          </a:p>
          <a:p>
            <a:pPr marL="0" indent="0" algn="l">
              <a:buNone/>
            </a:pPr>
            <a:r>
              <a:rPr lang="es-ES" sz="1600" dirty="0"/>
              <a:t>Requerimiento</a:t>
            </a:r>
            <a:br>
              <a:rPr lang="es-ES" sz="1600" dirty="0"/>
            </a:br>
            <a:r>
              <a:rPr lang="es-ES" sz="1600" dirty="0"/>
              <a:t>1. m. Necesidad o solicitud: el alcalde atendió los requerimientos de los ciudadanos.</a:t>
            </a:r>
          </a:p>
          <a:p>
            <a:pPr marL="0" indent="0" algn="l">
              <a:buNone/>
            </a:pPr>
            <a:r>
              <a:rPr lang="es-ES" sz="1600" dirty="0"/>
              <a:t>Dado lo anterior se concluye que un “Requisito” es una necesidad que “obligatoriamente” debe ser satisfecha, y un “Requerimiento” es solo una “necesidad”.</a:t>
            </a:r>
          </a:p>
          <a:p>
            <a:pPr marL="0" indent="0" algn="l">
              <a:buNone/>
            </a:pPr>
            <a:r>
              <a:rPr lang="es-ES" sz="1600" dirty="0"/>
              <a:t>Ahora bien, al utilizar estas palabras en el contexto del análisis de sistemas se habla de:</a:t>
            </a:r>
          </a:p>
          <a:p>
            <a:pPr marL="0" indent="0" algn="l">
              <a:buNone/>
            </a:pPr>
            <a:r>
              <a:rPr lang="es-ES" sz="1600" dirty="0"/>
              <a:t>“Requerimientos del cliente”:</a:t>
            </a:r>
            <a:br>
              <a:rPr lang="es-ES" sz="1600" dirty="0"/>
            </a:br>
            <a:r>
              <a:rPr lang="es-ES" sz="1600" dirty="0"/>
              <a:t>Necesidades del cliente, siempre cambiantes y por eso no obligatorias del todo.</a:t>
            </a:r>
          </a:p>
          <a:p>
            <a:pPr marL="0" indent="0" algn="l">
              <a:buNone/>
            </a:pPr>
            <a:r>
              <a:rPr lang="es-ES" sz="1600" dirty="0"/>
              <a:t>“Requisitos del sistema”:</a:t>
            </a:r>
            <a:br>
              <a:rPr lang="es-ES" sz="1600" dirty="0"/>
            </a:br>
            <a:r>
              <a:rPr lang="es-ES" sz="1600" dirty="0"/>
              <a:t>Capacidades que debe tener el sistema para satisfacer las necesidades de los usuarios del sistema.</a:t>
            </a:r>
          </a:p>
        </p:txBody>
      </p:sp>
    </p:spTree>
    <p:extLst>
      <p:ext uri="{BB962C8B-B14F-4D97-AF65-F5344CB8AC3E}">
        <p14:creationId xmlns:p14="http://schemas.microsoft.com/office/powerpoint/2010/main" val="159479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Conceptos Básicos de Requisitos</a:t>
            </a:r>
          </a:p>
        </p:txBody>
      </p:sp>
      <p:sp>
        <p:nvSpPr>
          <p:cNvPr id="1499139" name="Rectangle 3"/>
          <p:cNvSpPr>
            <a:spLocks noChangeArrowheads="1"/>
          </p:cNvSpPr>
          <p:nvPr/>
        </p:nvSpPr>
        <p:spPr bwMode="auto">
          <a:xfrm>
            <a:off x="685800" y="990600"/>
            <a:ext cx="8991600" cy="1508760"/>
          </a:xfrm>
          <a:prstGeom prst="rect">
            <a:avLst/>
          </a:prstGeom>
          <a:solidFill>
            <a:schemeClr val="bg1"/>
          </a:solidFill>
          <a:ln w="9525">
            <a:solidFill>
              <a:srgbClr val="669900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ct val="20000"/>
              </a:spcBef>
              <a:buClr>
                <a:srgbClr val="CC0000"/>
              </a:buClr>
              <a:buFont typeface="Trebuchet MS" pitchFamily="16" charset="0"/>
              <a:buChar char="&gt;"/>
            </a:pPr>
            <a:r>
              <a:rPr lang="es-ES_tradnl" sz="2200" dirty="0">
                <a:solidFill>
                  <a:srgbClr val="CC3300"/>
                </a:solidFill>
              </a:rPr>
              <a:t>Requisitos </a:t>
            </a:r>
            <a:r>
              <a:rPr lang="en-US" sz="2200" dirty="0">
                <a:solidFill>
                  <a:srgbClr val="CC3300"/>
                </a:solidFill>
              </a:rPr>
              <a:t>[</a:t>
            </a:r>
            <a:r>
              <a:rPr lang="es-ES_tradnl" sz="2200" dirty="0">
                <a:solidFill>
                  <a:srgbClr val="CC3300"/>
                </a:solidFill>
              </a:rPr>
              <a:t>Glosario IEEE 610.12</a:t>
            </a:r>
            <a:r>
              <a:rPr lang="en-US" sz="2200" dirty="0">
                <a:solidFill>
                  <a:srgbClr val="CC3300"/>
                </a:solidFill>
              </a:rPr>
              <a:t>]</a:t>
            </a:r>
            <a:endParaRPr lang="es-ES_tradnl" sz="2200" dirty="0">
              <a:solidFill>
                <a:srgbClr val="CC3300"/>
              </a:solidFill>
            </a:endParaRPr>
          </a:p>
          <a:p>
            <a:pPr lvl="1" algn="just">
              <a:spcBef>
                <a:spcPct val="20000"/>
              </a:spcBef>
              <a:buClr>
                <a:srgbClr val="CC3300"/>
              </a:buClr>
            </a:pPr>
            <a:r>
              <a:rPr lang="es-ES_tradnl" sz="2000" dirty="0" smtClean="0">
                <a:solidFill>
                  <a:srgbClr val="000066"/>
                </a:solidFill>
              </a:rPr>
              <a:t>Una </a:t>
            </a:r>
            <a:r>
              <a:rPr lang="es-ES_tradnl" sz="2000" dirty="0">
                <a:solidFill>
                  <a:srgbClr val="000066"/>
                </a:solidFill>
              </a:rPr>
              <a:t>condición o capacidad que debe tener un sistema o un componente de un sistema para satisfacer un contrato, una norma, una especificación u otro documento </a:t>
            </a:r>
            <a:r>
              <a:rPr lang="es-ES_tradnl" sz="2000" dirty="0" smtClean="0">
                <a:solidFill>
                  <a:srgbClr val="000066"/>
                </a:solidFill>
              </a:rPr>
              <a:t>formal.</a:t>
            </a:r>
            <a:endParaRPr lang="es-ES_tradnl" sz="2000" dirty="0">
              <a:solidFill>
                <a:srgbClr val="000066"/>
              </a:solidFill>
            </a:endParaRPr>
          </a:p>
          <a:p>
            <a:pPr marL="457200" indent="-457200" algn="just">
              <a:spcBef>
                <a:spcPct val="20000"/>
              </a:spcBef>
              <a:buClr>
                <a:srgbClr val="CC0000"/>
              </a:buClr>
              <a:buFont typeface="Trebuchet MS" pitchFamily="16" charset="0"/>
              <a:buNone/>
            </a:pPr>
            <a:endParaRPr lang="es-ES_tradnl" sz="2200" dirty="0">
              <a:solidFill>
                <a:srgbClr val="000066"/>
              </a:solidFill>
            </a:endParaRPr>
          </a:p>
        </p:txBody>
      </p:sp>
      <p:sp>
        <p:nvSpPr>
          <p:cNvPr id="1499140" name="Rectangle 4"/>
          <p:cNvSpPr>
            <a:spLocks noChangeArrowheads="1"/>
          </p:cNvSpPr>
          <p:nvPr/>
        </p:nvSpPr>
        <p:spPr bwMode="auto">
          <a:xfrm>
            <a:off x="685800" y="2536371"/>
            <a:ext cx="8991600" cy="1219200"/>
          </a:xfrm>
          <a:prstGeom prst="rect">
            <a:avLst/>
          </a:prstGeom>
          <a:solidFill>
            <a:schemeClr val="bg1"/>
          </a:solidFill>
          <a:ln w="9525">
            <a:solidFill>
              <a:srgbClr val="669900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ct val="20000"/>
              </a:spcBef>
              <a:buClr>
                <a:srgbClr val="CC0000"/>
              </a:buClr>
              <a:buFont typeface="Trebuchet MS" pitchFamily="16" charset="0"/>
              <a:buChar char="&gt;"/>
            </a:pPr>
            <a:r>
              <a:rPr lang="es-ES_tradnl" sz="2200" dirty="0">
                <a:solidFill>
                  <a:srgbClr val="CC3300"/>
                </a:solidFill>
              </a:rPr>
              <a:t>Requisitos </a:t>
            </a:r>
            <a:r>
              <a:rPr lang="en-US" sz="2200" dirty="0">
                <a:solidFill>
                  <a:srgbClr val="CC3300"/>
                </a:solidFill>
              </a:rPr>
              <a:t>[</a:t>
            </a:r>
            <a:r>
              <a:rPr lang="es-ES_tradnl" sz="2200" dirty="0">
                <a:solidFill>
                  <a:srgbClr val="CC3300"/>
                </a:solidFill>
              </a:rPr>
              <a:t>RUP</a:t>
            </a:r>
            <a:r>
              <a:rPr lang="en-US" sz="2200" dirty="0">
                <a:solidFill>
                  <a:srgbClr val="CC3300"/>
                </a:solidFill>
              </a:rPr>
              <a:t>]</a:t>
            </a:r>
            <a:endParaRPr lang="es-ES_tradnl" sz="2200" dirty="0">
              <a:solidFill>
                <a:srgbClr val="CC3300"/>
              </a:solidFill>
            </a:endParaRP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6" charset="0"/>
              <a:buNone/>
            </a:pPr>
            <a:r>
              <a:rPr lang="es-ES" sz="2000" dirty="0">
                <a:solidFill>
                  <a:srgbClr val="000066"/>
                </a:solidFill>
              </a:rPr>
              <a:t>	El proceso de establecer los servicios que el cliente requiere de un sistema y los limites bajo los cuales opera y se </a:t>
            </a:r>
            <a:r>
              <a:rPr lang="es-ES" sz="2000" dirty="0" smtClean="0">
                <a:solidFill>
                  <a:srgbClr val="000066"/>
                </a:solidFill>
              </a:rPr>
              <a:t>desarrolla.</a:t>
            </a:r>
            <a:endParaRPr lang="es-ES_tradnl" sz="2000" dirty="0">
              <a:solidFill>
                <a:srgbClr val="000066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3755571"/>
            <a:ext cx="8991600" cy="1219200"/>
          </a:xfrm>
          <a:prstGeom prst="rect">
            <a:avLst/>
          </a:prstGeom>
          <a:solidFill>
            <a:schemeClr val="bg1"/>
          </a:solidFill>
          <a:ln w="9525">
            <a:solidFill>
              <a:srgbClr val="669900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ct val="20000"/>
              </a:spcBef>
              <a:buClr>
                <a:srgbClr val="CC0000"/>
              </a:buClr>
              <a:buFont typeface="Trebuchet MS" pitchFamily="16" charset="0"/>
              <a:buChar char="&gt;"/>
            </a:pPr>
            <a:r>
              <a:rPr lang="es-ES_tradnl" sz="2200" dirty="0">
                <a:solidFill>
                  <a:srgbClr val="CC3300"/>
                </a:solidFill>
              </a:rPr>
              <a:t>Requisitos </a:t>
            </a:r>
            <a:r>
              <a:rPr lang="en-US" sz="2200" dirty="0">
                <a:solidFill>
                  <a:srgbClr val="CC3300"/>
                </a:solidFill>
              </a:rPr>
              <a:t>[</a:t>
            </a:r>
            <a:r>
              <a:rPr lang="es-ES_tradnl" sz="2200" dirty="0" err="1">
                <a:solidFill>
                  <a:srgbClr val="CC3300"/>
                </a:solidFill>
              </a:rPr>
              <a:t>Pressman</a:t>
            </a:r>
            <a:r>
              <a:rPr lang="en-US" sz="2200" dirty="0">
                <a:solidFill>
                  <a:srgbClr val="CC3300"/>
                </a:solidFill>
              </a:rPr>
              <a:t>]</a:t>
            </a:r>
            <a:endParaRPr lang="es-ES_tradnl" sz="2200" dirty="0">
              <a:solidFill>
                <a:srgbClr val="CC3300"/>
              </a:solidFill>
            </a:endParaRP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6" charset="0"/>
              <a:buNone/>
            </a:pPr>
            <a:r>
              <a:rPr lang="es-ES" sz="2000" dirty="0">
                <a:solidFill>
                  <a:srgbClr val="000066"/>
                </a:solidFill>
              </a:rPr>
              <a:t>	Es un rango de instrucciones abstractas de alto nivel de un servicio o de un sistema, limitado a detallar una especificación </a:t>
            </a:r>
            <a:r>
              <a:rPr lang="es-ES" sz="2000" dirty="0" smtClean="0">
                <a:solidFill>
                  <a:srgbClr val="000066"/>
                </a:solidFill>
              </a:rPr>
              <a:t>funcional.</a:t>
            </a:r>
            <a:endParaRPr lang="es-ES_tradnl" sz="2000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99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1048E-7 0.28377 L -1.41048E-7 -2.46068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499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499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1048E-7 0.28377 L -1.41048E-7 -2.46068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499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1048E-7 0.28377 L -1.41048E-7 -2.46068E-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9139" grpId="0" animBg="1"/>
      <p:bldP spid="1499139" grpId="1" animBg="1"/>
      <p:bldP spid="1499140" grpId="0" animBg="1"/>
      <p:bldP spid="1499140" grpId="1" animBg="1"/>
      <p:bldP spid="6" grpId="0" animBg="1"/>
      <p:bldP spid="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Conceptos Básicos de Requisitos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6389" y="1354183"/>
            <a:ext cx="8839200" cy="3810000"/>
          </a:xfrm>
        </p:spPr>
        <p:txBody>
          <a:bodyPr/>
          <a:lstStyle/>
          <a:p>
            <a:pPr eaLnBrk="1" hangingPunct="1"/>
            <a:endParaRPr lang="es-ES" dirty="0" smtClean="0"/>
          </a:p>
          <a:p>
            <a:pPr algn="l" eaLnBrk="1" hangingPunct="1"/>
            <a:r>
              <a:rPr lang="es-ES" dirty="0" smtClean="0"/>
              <a:t>Los Requisitos pueden ser </a:t>
            </a:r>
            <a:r>
              <a:rPr lang="es-ES" dirty="0" smtClean="0">
                <a:solidFill>
                  <a:srgbClr val="CC0000"/>
                </a:solidFill>
              </a:rPr>
              <a:t>Funcionales</a:t>
            </a:r>
            <a:r>
              <a:rPr lang="es-ES" dirty="0" smtClean="0"/>
              <a:t> o </a:t>
            </a:r>
            <a:r>
              <a:rPr lang="es-ES" dirty="0" smtClean="0">
                <a:solidFill>
                  <a:srgbClr val="CC0000"/>
                </a:solidFill>
              </a:rPr>
              <a:t>No-Funcionales</a:t>
            </a:r>
          </a:p>
          <a:p>
            <a:pPr algn="l" eaLnBrk="1" hangingPunct="1"/>
            <a:endParaRPr lang="es-ES" dirty="0" smtClean="0"/>
          </a:p>
          <a:p>
            <a:pPr lvl="2" eaLnBrk="1" hangingPunct="1"/>
            <a:r>
              <a:rPr lang="es-ES" sz="2000" dirty="0" smtClean="0"/>
              <a:t>Los Requisitos funcionales describen servicios o funciones.</a:t>
            </a:r>
          </a:p>
          <a:p>
            <a:pPr lvl="2" eaLnBrk="1" hangingPunct="1"/>
            <a:r>
              <a:rPr lang="es-ES" sz="2000" dirty="0" smtClean="0"/>
              <a:t>Los Requisitos No-funcionales son un límite en el sistema o en el proceso de desarrollo.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839200" cy="617538"/>
          </a:xfrm>
        </p:spPr>
        <p:txBody>
          <a:bodyPr/>
          <a:lstStyle/>
          <a:p>
            <a:pPr eaLnBrk="1" hangingPunct="1"/>
            <a:r>
              <a:rPr lang="es-ES" smtClean="0"/>
              <a:t>Verificación de los requisitos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78972" y="1333500"/>
            <a:ext cx="9157154" cy="3325586"/>
          </a:xfrm>
        </p:spPr>
        <p:txBody>
          <a:bodyPr/>
          <a:lstStyle/>
          <a:p>
            <a:pPr eaLnBrk="1" hangingPunct="1"/>
            <a:r>
              <a:rPr lang="es-ES" sz="2400" dirty="0" smtClean="0">
                <a:solidFill>
                  <a:srgbClr val="CC3300"/>
                </a:solidFill>
              </a:rPr>
              <a:t>Validación</a:t>
            </a:r>
            <a:r>
              <a:rPr lang="es-ES" sz="2400" dirty="0" smtClean="0"/>
              <a:t> ¿Provee al sistema las funciones que mejor soporten las necesidades del cliente?</a:t>
            </a:r>
          </a:p>
          <a:p>
            <a:pPr eaLnBrk="1" hangingPunct="1"/>
            <a:r>
              <a:rPr lang="es-ES" sz="2400" dirty="0" smtClean="0">
                <a:solidFill>
                  <a:srgbClr val="CC3300"/>
                </a:solidFill>
              </a:rPr>
              <a:t>Consistencia</a:t>
            </a:r>
            <a:r>
              <a:rPr lang="es-ES" sz="2400" dirty="0" smtClean="0"/>
              <a:t> ¿Existe conflicto en los requisitos?</a:t>
            </a:r>
          </a:p>
          <a:p>
            <a:pPr eaLnBrk="1" hangingPunct="1"/>
            <a:r>
              <a:rPr lang="es-ES" sz="2400" dirty="0" smtClean="0">
                <a:solidFill>
                  <a:srgbClr val="CC3300"/>
                </a:solidFill>
              </a:rPr>
              <a:t>Completo</a:t>
            </a:r>
            <a:r>
              <a:rPr lang="es-ES" sz="2400" dirty="0" smtClean="0"/>
              <a:t> ¿Están incluidas todas las funciones requeridas por el cliente?</a:t>
            </a:r>
          </a:p>
          <a:p>
            <a:pPr eaLnBrk="1" hangingPunct="1"/>
            <a:r>
              <a:rPr lang="es-ES" sz="2400" dirty="0" smtClean="0">
                <a:solidFill>
                  <a:srgbClr val="CC3300"/>
                </a:solidFill>
              </a:rPr>
              <a:t>Realismo</a:t>
            </a:r>
            <a:r>
              <a:rPr lang="es-ES" sz="2400" dirty="0" smtClean="0"/>
              <a:t> ¿Pueden los requisitos ser implementados con la tecnología y el presupuesto disponible?</a:t>
            </a:r>
          </a:p>
          <a:p>
            <a:pPr eaLnBrk="1" hangingPunct="1"/>
            <a:endParaRPr lang="es-E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Tipos de requisitos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dirty="0" smtClean="0"/>
              <a:t>Los requisitos suelen clasificarse según el tipo de característica que describe.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38213" y="3495675"/>
            <a:ext cx="7291387" cy="3024188"/>
            <a:chOff x="591" y="2202"/>
            <a:chExt cx="4593" cy="1905"/>
          </a:xfrm>
        </p:grpSpPr>
        <p:sp>
          <p:nvSpPr>
            <p:cNvPr id="21523" name="Rectangle 5"/>
            <p:cNvSpPr>
              <a:spLocks noChangeArrowheads="1"/>
            </p:cNvSpPr>
            <p:nvPr/>
          </p:nvSpPr>
          <p:spPr bwMode="auto">
            <a:xfrm>
              <a:off x="1453" y="2610"/>
              <a:ext cx="771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s-ES" sz="1200">
                  <a:solidFill>
                    <a:srgbClr val="CC0000"/>
                  </a:solidFill>
                  <a:latin typeface="Arial" charset="0"/>
                </a:rPr>
                <a:t>Modelo de Datos</a:t>
              </a:r>
            </a:p>
            <a:p>
              <a:pPr eaLnBrk="0" hangingPunct="0">
                <a:spcBef>
                  <a:spcPct val="0"/>
                </a:spcBef>
              </a:pPr>
              <a:r>
                <a:rPr lang="es-ES" sz="1200">
                  <a:solidFill>
                    <a:srgbClr val="CC0000"/>
                  </a:solidFill>
                  <a:latin typeface="Arial" charset="0"/>
                </a:rPr>
                <a:t>Espaciales</a:t>
              </a:r>
            </a:p>
          </p:txBody>
        </p:sp>
        <p:cxnSp>
          <p:nvCxnSpPr>
            <p:cNvPr id="21524" name="AutoShape 6"/>
            <p:cNvCxnSpPr>
              <a:cxnSpLocks noChangeShapeType="1"/>
              <a:endCxn id="21523" idx="0"/>
            </p:cNvCxnSpPr>
            <p:nvPr/>
          </p:nvCxnSpPr>
          <p:spPr bwMode="auto">
            <a:xfrm rot="16200000" flipH="1">
              <a:off x="1363" y="2133"/>
              <a:ext cx="408" cy="545"/>
            </a:xfrm>
            <a:prstGeom prst="bentConnector3">
              <a:avLst>
                <a:gd name="adj1" fmla="val 4975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25" name="Rectangle 7"/>
            <p:cNvSpPr>
              <a:spLocks noChangeArrowheads="1"/>
            </p:cNvSpPr>
            <p:nvPr/>
          </p:nvSpPr>
          <p:spPr bwMode="auto">
            <a:xfrm>
              <a:off x="591" y="2610"/>
              <a:ext cx="771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s-ES" sz="1200">
                  <a:solidFill>
                    <a:srgbClr val="CC0000"/>
                  </a:solidFill>
                  <a:latin typeface="Arial" charset="0"/>
                </a:rPr>
                <a:t>Modelo de Datos</a:t>
              </a:r>
            </a:p>
            <a:p>
              <a:pPr eaLnBrk="0" hangingPunct="0">
                <a:spcBef>
                  <a:spcPct val="0"/>
                </a:spcBef>
              </a:pPr>
              <a:r>
                <a:rPr lang="es-ES" sz="1200">
                  <a:solidFill>
                    <a:srgbClr val="CC0000"/>
                  </a:solidFill>
                  <a:latin typeface="Arial" charset="0"/>
                </a:rPr>
                <a:t>No-Espaciales</a:t>
              </a:r>
            </a:p>
          </p:txBody>
        </p:sp>
        <p:cxnSp>
          <p:nvCxnSpPr>
            <p:cNvPr id="21526" name="AutoShape 8"/>
            <p:cNvCxnSpPr>
              <a:cxnSpLocks noChangeShapeType="1"/>
              <a:endCxn id="21525" idx="0"/>
            </p:cNvCxnSpPr>
            <p:nvPr/>
          </p:nvCxnSpPr>
          <p:spPr bwMode="auto">
            <a:xfrm rot="5400000">
              <a:off x="932" y="2247"/>
              <a:ext cx="408" cy="317"/>
            </a:xfrm>
            <a:prstGeom prst="bentConnector3">
              <a:avLst>
                <a:gd name="adj1" fmla="val 4975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27" name="Rectangle 9"/>
            <p:cNvSpPr>
              <a:spLocks noChangeArrowheads="1"/>
            </p:cNvSpPr>
            <p:nvPr/>
          </p:nvSpPr>
          <p:spPr bwMode="auto">
            <a:xfrm>
              <a:off x="2723" y="3654"/>
              <a:ext cx="907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eaLnBrk="0" hangingPunct="0">
                <a:spcBef>
                  <a:spcPct val="0"/>
                </a:spcBef>
              </a:pPr>
              <a:r>
                <a:rPr lang="es-ES" sz="1200">
                  <a:solidFill>
                    <a:srgbClr val="000066"/>
                  </a:solidFill>
                </a:rPr>
                <a:t>Vectorial</a:t>
              </a:r>
            </a:p>
            <a:p>
              <a:pPr algn="l" eaLnBrk="0" hangingPunct="0">
                <a:spcBef>
                  <a:spcPct val="0"/>
                </a:spcBef>
              </a:pPr>
              <a:r>
                <a:rPr lang="es-ES" sz="1200">
                  <a:solidFill>
                    <a:srgbClr val="000066"/>
                  </a:solidFill>
                </a:rPr>
                <a:t>Raster/matricial</a:t>
              </a:r>
            </a:p>
            <a:p>
              <a:pPr algn="l" eaLnBrk="0" hangingPunct="0">
                <a:spcBef>
                  <a:spcPct val="0"/>
                </a:spcBef>
              </a:pPr>
              <a:r>
                <a:rPr lang="es-ES" sz="1200">
                  <a:solidFill>
                    <a:srgbClr val="000066"/>
                  </a:solidFill>
                </a:rPr>
                <a:t>Objetos</a:t>
              </a:r>
            </a:p>
          </p:txBody>
        </p:sp>
        <p:cxnSp>
          <p:nvCxnSpPr>
            <p:cNvPr id="21528" name="AutoShape 10"/>
            <p:cNvCxnSpPr>
              <a:cxnSpLocks noChangeShapeType="1"/>
              <a:stCxn id="21523" idx="3"/>
              <a:endCxn id="21527" idx="1"/>
            </p:cNvCxnSpPr>
            <p:nvPr/>
          </p:nvCxnSpPr>
          <p:spPr bwMode="auto">
            <a:xfrm>
              <a:off x="2224" y="2769"/>
              <a:ext cx="499" cy="1112"/>
            </a:xfrm>
            <a:prstGeom prst="bentConnector3">
              <a:avLst>
                <a:gd name="adj1" fmla="val 4989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29" name="Rectangle 11"/>
            <p:cNvSpPr>
              <a:spLocks noChangeArrowheads="1"/>
            </p:cNvSpPr>
            <p:nvPr/>
          </p:nvSpPr>
          <p:spPr bwMode="auto">
            <a:xfrm>
              <a:off x="2723" y="2383"/>
              <a:ext cx="499" cy="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eaLnBrk="0" hangingPunct="0">
                <a:spcBef>
                  <a:spcPct val="0"/>
                </a:spcBef>
              </a:pPr>
              <a:r>
                <a:rPr lang="es-ES" sz="1200">
                  <a:solidFill>
                    <a:srgbClr val="000066"/>
                  </a:solidFill>
                </a:rPr>
                <a:t>Cartografía</a:t>
              </a:r>
            </a:p>
            <a:p>
              <a:pPr algn="l" eaLnBrk="0" hangingPunct="0">
                <a:spcBef>
                  <a:spcPct val="0"/>
                </a:spcBef>
              </a:pPr>
              <a:r>
                <a:rPr lang="es-ES" sz="1200">
                  <a:solidFill>
                    <a:srgbClr val="000066"/>
                  </a:solidFill>
                </a:rPr>
                <a:t>Topografía</a:t>
              </a:r>
            </a:p>
            <a:p>
              <a:pPr algn="l" eaLnBrk="0" hangingPunct="0">
                <a:spcBef>
                  <a:spcPct val="0"/>
                </a:spcBef>
              </a:pPr>
              <a:r>
                <a:rPr lang="es-ES" sz="1200">
                  <a:solidFill>
                    <a:srgbClr val="000066"/>
                  </a:solidFill>
                </a:rPr>
                <a:t>Hidrografía</a:t>
              </a:r>
            </a:p>
            <a:p>
              <a:pPr algn="l" eaLnBrk="0" hangingPunct="0">
                <a:spcBef>
                  <a:spcPct val="0"/>
                </a:spcBef>
              </a:pPr>
              <a:r>
                <a:rPr lang="es-ES" sz="1200">
                  <a:solidFill>
                    <a:srgbClr val="000066"/>
                  </a:solidFill>
                </a:rPr>
                <a:t>Vegetación</a:t>
              </a:r>
            </a:p>
            <a:p>
              <a:pPr algn="l" eaLnBrk="0" hangingPunct="0">
                <a:spcBef>
                  <a:spcPct val="0"/>
                </a:spcBef>
              </a:pPr>
              <a:r>
                <a:rPr lang="es-ES" sz="1200">
                  <a:solidFill>
                    <a:srgbClr val="000066"/>
                  </a:solidFill>
                </a:rPr>
                <a:t>Geología</a:t>
              </a:r>
            </a:p>
            <a:p>
              <a:pPr algn="l" eaLnBrk="0" hangingPunct="0">
                <a:spcBef>
                  <a:spcPct val="0"/>
                </a:spcBef>
              </a:pPr>
              <a:r>
                <a:rPr lang="es-ES" sz="1200">
                  <a:solidFill>
                    <a:srgbClr val="000066"/>
                  </a:solidFill>
                </a:rPr>
                <a:t>Red vial</a:t>
              </a:r>
            </a:p>
            <a:p>
              <a:pPr algn="l" eaLnBrk="0" hangingPunct="0">
                <a:spcBef>
                  <a:spcPct val="0"/>
                </a:spcBef>
              </a:pPr>
              <a:r>
                <a:rPr lang="es-ES" sz="1200">
                  <a:solidFill>
                    <a:srgbClr val="000066"/>
                  </a:solidFill>
                </a:rPr>
                <a:t>Turística</a:t>
              </a:r>
            </a:p>
            <a:p>
              <a:pPr algn="l" eaLnBrk="0" hangingPunct="0">
                <a:spcBef>
                  <a:spcPct val="0"/>
                </a:spcBef>
              </a:pPr>
              <a:r>
                <a:rPr lang="es-ES" sz="1200">
                  <a:solidFill>
                    <a:srgbClr val="000066"/>
                  </a:solidFill>
                </a:rPr>
                <a:t>Catastro</a:t>
              </a:r>
            </a:p>
            <a:p>
              <a:pPr algn="l" eaLnBrk="0" hangingPunct="0">
                <a:spcBef>
                  <a:spcPct val="0"/>
                </a:spcBef>
              </a:pPr>
              <a:r>
                <a:rPr lang="es-ES" sz="1200">
                  <a:solidFill>
                    <a:srgbClr val="000066"/>
                  </a:solidFill>
                </a:rPr>
                <a:t>Etc.</a:t>
              </a:r>
            </a:p>
          </p:txBody>
        </p:sp>
        <p:cxnSp>
          <p:nvCxnSpPr>
            <p:cNvPr id="21530" name="AutoShape 12"/>
            <p:cNvCxnSpPr>
              <a:cxnSpLocks noChangeShapeType="1"/>
              <a:stCxn id="21529" idx="1"/>
              <a:endCxn id="21523" idx="3"/>
            </p:cNvCxnSpPr>
            <p:nvPr/>
          </p:nvCxnSpPr>
          <p:spPr bwMode="auto">
            <a:xfrm rot="10800000">
              <a:off x="2224" y="2769"/>
              <a:ext cx="499" cy="113"/>
            </a:xfrm>
            <a:prstGeom prst="bentConnector3">
              <a:avLst>
                <a:gd name="adj1" fmla="val 5010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21531" name="Picture 13" descr="los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" y="3064"/>
              <a:ext cx="849" cy="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32" name="Picture 14" descr="los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3" y="2383"/>
              <a:ext cx="1781" cy="10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1295400" y="2068513"/>
            <a:ext cx="7848600" cy="1512887"/>
            <a:chOff x="816" y="1303"/>
            <a:chExt cx="4944" cy="953"/>
          </a:xfrm>
        </p:grpSpPr>
        <p:sp>
          <p:nvSpPr>
            <p:cNvPr id="21510" name="Rectangle 16"/>
            <p:cNvSpPr>
              <a:spLocks noChangeArrowheads="1"/>
            </p:cNvSpPr>
            <p:nvPr/>
          </p:nvSpPr>
          <p:spPr bwMode="auto">
            <a:xfrm>
              <a:off x="861" y="1303"/>
              <a:ext cx="952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s-ES" sz="2000">
                  <a:solidFill>
                    <a:srgbClr val="CC0000"/>
                  </a:solidFill>
                </a:rPr>
                <a:t>Objetivo</a:t>
              </a:r>
            </a:p>
          </p:txBody>
        </p:sp>
        <p:sp>
          <p:nvSpPr>
            <p:cNvPr id="21511" name="Rectangle 17"/>
            <p:cNvSpPr>
              <a:spLocks noChangeArrowheads="1"/>
            </p:cNvSpPr>
            <p:nvPr/>
          </p:nvSpPr>
          <p:spPr bwMode="auto">
            <a:xfrm>
              <a:off x="2812" y="1303"/>
              <a:ext cx="952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s-ES" sz="2400">
                  <a:solidFill>
                    <a:srgbClr val="006600"/>
                  </a:solidFill>
                </a:rPr>
                <a:t>Requisito</a:t>
              </a:r>
            </a:p>
          </p:txBody>
        </p:sp>
        <p:sp>
          <p:nvSpPr>
            <p:cNvPr id="21512" name="Rectangle 18"/>
            <p:cNvSpPr>
              <a:spLocks noChangeArrowheads="1"/>
            </p:cNvSpPr>
            <p:nvPr/>
          </p:nvSpPr>
          <p:spPr bwMode="auto">
            <a:xfrm>
              <a:off x="816" y="1939"/>
              <a:ext cx="952" cy="3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s-ES" sz="1600">
                  <a:solidFill>
                    <a:srgbClr val="CC0000"/>
                  </a:solidFill>
                </a:rPr>
                <a:t>Requisito de </a:t>
              </a:r>
            </a:p>
            <a:p>
              <a:pPr eaLnBrk="0" hangingPunct="0">
                <a:spcBef>
                  <a:spcPct val="0"/>
                </a:spcBef>
              </a:pPr>
              <a:r>
                <a:rPr lang="es-ES" sz="1600">
                  <a:solidFill>
                    <a:srgbClr val="CC0000"/>
                  </a:solidFill>
                </a:rPr>
                <a:t>Información</a:t>
              </a:r>
            </a:p>
          </p:txBody>
        </p:sp>
        <p:sp>
          <p:nvSpPr>
            <p:cNvPr id="21513" name="Rectangle 19"/>
            <p:cNvSpPr>
              <a:spLocks noChangeArrowheads="1"/>
            </p:cNvSpPr>
            <p:nvPr/>
          </p:nvSpPr>
          <p:spPr bwMode="auto">
            <a:xfrm>
              <a:off x="1814" y="1939"/>
              <a:ext cx="952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s-ES" sz="1600" dirty="0">
                  <a:solidFill>
                    <a:srgbClr val="CC0000"/>
                  </a:solidFill>
                </a:rPr>
                <a:t>Requisito de </a:t>
              </a:r>
            </a:p>
            <a:p>
              <a:pPr eaLnBrk="0" hangingPunct="0">
                <a:spcBef>
                  <a:spcPct val="0"/>
                </a:spcBef>
              </a:pPr>
              <a:r>
                <a:rPr lang="es-ES" sz="1600" dirty="0">
                  <a:solidFill>
                    <a:srgbClr val="CC0000"/>
                  </a:solidFill>
                </a:rPr>
                <a:t>Negocio</a:t>
              </a:r>
            </a:p>
          </p:txBody>
        </p:sp>
        <p:sp>
          <p:nvSpPr>
            <p:cNvPr id="21514" name="Rectangle 20"/>
            <p:cNvSpPr>
              <a:spLocks noChangeArrowheads="1"/>
            </p:cNvSpPr>
            <p:nvPr/>
          </p:nvSpPr>
          <p:spPr bwMode="auto">
            <a:xfrm>
              <a:off x="2812" y="1939"/>
              <a:ext cx="952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s-ES" sz="1600">
                  <a:solidFill>
                    <a:srgbClr val="CC0000"/>
                  </a:solidFill>
                </a:rPr>
                <a:t>Requisito de </a:t>
              </a:r>
            </a:p>
            <a:p>
              <a:pPr eaLnBrk="0" hangingPunct="0">
                <a:spcBef>
                  <a:spcPct val="0"/>
                </a:spcBef>
              </a:pPr>
              <a:r>
                <a:rPr lang="es-ES" sz="1600">
                  <a:solidFill>
                    <a:srgbClr val="CC0000"/>
                  </a:solidFill>
                </a:rPr>
                <a:t>Interfaz</a:t>
              </a:r>
            </a:p>
          </p:txBody>
        </p:sp>
        <p:sp>
          <p:nvSpPr>
            <p:cNvPr id="21515" name="Rectangle 21"/>
            <p:cNvSpPr>
              <a:spLocks noChangeArrowheads="1"/>
            </p:cNvSpPr>
            <p:nvPr/>
          </p:nvSpPr>
          <p:spPr bwMode="auto">
            <a:xfrm>
              <a:off x="3810" y="1939"/>
              <a:ext cx="952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s-ES" sz="1600">
                  <a:solidFill>
                    <a:srgbClr val="CC0000"/>
                  </a:solidFill>
                </a:rPr>
                <a:t>Requisito</a:t>
              </a:r>
            </a:p>
            <a:p>
              <a:pPr eaLnBrk="0" hangingPunct="0">
                <a:spcBef>
                  <a:spcPct val="0"/>
                </a:spcBef>
              </a:pPr>
              <a:r>
                <a:rPr lang="es-ES" sz="1600">
                  <a:solidFill>
                    <a:srgbClr val="CC0000"/>
                  </a:solidFill>
                </a:rPr>
                <a:t>Funcional</a:t>
              </a:r>
            </a:p>
          </p:txBody>
        </p:sp>
        <p:sp>
          <p:nvSpPr>
            <p:cNvPr id="21516" name="Rectangle 22"/>
            <p:cNvSpPr>
              <a:spLocks noChangeArrowheads="1"/>
            </p:cNvSpPr>
            <p:nvPr/>
          </p:nvSpPr>
          <p:spPr bwMode="auto">
            <a:xfrm>
              <a:off x="4808" y="1939"/>
              <a:ext cx="952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s-ES" sz="1600" dirty="0">
                  <a:solidFill>
                    <a:srgbClr val="CC0000"/>
                  </a:solidFill>
                </a:rPr>
                <a:t>Requisito</a:t>
              </a:r>
            </a:p>
            <a:p>
              <a:pPr eaLnBrk="0" hangingPunct="0">
                <a:spcBef>
                  <a:spcPct val="0"/>
                </a:spcBef>
              </a:pPr>
              <a:r>
                <a:rPr lang="es-ES" sz="1600" dirty="0">
                  <a:solidFill>
                    <a:srgbClr val="CC0000"/>
                  </a:solidFill>
                </a:rPr>
                <a:t>No-Funcional</a:t>
              </a:r>
            </a:p>
          </p:txBody>
        </p:sp>
        <p:cxnSp>
          <p:nvCxnSpPr>
            <p:cNvPr id="21517" name="AutoShape 23"/>
            <p:cNvCxnSpPr>
              <a:cxnSpLocks noChangeShapeType="1"/>
              <a:stCxn id="21512" idx="0"/>
              <a:endCxn id="21511" idx="2"/>
            </p:cNvCxnSpPr>
            <p:nvPr/>
          </p:nvCxnSpPr>
          <p:spPr bwMode="auto">
            <a:xfrm rot="-5400000">
              <a:off x="2130" y="782"/>
              <a:ext cx="319" cy="1996"/>
            </a:xfrm>
            <a:prstGeom prst="bentConnector3">
              <a:avLst>
                <a:gd name="adj1" fmla="val 5015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18" name="AutoShape 24"/>
            <p:cNvCxnSpPr>
              <a:cxnSpLocks noChangeShapeType="1"/>
              <a:stCxn id="21513" idx="0"/>
              <a:endCxn id="21511" idx="2"/>
            </p:cNvCxnSpPr>
            <p:nvPr/>
          </p:nvCxnSpPr>
          <p:spPr bwMode="auto">
            <a:xfrm rot="-5400000">
              <a:off x="2629" y="1281"/>
              <a:ext cx="319" cy="998"/>
            </a:xfrm>
            <a:prstGeom prst="bentConnector3">
              <a:avLst>
                <a:gd name="adj1" fmla="val 5015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19" name="AutoShape 25"/>
            <p:cNvCxnSpPr>
              <a:cxnSpLocks noChangeShapeType="1"/>
              <a:stCxn id="21514" idx="0"/>
              <a:endCxn id="21511" idx="2"/>
            </p:cNvCxnSpPr>
            <p:nvPr/>
          </p:nvCxnSpPr>
          <p:spPr bwMode="auto">
            <a:xfrm rot="-5400000">
              <a:off x="3128" y="1780"/>
              <a:ext cx="31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20" name="AutoShape 26"/>
            <p:cNvCxnSpPr>
              <a:cxnSpLocks noChangeShapeType="1"/>
              <a:stCxn id="21515" idx="0"/>
              <a:endCxn id="21511" idx="2"/>
            </p:cNvCxnSpPr>
            <p:nvPr/>
          </p:nvCxnSpPr>
          <p:spPr bwMode="auto">
            <a:xfrm rot="5400000" flipH="1">
              <a:off x="3627" y="1281"/>
              <a:ext cx="319" cy="998"/>
            </a:xfrm>
            <a:prstGeom prst="bentConnector3">
              <a:avLst>
                <a:gd name="adj1" fmla="val 5015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21" name="AutoShape 27"/>
            <p:cNvCxnSpPr>
              <a:cxnSpLocks noChangeShapeType="1"/>
              <a:stCxn id="21516" idx="0"/>
              <a:endCxn id="21511" idx="2"/>
            </p:cNvCxnSpPr>
            <p:nvPr/>
          </p:nvCxnSpPr>
          <p:spPr bwMode="auto">
            <a:xfrm rot="5400000" flipH="1">
              <a:off x="4126" y="782"/>
              <a:ext cx="319" cy="1996"/>
            </a:xfrm>
            <a:prstGeom prst="bentConnector3">
              <a:avLst>
                <a:gd name="adj1" fmla="val 5015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22" name="AutoShape 28"/>
            <p:cNvCxnSpPr>
              <a:cxnSpLocks noChangeShapeType="1"/>
              <a:stCxn id="21510" idx="3"/>
              <a:endCxn id="21511" idx="1"/>
            </p:cNvCxnSpPr>
            <p:nvPr/>
          </p:nvCxnSpPr>
          <p:spPr bwMode="auto">
            <a:xfrm>
              <a:off x="1813" y="1462"/>
              <a:ext cx="99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Tipos de requisitos: </a:t>
            </a:r>
            <a:r>
              <a:rPr lang="es-ES" smtClean="0">
                <a:solidFill>
                  <a:schemeClr val="hlink"/>
                </a:solidFill>
              </a:rPr>
              <a:t>Objetivo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sz="2100" dirty="0" smtClean="0">
                <a:latin typeface="Arial" charset="0"/>
              </a:rPr>
              <a:t>Requisitos de alto nivel, también denominados </a:t>
            </a:r>
            <a:r>
              <a:rPr lang="es-ES" sz="2100" i="1" dirty="0" err="1" smtClean="0">
                <a:latin typeface="Arial" charset="0"/>
              </a:rPr>
              <a:t>features</a:t>
            </a:r>
            <a:r>
              <a:rPr lang="es-ES" sz="2100" dirty="0" smtClean="0">
                <a:latin typeface="Arial" charset="0"/>
              </a:rPr>
              <a:t> o características cuando se trata de productos orientados al mercado.</a:t>
            </a:r>
          </a:p>
          <a:p>
            <a:pPr eaLnBrk="1" hangingPunct="1"/>
            <a:endParaRPr lang="es-ES" sz="2100" dirty="0" smtClean="0">
              <a:latin typeface="Arial" charset="0"/>
            </a:endParaRPr>
          </a:p>
          <a:p>
            <a:pPr eaLnBrk="1" hangingPunct="1"/>
            <a:r>
              <a:rPr lang="es-ES" sz="2100" dirty="0" smtClean="0">
                <a:latin typeface="Arial" charset="0"/>
              </a:rPr>
              <a:t>Es un enunciado que determina una condición que debe ser cumplida por el sistema pero a un </a:t>
            </a:r>
            <a:r>
              <a:rPr lang="es-ES" sz="2100" dirty="0" smtClean="0">
                <a:latin typeface="Arial" charset="0"/>
              </a:rPr>
              <a:t>nivel muy superficial, </a:t>
            </a:r>
            <a:r>
              <a:rPr lang="es-ES" sz="2100" dirty="0" smtClean="0">
                <a:latin typeface="Arial" charset="0"/>
              </a:rPr>
              <a:t>siendo insuficiente para que a partir de él se implemente una solución.</a:t>
            </a:r>
          </a:p>
          <a:p>
            <a:pPr eaLnBrk="1" hangingPunct="1"/>
            <a:endParaRPr lang="es-ES" sz="2100" dirty="0" smtClean="0">
              <a:latin typeface="Arial" charset="0"/>
            </a:endParaRPr>
          </a:p>
          <a:p>
            <a:pPr eaLnBrk="1" hangingPunct="1"/>
            <a:r>
              <a:rPr lang="es-ES" sz="2100" dirty="0" smtClean="0">
                <a:latin typeface="Arial" charset="0"/>
              </a:rPr>
              <a:t>Ejemplo:</a:t>
            </a:r>
          </a:p>
          <a:p>
            <a:pPr lvl="1" eaLnBrk="1" hangingPunct="1"/>
            <a:r>
              <a:rPr lang="es-ES" sz="2100" dirty="0" smtClean="0">
                <a:latin typeface="Arial" charset="0"/>
              </a:rPr>
              <a:t>Sistema de información que agiliza y administra la toma de asistencia </a:t>
            </a:r>
            <a:r>
              <a:rPr lang="es-ES" sz="2100" dirty="0" smtClean="0">
                <a:latin typeface="Arial" charset="0"/>
              </a:rPr>
              <a:t>para el centro educativo</a:t>
            </a:r>
            <a:r>
              <a:rPr lang="es-ES" sz="2100" dirty="0" smtClean="0">
                <a:latin typeface="Arial" charset="0"/>
              </a:rPr>
              <a:t>.</a:t>
            </a:r>
            <a:endParaRPr lang="es-ES" sz="2100" dirty="0" smtClean="0">
              <a:latin typeface="Arial" charset="0"/>
            </a:endParaRPr>
          </a:p>
          <a:p>
            <a:pPr eaLnBrk="1" hangingPunct="1"/>
            <a:endParaRPr lang="es-ES" sz="2100" dirty="0" smtClean="0">
              <a:latin typeface="Arial" charset="0"/>
            </a:endParaRPr>
          </a:p>
          <a:p>
            <a:pPr eaLnBrk="1" hangingPunct="1"/>
            <a:r>
              <a:rPr lang="es-ES" sz="2100" dirty="0" smtClean="0">
                <a:latin typeface="Arial" charset="0"/>
              </a:rPr>
              <a:t>Suelen ser los primeros requisitos que se obtienen en el proceso de desarrollo. Posteriormente se van refinando hasta obtener los requisitos de más bajo nivel.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Tipos de requisitos: </a:t>
            </a:r>
            <a:r>
              <a:rPr lang="es-ES" smtClean="0">
                <a:solidFill>
                  <a:schemeClr val="hlink"/>
                </a:solidFill>
              </a:rPr>
              <a:t>Información (almacenamiento)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" smtClean="0"/>
              <a:t>Describe qué información debe almacenar el sistema para poder cumplir los objetivos de nivel superior</a:t>
            </a:r>
          </a:p>
          <a:p>
            <a:pPr eaLnBrk="1" hangingPunct="1">
              <a:lnSpc>
                <a:spcPct val="90000"/>
              </a:lnSpc>
            </a:pPr>
            <a:endParaRPr lang="es-ES" smtClean="0"/>
          </a:p>
          <a:p>
            <a:pPr eaLnBrk="1" hangingPunct="1">
              <a:lnSpc>
                <a:spcPct val="90000"/>
              </a:lnSpc>
            </a:pPr>
            <a:r>
              <a:rPr lang="es-ES" smtClean="0"/>
              <a:t>Deben identificar los </a:t>
            </a:r>
            <a:r>
              <a:rPr lang="es-ES" u="sng" smtClean="0"/>
              <a:t>conceptos relevantes</a:t>
            </a:r>
            <a:r>
              <a:rPr lang="es-ES" smtClean="0"/>
              <a:t> sobre los que se debe </a:t>
            </a:r>
            <a:r>
              <a:rPr lang="es-ES" u="sng" smtClean="0"/>
              <a:t>guardar información</a:t>
            </a:r>
            <a:r>
              <a:rPr lang="es-ES" smtClean="0"/>
              <a:t>.</a:t>
            </a:r>
          </a:p>
          <a:p>
            <a:pPr eaLnBrk="1" hangingPunct="1">
              <a:lnSpc>
                <a:spcPct val="90000"/>
              </a:lnSpc>
            </a:pPr>
            <a:endParaRPr lang="es-ES" smtClean="0"/>
          </a:p>
          <a:p>
            <a:pPr eaLnBrk="1" hangingPunct="1">
              <a:lnSpc>
                <a:spcPct val="90000"/>
              </a:lnSpc>
            </a:pPr>
            <a:r>
              <a:rPr lang="es-ES" smtClean="0"/>
              <a:t>Ejemplo: </a:t>
            </a:r>
          </a:p>
          <a:p>
            <a:pPr lvl="1" eaLnBrk="1" hangingPunct="1">
              <a:lnSpc>
                <a:spcPct val="90000"/>
              </a:lnSpc>
            </a:pPr>
            <a:r>
              <a:rPr lang="es-ES" smtClean="0"/>
              <a:t>El sistema deberá almacenar información relacionada con la </a:t>
            </a:r>
            <a:r>
              <a:rPr lang="es-ES" u="sng" smtClean="0">
                <a:solidFill>
                  <a:srgbClr val="CC3300"/>
                </a:solidFill>
              </a:rPr>
              <a:t>gestión de inventarios</a:t>
            </a:r>
            <a:r>
              <a:rPr lang="es-ES" smtClean="0"/>
              <a:t>.</a:t>
            </a:r>
          </a:p>
          <a:p>
            <a:pPr lvl="2" eaLnBrk="1" hangingPunct="1">
              <a:lnSpc>
                <a:spcPct val="90000"/>
              </a:lnSpc>
            </a:pPr>
            <a:r>
              <a:rPr lang="es-ES" u="sng" smtClean="0">
                <a:solidFill>
                  <a:srgbClr val="CC3300"/>
                </a:solidFill>
              </a:rPr>
              <a:t>Productos, </a:t>
            </a:r>
          </a:p>
          <a:p>
            <a:pPr lvl="2" eaLnBrk="1" hangingPunct="1">
              <a:lnSpc>
                <a:spcPct val="90000"/>
              </a:lnSpc>
            </a:pPr>
            <a:r>
              <a:rPr lang="es-ES" u="sng" smtClean="0">
                <a:solidFill>
                  <a:srgbClr val="CC3300"/>
                </a:solidFill>
              </a:rPr>
              <a:t>stock, </a:t>
            </a:r>
          </a:p>
          <a:p>
            <a:pPr lvl="2" eaLnBrk="1" hangingPunct="1">
              <a:lnSpc>
                <a:spcPct val="90000"/>
              </a:lnSpc>
            </a:pPr>
            <a:r>
              <a:rPr lang="es-ES" u="sng" smtClean="0">
                <a:solidFill>
                  <a:srgbClr val="CC3300"/>
                </a:solidFill>
              </a:rPr>
              <a:t>proveedores, </a:t>
            </a:r>
          </a:p>
          <a:p>
            <a:pPr lvl="2" eaLnBrk="1" hangingPunct="1">
              <a:lnSpc>
                <a:spcPct val="90000"/>
              </a:lnSpc>
            </a:pPr>
            <a:r>
              <a:rPr lang="es-ES" u="sng" smtClean="0">
                <a:solidFill>
                  <a:srgbClr val="CC3300"/>
                </a:solidFill>
              </a:rPr>
              <a:t>pedidos, </a:t>
            </a:r>
          </a:p>
          <a:p>
            <a:pPr lvl="2" eaLnBrk="1" hangingPunct="1">
              <a:lnSpc>
                <a:spcPct val="90000"/>
              </a:lnSpc>
            </a:pPr>
            <a:r>
              <a:rPr lang="es-ES" u="sng" smtClean="0">
                <a:solidFill>
                  <a:srgbClr val="CC3300"/>
                </a:solidFill>
              </a:rPr>
              <a:t>programación de ventas, </a:t>
            </a:r>
          </a:p>
          <a:p>
            <a:pPr lvl="2" eaLnBrk="1" hangingPunct="1">
              <a:lnSpc>
                <a:spcPct val="90000"/>
              </a:lnSpc>
            </a:pPr>
            <a:r>
              <a:rPr lang="es-ES" u="sng" smtClean="0">
                <a:solidFill>
                  <a:srgbClr val="CC3300"/>
                </a:solidFill>
              </a:rPr>
              <a:t>otros</a:t>
            </a:r>
            <a:r>
              <a:rPr lang="es-ES" smtClean="0"/>
              <a:t>.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7297738" y="4876800"/>
            <a:ext cx="21669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>
                <a:solidFill>
                  <a:srgbClr val="006600"/>
                </a:solidFill>
              </a:rPr>
              <a:t>Concepto relevante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3905250" y="4648200"/>
            <a:ext cx="19891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>
                <a:solidFill>
                  <a:srgbClr val="006600"/>
                </a:solidFill>
              </a:rPr>
              <a:t>Datos específicos</a:t>
            </a:r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 flipV="1">
            <a:off x="8534400" y="4191000"/>
            <a:ext cx="0" cy="762000"/>
          </a:xfrm>
          <a:prstGeom prst="line">
            <a:avLst/>
          </a:prstGeom>
          <a:noFill/>
          <a:ln w="9525">
            <a:solidFill>
              <a:srgbClr val="006600"/>
            </a:solidFill>
            <a:prstDash val="sysDot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 flipH="1" flipV="1">
            <a:off x="3352800" y="4876800"/>
            <a:ext cx="685800" cy="0"/>
          </a:xfrm>
          <a:prstGeom prst="line">
            <a:avLst/>
          </a:prstGeom>
          <a:noFill/>
          <a:ln w="9525">
            <a:solidFill>
              <a:srgbClr val="003300"/>
            </a:solidFill>
            <a:prstDash val="sysDot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Tipos de requisitos: </a:t>
            </a:r>
            <a:r>
              <a:rPr lang="es-ES" smtClean="0">
                <a:solidFill>
                  <a:schemeClr val="hlink"/>
                </a:solidFill>
              </a:rPr>
              <a:t>Reglas de negocio (restricciones)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dirty="0" smtClean="0"/>
              <a:t>Define las restricciones, reglas o políticas del negocio que deben ser representadas por el sistema software</a:t>
            </a:r>
          </a:p>
          <a:p>
            <a:pPr eaLnBrk="1" hangingPunct="1"/>
            <a:endParaRPr lang="es-ES" dirty="0" smtClean="0"/>
          </a:p>
          <a:p>
            <a:pPr eaLnBrk="1" hangingPunct="1"/>
            <a:r>
              <a:rPr lang="es-ES" dirty="0" smtClean="0"/>
              <a:t>Ejemplo:</a:t>
            </a:r>
          </a:p>
          <a:p>
            <a:pPr lvl="1" eaLnBrk="1" hangingPunct="1"/>
            <a:r>
              <a:rPr lang="es-ES" dirty="0" smtClean="0"/>
              <a:t>No </a:t>
            </a:r>
            <a:r>
              <a:rPr lang="es-ES" dirty="0" smtClean="0"/>
              <a:t>es posible generar pedidos a proveedores </a:t>
            </a:r>
            <a:r>
              <a:rPr lang="es-ES" dirty="0" smtClean="0"/>
              <a:t>cuyo </a:t>
            </a:r>
            <a:r>
              <a:rPr lang="es-ES" dirty="0" smtClean="0"/>
              <a:t>monto de las facturas por pagar exceda 100,000 pesos</a:t>
            </a:r>
            <a:r>
              <a:rPr lang="es-ES" dirty="0" smtClean="0"/>
              <a:t>.</a:t>
            </a:r>
          </a:p>
          <a:p>
            <a:pPr lvl="1" eaLnBrk="1" hangingPunct="1"/>
            <a:r>
              <a:rPr lang="es-ES" dirty="0" smtClean="0"/>
              <a:t>La carga máxima de un profesor investigador no debe exceder 4 materias por año.</a:t>
            </a:r>
            <a:endParaRPr lang="es-ES" dirty="0" smtClean="0"/>
          </a:p>
          <a:p>
            <a:pPr lvl="1" eaLnBrk="1" hangingPunct="1"/>
            <a:endParaRPr lang="es-E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66"/>
      </a:hlink>
      <a:folHlink>
        <a:srgbClr val="B2B2B2"/>
      </a:folHlink>
    </a:clrScheme>
    <a:fontScheme name="Diseño predeterminado">
      <a:majorFont>
        <a:latin typeface="Garrison Light Sans"/>
        <a:ea typeface=""/>
        <a:cs typeface=""/>
      </a:majorFont>
      <a:minorFont>
        <a:latin typeface="Garrison Light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990000"/>
            </a:solidFill>
            <a:effectLst/>
            <a:latin typeface="Garrison Light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990000"/>
            </a:solidFill>
            <a:effectLst/>
            <a:latin typeface="Garrison Light Sans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26318</TotalTime>
  <Words>1272</Words>
  <Application>Microsoft Office PowerPoint</Application>
  <PresentationFormat>A4 (210 x 297 mm)</PresentationFormat>
  <Paragraphs>187</Paragraphs>
  <Slides>17</Slides>
  <Notes>17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Garrison Light Sans</vt:lpstr>
      <vt:lpstr>Times New Roman</vt:lpstr>
      <vt:lpstr>Trebuchet MS</vt:lpstr>
      <vt:lpstr>Diseño predeterminado</vt:lpstr>
      <vt:lpstr>Imagen de mapa de bits</vt:lpstr>
      <vt:lpstr>CENEVAL Tema A:  Análisis de sistemas de información </vt:lpstr>
      <vt:lpstr>Conceptos Básicos: Requisito vs Requerimiento</vt:lpstr>
      <vt:lpstr>Conceptos Básicos de Requisitos</vt:lpstr>
      <vt:lpstr>Conceptos Básicos de Requisitos</vt:lpstr>
      <vt:lpstr>Verificación de los requisitos</vt:lpstr>
      <vt:lpstr>Tipos de requisitos</vt:lpstr>
      <vt:lpstr>Tipos de requisitos: Objetivo</vt:lpstr>
      <vt:lpstr>Tipos de requisitos: Información (almacenamiento)</vt:lpstr>
      <vt:lpstr>Tipos de requisitos: Reglas de negocio (restricciones)</vt:lpstr>
      <vt:lpstr>Tipos de requisitos: Interfaz (Comunicación)</vt:lpstr>
      <vt:lpstr>Tipos de requisitos: Interfaz (Usuario)</vt:lpstr>
      <vt:lpstr>Tipos de requisitos: Funcionales</vt:lpstr>
      <vt:lpstr>Tipos de requisitos: No-Funcionales</vt:lpstr>
      <vt:lpstr>Visión tradicional de los requisitos</vt:lpstr>
      <vt:lpstr>Ingeniería de Requisitos</vt:lpstr>
      <vt:lpstr>La ingeniería de requisitos en el ciclo de vida</vt:lpstr>
      <vt:lpstr>Caso de Estudio: All about pools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rcortese</dc:creator>
  <cp:lastModifiedBy>Ricardo Cortés Espinosa</cp:lastModifiedBy>
  <cp:revision>1057</cp:revision>
  <cp:lastPrinted>2001-11-28T11:57:43Z</cp:lastPrinted>
  <dcterms:created xsi:type="dcterms:W3CDTF">2009-04-22T19:24:48Z</dcterms:created>
  <dcterms:modified xsi:type="dcterms:W3CDTF">2020-01-31T23:54:42Z</dcterms:modified>
</cp:coreProperties>
</file>